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1"/>
  </p:sldMasterIdLst>
  <p:notesMasterIdLst>
    <p:notesMasterId r:id="rId23"/>
  </p:notesMasterIdLst>
  <p:sldIdLst>
    <p:sldId id="256" r:id="rId2"/>
    <p:sldId id="257" r:id="rId3"/>
    <p:sldId id="276" r:id="rId4"/>
    <p:sldId id="278" r:id="rId5"/>
    <p:sldId id="279" r:id="rId6"/>
    <p:sldId id="258" r:id="rId7"/>
    <p:sldId id="281" r:id="rId8"/>
    <p:sldId id="280" r:id="rId9"/>
    <p:sldId id="282" r:id="rId10"/>
    <p:sldId id="259" r:id="rId11"/>
    <p:sldId id="283" r:id="rId12"/>
    <p:sldId id="284" r:id="rId13"/>
    <p:sldId id="285" r:id="rId14"/>
    <p:sldId id="286" r:id="rId15"/>
    <p:sldId id="287" r:id="rId16"/>
    <p:sldId id="260" r:id="rId17"/>
    <p:sldId id="264" r:id="rId18"/>
    <p:sldId id="267" r:id="rId19"/>
    <p:sldId id="269" r:id="rId20"/>
    <p:sldId id="268" r:id="rId21"/>
    <p:sldId id="288" r:id="rId22"/>
  </p:sldIdLst>
  <p:sldSz cx="12192000" cy="6858000"/>
  <p:notesSz cx="12192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786" y="-10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298ABA-892B-4AA2-9A57-22F0081CF1FD}" type="doc">
      <dgm:prSet loTypeId="urn:microsoft.com/office/officeart/2005/8/layout/radial6" loCatId="relationship" qsTypeId="urn:microsoft.com/office/officeart/2005/8/quickstyle/simple1" qsCatId="simple" csTypeId="urn:microsoft.com/office/officeart/2005/8/colors/accent1_2" csCatId="accent1" phldr="1"/>
      <dgm:spPr/>
      <dgm:t>
        <a:bodyPr/>
        <a:lstStyle/>
        <a:p>
          <a:endParaRPr lang="en-GB"/>
        </a:p>
      </dgm:t>
    </dgm:pt>
    <dgm:pt modelId="{864799B2-D3E4-48FB-8469-44A9A18A675A}">
      <dgm:prSet phldrT="[Text]"/>
      <dgm:spPr/>
      <dgm:t>
        <a:bodyPr/>
        <a:lstStyle/>
        <a:p>
          <a:r>
            <a:rPr lang="en-GB" dirty="0" smtClean="0"/>
            <a:t>Maths</a:t>
          </a:r>
          <a:endParaRPr lang="en-GB" dirty="0"/>
        </a:p>
      </dgm:t>
    </dgm:pt>
    <dgm:pt modelId="{EB404FCF-114F-4897-B24E-94C15DDE2DCF}" type="parTrans" cxnId="{9C7E4643-92F8-40BC-ABC1-FC4F21A8B727}">
      <dgm:prSet/>
      <dgm:spPr/>
      <dgm:t>
        <a:bodyPr/>
        <a:lstStyle/>
        <a:p>
          <a:endParaRPr lang="en-GB"/>
        </a:p>
      </dgm:t>
    </dgm:pt>
    <dgm:pt modelId="{D3367A10-C8C5-46A5-A538-EA29E02E6E9F}" type="sibTrans" cxnId="{9C7E4643-92F8-40BC-ABC1-FC4F21A8B727}">
      <dgm:prSet/>
      <dgm:spPr/>
      <dgm:t>
        <a:bodyPr/>
        <a:lstStyle/>
        <a:p>
          <a:endParaRPr lang="en-GB"/>
        </a:p>
      </dgm:t>
    </dgm:pt>
    <dgm:pt modelId="{0206DD01-D574-458F-80B9-C1C7AC301235}">
      <dgm:prSet phldrT="[Text]"/>
      <dgm:spPr/>
      <dgm:t>
        <a:bodyPr/>
        <a:lstStyle/>
        <a:p>
          <a:r>
            <a:rPr lang="en-GB" dirty="0" smtClean="0"/>
            <a:t>Number</a:t>
          </a:r>
          <a:endParaRPr lang="en-GB" dirty="0"/>
        </a:p>
      </dgm:t>
    </dgm:pt>
    <dgm:pt modelId="{3D30FD43-0BF4-414A-90C8-248918543B35}" type="parTrans" cxnId="{CF66929D-D358-4BB0-81E6-94DA3A2D7C99}">
      <dgm:prSet/>
      <dgm:spPr/>
      <dgm:t>
        <a:bodyPr/>
        <a:lstStyle/>
        <a:p>
          <a:endParaRPr lang="en-GB"/>
        </a:p>
      </dgm:t>
    </dgm:pt>
    <dgm:pt modelId="{5CD78383-D715-4A3C-89BF-BF28F351C9D8}" type="sibTrans" cxnId="{CF66929D-D358-4BB0-81E6-94DA3A2D7C99}">
      <dgm:prSet/>
      <dgm:spPr/>
      <dgm:t>
        <a:bodyPr/>
        <a:lstStyle/>
        <a:p>
          <a:endParaRPr lang="en-GB"/>
        </a:p>
      </dgm:t>
    </dgm:pt>
    <dgm:pt modelId="{CD8944A1-1EF3-40EB-A6BA-84B5112BDE46}">
      <dgm:prSet phldrT="[Text]"/>
      <dgm:spPr/>
      <dgm:t>
        <a:bodyPr/>
        <a:lstStyle/>
        <a:p>
          <a:r>
            <a:rPr lang="en-GB" dirty="0" smtClean="0"/>
            <a:t>Calculation</a:t>
          </a:r>
          <a:endParaRPr lang="en-GB" dirty="0"/>
        </a:p>
      </dgm:t>
    </dgm:pt>
    <dgm:pt modelId="{1D7B772F-00AF-4BC6-8B9E-0CDAC630C55A}" type="parTrans" cxnId="{CCB0A917-CF47-408A-AF2D-83BF3327069B}">
      <dgm:prSet/>
      <dgm:spPr/>
      <dgm:t>
        <a:bodyPr/>
        <a:lstStyle/>
        <a:p>
          <a:endParaRPr lang="en-GB"/>
        </a:p>
      </dgm:t>
    </dgm:pt>
    <dgm:pt modelId="{8E7A1059-88D8-4F5F-9B87-6F86542BEE9C}" type="sibTrans" cxnId="{CCB0A917-CF47-408A-AF2D-83BF3327069B}">
      <dgm:prSet/>
      <dgm:spPr/>
      <dgm:t>
        <a:bodyPr/>
        <a:lstStyle/>
        <a:p>
          <a:endParaRPr lang="en-GB"/>
        </a:p>
      </dgm:t>
    </dgm:pt>
    <dgm:pt modelId="{C6A2FE81-FDE3-43A1-BF91-8051AE4873DE}">
      <dgm:prSet phldrT="[Text]"/>
      <dgm:spPr/>
      <dgm:t>
        <a:bodyPr/>
        <a:lstStyle/>
        <a:p>
          <a:r>
            <a:rPr lang="en-GB" dirty="0" smtClean="0"/>
            <a:t>Shape</a:t>
          </a:r>
          <a:endParaRPr lang="en-GB" dirty="0"/>
        </a:p>
      </dgm:t>
    </dgm:pt>
    <dgm:pt modelId="{BFABA0B5-A978-475F-82F4-BAC3150FFBD4}" type="parTrans" cxnId="{A834B473-E89A-4BE6-9C5E-BFAC4845DF96}">
      <dgm:prSet/>
      <dgm:spPr/>
      <dgm:t>
        <a:bodyPr/>
        <a:lstStyle/>
        <a:p>
          <a:endParaRPr lang="en-GB"/>
        </a:p>
      </dgm:t>
    </dgm:pt>
    <dgm:pt modelId="{D03ECC58-BA22-4148-8290-C34311256F3B}" type="sibTrans" cxnId="{A834B473-E89A-4BE6-9C5E-BFAC4845DF96}">
      <dgm:prSet/>
      <dgm:spPr/>
      <dgm:t>
        <a:bodyPr/>
        <a:lstStyle/>
        <a:p>
          <a:endParaRPr lang="en-GB"/>
        </a:p>
      </dgm:t>
    </dgm:pt>
    <dgm:pt modelId="{BB436265-C212-4070-88EC-E08C8CE00829}">
      <dgm:prSet phldrT="[Text]"/>
      <dgm:spPr/>
      <dgm:t>
        <a:bodyPr/>
        <a:lstStyle/>
        <a:p>
          <a:endParaRPr lang="en-GB" dirty="0"/>
        </a:p>
      </dgm:t>
    </dgm:pt>
    <dgm:pt modelId="{AFC5DCEE-DD21-48DF-8CD1-6A7BC8A7FBAB}" type="parTrans" cxnId="{7202654D-C44E-4467-9C30-D0806C9E2AC5}">
      <dgm:prSet/>
      <dgm:spPr/>
      <dgm:t>
        <a:bodyPr/>
        <a:lstStyle/>
        <a:p>
          <a:endParaRPr lang="en-GB"/>
        </a:p>
      </dgm:t>
    </dgm:pt>
    <dgm:pt modelId="{258852F1-81A7-4169-A231-F616A4C49B3D}" type="sibTrans" cxnId="{7202654D-C44E-4467-9C30-D0806C9E2AC5}">
      <dgm:prSet/>
      <dgm:spPr/>
      <dgm:t>
        <a:bodyPr/>
        <a:lstStyle/>
        <a:p>
          <a:endParaRPr lang="en-GB"/>
        </a:p>
      </dgm:t>
    </dgm:pt>
    <dgm:pt modelId="{02E4BCF3-AB88-47BB-9E3C-BC9CA4CCADE0}">
      <dgm:prSet phldrT="[Text]"/>
      <dgm:spPr/>
      <dgm:t>
        <a:bodyPr/>
        <a:lstStyle/>
        <a:p>
          <a:r>
            <a:rPr lang="en-GB" dirty="0" smtClean="0"/>
            <a:t>Measures</a:t>
          </a:r>
          <a:endParaRPr lang="en-GB" dirty="0"/>
        </a:p>
      </dgm:t>
    </dgm:pt>
    <dgm:pt modelId="{05499ACA-BE23-465C-93E8-85A6160FBEC1}" type="parTrans" cxnId="{8BE8E491-8363-4E0C-860D-F2C52EAA3174}">
      <dgm:prSet/>
      <dgm:spPr/>
      <dgm:t>
        <a:bodyPr/>
        <a:lstStyle/>
        <a:p>
          <a:endParaRPr lang="en-GB"/>
        </a:p>
      </dgm:t>
    </dgm:pt>
    <dgm:pt modelId="{14A41319-8954-4D96-BC1A-BC7E6F7E3F81}" type="sibTrans" cxnId="{8BE8E491-8363-4E0C-860D-F2C52EAA3174}">
      <dgm:prSet/>
      <dgm:spPr/>
      <dgm:t>
        <a:bodyPr/>
        <a:lstStyle/>
        <a:p>
          <a:endParaRPr lang="en-GB"/>
        </a:p>
      </dgm:t>
    </dgm:pt>
    <dgm:pt modelId="{2CEE183C-8377-461C-B268-9CC2D0D3568D}">
      <dgm:prSet phldrT="[Text]"/>
      <dgm:spPr/>
      <dgm:t>
        <a:bodyPr/>
        <a:lstStyle/>
        <a:p>
          <a:r>
            <a:rPr lang="en-GB" dirty="0" smtClean="0"/>
            <a:t>Data handling</a:t>
          </a:r>
          <a:endParaRPr lang="en-GB" dirty="0"/>
        </a:p>
      </dgm:t>
    </dgm:pt>
    <dgm:pt modelId="{C0FF00DC-5B2D-4F2C-A662-0EE37BAAA422}" type="parTrans" cxnId="{445C6F6E-236B-42EA-984D-0E4AAEA33735}">
      <dgm:prSet/>
      <dgm:spPr/>
      <dgm:t>
        <a:bodyPr/>
        <a:lstStyle/>
        <a:p>
          <a:endParaRPr lang="en-GB"/>
        </a:p>
      </dgm:t>
    </dgm:pt>
    <dgm:pt modelId="{58DFE466-E03C-4F23-8159-F82C944D408B}" type="sibTrans" cxnId="{445C6F6E-236B-42EA-984D-0E4AAEA33735}">
      <dgm:prSet/>
      <dgm:spPr/>
      <dgm:t>
        <a:bodyPr/>
        <a:lstStyle/>
        <a:p>
          <a:endParaRPr lang="en-GB"/>
        </a:p>
      </dgm:t>
    </dgm:pt>
    <dgm:pt modelId="{D4285DC9-D2A6-4F3C-AF4C-5B66EC4F3A91}">
      <dgm:prSet phldrT="[Text]"/>
      <dgm:spPr/>
      <dgm:t>
        <a:bodyPr/>
        <a:lstStyle/>
        <a:p>
          <a:r>
            <a:rPr lang="en-GB" dirty="0" smtClean="0"/>
            <a:t>Problem solving</a:t>
          </a:r>
          <a:endParaRPr lang="en-GB" dirty="0"/>
        </a:p>
      </dgm:t>
    </dgm:pt>
    <dgm:pt modelId="{8460BB78-F499-4D04-A013-A2B481050A48}" type="parTrans" cxnId="{2760929B-837D-46C7-9291-C4745E2D4553}">
      <dgm:prSet/>
      <dgm:spPr/>
      <dgm:t>
        <a:bodyPr/>
        <a:lstStyle/>
        <a:p>
          <a:endParaRPr lang="en-GB"/>
        </a:p>
      </dgm:t>
    </dgm:pt>
    <dgm:pt modelId="{BE55CC97-C9BC-4CF2-A02D-CF8A84A5DA12}" type="sibTrans" cxnId="{2760929B-837D-46C7-9291-C4745E2D4553}">
      <dgm:prSet/>
      <dgm:spPr/>
      <dgm:t>
        <a:bodyPr/>
        <a:lstStyle/>
        <a:p>
          <a:endParaRPr lang="en-GB"/>
        </a:p>
      </dgm:t>
    </dgm:pt>
    <dgm:pt modelId="{78ED03A2-9271-4A2F-8813-78078D6FD0F1}" type="pres">
      <dgm:prSet presAssocID="{EF298ABA-892B-4AA2-9A57-22F0081CF1FD}" presName="Name0" presStyleCnt="0">
        <dgm:presLayoutVars>
          <dgm:chMax val="1"/>
          <dgm:dir/>
          <dgm:animLvl val="ctr"/>
          <dgm:resizeHandles val="exact"/>
        </dgm:presLayoutVars>
      </dgm:prSet>
      <dgm:spPr/>
      <dgm:t>
        <a:bodyPr/>
        <a:lstStyle/>
        <a:p>
          <a:endParaRPr lang="en-GB"/>
        </a:p>
      </dgm:t>
    </dgm:pt>
    <dgm:pt modelId="{A3EB032D-A465-4D13-97B1-D13955244AAD}" type="pres">
      <dgm:prSet presAssocID="{864799B2-D3E4-48FB-8469-44A9A18A675A}" presName="centerShape" presStyleLbl="node0" presStyleIdx="0" presStyleCnt="1"/>
      <dgm:spPr/>
      <dgm:t>
        <a:bodyPr/>
        <a:lstStyle/>
        <a:p>
          <a:endParaRPr lang="en-GB"/>
        </a:p>
      </dgm:t>
    </dgm:pt>
    <dgm:pt modelId="{A270AB64-2B7B-48F7-9DE7-968697537BFB}" type="pres">
      <dgm:prSet presAssocID="{0206DD01-D574-458F-80B9-C1C7AC301235}" presName="node" presStyleLbl="node1" presStyleIdx="0" presStyleCnt="6">
        <dgm:presLayoutVars>
          <dgm:bulletEnabled val="1"/>
        </dgm:presLayoutVars>
      </dgm:prSet>
      <dgm:spPr/>
      <dgm:t>
        <a:bodyPr/>
        <a:lstStyle/>
        <a:p>
          <a:endParaRPr lang="en-GB"/>
        </a:p>
      </dgm:t>
    </dgm:pt>
    <dgm:pt modelId="{8799655C-C86F-4F04-BB12-8C989E16AC63}" type="pres">
      <dgm:prSet presAssocID="{0206DD01-D574-458F-80B9-C1C7AC301235}" presName="dummy" presStyleCnt="0"/>
      <dgm:spPr/>
    </dgm:pt>
    <dgm:pt modelId="{BF273498-45A4-49AC-B850-B262C58EB60D}" type="pres">
      <dgm:prSet presAssocID="{5CD78383-D715-4A3C-89BF-BF28F351C9D8}" presName="sibTrans" presStyleLbl="sibTrans2D1" presStyleIdx="0" presStyleCnt="6"/>
      <dgm:spPr/>
      <dgm:t>
        <a:bodyPr/>
        <a:lstStyle/>
        <a:p>
          <a:endParaRPr lang="en-GB"/>
        </a:p>
      </dgm:t>
    </dgm:pt>
    <dgm:pt modelId="{1BE3DF5C-B3BD-4F3E-80FB-7F7D4FC80CEB}" type="pres">
      <dgm:prSet presAssocID="{CD8944A1-1EF3-40EB-A6BA-84B5112BDE46}" presName="node" presStyleLbl="node1" presStyleIdx="1" presStyleCnt="6">
        <dgm:presLayoutVars>
          <dgm:bulletEnabled val="1"/>
        </dgm:presLayoutVars>
      </dgm:prSet>
      <dgm:spPr/>
      <dgm:t>
        <a:bodyPr/>
        <a:lstStyle/>
        <a:p>
          <a:endParaRPr lang="en-GB"/>
        </a:p>
      </dgm:t>
    </dgm:pt>
    <dgm:pt modelId="{05E4A990-7411-45DB-9E18-6C54F939F2B8}" type="pres">
      <dgm:prSet presAssocID="{CD8944A1-1EF3-40EB-A6BA-84B5112BDE46}" presName="dummy" presStyleCnt="0"/>
      <dgm:spPr/>
    </dgm:pt>
    <dgm:pt modelId="{C9F26619-6F08-4528-905A-FB816CA2B4EE}" type="pres">
      <dgm:prSet presAssocID="{8E7A1059-88D8-4F5F-9B87-6F86542BEE9C}" presName="sibTrans" presStyleLbl="sibTrans2D1" presStyleIdx="1" presStyleCnt="6"/>
      <dgm:spPr/>
      <dgm:t>
        <a:bodyPr/>
        <a:lstStyle/>
        <a:p>
          <a:endParaRPr lang="en-GB"/>
        </a:p>
      </dgm:t>
    </dgm:pt>
    <dgm:pt modelId="{C4A7D9CF-FD32-4669-BEE9-5B1BF35B24E0}" type="pres">
      <dgm:prSet presAssocID="{C6A2FE81-FDE3-43A1-BF91-8051AE4873DE}" presName="node" presStyleLbl="node1" presStyleIdx="2" presStyleCnt="6">
        <dgm:presLayoutVars>
          <dgm:bulletEnabled val="1"/>
        </dgm:presLayoutVars>
      </dgm:prSet>
      <dgm:spPr/>
      <dgm:t>
        <a:bodyPr/>
        <a:lstStyle/>
        <a:p>
          <a:endParaRPr lang="en-GB"/>
        </a:p>
      </dgm:t>
    </dgm:pt>
    <dgm:pt modelId="{D81732A4-FDCA-4DF1-B273-A241495931D0}" type="pres">
      <dgm:prSet presAssocID="{C6A2FE81-FDE3-43A1-BF91-8051AE4873DE}" presName="dummy" presStyleCnt="0"/>
      <dgm:spPr/>
    </dgm:pt>
    <dgm:pt modelId="{C550EFC1-5060-492E-8ABE-16C966E19A63}" type="pres">
      <dgm:prSet presAssocID="{D03ECC58-BA22-4148-8290-C34311256F3B}" presName="sibTrans" presStyleLbl="sibTrans2D1" presStyleIdx="2" presStyleCnt="6"/>
      <dgm:spPr/>
      <dgm:t>
        <a:bodyPr/>
        <a:lstStyle/>
        <a:p>
          <a:endParaRPr lang="en-GB"/>
        </a:p>
      </dgm:t>
    </dgm:pt>
    <dgm:pt modelId="{4878A543-4601-4A5C-8C3C-EE661A4B8C29}" type="pres">
      <dgm:prSet presAssocID="{02E4BCF3-AB88-47BB-9E3C-BC9CA4CCADE0}" presName="node" presStyleLbl="node1" presStyleIdx="3" presStyleCnt="6">
        <dgm:presLayoutVars>
          <dgm:bulletEnabled val="1"/>
        </dgm:presLayoutVars>
      </dgm:prSet>
      <dgm:spPr/>
      <dgm:t>
        <a:bodyPr/>
        <a:lstStyle/>
        <a:p>
          <a:endParaRPr lang="en-GB"/>
        </a:p>
      </dgm:t>
    </dgm:pt>
    <dgm:pt modelId="{18B84BB8-E299-4AEE-BD3B-71A1B721A839}" type="pres">
      <dgm:prSet presAssocID="{02E4BCF3-AB88-47BB-9E3C-BC9CA4CCADE0}" presName="dummy" presStyleCnt="0"/>
      <dgm:spPr/>
    </dgm:pt>
    <dgm:pt modelId="{0F3BB2BC-85B6-4342-ADE8-6700F6942E52}" type="pres">
      <dgm:prSet presAssocID="{14A41319-8954-4D96-BC1A-BC7E6F7E3F81}" presName="sibTrans" presStyleLbl="sibTrans2D1" presStyleIdx="3" presStyleCnt="6"/>
      <dgm:spPr/>
      <dgm:t>
        <a:bodyPr/>
        <a:lstStyle/>
        <a:p>
          <a:endParaRPr lang="en-GB"/>
        </a:p>
      </dgm:t>
    </dgm:pt>
    <dgm:pt modelId="{F6392C5B-C7D9-4E51-B9C7-28C677DBF9D2}" type="pres">
      <dgm:prSet presAssocID="{2CEE183C-8377-461C-B268-9CC2D0D3568D}" presName="node" presStyleLbl="node1" presStyleIdx="4" presStyleCnt="6">
        <dgm:presLayoutVars>
          <dgm:bulletEnabled val="1"/>
        </dgm:presLayoutVars>
      </dgm:prSet>
      <dgm:spPr/>
      <dgm:t>
        <a:bodyPr/>
        <a:lstStyle/>
        <a:p>
          <a:endParaRPr lang="en-GB"/>
        </a:p>
      </dgm:t>
    </dgm:pt>
    <dgm:pt modelId="{2A95AA12-2DD6-4C6C-8360-B33754EDB912}" type="pres">
      <dgm:prSet presAssocID="{2CEE183C-8377-461C-B268-9CC2D0D3568D}" presName="dummy" presStyleCnt="0"/>
      <dgm:spPr/>
    </dgm:pt>
    <dgm:pt modelId="{FE22D944-D0FF-4E48-8DD3-AF6409E54E78}" type="pres">
      <dgm:prSet presAssocID="{58DFE466-E03C-4F23-8159-F82C944D408B}" presName="sibTrans" presStyleLbl="sibTrans2D1" presStyleIdx="4" presStyleCnt="6"/>
      <dgm:spPr/>
      <dgm:t>
        <a:bodyPr/>
        <a:lstStyle/>
        <a:p>
          <a:endParaRPr lang="en-GB"/>
        </a:p>
      </dgm:t>
    </dgm:pt>
    <dgm:pt modelId="{3878922C-3C11-46C8-9395-9C1CBB05D2B1}" type="pres">
      <dgm:prSet presAssocID="{D4285DC9-D2A6-4F3C-AF4C-5B66EC4F3A91}" presName="node" presStyleLbl="node1" presStyleIdx="5" presStyleCnt="6">
        <dgm:presLayoutVars>
          <dgm:bulletEnabled val="1"/>
        </dgm:presLayoutVars>
      </dgm:prSet>
      <dgm:spPr/>
      <dgm:t>
        <a:bodyPr/>
        <a:lstStyle/>
        <a:p>
          <a:endParaRPr lang="en-GB"/>
        </a:p>
      </dgm:t>
    </dgm:pt>
    <dgm:pt modelId="{066CDB2F-CDFF-4A84-B7CF-A194CAA183C1}" type="pres">
      <dgm:prSet presAssocID="{D4285DC9-D2A6-4F3C-AF4C-5B66EC4F3A91}" presName="dummy" presStyleCnt="0"/>
      <dgm:spPr/>
    </dgm:pt>
    <dgm:pt modelId="{0BD63B7A-6604-4414-9B95-C8CB09A14F71}" type="pres">
      <dgm:prSet presAssocID="{BE55CC97-C9BC-4CF2-A02D-CF8A84A5DA12}" presName="sibTrans" presStyleLbl="sibTrans2D1" presStyleIdx="5" presStyleCnt="6"/>
      <dgm:spPr/>
      <dgm:t>
        <a:bodyPr/>
        <a:lstStyle/>
        <a:p>
          <a:endParaRPr lang="en-GB"/>
        </a:p>
      </dgm:t>
    </dgm:pt>
  </dgm:ptLst>
  <dgm:cxnLst>
    <dgm:cxn modelId="{71FE6152-7453-476F-B4C3-98FA36DAA228}" type="presOf" srcId="{2CEE183C-8377-461C-B268-9CC2D0D3568D}" destId="{F6392C5B-C7D9-4E51-B9C7-28C677DBF9D2}" srcOrd="0" destOrd="0" presId="urn:microsoft.com/office/officeart/2005/8/layout/radial6"/>
    <dgm:cxn modelId="{9C7E4643-92F8-40BC-ABC1-FC4F21A8B727}" srcId="{EF298ABA-892B-4AA2-9A57-22F0081CF1FD}" destId="{864799B2-D3E4-48FB-8469-44A9A18A675A}" srcOrd="0" destOrd="0" parTransId="{EB404FCF-114F-4897-B24E-94C15DDE2DCF}" sibTransId="{D3367A10-C8C5-46A5-A538-EA29E02E6E9F}"/>
    <dgm:cxn modelId="{7202654D-C44E-4467-9C30-D0806C9E2AC5}" srcId="{EF298ABA-892B-4AA2-9A57-22F0081CF1FD}" destId="{BB436265-C212-4070-88EC-E08C8CE00829}" srcOrd="1" destOrd="0" parTransId="{AFC5DCEE-DD21-48DF-8CD1-6A7BC8A7FBAB}" sibTransId="{258852F1-81A7-4169-A231-F616A4C49B3D}"/>
    <dgm:cxn modelId="{CCB0A917-CF47-408A-AF2D-83BF3327069B}" srcId="{864799B2-D3E4-48FB-8469-44A9A18A675A}" destId="{CD8944A1-1EF3-40EB-A6BA-84B5112BDE46}" srcOrd="1" destOrd="0" parTransId="{1D7B772F-00AF-4BC6-8B9E-0CDAC630C55A}" sibTransId="{8E7A1059-88D8-4F5F-9B87-6F86542BEE9C}"/>
    <dgm:cxn modelId="{2942A205-D410-48CD-84B1-6046C54E6D69}" type="presOf" srcId="{864799B2-D3E4-48FB-8469-44A9A18A675A}" destId="{A3EB032D-A465-4D13-97B1-D13955244AAD}" srcOrd="0" destOrd="0" presId="urn:microsoft.com/office/officeart/2005/8/layout/radial6"/>
    <dgm:cxn modelId="{461103A0-109F-4DB3-9BB7-56F8BFD2984F}" type="presOf" srcId="{5CD78383-D715-4A3C-89BF-BF28F351C9D8}" destId="{BF273498-45A4-49AC-B850-B262C58EB60D}" srcOrd="0" destOrd="0" presId="urn:microsoft.com/office/officeart/2005/8/layout/radial6"/>
    <dgm:cxn modelId="{67D82D0E-CB77-43E7-B99D-FB60FFE65644}" type="presOf" srcId="{14A41319-8954-4D96-BC1A-BC7E6F7E3F81}" destId="{0F3BB2BC-85B6-4342-ADE8-6700F6942E52}" srcOrd="0" destOrd="0" presId="urn:microsoft.com/office/officeart/2005/8/layout/radial6"/>
    <dgm:cxn modelId="{A585B6AD-E4F1-425F-BE57-08A65E52CE22}" type="presOf" srcId="{EF298ABA-892B-4AA2-9A57-22F0081CF1FD}" destId="{78ED03A2-9271-4A2F-8813-78078D6FD0F1}" srcOrd="0" destOrd="0" presId="urn:microsoft.com/office/officeart/2005/8/layout/radial6"/>
    <dgm:cxn modelId="{CBED6E03-0BC5-4473-8E85-CACEDAB84046}" type="presOf" srcId="{CD8944A1-1EF3-40EB-A6BA-84B5112BDE46}" destId="{1BE3DF5C-B3BD-4F3E-80FB-7F7D4FC80CEB}" srcOrd="0" destOrd="0" presId="urn:microsoft.com/office/officeart/2005/8/layout/radial6"/>
    <dgm:cxn modelId="{445C6F6E-236B-42EA-984D-0E4AAEA33735}" srcId="{864799B2-D3E4-48FB-8469-44A9A18A675A}" destId="{2CEE183C-8377-461C-B268-9CC2D0D3568D}" srcOrd="4" destOrd="0" parTransId="{C0FF00DC-5B2D-4F2C-A662-0EE37BAAA422}" sibTransId="{58DFE466-E03C-4F23-8159-F82C944D408B}"/>
    <dgm:cxn modelId="{5021DA8E-B20A-4AB2-A79F-6F74363BBC86}" type="presOf" srcId="{D03ECC58-BA22-4148-8290-C34311256F3B}" destId="{C550EFC1-5060-492E-8ABE-16C966E19A63}" srcOrd="0" destOrd="0" presId="urn:microsoft.com/office/officeart/2005/8/layout/radial6"/>
    <dgm:cxn modelId="{D0CC8538-75AE-4321-A1A7-FF8D74DDF633}" type="presOf" srcId="{58DFE466-E03C-4F23-8159-F82C944D408B}" destId="{FE22D944-D0FF-4E48-8DD3-AF6409E54E78}" srcOrd="0" destOrd="0" presId="urn:microsoft.com/office/officeart/2005/8/layout/radial6"/>
    <dgm:cxn modelId="{8BE8E491-8363-4E0C-860D-F2C52EAA3174}" srcId="{864799B2-D3E4-48FB-8469-44A9A18A675A}" destId="{02E4BCF3-AB88-47BB-9E3C-BC9CA4CCADE0}" srcOrd="3" destOrd="0" parTransId="{05499ACA-BE23-465C-93E8-85A6160FBEC1}" sibTransId="{14A41319-8954-4D96-BC1A-BC7E6F7E3F81}"/>
    <dgm:cxn modelId="{2760929B-837D-46C7-9291-C4745E2D4553}" srcId="{864799B2-D3E4-48FB-8469-44A9A18A675A}" destId="{D4285DC9-D2A6-4F3C-AF4C-5B66EC4F3A91}" srcOrd="5" destOrd="0" parTransId="{8460BB78-F499-4D04-A013-A2B481050A48}" sibTransId="{BE55CC97-C9BC-4CF2-A02D-CF8A84A5DA12}"/>
    <dgm:cxn modelId="{315402FE-9C7E-40D7-BCFB-CA0E28D68293}" type="presOf" srcId="{BE55CC97-C9BC-4CF2-A02D-CF8A84A5DA12}" destId="{0BD63B7A-6604-4414-9B95-C8CB09A14F71}" srcOrd="0" destOrd="0" presId="urn:microsoft.com/office/officeart/2005/8/layout/radial6"/>
    <dgm:cxn modelId="{ECAA2544-1CC3-4D9A-B3E9-AF465AC27ADF}" type="presOf" srcId="{8E7A1059-88D8-4F5F-9B87-6F86542BEE9C}" destId="{C9F26619-6F08-4528-905A-FB816CA2B4EE}" srcOrd="0" destOrd="0" presId="urn:microsoft.com/office/officeart/2005/8/layout/radial6"/>
    <dgm:cxn modelId="{67DD0DAD-41F1-483A-AF16-36DFC359F2CE}" type="presOf" srcId="{C6A2FE81-FDE3-43A1-BF91-8051AE4873DE}" destId="{C4A7D9CF-FD32-4669-BEE9-5B1BF35B24E0}" srcOrd="0" destOrd="0" presId="urn:microsoft.com/office/officeart/2005/8/layout/radial6"/>
    <dgm:cxn modelId="{575FE2C9-EEE9-4712-922B-760BBB2943C3}" type="presOf" srcId="{D4285DC9-D2A6-4F3C-AF4C-5B66EC4F3A91}" destId="{3878922C-3C11-46C8-9395-9C1CBB05D2B1}" srcOrd="0" destOrd="0" presId="urn:microsoft.com/office/officeart/2005/8/layout/radial6"/>
    <dgm:cxn modelId="{CF66929D-D358-4BB0-81E6-94DA3A2D7C99}" srcId="{864799B2-D3E4-48FB-8469-44A9A18A675A}" destId="{0206DD01-D574-458F-80B9-C1C7AC301235}" srcOrd="0" destOrd="0" parTransId="{3D30FD43-0BF4-414A-90C8-248918543B35}" sibTransId="{5CD78383-D715-4A3C-89BF-BF28F351C9D8}"/>
    <dgm:cxn modelId="{671F9CBD-D977-43F0-9CC8-65C2608D492F}" type="presOf" srcId="{02E4BCF3-AB88-47BB-9E3C-BC9CA4CCADE0}" destId="{4878A543-4601-4A5C-8C3C-EE661A4B8C29}" srcOrd="0" destOrd="0" presId="urn:microsoft.com/office/officeart/2005/8/layout/radial6"/>
    <dgm:cxn modelId="{A834B473-E89A-4BE6-9C5E-BFAC4845DF96}" srcId="{864799B2-D3E4-48FB-8469-44A9A18A675A}" destId="{C6A2FE81-FDE3-43A1-BF91-8051AE4873DE}" srcOrd="2" destOrd="0" parTransId="{BFABA0B5-A978-475F-82F4-BAC3150FFBD4}" sibTransId="{D03ECC58-BA22-4148-8290-C34311256F3B}"/>
    <dgm:cxn modelId="{9149B368-065B-4612-BF05-AC5A0C1B83E1}" type="presOf" srcId="{0206DD01-D574-458F-80B9-C1C7AC301235}" destId="{A270AB64-2B7B-48F7-9DE7-968697537BFB}" srcOrd="0" destOrd="0" presId="urn:microsoft.com/office/officeart/2005/8/layout/radial6"/>
    <dgm:cxn modelId="{68D8D839-2DC0-409A-AE77-894319902753}" type="presParOf" srcId="{78ED03A2-9271-4A2F-8813-78078D6FD0F1}" destId="{A3EB032D-A465-4D13-97B1-D13955244AAD}" srcOrd="0" destOrd="0" presId="urn:microsoft.com/office/officeart/2005/8/layout/radial6"/>
    <dgm:cxn modelId="{1A30B971-77E2-4A02-944D-E330C295E920}" type="presParOf" srcId="{78ED03A2-9271-4A2F-8813-78078D6FD0F1}" destId="{A270AB64-2B7B-48F7-9DE7-968697537BFB}" srcOrd="1" destOrd="0" presId="urn:microsoft.com/office/officeart/2005/8/layout/radial6"/>
    <dgm:cxn modelId="{74AA20D7-093F-45BD-82D9-4D5E82281CAD}" type="presParOf" srcId="{78ED03A2-9271-4A2F-8813-78078D6FD0F1}" destId="{8799655C-C86F-4F04-BB12-8C989E16AC63}" srcOrd="2" destOrd="0" presId="urn:microsoft.com/office/officeart/2005/8/layout/radial6"/>
    <dgm:cxn modelId="{44E8185F-1A69-4145-8CF4-5D965ED1974F}" type="presParOf" srcId="{78ED03A2-9271-4A2F-8813-78078D6FD0F1}" destId="{BF273498-45A4-49AC-B850-B262C58EB60D}" srcOrd="3" destOrd="0" presId="urn:microsoft.com/office/officeart/2005/8/layout/radial6"/>
    <dgm:cxn modelId="{5AB226A1-2AD4-490D-AD68-AF5E62697E72}" type="presParOf" srcId="{78ED03A2-9271-4A2F-8813-78078D6FD0F1}" destId="{1BE3DF5C-B3BD-4F3E-80FB-7F7D4FC80CEB}" srcOrd="4" destOrd="0" presId="urn:microsoft.com/office/officeart/2005/8/layout/radial6"/>
    <dgm:cxn modelId="{1ABF677A-C380-45C8-ACEA-51383C1432AD}" type="presParOf" srcId="{78ED03A2-9271-4A2F-8813-78078D6FD0F1}" destId="{05E4A990-7411-45DB-9E18-6C54F939F2B8}" srcOrd="5" destOrd="0" presId="urn:microsoft.com/office/officeart/2005/8/layout/radial6"/>
    <dgm:cxn modelId="{EA72CB75-2AD1-44CC-BF21-B045AE9E8CF7}" type="presParOf" srcId="{78ED03A2-9271-4A2F-8813-78078D6FD0F1}" destId="{C9F26619-6F08-4528-905A-FB816CA2B4EE}" srcOrd="6" destOrd="0" presId="urn:microsoft.com/office/officeart/2005/8/layout/radial6"/>
    <dgm:cxn modelId="{0242FF42-6DB9-4FBE-932D-D09673FF56C2}" type="presParOf" srcId="{78ED03A2-9271-4A2F-8813-78078D6FD0F1}" destId="{C4A7D9CF-FD32-4669-BEE9-5B1BF35B24E0}" srcOrd="7" destOrd="0" presId="urn:microsoft.com/office/officeart/2005/8/layout/radial6"/>
    <dgm:cxn modelId="{DAFDA0EB-80DA-41F2-87E1-8DE4B7950EF5}" type="presParOf" srcId="{78ED03A2-9271-4A2F-8813-78078D6FD0F1}" destId="{D81732A4-FDCA-4DF1-B273-A241495931D0}" srcOrd="8" destOrd="0" presId="urn:microsoft.com/office/officeart/2005/8/layout/radial6"/>
    <dgm:cxn modelId="{B08F6B26-0EAD-410F-AB08-AF83EAD787AC}" type="presParOf" srcId="{78ED03A2-9271-4A2F-8813-78078D6FD0F1}" destId="{C550EFC1-5060-492E-8ABE-16C966E19A63}" srcOrd="9" destOrd="0" presId="urn:microsoft.com/office/officeart/2005/8/layout/radial6"/>
    <dgm:cxn modelId="{025D4C3A-B813-4724-9E3E-23584E264E39}" type="presParOf" srcId="{78ED03A2-9271-4A2F-8813-78078D6FD0F1}" destId="{4878A543-4601-4A5C-8C3C-EE661A4B8C29}" srcOrd="10" destOrd="0" presId="urn:microsoft.com/office/officeart/2005/8/layout/radial6"/>
    <dgm:cxn modelId="{CD48D261-4619-465D-A0D6-C607E03C204F}" type="presParOf" srcId="{78ED03A2-9271-4A2F-8813-78078D6FD0F1}" destId="{18B84BB8-E299-4AEE-BD3B-71A1B721A839}" srcOrd="11" destOrd="0" presId="urn:microsoft.com/office/officeart/2005/8/layout/radial6"/>
    <dgm:cxn modelId="{B3FB6136-8709-473B-A77F-4E1E5CD32556}" type="presParOf" srcId="{78ED03A2-9271-4A2F-8813-78078D6FD0F1}" destId="{0F3BB2BC-85B6-4342-ADE8-6700F6942E52}" srcOrd="12" destOrd="0" presId="urn:microsoft.com/office/officeart/2005/8/layout/radial6"/>
    <dgm:cxn modelId="{F5C083B3-6E37-4433-9CBC-B86DDA44F8D2}" type="presParOf" srcId="{78ED03A2-9271-4A2F-8813-78078D6FD0F1}" destId="{F6392C5B-C7D9-4E51-B9C7-28C677DBF9D2}" srcOrd="13" destOrd="0" presId="urn:microsoft.com/office/officeart/2005/8/layout/radial6"/>
    <dgm:cxn modelId="{8B0D4DA1-832D-44EC-B2E4-5855808C5949}" type="presParOf" srcId="{78ED03A2-9271-4A2F-8813-78078D6FD0F1}" destId="{2A95AA12-2DD6-4C6C-8360-B33754EDB912}" srcOrd="14" destOrd="0" presId="urn:microsoft.com/office/officeart/2005/8/layout/radial6"/>
    <dgm:cxn modelId="{F0C153B3-DE91-4C43-B055-4C4B13BB6A89}" type="presParOf" srcId="{78ED03A2-9271-4A2F-8813-78078D6FD0F1}" destId="{FE22D944-D0FF-4E48-8DD3-AF6409E54E78}" srcOrd="15" destOrd="0" presId="urn:microsoft.com/office/officeart/2005/8/layout/radial6"/>
    <dgm:cxn modelId="{1D5599A9-B1E8-4995-847A-34E3416DD01E}" type="presParOf" srcId="{78ED03A2-9271-4A2F-8813-78078D6FD0F1}" destId="{3878922C-3C11-46C8-9395-9C1CBB05D2B1}" srcOrd="16" destOrd="0" presId="urn:microsoft.com/office/officeart/2005/8/layout/radial6"/>
    <dgm:cxn modelId="{75114C5E-505D-4F32-BCCE-58D0981B8882}" type="presParOf" srcId="{78ED03A2-9271-4A2F-8813-78078D6FD0F1}" destId="{066CDB2F-CDFF-4A84-B7CF-A194CAA183C1}" srcOrd="17" destOrd="0" presId="urn:microsoft.com/office/officeart/2005/8/layout/radial6"/>
    <dgm:cxn modelId="{57F11E3D-3B9E-49E3-B14F-B00039E48F22}" type="presParOf" srcId="{78ED03A2-9271-4A2F-8813-78078D6FD0F1}" destId="{0BD63B7A-6604-4414-9B95-C8CB09A14F71}" srcOrd="18"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D63B7A-6604-4414-9B95-C8CB09A14F71}">
      <dsp:nvSpPr>
        <dsp:cNvPr id="0" name=""/>
        <dsp:cNvSpPr/>
      </dsp:nvSpPr>
      <dsp:spPr>
        <a:xfrm>
          <a:off x="3300901" y="732615"/>
          <a:ext cx="5015488" cy="5015488"/>
        </a:xfrm>
        <a:prstGeom prst="blockArc">
          <a:avLst>
            <a:gd name="adj1" fmla="val 12600000"/>
            <a:gd name="adj2" fmla="val 16200000"/>
            <a:gd name="adj3" fmla="val 452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E22D944-D0FF-4E48-8DD3-AF6409E54E78}">
      <dsp:nvSpPr>
        <dsp:cNvPr id="0" name=""/>
        <dsp:cNvSpPr/>
      </dsp:nvSpPr>
      <dsp:spPr>
        <a:xfrm>
          <a:off x="3300901" y="732615"/>
          <a:ext cx="5015488" cy="5015488"/>
        </a:xfrm>
        <a:prstGeom prst="blockArc">
          <a:avLst>
            <a:gd name="adj1" fmla="val 9000000"/>
            <a:gd name="adj2" fmla="val 12600000"/>
            <a:gd name="adj3" fmla="val 452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F3BB2BC-85B6-4342-ADE8-6700F6942E52}">
      <dsp:nvSpPr>
        <dsp:cNvPr id="0" name=""/>
        <dsp:cNvSpPr/>
      </dsp:nvSpPr>
      <dsp:spPr>
        <a:xfrm>
          <a:off x="3300901" y="732615"/>
          <a:ext cx="5015488" cy="5015488"/>
        </a:xfrm>
        <a:prstGeom prst="blockArc">
          <a:avLst>
            <a:gd name="adj1" fmla="val 5400000"/>
            <a:gd name="adj2" fmla="val 9000000"/>
            <a:gd name="adj3" fmla="val 452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550EFC1-5060-492E-8ABE-16C966E19A63}">
      <dsp:nvSpPr>
        <dsp:cNvPr id="0" name=""/>
        <dsp:cNvSpPr/>
      </dsp:nvSpPr>
      <dsp:spPr>
        <a:xfrm>
          <a:off x="3300901" y="732615"/>
          <a:ext cx="5015488" cy="5015488"/>
        </a:xfrm>
        <a:prstGeom prst="blockArc">
          <a:avLst>
            <a:gd name="adj1" fmla="val 1800000"/>
            <a:gd name="adj2" fmla="val 5400000"/>
            <a:gd name="adj3" fmla="val 452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9F26619-6F08-4528-905A-FB816CA2B4EE}">
      <dsp:nvSpPr>
        <dsp:cNvPr id="0" name=""/>
        <dsp:cNvSpPr/>
      </dsp:nvSpPr>
      <dsp:spPr>
        <a:xfrm>
          <a:off x="3300901" y="732615"/>
          <a:ext cx="5015488" cy="5015488"/>
        </a:xfrm>
        <a:prstGeom prst="blockArc">
          <a:avLst>
            <a:gd name="adj1" fmla="val 19800000"/>
            <a:gd name="adj2" fmla="val 1800000"/>
            <a:gd name="adj3" fmla="val 452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F273498-45A4-49AC-B850-B262C58EB60D}">
      <dsp:nvSpPr>
        <dsp:cNvPr id="0" name=""/>
        <dsp:cNvSpPr/>
      </dsp:nvSpPr>
      <dsp:spPr>
        <a:xfrm>
          <a:off x="3300901" y="732615"/>
          <a:ext cx="5015488" cy="5015488"/>
        </a:xfrm>
        <a:prstGeom prst="blockArc">
          <a:avLst>
            <a:gd name="adj1" fmla="val 16200000"/>
            <a:gd name="adj2" fmla="val 19800000"/>
            <a:gd name="adj3" fmla="val 452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3EB032D-A465-4D13-97B1-D13955244AAD}">
      <dsp:nvSpPr>
        <dsp:cNvPr id="0" name=""/>
        <dsp:cNvSpPr/>
      </dsp:nvSpPr>
      <dsp:spPr>
        <a:xfrm>
          <a:off x="4682653" y="2114367"/>
          <a:ext cx="2251984" cy="225198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610" tIns="54610" rIns="54610" bIns="54610" numCol="1" spcCol="1270" anchor="ctr" anchorCtr="0">
          <a:noAutofit/>
        </a:bodyPr>
        <a:lstStyle/>
        <a:p>
          <a:pPr lvl="0" algn="ctr" defTabSz="1911350">
            <a:lnSpc>
              <a:spcPct val="90000"/>
            </a:lnSpc>
            <a:spcBef>
              <a:spcPct val="0"/>
            </a:spcBef>
            <a:spcAft>
              <a:spcPct val="35000"/>
            </a:spcAft>
          </a:pPr>
          <a:r>
            <a:rPr lang="en-GB" sz="4300" kern="1200" dirty="0" smtClean="0"/>
            <a:t>Maths</a:t>
          </a:r>
          <a:endParaRPr lang="en-GB" sz="4300" kern="1200" dirty="0"/>
        </a:p>
      </dsp:txBody>
      <dsp:txXfrm>
        <a:off x="5012448" y="2444162"/>
        <a:ext cx="1592394" cy="1592394"/>
      </dsp:txXfrm>
    </dsp:sp>
    <dsp:sp modelId="{A270AB64-2B7B-48F7-9DE7-968697537BFB}">
      <dsp:nvSpPr>
        <dsp:cNvPr id="0" name=""/>
        <dsp:cNvSpPr/>
      </dsp:nvSpPr>
      <dsp:spPr>
        <a:xfrm>
          <a:off x="5020450" y="1170"/>
          <a:ext cx="1576389" cy="157638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kern="1200" dirty="0" smtClean="0"/>
            <a:t>Number</a:t>
          </a:r>
          <a:endParaRPr lang="en-GB" sz="1600" kern="1200" dirty="0"/>
        </a:p>
      </dsp:txBody>
      <dsp:txXfrm>
        <a:off x="5251307" y="232027"/>
        <a:ext cx="1114675" cy="1114675"/>
      </dsp:txXfrm>
    </dsp:sp>
    <dsp:sp modelId="{1BE3DF5C-B3BD-4F3E-80FB-7F7D4FC80CEB}">
      <dsp:nvSpPr>
        <dsp:cNvPr id="0" name=""/>
        <dsp:cNvSpPr/>
      </dsp:nvSpPr>
      <dsp:spPr>
        <a:xfrm>
          <a:off x="7143074" y="1226668"/>
          <a:ext cx="1576389" cy="157638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kern="1200" dirty="0" smtClean="0"/>
            <a:t>Calculation</a:t>
          </a:r>
          <a:endParaRPr lang="en-GB" sz="1600" kern="1200" dirty="0"/>
        </a:p>
      </dsp:txBody>
      <dsp:txXfrm>
        <a:off x="7373931" y="1457525"/>
        <a:ext cx="1114675" cy="1114675"/>
      </dsp:txXfrm>
    </dsp:sp>
    <dsp:sp modelId="{C4A7D9CF-FD32-4669-BEE9-5B1BF35B24E0}">
      <dsp:nvSpPr>
        <dsp:cNvPr id="0" name=""/>
        <dsp:cNvSpPr/>
      </dsp:nvSpPr>
      <dsp:spPr>
        <a:xfrm>
          <a:off x="7143074" y="3677662"/>
          <a:ext cx="1576389" cy="157638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kern="1200" dirty="0" smtClean="0"/>
            <a:t>Shape</a:t>
          </a:r>
          <a:endParaRPr lang="en-GB" sz="1600" kern="1200" dirty="0"/>
        </a:p>
      </dsp:txBody>
      <dsp:txXfrm>
        <a:off x="7373931" y="3908519"/>
        <a:ext cx="1114675" cy="1114675"/>
      </dsp:txXfrm>
    </dsp:sp>
    <dsp:sp modelId="{4878A543-4601-4A5C-8C3C-EE661A4B8C29}">
      <dsp:nvSpPr>
        <dsp:cNvPr id="0" name=""/>
        <dsp:cNvSpPr/>
      </dsp:nvSpPr>
      <dsp:spPr>
        <a:xfrm>
          <a:off x="5020450" y="4903159"/>
          <a:ext cx="1576389" cy="157638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kern="1200" dirty="0" smtClean="0"/>
            <a:t>Measures</a:t>
          </a:r>
          <a:endParaRPr lang="en-GB" sz="1600" kern="1200" dirty="0"/>
        </a:p>
      </dsp:txBody>
      <dsp:txXfrm>
        <a:off x="5251307" y="5134016"/>
        <a:ext cx="1114675" cy="1114675"/>
      </dsp:txXfrm>
    </dsp:sp>
    <dsp:sp modelId="{F6392C5B-C7D9-4E51-B9C7-28C677DBF9D2}">
      <dsp:nvSpPr>
        <dsp:cNvPr id="0" name=""/>
        <dsp:cNvSpPr/>
      </dsp:nvSpPr>
      <dsp:spPr>
        <a:xfrm>
          <a:off x="2897827" y="3677662"/>
          <a:ext cx="1576389" cy="157638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kern="1200" dirty="0" smtClean="0"/>
            <a:t>Data handling</a:t>
          </a:r>
          <a:endParaRPr lang="en-GB" sz="1600" kern="1200" dirty="0"/>
        </a:p>
      </dsp:txBody>
      <dsp:txXfrm>
        <a:off x="3128684" y="3908519"/>
        <a:ext cx="1114675" cy="1114675"/>
      </dsp:txXfrm>
    </dsp:sp>
    <dsp:sp modelId="{3878922C-3C11-46C8-9395-9C1CBB05D2B1}">
      <dsp:nvSpPr>
        <dsp:cNvPr id="0" name=""/>
        <dsp:cNvSpPr/>
      </dsp:nvSpPr>
      <dsp:spPr>
        <a:xfrm>
          <a:off x="2897827" y="1226668"/>
          <a:ext cx="1576389" cy="157638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kern="1200" dirty="0" smtClean="0"/>
            <a:t>Problem solving</a:t>
          </a:r>
          <a:endParaRPr lang="en-GB" sz="1600" kern="1200" dirty="0"/>
        </a:p>
      </dsp:txBody>
      <dsp:txXfrm>
        <a:off x="3128684" y="1457525"/>
        <a:ext cx="1114675" cy="1114675"/>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29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6905625" y="0"/>
            <a:ext cx="5283200" cy="342900"/>
          </a:xfrm>
          <a:prstGeom prst="rect">
            <a:avLst/>
          </a:prstGeom>
        </p:spPr>
        <p:txBody>
          <a:bodyPr vert="horz" lIns="91440" tIns="45720" rIns="91440" bIns="45720" rtlCol="0"/>
          <a:lstStyle>
            <a:lvl1pPr algn="r">
              <a:defRPr sz="1200"/>
            </a:lvl1pPr>
          </a:lstStyle>
          <a:p>
            <a:fld id="{2EAE17AD-20DD-4DFA-ACC4-BFE182C14ABB}" type="datetimeFigureOut">
              <a:rPr lang="en-GB" smtClean="0"/>
              <a:t>11/02/2020</a:t>
            </a:fld>
            <a:endParaRPr lang="en-GB"/>
          </a:p>
        </p:txBody>
      </p:sp>
      <p:sp>
        <p:nvSpPr>
          <p:cNvPr id="4" name="Slide Image Placeholder 3"/>
          <p:cNvSpPr>
            <a:spLocks noGrp="1" noRot="1" noChangeAspect="1"/>
          </p:cNvSpPr>
          <p:nvPr>
            <p:ph type="sldImg" idx="2"/>
          </p:nvPr>
        </p:nvSpPr>
        <p:spPr>
          <a:xfrm>
            <a:off x="3810000" y="514350"/>
            <a:ext cx="4572000" cy="25717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1219200" y="3257550"/>
            <a:ext cx="97536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6513513"/>
            <a:ext cx="5283200" cy="3429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6905625" y="6513513"/>
            <a:ext cx="5283200" cy="342900"/>
          </a:xfrm>
          <a:prstGeom prst="rect">
            <a:avLst/>
          </a:prstGeom>
        </p:spPr>
        <p:txBody>
          <a:bodyPr vert="horz" lIns="91440" tIns="45720" rIns="91440" bIns="45720" rtlCol="0" anchor="b"/>
          <a:lstStyle>
            <a:lvl1pPr algn="r">
              <a:defRPr sz="1200"/>
            </a:lvl1pPr>
          </a:lstStyle>
          <a:p>
            <a:fld id="{BBC1E59D-442F-4499-94D4-BAC0A4881411}" type="slidenum">
              <a:rPr lang="en-GB" smtClean="0"/>
              <a:t>‹#›</a:t>
            </a:fld>
            <a:endParaRPr lang="en-GB"/>
          </a:p>
        </p:txBody>
      </p:sp>
    </p:spTree>
    <p:extLst>
      <p:ext uri="{BB962C8B-B14F-4D97-AF65-F5344CB8AC3E}">
        <p14:creationId xmlns:p14="http://schemas.microsoft.com/office/powerpoint/2010/main" val="35702298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514350"/>
            <a:ext cx="4572000" cy="2571750"/>
          </a:xfrm>
        </p:spPr>
      </p:sp>
      <p:sp>
        <p:nvSpPr>
          <p:cNvPr id="3" name="Notes Placeholder 2"/>
          <p:cNvSpPr>
            <a:spLocks noGrp="1"/>
          </p:cNvSpPr>
          <p:nvPr>
            <p:ph type="body" idx="1"/>
          </p:nvPr>
        </p:nvSpPr>
        <p:spPr/>
        <p:txBody>
          <a:bodyPr>
            <a:normAutofit/>
          </a:bodyPr>
          <a:lstStyle/>
          <a:p>
            <a:endParaRPr lang="en-GB" dirty="0" smtClean="0"/>
          </a:p>
        </p:txBody>
      </p:sp>
      <p:sp>
        <p:nvSpPr>
          <p:cNvPr id="4" name="Slide Number Placeholder 3"/>
          <p:cNvSpPr>
            <a:spLocks noGrp="1"/>
          </p:cNvSpPr>
          <p:nvPr>
            <p:ph type="sldNum" sz="quarter" idx="10"/>
          </p:nvPr>
        </p:nvSpPr>
        <p:spPr/>
        <p:txBody>
          <a:bodyPr/>
          <a:lstStyle/>
          <a:p>
            <a:fld id="{9B1E82DC-5C52-401A-9A1A-D64EC1C53D9F}" type="slidenum">
              <a:rPr lang="en-GB" smtClean="0"/>
              <a:pPr/>
              <a:t>4</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514350"/>
            <a:ext cx="4572000" cy="2571750"/>
          </a:xfrm>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r>
              <a:rPr lang="en-GB" smtClean="0"/>
              <a:t>Numicon Professional Development </a:t>
            </a:r>
          </a:p>
          <a:p>
            <a:r>
              <a:rPr lang="en-GB" smtClean="0"/>
              <a:t>Developing teacher’s confidence in their maths pedagogy and subject knowledge with Numicon</a:t>
            </a:r>
          </a:p>
          <a:p>
            <a:endParaRPr lang="en-GB" dirty="0"/>
          </a:p>
        </p:txBody>
      </p:sp>
      <p:sp>
        <p:nvSpPr>
          <p:cNvPr id="5" name="Footer Placeholder 4"/>
          <p:cNvSpPr>
            <a:spLocks noGrp="1"/>
          </p:cNvSpPr>
          <p:nvPr>
            <p:ph type="ftr" sz="quarter" idx="11"/>
          </p:nvPr>
        </p:nvSpPr>
        <p:spPr/>
        <p:txBody>
          <a:bodyPr/>
          <a:lstStyle/>
          <a:p>
            <a:r>
              <a:rPr lang="en-GB" smtClean="0"/>
              <a:t>©Oxford University Press 2014</a:t>
            </a:r>
            <a:endParaRPr lang="en-GB" dirty="0"/>
          </a:p>
        </p:txBody>
      </p:sp>
      <p:sp>
        <p:nvSpPr>
          <p:cNvPr id="6" name="Slide Number Placeholder 5"/>
          <p:cNvSpPr>
            <a:spLocks noGrp="1"/>
          </p:cNvSpPr>
          <p:nvPr>
            <p:ph type="sldNum" sz="quarter" idx="12"/>
          </p:nvPr>
        </p:nvSpPr>
        <p:spPr/>
        <p:txBody>
          <a:bodyPr/>
          <a:lstStyle/>
          <a:p>
            <a:fld id="{56675AB3-B0ED-4F70-936C-23CCD465B40B}" type="slidenum">
              <a:rPr lang="en-GB" smtClean="0"/>
              <a:pPr/>
              <a:t>7</a:t>
            </a:fld>
            <a:endParaRPr lang="en-GB"/>
          </a:p>
        </p:txBody>
      </p:sp>
    </p:spTree>
    <p:extLst>
      <p:ext uri="{BB962C8B-B14F-4D97-AF65-F5344CB8AC3E}">
        <p14:creationId xmlns:p14="http://schemas.microsoft.com/office/powerpoint/2010/main" val="8822107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p:spPr>
        <p:txBody>
          <a:bodyPr/>
          <a:lstStyle/>
          <a:p>
            <a:fld id="{CDAD141B-E7AF-4B2B-B3CB-318DC5B12C10}" type="slidenum">
              <a:rPr lang="en-GB" smtClean="0">
                <a:latin typeface="Arial" pitchFamily="34" charset="0"/>
                <a:ea typeface="ヒラギノ角ゴ Pro W3"/>
                <a:cs typeface="ヒラギノ角ゴ Pro W3"/>
              </a:rPr>
              <a:pPr/>
              <a:t>9</a:t>
            </a:fld>
            <a:endParaRPr lang="en-GB" smtClean="0">
              <a:latin typeface="Arial" pitchFamily="34" charset="0"/>
              <a:ea typeface="ヒラギノ角ゴ Pro W3"/>
              <a:cs typeface="ヒラギノ角ゴ Pro W3"/>
            </a:endParaRPr>
          </a:p>
        </p:txBody>
      </p:sp>
      <p:sp>
        <p:nvSpPr>
          <p:cNvPr id="141315" name="Rectangle 2"/>
          <p:cNvSpPr>
            <a:spLocks noGrp="1" noRot="1" noChangeAspect="1" noChangeArrowheads="1" noTextEdit="1"/>
          </p:cNvSpPr>
          <p:nvPr>
            <p:ph type="sldImg"/>
          </p:nvPr>
        </p:nvSpPr>
        <p:spPr>
          <a:xfrm>
            <a:off x="3816350" y="515938"/>
            <a:ext cx="4570413" cy="2571750"/>
          </a:xfrm>
          <a:ln/>
        </p:spPr>
      </p:sp>
      <p:sp>
        <p:nvSpPr>
          <p:cNvPr id="141316" name="Rectangle 3"/>
          <p:cNvSpPr>
            <a:spLocks noGrp="1" noChangeArrowheads="1"/>
          </p:cNvSpPr>
          <p:nvPr>
            <p:ph type="body" idx="1"/>
          </p:nvPr>
        </p:nvSpPr>
        <p:spPr>
          <a:xfrm>
            <a:off x="720821" y="3175802"/>
            <a:ext cx="11009406" cy="3167145"/>
          </a:xfrm>
          <a:noFill/>
          <a:ln/>
        </p:spPr>
        <p:txBody>
          <a:bodyPr/>
          <a:lstStyle/>
          <a:p>
            <a:pPr eaLnBrk="1" hangingPunct="1">
              <a:lnSpc>
                <a:spcPct val="80000"/>
              </a:lnSpc>
            </a:pPr>
            <a:endParaRPr lang="en-GB" dirty="0" smtClean="0">
              <a:latin typeface="VAG Rounded Light"/>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514350"/>
            <a:ext cx="4572000" cy="2571750"/>
          </a:xfrm>
        </p:spPr>
      </p:sp>
      <p:sp>
        <p:nvSpPr>
          <p:cNvPr id="3" name="Notes Placeholder 2"/>
          <p:cNvSpPr>
            <a:spLocks noGrp="1"/>
          </p:cNvSpPr>
          <p:nvPr>
            <p:ph type="body" idx="1"/>
          </p:nvPr>
        </p:nvSpPr>
        <p:spPr/>
        <p:txBody>
          <a:bodyPr/>
          <a:lstStyle/>
          <a:p>
            <a:r>
              <a:rPr lang="en-GB" dirty="0" smtClean="0"/>
              <a:t>Please refer participants to Chapter 2 ‘What is</a:t>
            </a:r>
            <a:r>
              <a:rPr lang="en-GB" baseline="0" dirty="0" smtClean="0"/>
              <a:t> Numicon?’ in the Implementation Guides.</a:t>
            </a:r>
            <a:endParaRPr lang="en-GB" dirty="0" smtClean="0"/>
          </a:p>
          <a:p>
            <a:endParaRPr lang="en-GB" dirty="0" smtClean="0"/>
          </a:p>
          <a:p>
            <a:endParaRPr lang="en-GB" dirty="0" smtClean="0"/>
          </a:p>
          <a:p>
            <a:endParaRPr lang="en-GB" dirty="0" smtClean="0"/>
          </a:p>
          <a:p>
            <a:r>
              <a:rPr lang="en-GB" dirty="0" smtClean="0"/>
              <a:t>Background information for consultants:</a:t>
            </a:r>
          </a:p>
          <a:p>
            <a:endParaRPr lang="en-GB" dirty="0" smtClean="0"/>
          </a:p>
          <a:p>
            <a:r>
              <a:rPr lang="en-GB" dirty="0" smtClean="0"/>
              <a:t>What is Numicon?</a:t>
            </a:r>
          </a:p>
          <a:p>
            <a:r>
              <a:rPr lang="en-GB" i="1" dirty="0"/>
              <a:t>An evolving research-based approach to teaching maths grown out of the classroom: developed ‘for teachers by teachers’</a:t>
            </a:r>
            <a:endParaRPr lang="en-GB" dirty="0"/>
          </a:p>
          <a:p>
            <a:r>
              <a:rPr lang="en-GB" i="1" dirty="0"/>
              <a:t>Numicon is an adaptable and inclusive maths approach suitable for children of all abilities with quality first teaching, including intervention and SEN (one-to-one), ensuring every child can be successful in maths</a:t>
            </a:r>
            <a:endParaRPr lang="en-GB" dirty="0"/>
          </a:p>
          <a:p>
            <a:r>
              <a:rPr lang="en-GB" i="1" dirty="0"/>
              <a:t>Numicon has problem-solving and reasoning at its heart, using concrete objects and conversation to build a sound understanding of maths</a:t>
            </a:r>
            <a:endParaRPr lang="en-GB" dirty="0"/>
          </a:p>
          <a:p>
            <a:r>
              <a:rPr lang="en-GB" i="1" dirty="0"/>
              <a:t>Numicon embodies the aims of the new national curriculum by developing fluency, mathematical reasoning and using spoken language to explain, reason and justify</a:t>
            </a:r>
            <a:endParaRPr lang="en-GB" dirty="0"/>
          </a:p>
          <a:p>
            <a:r>
              <a:rPr lang="en-GB" i="1" dirty="0"/>
              <a:t>Numicon provides insights that encourage confidence, perseverance and achievement in children and gives teachers confidence and enthusiasm to teach maths successfully</a:t>
            </a:r>
            <a:endParaRPr lang="en-GB" dirty="0"/>
          </a:p>
          <a:p>
            <a:r>
              <a:rPr lang="en-GB" i="1" dirty="0"/>
              <a:t>Numicon equips teachers with a framework of resources and support that can be adapted to their classroom,</a:t>
            </a:r>
            <a:endParaRPr lang="en-GB" dirty="0"/>
          </a:p>
          <a:p>
            <a:r>
              <a:rPr lang="en-GB" i="1" dirty="0"/>
              <a:t>encouraging their creativity and empowering their teaching</a:t>
            </a:r>
            <a:endParaRPr lang="en-GB" dirty="0"/>
          </a:p>
          <a:p>
            <a:endParaRPr lang="en-GB" dirty="0" smtClean="0"/>
          </a:p>
          <a:p>
            <a:r>
              <a:rPr lang="en-GB" dirty="0" smtClean="0"/>
              <a:t>Numicon is NOT shapes</a:t>
            </a:r>
          </a:p>
          <a:p>
            <a:endParaRPr lang="en-GB" dirty="0" smtClean="0"/>
          </a:p>
          <a:p>
            <a:pPr defTabSz="910468">
              <a:defRPr/>
            </a:pPr>
            <a:r>
              <a:rPr lang="en-GB" dirty="0"/>
              <a:t>Who is OUP?</a:t>
            </a:r>
          </a:p>
          <a:p>
            <a:pPr defTabSz="910468">
              <a:defRPr/>
            </a:pPr>
            <a:r>
              <a:rPr lang="en-GB" dirty="0"/>
              <a:t>Oxford University Press is a department of the University of Oxford. It furthers the University's objective of excellence in research, scholarship, and education by publishing worldwide. OUP is the world's largest university press with the widest global presence. It currently publishes thousands of new publications a year, has offices in around fifty countries, and employs some 6,000 people worldwide. It has become familiar to millions through a diverse publishing programme that includes scholarly works in all academic disciplines, bibles, music, school and college textbooks, children's books, materials for teaching English as a foreign language, business books, dictionaries and reference books, and academic journals.</a:t>
            </a:r>
          </a:p>
          <a:p>
            <a:endParaRPr lang="en-GB" dirty="0"/>
          </a:p>
        </p:txBody>
      </p:sp>
      <p:sp>
        <p:nvSpPr>
          <p:cNvPr id="4" name="Header Placeholder 3"/>
          <p:cNvSpPr>
            <a:spLocks noGrp="1"/>
          </p:cNvSpPr>
          <p:nvPr>
            <p:ph type="hdr" sz="quarter" idx="10"/>
          </p:nvPr>
        </p:nvSpPr>
        <p:spPr/>
        <p:txBody>
          <a:bodyPr/>
          <a:lstStyle/>
          <a:p>
            <a:r>
              <a:rPr lang="en-GB" smtClean="0"/>
              <a:t>Numicon Professional Development </a:t>
            </a:r>
          </a:p>
          <a:p>
            <a:r>
              <a:rPr lang="en-GB" smtClean="0"/>
              <a:t>Developing teacher’s confidence in their maths pedagogy and subject knowledge with Numicon</a:t>
            </a:r>
          </a:p>
          <a:p>
            <a:endParaRPr lang="en-GB" dirty="0"/>
          </a:p>
        </p:txBody>
      </p:sp>
      <p:sp>
        <p:nvSpPr>
          <p:cNvPr id="5" name="Footer Placeholder 4"/>
          <p:cNvSpPr>
            <a:spLocks noGrp="1"/>
          </p:cNvSpPr>
          <p:nvPr>
            <p:ph type="ftr" sz="quarter" idx="11"/>
          </p:nvPr>
        </p:nvSpPr>
        <p:spPr/>
        <p:txBody>
          <a:bodyPr/>
          <a:lstStyle/>
          <a:p>
            <a:r>
              <a:rPr lang="en-GB" smtClean="0"/>
              <a:t>©Oxford University Press 2014</a:t>
            </a:r>
            <a:endParaRPr lang="en-GB" dirty="0"/>
          </a:p>
        </p:txBody>
      </p:sp>
      <p:sp>
        <p:nvSpPr>
          <p:cNvPr id="6" name="Slide Number Placeholder 5"/>
          <p:cNvSpPr>
            <a:spLocks noGrp="1"/>
          </p:cNvSpPr>
          <p:nvPr>
            <p:ph type="sldNum" sz="quarter" idx="12"/>
          </p:nvPr>
        </p:nvSpPr>
        <p:spPr/>
        <p:txBody>
          <a:bodyPr/>
          <a:lstStyle/>
          <a:p>
            <a:fld id="{56675AB3-B0ED-4F70-936C-23CCD465B40B}" type="slidenum">
              <a:rPr lang="en-GB" smtClean="0"/>
              <a:pPr/>
              <a:t>11</a:t>
            </a:fld>
            <a:endParaRPr lang="en-GB"/>
          </a:p>
        </p:txBody>
      </p:sp>
    </p:spTree>
    <p:extLst>
      <p:ext uri="{BB962C8B-B14F-4D97-AF65-F5344CB8AC3E}">
        <p14:creationId xmlns:p14="http://schemas.microsoft.com/office/powerpoint/2010/main" val="3015949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514350"/>
            <a:ext cx="4572000" cy="2571750"/>
          </a:xfrm>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r>
              <a:rPr lang="en-GB" smtClean="0"/>
              <a:t>Numicon Professional Development </a:t>
            </a:r>
          </a:p>
          <a:p>
            <a:r>
              <a:rPr lang="en-GB" smtClean="0"/>
              <a:t>Developing teacher’s confidence in their maths pedagogy and subject knowledge with Numicon</a:t>
            </a:r>
          </a:p>
          <a:p>
            <a:endParaRPr lang="en-GB" dirty="0"/>
          </a:p>
        </p:txBody>
      </p:sp>
      <p:sp>
        <p:nvSpPr>
          <p:cNvPr id="5" name="Footer Placeholder 4"/>
          <p:cNvSpPr>
            <a:spLocks noGrp="1"/>
          </p:cNvSpPr>
          <p:nvPr>
            <p:ph type="ftr" sz="quarter" idx="11"/>
          </p:nvPr>
        </p:nvSpPr>
        <p:spPr/>
        <p:txBody>
          <a:bodyPr/>
          <a:lstStyle/>
          <a:p>
            <a:r>
              <a:rPr lang="en-GB" smtClean="0"/>
              <a:t>©Oxford University Press 2014</a:t>
            </a:r>
            <a:endParaRPr lang="en-GB" dirty="0"/>
          </a:p>
        </p:txBody>
      </p:sp>
      <p:sp>
        <p:nvSpPr>
          <p:cNvPr id="6" name="Slide Number Placeholder 5"/>
          <p:cNvSpPr>
            <a:spLocks noGrp="1"/>
          </p:cNvSpPr>
          <p:nvPr>
            <p:ph type="sldNum" sz="quarter" idx="12"/>
          </p:nvPr>
        </p:nvSpPr>
        <p:spPr/>
        <p:txBody>
          <a:bodyPr/>
          <a:lstStyle/>
          <a:p>
            <a:fld id="{56675AB3-B0ED-4F70-936C-23CCD465B40B}" type="slidenum">
              <a:rPr lang="en-GB" smtClean="0"/>
              <a:pPr/>
              <a:t>12</a:t>
            </a:fld>
            <a:endParaRPr lang="en-GB"/>
          </a:p>
        </p:txBody>
      </p:sp>
    </p:spTree>
    <p:extLst>
      <p:ext uri="{BB962C8B-B14F-4D97-AF65-F5344CB8AC3E}">
        <p14:creationId xmlns:p14="http://schemas.microsoft.com/office/powerpoint/2010/main" val="12462678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7"/>
          <p:cNvSpPr>
            <a:spLocks noGrp="1" noChangeArrowheads="1"/>
          </p:cNvSpPr>
          <p:nvPr>
            <p:ph type="sldNum" sz="quarter" idx="5"/>
          </p:nvPr>
        </p:nvSpPr>
        <p:spPr>
          <a:noFill/>
        </p:spPr>
        <p:txBody>
          <a:bodyPr/>
          <a:lstStyle/>
          <a:p>
            <a:fld id="{1745F28A-A643-48DA-AC32-AB5A9E8C75AD}" type="slidenum">
              <a:rPr lang="en-US" smtClean="0">
                <a:latin typeface="Arial" pitchFamily="34" charset="0"/>
                <a:ea typeface="ヒラギノ角ゴ Pro W3"/>
                <a:cs typeface="ヒラギノ角ゴ Pro W3"/>
              </a:rPr>
              <a:pPr/>
              <a:t>13</a:t>
            </a:fld>
            <a:endParaRPr lang="en-US" smtClean="0">
              <a:latin typeface="Arial" pitchFamily="34" charset="0"/>
              <a:ea typeface="ヒラギノ角ゴ Pro W3"/>
              <a:cs typeface="ヒラギノ角ゴ Pro W3"/>
            </a:endParaRPr>
          </a:p>
        </p:txBody>
      </p:sp>
      <p:sp>
        <p:nvSpPr>
          <p:cNvPr id="191491" name="Rectangle 2"/>
          <p:cNvSpPr>
            <a:spLocks noGrp="1" noRot="1" noChangeAspect="1" noChangeArrowheads="1" noTextEdit="1"/>
          </p:cNvSpPr>
          <p:nvPr>
            <p:ph type="sldImg"/>
          </p:nvPr>
        </p:nvSpPr>
        <p:spPr>
          <a:xfrm>
            <a:off x="3810000" y="514350"/>
            <a:ext cx="4572000" cy="2571750"/>
          </a:xfrm>
          <a:ln/>
        </p:spPr>
      </p:sp>
      <p:sp>
        <p:nvSpPr>
          <p:cNvPr id="191492" name="Rectangle 3"/>
          <p:cNvSpPr>
            <a:spLocks noGrp="1" noChangeArrowheads="1"/>
          </p:cNvSpPr>
          <p:nvPr>
            <p:ph type="body" idx="1"/>
          </p:nvPr>
        </p:nvSpPr>
        <p:spPr>
          <a:noFill/>
          <a:ln/>
        </p:spPr>
        <p:txBody>
          <a:bodyPr/>
          <a:lstStyle/>
          <a:p>
            <a:pPr eaLnBrk="1" hangingPunct="1"/>
            <a:endParaRPr lang="en-GB" b="1" dirty="0" smtClean="0">
              <a:latin typeface="Arial" pitchFamily="34" charset="0"/>
            </a:endParaRPr>
          </a:p>
          <a:p>
            <a:pPr eaLnBrk="1" hangingPunct="1"/>
            <a:r>
              <a:rPr lang="en-GB" dirty="0" smtClean="0">
                <a:latin typeface="Arial" pitchFamily="34" charset="0"/>
              </a:rPr>
              <a:t>Constructing meaning – noticing important regularity about numbers</a:t>
            </a:r>
          </a:p>
          <a:p>
            <a:pPr eaLnBrk="1" hangingPunct="1"/>
            <a:endParaRPr lang="en-GB" dirty="0" smtClean="0">
              <a:latin typeface="Arial" pitchFamily="34" charset="0"/>
            </a:endParaRPr>
          </a:p>
          <a:p>
            <a:pPr eaLnBrk="1" hangingPunct="1"/>
            <a:r>
              <a:rPr lang="en-GB" dirty="0" smtClean="0">
                <a:latin typeface="Arial" pitchFamily="34" charset="0"/>
              </a:rPr>
              <a:t>Ordering key idea for understanding how numbers work and relate to one another</a:t>
            </a:r>
          </a:p>
          <a:p>
            <a:pPr eaLnBrk="1" hangingPunct="1"/>
            <a:endParaRPr lang="en-GB" dirty="0" smtClean="0">
              <a:latin typeface="Arial" pitchFamily="34" charset="0"/>
            </a:endParaRPr>
          </a:p>
          <a:p>
            <a:pPr eaLnBrk="1" hangingPunct="1"/>
            <a:r>
              <a:rPr lang="en-GB" dirty="0" smtClean="0">
                <a:latin typeface="Arial" pitchFamily="34" charset="0"/>
              </a:rPr>
              <a:t>Difficult and important.  Employs the temporal concepts </a:t>
            </a:r>
            <a:r>
              <a:rPr lang="en-US" dirty="0" smtClean="0">
                <a:latin typeface="Arial" pitchFamily="34" charset="0"/>
              </a:rPr>
              <a:t>i.e. first last next after before in between etc. (</a:t>
            </a:r>
            <a:r>
              <a:rPr lang="en-GB" dirty="0" smtClean="0">
                <a:latin typeface="Arial" pitchFamily="34" charset="0"/>
              </a:rPr>
              <a:t>ref </a:t>
            </a:r>
            <a:r>
              <a:rPr lang="en-GB" dirty="0" err="1" smtClean="0">
                <a:latin typeface="Arial" pitchFamily="34" charset="0"/>
              </a:rPr>
              <a:t>CtG</a:t>
            </a:r>
            <a:r>
              <a:rPr lang="en-GB" dirty="0" smtClean="0">
                <a:latin typeface="Arial" pitchFamily="34" charset="0"/>
              </a:rPr>
              <a:t>)</a:t>
            </a:r>
            <a:r>
              <a:rPr lang="en-US" dirty="0" smtClean="0">
                <a:latin typeface="Arial" pitchFamily="34" charset="0"/>
              </a:rPr>
              <a:t> If children don’t know after in the context of their school day, how much harder for them to know that six is the number that comes </a:t>
            </a:r>
            <a:r>
              <a:rPr lang="en-US" i="1" dirty="0" smtClean="0">
                <a:latin typeface="Arial" pitchFamily="34" charset="0"/>
              </a:rPr>
              <a:t>after </a:t>
            </a:r>
            <a:r>
              <a:rPr lang="en-US" dirty="0" smtClean="0">
                <a:latin typeface="Arial" pitchFamily="34" charset="0"/>
              </a:rPr>
              <a:t>5</a:t>
            </a:r>
            <a:endParaRPr lang="en-GB" dirty="0"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514350"/>
            <a:ext cx="4572000" cy="2571750"/>
          </a:xfrm>
        </p:spPr>
      </p:sp>
      <p:sp>
        <p:nvSpPr>
          <p:cNvPr id="3" name="Notes Placeholder 2"/>
          <p:cNvSpPr>
            <a:spLocks noGrp="1"/>
          </p:cNvSpPr>
          <p:nvPr>
            <p:ph type="body" idx="1"/>
          </p:nvPr>
        </p:nvSpPr>
        <p:spPr/>
        <p:txBody>
          <a:bodyPr/>
          <a:lstStyle/>
          <a:p>
            <a:endParaRPr lang="en-GB" baseline="0" dirty="0" smtClean="0"/>
          </a:p>
        </p:txBody>
      </p:sp>
      <p:sp>
        <p:nvSpPr>
          <p:cNvPr id="4" name="Header Placeholder 3"/>
          <p:cNvSpPr>
            <a:spLocks noGrp="1"/>
          </p:cNvSpPr>
          <p:nvPr>
            <p:ph type="hdr" sz="quarter" idx="10"/>
          </p:nvPr>
        </p:nvSpPr>
        <p:spPr/>
        <p:txBody>
          <a:bodyPr/>
          <a:lstStyle/>
          <a:p>
            <a:r>
              <a:rPr lang="en-GB" smtClean="0"/>
              <a:t>Numicon Professional Development </a:t>
            </a:r>
          </a:p>
          <a:p>
            <a:r>
              <a:rPr lang="en-GB" smtClean="0"/>
              <a:t>Developing teacher’s confidence in their maths pedagogy and subject knowledge with Numicon</a:t>
            </a:r>
          </a:p>
          <a:p>
            <a:endParaRPr lang="en-GB" dirty="0"/>
          </a:p>
        </p:txBody>
      </p:sp>
      <p:sp>
        <p:nvSpPr>
          <p:cNvPr id="5" name="Footer Placeholder 4"/>
          <p:cNvSpPr>
            <a:spLocks noGrp="1"/>
          </p:cNvSpPr>
          <p:nvPr>
            <p:ph type="ftr" sz="quarter" idx="11"/>
          </p:nvPr>
        </p:nvSpPr>
        <p:spPr/>
        <p:txBody>
          <a:bodyPr/>
          <a:lstStyle/>
          <a:p>
            <a:r>
              <a:rPr lang="en-GB" smtClean="0"/>
              <a:t>©Oxford University Press 2014</a:t>
            </a:r>
            <a:endParaRPr lang="en-GB" dirty="0"/>
          </a:p>
        </p:txBody>
      </p:sp>
      <p:sp>
        <p:nvSpPr>
          <p:cNvPr id="6" name="Slide Number Placeholder 5"/>
          <p:cNvSpPr>
            <a:spLocks noGrp="1"/>
          </p:cNvSpPr>
          <p:nvPr>
            <p:ph type="sldNum" sz="quarter" idx="12"/>
          </p:nvPr>
        </p:nvSpPr>
        <p:spPr/>
        <p:txBody>
          <a:bodyPr/>
          <a:lstStyle/>
          <a:p>
            <a:fld id="{56675AB3-B0ED-4F70-936C-23CCD465B40B}" type="slidenum">
              <a:rPr lang="en-GB" smtClean="0"/>
              <a:pPr/>
              <a:t>15</a:t>
            </a:fld>
            <a:endParaRPr lang="en-GB"/>
          </a:p>
        </p:txBody>
      </p:sp>
    </p:spTree>
    <p:extLst>
      <p:ext uri="{BB962C8B-B14F-4D97-AF65-F5344CB8AC3E}">
        <p14:creationId xmlns:p14="http://schemas.microsoft.com/office/powerpoint/2010/main" val="26389209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138774F-6535-43D3-9E26-F08B96D97DDE}" type="slidenum">
              <a:rPr lang="en-US" altLang="en-US"/>
              <a:pPr eaLnBrk="1" hangingPunct="1"/>
              <a:t>21</a:t>
            </a:fld>
            <a:endParaRPr lang="en-US" altLang="en-US"/>
          </a:p>
        </p:txBody>
      </p:sp>
      <p:sp>
        <p:nvSpPr>
          <p:cNvPr id="58371" name="Rectangle 2"/>
          <p:cNvSpPr>
            <a:spLocks noGrp="1" noRot="1" noChangeAspect="1" noChangeArrowheads="1" noTextEdit="1"/>
          </p:cNvSpPr>
          <p:nvPr>
            <p:ph type="sldImg"/>
          </p:nvPr>
        </p:nvSpPr>
        <p:spPr>
          <a:xfrm>
            <a:off x="3810000" y="514350"/>
            <a:ext cx="4572000" cy="2571750"/>
          </a:xfrm>
          <a:ln/>
        </p:spPr>
      </p:sp>
      <p:sp>
        <p:nvSpPr>
          <p:cNvPr id="58372" name="Rectangle 3"/>
          <p:cNvSpPr>
            <a:spLocks noGrp="1" noChangeArrowheads="1"/>
          </p:cNvSpPr>
          <p:nvPr>
            <p:ph type="body" idx="1"/>
          </p:nvPr>
        </p:nvSpPr>
        <p:spPr>
          <a:noFill/>
        </p:spPr>
        <p:txBody>
          <a:bodyPr/>
          <a:lstStyle/>
          <a:p>
            <a:pPr eaLnBrk="1" hangingPunct="1"/>
            <a:endParaRPr lang="en-GB" altLang="en-US" sz="1400" b="1"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t>2/11/2020</a:t>
            </a:fld>
            <a:endParaRPr lang="en-US"/>
          </a:p>
        </p:txBody>
      </p:sp>
      <p:sp>
        <p:nvSpPr>
          <p:cNvPr id="19" name="Footer Placeholder 18"/>
          <p:cNvSpPr>
            <a:spLocks noGrp="1"/>
          </p:cNvSpPr>
          <p:nvPr>
            <p:ph type="ftr" sz="quarter" idx="11"/>
          </p:nvPr>
        </p:nvSpPr>
        <p:spPr/>
        <p:txBody>
          <a:bodyPr/>
          <a:lstStyle/>
          <a:p>
            <a:endParaRPr lang="en-GB"/>
          </a:p>
        </p:txBody>
      </p:sp>
      <p:sp>
        <p:nvSpPr>
          <p:cNvPr id="27" name="Slide Number Placeholder 26"/>
          <p:cNvSpPr>
            <a:spLocks noGrp="1"/>
          </p:cNvSpPr>
          <p:nvPr>
            <p:ph type="sldNum" sz="quarter" idx="12"/>
          </p:nvPr>
        </p:nvSpPr>
        <p:spPr/>
        <p:txBody>
          <a:bodyPr/>
          <a:lstStyle/>
          <a:p>
            <a:fld id="{B6F15528-21DE-4FAA-801E-634DDDAF4B2B}" type="slidenum">
              <a:rPr lang="en-GB" smtClean="0"/>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t>2/11/2020</a:t>
            </a:fld>
            <a:endParaRPr lang="en-US"/>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F15528-21DE-4FAA-801E-634DDDAF4B2B}"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t>2/11/2020</a:t>
            </a:fld>
            <a:endParaRPr lang="en-US"/>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F15528-21DE-4FAA-801E-634DDDAF4B2B}" type="slidenum">
              <a:rPr lang="en-GB" smtClean="0"/>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Section Header Blue">
    <p:spTree>
      <p:nvGrpSpPr>
        <p:cNvPr id="1" name=""/>
        <p:cNvGrpSpPr/>
        <p:nvPr/>
      </p:nvGrpSpPr>
      <p:grpSpPr>
        <a:xfrm>
          <a:off x="0" y="0"/>
          <a:ext cx="0" cy="0"/>
          <a:chOff x="0" y="0"/>
          <a:chExt cx="0" cy="0"/>
        </a:xfrm>
      </p:grpSpPr>
      <p:sp>
        <p:nvSpPr>
          <p:cNvPr id="13" name="Rectangle 12"/>
          <p:cNvSpPr/>
          <p:nvPr userDrawn="1"/>
        </p:nvSpPr>
        <p:spPr bwMode="auto">
          <a:xfrm>
            <a:off x="0" y="0"/>
            <a:ext cx="12192000" cy="6858000"/>
          </a:xfrm>
          <a:prstGeom prst="rect">
            <a:avLst/>
          </a:prstGeom>
          <a:solidFill>
            <a:srgbClr val="27A533"/>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0" cap="none" spc="0" normalizeH="0" baseline="0" noProof="0" dirty="0" smtClean="0">
                <a:ln>
                  <a:noFill/>
                </a:ln>
                <a:solidFill>
                  <a:srgbClr val="949494"/>
                </a:solidFill>
                <a:effectLst/>
                <a:uLnTx/>
                <a:uFillTx/>
                <a:latin typeface="Arial" charset="0"/>
                <a:ea typeface="ヒラギノ角ゴ Pro W3" charset="0"/>
                <a:cs typeface="ヒラギノ角ゴ Pro W3" charset="0"/>
              </a:rPr>
              <a:t>      </a:t>
            </a:r>
            <a:endParaRPr kumimoji="0" lang="en-US" sz="2400" b="0" i="0" u="none" strike="noStrike" kern="0" cap="none" spc="0" normalizeH="0" baseline="0" noProof="0" dirty="0">
              <a:ln>
                <a:noFill/>
              </a:ln>
              <a:solidFill>
                <a:srgbClr val="949494"/>
              </a:solidFill>
              <a:effectLst/>
              <a:uLnTx/>
              <a:uFillTx/>
              <a:latin typeface="Arial" charset="0"/>
              <a:ea typeface="ヒラギノ角ゴ Pro W3" charset="0"/>
              <a:cs typeface="ヒラギノ角ゴ Pro W3" charset="0"/>
            </a:endParaRPr>
          </a:p>
        </p:txBody>
      </p:sp>
      <p:sp>
        <p:nvSpPr>
          <p:cNvPr id="5" name="Title 1"/>
          <p:cNvSpPr>
            <a:spLocks noGrp="1"/>
          </p:cNvSpPr>
          <p:nvPr>
            <p:ph type="title" hasCustomPrompt="1"/>
          </p:nvPr>
        </p:nvSpPr>
        <p:spPr>
          <a:xfrm>
            <a:off x="431371" y="3429001"/>
            <a:ext cx="10363200" cy="1362075"/>
          </a:xfrm>
        </p:spPr>
        <p:txBody>
          <a:bodyPr/>
          <a:lstStyle>
            <a:lvl1pPr algn="l">
              <a:defRPr sz="4000" b="1" cap="none">
                <a:solidFill>
                  <a:schemeClr val="bg1"/>
                </a:solidFill>
              </a:defRPr>
            </a:lvl1pPr>
          </a:lstStyle>
          <a:p>
            <a:r>
              <a:rPr lang="en-GB" dirty="0" smtClean="0"/>
              <a:t>Click to edit master title style</a:t>
            </a:r>
            <a:endParaRPr lang="en-US" dirty="0"/>
          </a:p>
        </p:txBody>
      </p:sp>
      <p:pic>
        <p:nvPicPr>
          <p:cNvPr id="8" name="Picture 7"/>
          <p:cNvPicPr>
            <a:picLocks noChangeAspect="1"/>
          </p:cNvPicPr>
          <p:nvPr userDrawn="1"/>
        </p:nvPicPr>
        <p:blipFill>
          <a:blip r:embed="rId2" cstate="print"/>
          <a:stretch>
            <a:fillRect/>
          </a:stretch>
        </p:blipFill>
        <p:spPr>
          <a:xfrm>
            <a:off x="9279741" y="260648"/>
            <a:ext cx="2535624" cy="648072"/>
          </a:xfrm>
          <a:prstGeom prst="rect">
            <a:avLst/>
          </a:prstGeom>
        </p:spPr>
      </p:pic>
      <p:cxnSp>
        <p:nvCxnSpPr>
          <p:cNvPr id="10" name="Straight Connector 9"/>
          <p:cNvCxnSpPr/>
          <p:nvPr userDrawn="1"/>
        </p:nvCxnSpPr>
        <p:spPr bwMode="auto">
          <a:xfrm>
            <a:off x="0" y="1196752"/>
            <a:ext cx="12192000" cy="0"/>
          </a:xfrm>
          <a:prstGeom prst="line">
            <a:avLst/>
          </a:prstGeom>
          <a:ln w="12700" cap="rnd">
            <a:solidFill>
              <a:srgbClr val="FFFFFF"/>
            </a:solidFill>
            <a:prstDash val="dot"/>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9" name="Text Placeholder 2"/>
          <p:cNvSpPr>
            <a:spLocks noGrp="1"/>
          </p:cNvSpPr>
          <p:nvPr>
            <p:ph type="body" idx="1"/>
          </p:nvPr>
        </p:nvSpPr>
        <p:spPr>
          <a:xfrm>
            <a:off x="431371" y="5013176"/>
            <a:ext cx="10363200" cy="576064"/>
          </a:xfrm>
        </p:spPr>
        <p:txBody>
          <a:bodyPr anchor="b">
            <a:noAutofit/>
          </a:bodyPr>
          <a:lstStyle>
            <a:lvl1pPr marL="0" indent="0">
              <a:buNone/>
              <a:defRPr sz="28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11" name="Text Placeholder 2"/>
          <p:cNvSpPr>
            <a:spLocks noGrp="1"/>
          </p:cNvSpPr>
          <p:nvPr>
            <p:ph type="body" idx="10" hasCustomPrompt="1"/>
          </p:nvPr>
        </p:nvSpPr>
        <p:spPr>
          <a:xfrm>
            <a:off x="431371" y="5661248"/>
            <a:ext cx="10363200" cy="576064"/>
          </a:xfrm>
        </p:spPr>
        <p:txBody>
          <a:bodyPr anchor="b">
            <a:noAutofit/>
          </a:bodyPr>
          <a:lstStyle>
            <a:lvl1pPr marL="0" indent="0">
              <a:buNone/>
              <a:defRPr sz="16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z="1400" kern="1200" dirty="0" smtClean="0">
                <a:solidFill>
                  <a:schemeClr val="bg1">
                    <a:lumMod val="75000"/>
                  </a:schemeClr>
                </a:solidFill>
                <a:effectLst/>
                <a:latin typeface="+mn-lt"/>
                <a:ea typeface="+mn-ea"/>
                <a:cs typeface="+mn-cs"/>
              </a:rPr>
              <a:t>Developing teacher’s confidence in their maths pedagogy and subject knowledge with Numicon</a:t>
            </a:r>
            <a:endParaRPr lang="en-GB" sz="1400" kern="1200" dirty="0">
              <a:solidFill>
                <a:schemeClr val="bg1">
                  <a:lumMod val="75000"/>
                </a:schemeClr>
              </a:solidFill>
              <a:effectLst/>
              <a:latin typeface="+mn-lt"/>
              <a:ea typeface="+mn-ea"/>
              <a:cs typeface="+mn-cs"/>
            </a:endParaRPr>
          </a:p>
        </p:txBody>
      </p:sp>
      <p:pic>
        <p:nvPicPr>
          <p:cNvPr id="12" name="Picture 11" descr="OUP_RGB_block.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16481" y="6479590"/>
            <a:ext cx="1383828" cy="378410"/>
          </a:xfrm>
          <a:prstGeom prst="rect">
            <a:avLst/>
          </a:prstGeom>
        </p:spPr>
      </p:pic>
    </p:spTree>
    <p:extLst>
      <p:ext uri="{BB962C8B-B14F-4D97-AF65-F5344CB8AC3E}">
        <p14:creationId xmlns:p14="http://schemas.microsoft.com/office/powerpoint/2010/main" val="343382719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t>2/11/2020</a:t>
            </a:fld>
            <a:endParaRPr lang="en-US"/>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F15528-21DE-4FAA-801E-634DDDAF4B2B}"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2/11/2020</a:t>
            </a:fld>
            <a:endParaRPr lang="en-US"/>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F15528-21DE-4FAA-801E-634DDDAF4B2B}" type="slidenum">
              <a:rPr lang="en-GB" smtClean="0"/>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t>2/11/2020</a:t>
            </a:fld>
            <a:endParaRPr lang="en-US"/>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6F15528-21DE-4FAA-801E-634DDDAF4B2B}"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t>2/11/2020</a:t>
            </a:fld>
            <a:endParaRPr lang="en-US"/>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6F15528-21DE-4FAA-801E-634DDDAF4B2B}"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t>2/11/2020</a:t>
            </a:fld>
            <a:endParaRPr lang="en-US"/>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6F15528-21DE-4FAA-801E-634DDDAF4B2B}"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2/11/2020</a:t>
            </a:fld>
            <a:endParaRPr lang="en-US"/>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6F15528-21DE-4FAA-801E-634DDDAF4B2B}"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t>2/11/2020</a:t>
            </a:fld>
            <a:endParaRPr lang="en-US"/>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6F15528-21DE-4FAA-801E-634DDDAF4B2B}"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2/11/2020</a:t>
            </a:fld>
            <a:endParaRPr lang="en-US"/>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10769600" y="6356351"/>
            <a:ext cx="812800" cy="365125"/>
          </a:xfrm>
        </p:spPr>
        <p:txBody>
          <a:bodyPr/>
          <a:lstStyle/>
          <a:p>
            <a:fld id="{B6F15528-21DE-4FAA-801E-634DDDAF4B2B}" type="slidenum">
              <a:rPr lang="en-GB" smtClean="0"/>
              <a:t>‹#›</a:t>
            </a:fld>
            <a:endParaRPr lang="en-GB"/>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t>2/11/2020</a:t>
            </a:fld>
            <a:endParaRPr lang="en-US"/>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GB"/>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GB" smtClean="0"/>
              <a:t>‹#›</a:t>
            </a:fld>
            <a:endParaRPr lang="en-GB"/>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1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hyperlink" Target="http://www.google.co.uk/url?sa=i&amp;rct=j&amp;q=wooden+bead&amp;source=images&amp;cd=&amp;cad=rja&amp;docid=44UrEozW2m-fLM&amp;tbnid=dSBR6b7A9cJuyM:&amp;ved=0CAUQjRw&amp;url=http://www.bijouxbeads.co.uk/green-round-wooden-6mm-bead-wb51gre&amp;ei=Qz7cUffuO6fX0QWU1YGgDA&amp;bvm=bv.48705608,d.d2k&amp;psig=AFQjCNGBMdXkQD15SmdEuG2PiBj0HmNKQw&amp;ust=1373474727185650" TargetMode="External"/><Relationship Id="rId7" Type="http://schemas.openxmlformats.org/officeDocument/2006/relationships/hyperlink" Target="http://www.google.co.uk/url?sa=i&amp;rct=j&amp;q=wooden+bead&amp;source=images&amp;cd=&amp;cad=rja&amp;docid=oaWUhfgmyuYG4M&amp;tbnid=0kBOU4qAE5gECM:&amp;ved=0CAUQjRw&amp;url=http://www.bijouxbeads.co.uk/yellow-round-wooden-6mm-bead-wb51yel&amp;ei=jEDcUeW7OI2W0QW9rIGgDg&amp;bvm=bv.48705608,d.d2k&amp;psig=AFQjCNEDA6epNTwRY4yjCBh-dQMgohYONA&amp;ust=1373475309813028"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hyperlink" Target="http://www.google.co.uk/url?sa=i&amp;rct=j&amp;q=wooden+bead&amp;source=images&amp;cd=&amp;cad=rja&amp;docid=YRIxOknh837rtM&amp;tbnid=uLfMYdKcEQe2TM:&amp;ved=0CAUQjRw&amp;url=http://www.bijouxbeads.co.uk/blue-round-wooden-6mm-bead-wb51blu&amp;ei=LD_cUd7YI-eX0AW43oGwBA&amp;psig=AFQjCNGU0_z1EGX5QCYFImisBUagpAZbWQ&amp;ust=1373474973881447" TargetMode="External"/><Relationship Id="rId10" Type="http://schemas.openxmlformats.org/officeDocument/2006/relationships/image" Target="../media/image38.jpeg"/><Relationship Id="rId4" Type="http://schemas.openxmlformats.org/officeDocument/2006/relationships/image" Target="../media/image35.jpeg"/><Relationship Id="rId9" Type="http://schemas.openxmlformats.org/officeDocument/2006/relationships/hyperlink" Target="http://www.google.co.uk/url?sa=i&amp;rct=j&amp;q=wooden+bead&amp;source=images&amp;cd=&amp;cad=rja&amp;docid=4KHaWeFaoIx6LM&amp;tbnid=brN-3HQp1auw7M:&amp;ved=0CAUQjRw&amp;url=http://www.bijouxbeads.co.uk/red-round-wooden-6mm-bead-wb51red&amp;ei=EEHcUZfGDeeZ0QXQj4DYCA&amp;psig=AFQjCNErLp6L2rG2o2JoJU3ilJKTbzavwg&amp;ust=1373475465812071"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17.xml.rels><?xml version="1.0" encoding="UTF-8" standalone="yes"?>
<Relationships xmlns="http://schemas.openxmlformats.org/package/2006/relationships"><Relationship Id="rId8" Type="http://schemas.openxmlformats.org/officeDocument/2006/relationships/image" Target="../media/image48.jpg"/><Relationship Id="rId3" Type="http://schemas.openxmlformats.org/officeDocument/2006/relationships/image" Target="../media/image43.jpg"/><Relationship Id="rId7" Type="http://schemas.openxmlformats.org/officeDocument/2006/relationships/image" Target="../media/image47.jpg"/><Relationship Id="rId2" Type="http://schemas.openxmlformats.org/officeDocument/2006/relationships/image" Target="../media/image42.jpg"/><Relationship Id="rId1" Type="http://schemas.openxmlformats.org/officeDocument/2006/relationships/slideLayout" Target="../slideLayouts/slideLayout6.xml"/><Relationship Id="rId6" Type="http://schemas.openxmlformats.org/officeDocument/2006/relationships/image" Target="../media/image46.jpg"/><Relationship Id="rId5" Type="http://schemas.openxmlformats.org/officeDocument/2006/relationships/image" Target="../media/image45.png"/><Relationship Id="rId4" Type="http://schemas.openxmlformats.org/officeDocument/2006/relationships/image" Target="../media/image44.jpg"/></Relationships>
</file>

<file path=ppt/slides/_rels/slide18.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image" Target="../media/image49.jpg"/><Relationship Id="rId1" Type="http://schemas.openxmlformats.org/officeDocument/2006/relationships/slideLayout" Target="../slideLayouts/slideLayout6.xml"/><Relationship Id="rId5" Type="http://schemas.openxmlformats.org/officeDocument/2006/relationships/image" Target="../media/image52.jpg"/><Relationship Id="rId4" Type="http://schemas.openxmlformats.org/officeDocument/2006/relationships/image" Target="../media/image51.jpg"/></Relationships>
</file>

<file path=ppt/slides/_rels/slide19.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image" Target="../media/image54.jpg"/><Relationship Id="rId1" Type="http://schemas.openxmlformats.org/officeDocument/2006/relationships/slideLayout" Target="../slideLayouts/slideLayout2.xml"/><Relationship Id="rId5" Type="http://schemas.openxmlformats.org/officeDocument/2006/relationships/image" Target="../media/image57.png"/><Relationship Id="rId4" Type="http://schemas.openxmlformats.org/officeDocument/2006/relationships/image" Target="../media/image56.png"/></Relationships>
</file>

<file path=ppt/slides/_rels/slide21.x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jpg"/><Relationship Id="rId12" Type="http://schemas.openxmlformats.org/officeDocument/2006/relationships/image" Target="../media/image17.jp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1.jpg"/><Relationship Id="rId11" Type="http://schemas.openxmlformats.org/officeDocument/2006/relationships/image" Target="../media/image16.jp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jpg"/><Relationship Id="rId9"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gi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4800600" y="4010848"/>
            <a:ext cx="3346704" cy="2237232"/>
          </a:xfrm>
          <a:prstGeom prst="rect">
            <a:avLst/>
          </a:prstGeom>
          <a:blipFill>
            <a:blip r:embed="rId2" cstate="print"/>
            <a:stretch>
              <a:fillRect/>
            </a:stretch>
          </a:blipFill>
        </p:spPr>
        <p:txBody>
          <a:bodyPr wrap="square" lIns="0" tIns="0" rIns="0" bIns="0" rtlCol="0"/>
          <a:lstStyle/>
          <a:p>
            <a:endParaRPr/>
          </a:p>
        </p:txBody>
      </p:sp>
      <p:pic>
        <p:nvPicPr>
          <p:cNvPr id="1026" name="Picture 2" descr="Image result for valley primary schoo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52313" y="4313"/>
            <a:ext cx="5671818" cy="21336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600200" y="1905000"/>
            <a:ext cx="9906000" cy="2123658"/>
          </a:xfrm>
          <a:prstGeom prst="rect">
            <a:avLst/>
          </a:prstGeom>
          <a:noFill/>
        </p:spPr>
        <p:txBody>
          <a:bodyPr wrap="square" rtlCol="0">
            <a:spAutoFit/>
          </a:bodyPr>
          <a:lstStyle/>
          <a:p>
            <a:pPr algn="ctr"/>
            <a:r>
              <a:rPr lang="en-GB" sz="6600" dirty="0" smtClean="0">
                <a:solidFill>
                  <a:srgbClr val="0070C0"/>
                </a:solidFill>
              </a:rPr>
              <a:t>Supporting your child </a:t>
            </a:r>
          </a:p>
          <a:p>
            <a:pPr algn="ctr"/>
            <a:r>
              <a:rPr lang="en-GB" sz="6600" dirty="0" smtClean="0">
                <a:solidFill>
                  <a:srgbClr val="0070C0"/>
                </a:solidFill>
              </a:rPr>
              <a:t>with maths</a:t>
            </a:r>
            <a:endParaRPr lang="en-GB" sz="6600" dirty="0">
              <a:solidFill>
                <a:srgbClr val="0070C0"/>
              </a:solidFill>
            </a:endParaRPr>
          </a:p>
        </p:txBody>
      </p:sp>
      <p:sp>
        <p:nvSpPr>
          <p:cNvPr id="3" name="Rounded Rectangular Callout 2"/>
          <p:cNvSpPr/>
          <p:nvPr/>
        </p:nvSpPr>
        <p:spPr>
          <a:xfrm>
            <a:off x="609600" y="4800600"/>
            <a:ext cx="3200400" cy="1447480"/>
          </a:xfrm>
          <a:prstGeom prst="wedgeRoundRect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accent1">
                    <a:lumMod val="75000"/>
                  </a:schemeClr>
                </a:solidFill>
              </a:rPr>
              <a:t>Please fill in the first part of the feedback sheet.</a:t>
            </a:r>
          </a:p>
          <a:p>
            <a:pPr algn="ctr"/>
            <a:r>
              <a:rPr lang="en-GB" dirty="0" smtClean="0">
                <a:solidFill>
                  <a:schemeClr val="accent1">
                    <a:lumMod val="75000"/>
                  </a:schemeClr>
                </a:solidFill>
              </a:rPr>
              <a:t>Thank You</a:t>
            </a:r>
            <a:endParaRPr lang="en-GB"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56310" y="629158"/>
            <a:ext cx="4314190" cy="574040"/>
          </a:xfrm>
          <a:prstGeom prst="rect">
            <a:avLst/>
          </a:prstGeom>
        </p:spPr>
        <p:txBody>
          <a:bodyPr vert="horz" wrap="square" lIns="0" tIns="12700" rIns="0" bIns="0" rtlCol="0">
            <a:spAutoFit/>
          </a:bodyPr>
          <a:lstStyle/>
          <a:p>
            <a:pPr marL="12700">
              <a:lnSpc>
                <a:spcPct val="100000"/>
              </a:lnSpc>
              <a:spcBef>
                <a:spcPts val="100"/>
              </a:spcBef>
            </a:pPr>
            <a:r>
              <a:rPr sz="3600" spc="-5" dirty="0">
                <a:solidFill>
                  <a:srgbClr val="0070C0"/>
                </a:solidFill>
                <a:latin typeface="Trebuchet MS"/>
                <a:cs typeface="Trebuchet MS"/>
              </a:rPr>
              <a:t>Why is it </a:t>
            </a:r>
            <a:r>
              <a:rPr sz="3600" dirty="0">
                <a:solidFill>
                  <a:srgbClr val="0070C0"/>
                </a:solidFill>
                <a:latin typeface="Trebuchet MS"/>
                <a:cs typeface="Trebuchet MS"/>
              </a:rPr>
              <a:t>so</a:t>
            </a:r>
            <a:r>
              <a:rPr sz="3600" spc="-60" dirty="0">
                <a:solidFill>
                  <a:srgbClr val="0070C0"/>
                </a:solidFill>
                <a:latin typeface="Trebuchet MS"/>
                <a:cs typeface="Trebuchet MS"/>
              </a:rPr>
              <a:t> </a:t>
            </a:r>
            <a:r>
              <a:rPr sz="3600" spc="-5" dirty="0">
                <a:solidFill>
                  <a:srgbClr val="0070C0"/>
                </a:solidFill>
                <a:latin typeface="Trebuchet MS"/>
                <a:cs typeface="Trebuchet MS"/>
              </a:rPr>
              <a:t>difficult?</a:t>
            </a:r>
            <a:endParaRPr sz="3600" dirty="0">
              <a:solidFill>
                <a:srgbClr val="0070C0"/>
              </a:solidFill>
              <a:latin typeface="Trebuchet MS"/>
              <a:cs typeface="Trebuchet MS"/>
            </a:endParaRPr>
          </a:p>
        </p:txBody>
      </p:sp>
      <p:sp>
        <p:nvSpPr>
          <p:cNvPr id="3" name="object 3"/>
          <p:cNvSpPr txBox="1"/>
          <p:nvPr/>
        </p:nvSpPr>
        <p:spPr>
          <a:xfrm>
            <a:off x="756310" y="1237233"/>
            <a:ext cx="7557770" cy="4015843"/>
          </a:xfrm>
          <a:prstGeom prst="rect">
            <a:avLst/>
          </a:prstGeom>
        </p:spPr>
        <p:txBody>
          <a:bodyPr vert="horz" wrap="square" lIns="0" tIns="139065" rIns="0" bIns="0" rtlCol="0">
            <a:spAutoFit/>
          </a:bodyPr>
          <a:lstStyle/>
          <a:p>
            <a:pPr marL="355600" indent="-342900">
              <a:lnSpc>
                <a:spcPct val="100000"/>
              </a:lnSpc>
              <a:spcBef>
                <a:spcPts val="1095"/>
              </a:spcBef>
              <a:buClr>
                <a:srgbClr val="90C225"/>
              </a:buClr>
              <a:buSzPct val="79166"/>
              <a:buFont typeface="Arial"/>
              <a:buChar char="•"/>
              <a:tabLst>
                <a:tab pos="354965" algn="l"/>
                <a:tab pos="355600" algn="l"/>
              </a:tabLst>
            </a:pPr>
            <a:r>
              <a:rPr sz="2400" dirty="0">
                <a:solidFill>
                  <a:srgbClr val="0070C0"/>
                </a:solidFill>
                <a:latin typeface="Trebuchet MS"/>
                <a:cs typeface="Trebuchet MS"/>
              </a:rPr>
              <a:t>Sing </a:t>
            </a:r>
            <a:r>
              <a:rPr sz="2400" spc="-5" dirty="0">
                <a:solidFill>
                  <a:srgbClr val="0070C0"/>
                </a:solidFill>
                <a:latin typeface="Trebuchet MS"/>
                <a:cs typeface="Trebuchet MS"/>
              </a:rPr>
              <a:t>along with Doh, </a:t>
            </a:r>
            <a:r>
              <a:rPr sz="2400" spc="-75" dirty="0">
                <a:solidFill>
                  <a:srgbClr val="0070C0"/>
                </a:solidFill>
                <a:latin typeface="Trebuchet MS"/>
                <a:cs typeface="Trebuchet MS"/>
              </a:rPr>
              <a:t>Ray,</a:t>
            </a:r>
            <a:r>
              <a:rPr sz="2400" spc="35" dirty="0">
                <a:solidFill>
                  <a:srgbClr val="0070C0"/>
                </a:solidFill>
                <a:latin typeface="Trebuchet MS"/>
                <a:cs typeface="Trebuchet MS"/>
              </a:rPr>
              <a:t> </a:t>
            </a:r>
            <a:r>
              <a:rPr sz="2400" spc="-5" dirty="0">
                <a:solidFill>
                  <a:srgbClr val="0070C0"/>
                </a:solidFill>
                <a:latin typeface="Trebuchet MS"/>
                <a:cs typeface="Trebuchet MS"/>
              </a:rPr>
              <a:t>Me…..</a:t>
            </a:r>
            <a:endParaRPr sz="2400" dirty="0">
              <a:solidFill>
                <a:srgbClr val="0070C0"/>
              </a:solidFill>
              <a:latin typeface="Trebuchet MS"/>
              <a:cs typeface="Trebuchet MS"/>
            </a:endParaRPr>
          </a:p>
          <a:p>
            <a:pPr marL="355600" indent="-342900">
              <a:lnSpc>
                <a:spcPct val="100000"/>
              </a:lnSpc>
              <a:spcBef>
                <a:spcPts val="994"/>
              </a:spcBef>
              <a:buClr>
                <a:srgbClr val="90C225"/>
              </a:buClr>
              <a:buSzPct val="79166"/>
              <a:buFont typeface="Arial"/>
              <a:buChar char="•"/>
              <a:tabLst>
                <a:tab pos="354965" algn="l"/>
                <a:tab pos="355600" algn="l"/>
              </a:tabLst>
            </a:pPr>
            <a:r>
              <a:rPr sz="2400" dirty="0">
                <a:solidFill>
                  <a:srgbClr val="0070C0"/>
                </a:solidFill>
                <a:latin typeface="Trebuchet MS"/>
                <a:cs typeface="Trebuchet MS"/>
              </a:rPr>
              <a:t>Start </a:t>
            </a:r>
            <a:r>
              <a:rPr sz="2400" spc="-5" dirty="0">
                <a:solidFill>
                  <a:srgbClr val="0070C0"/>
                </a:solidFill>
                <a:latin typeface="Trebuchet MS"/>
                <a:cs typeface="Trebuchet MS"/>
              </a:rPr>
              <a:t>at ‘Soh’ and continue the</a:t>
            </a:r>
            <a:r>
              <a:rPr sz="2400" spc="-30" dirty="0">
                <a:solidFill>
                  <a:srgbClr val="0070C0"/>
                </a:solidFill>
                <a:latin typeface="Trebuchet MS"/>
                <a:cs typeface="Trebuchet MS"/>
              </a:rPr>
              <a:t> </a:t>
            </a:r>
            <a:r>
              <a:rPr sz="2400" spc="-5" dirty="0">
                <a:solidFill>
                  <a:srgbClr val="0070C0"/>
                </a:solidFill>
                <a:latin typeface="Trebuchet MS"/>
                <a:cs typeface="Trebuchet MS"/>
              </a:rPr>
              <a:t>count.</a:t>
            </a:r>
            <a:endParaRPr sz="2400" dirty="0">
              <a:solidFill>
                <a:srgbClr val="0070C0"/>
              </a:solidFill>
              <a:latin typeface="Trebuchet MS"/>
              <a:cs typeface="Trebuchet MS"/>
            </a:endParaRPr>
          </a:p>
          <a:p>
            <a:pPr marL="355600" indent="-342900">
              <a:lnSpc>
                <a:spcPct val="100000"/>
              </a:lnSpc>
              <a:spcBef>
                <a:spcPts val="1010"/>
              </a:spcBef>
              <a:buClr>
                <a:srgbClr val="90C225"/>
              </a:buClr>
              <a:buSzPct val="79166"/>
              <a:buFont typeface="Arial"/>
              <a:buChar char="•"/>
              <a:tabLst>
                <a:tab pos="354965" algn="l"/>
                <a:tab pos="355600" algn="l"/>
              </a:tabLst>
            </a:pPr>
            <a:r>
              <a:rPr sz="2400" spc="-5" dirty="0">
                <a:solidFill>
                  <a:srgbClr val="0070C0"/>
                </a:solidFill>
                <a:latin typeface="Trebuchet MS"/>
                <a:cs typeface="Trebuchet MS"/>
              </a:rPr>
              <a:t>Now </a:t>
            </a:r>
            <a:r>
              <a:rPr sz="2400" dirty="0">
                <a:solidFill>
                  <a:srgbClr val="0070C0"/>
                </a:solidFill>
                <a:latin typeface="Trebuchet MS"/>
                <a:cs typeface="Trebuchet MS"/>
              </a:rPr>
              <a:t>start </a:t>
            </a:r>
            <a:r>
              <a:rPr sz="2400" spc="-5" dirty="0">
                <a:solidFill>
                  <a:srgbClr val="0070C0"/>
                </a:solidFill>
                <a:latin typeface="Trebuchet MS"/>
                <a:cs typeface="Trebuchet MS"/>
              </a:rPr>
              <a:t>at</a:t>
            </a:r>
            <a:r>
              <a:rPr sz="2400" spc="5" dirty="0">
                <a:solidFill>
                  <a:srgbClr val="0070C0"/>
                </a:solidFill>
                <a:latin typeface="Trebuchet MS"/>
                <a:cs typeface="Trebuchet MS"/>
              </a:rPr>
              <a:t> </a:t>
            </a:r>
            <a:r>
              <a:rPr sz="2400" spc="-5" dirty="0">
                <a:solidFill>
                  <a:srgbClr val="0070C0"/>
                </a:solidFill>
                <a:latin typeface="Trebuchet MS"/>
                <a:cs typeface="Trebuchet MS"/>
              </a:rPr>
              <a:t>‘Me’.</a:t>
            </a:r>
            <a:endParaRPr sz="2400" dirty="0">
              <a:solidFill>
                <a:srgbClr val="0070C0"/>
              </a:solidFill>
              <a:latin typeface="Trebuchet MS"/>
              <a:cs typeface="Trebuchet MS"/>
            </a:endParaRPr>
          </a:p>
          <a:p>
            <a:pPr marL="355600" indent="-342900">
              <a:lnSpc>
                <a:spcPct val="100000"/>
              </a:lnSpc>
              <a:spcBef>
                <a:spcPts val="1000"/>
              </a:spcBef>
              <a:buClr>
                <a:srgbClr val="90C225"/>
              </a:buClr>
              <a:buSzPct val="79166"/>
              <a:buFont typeface="Arial"/>
              <a:buChar char="•"/>
              <a:tabLst>
                <a:tab pos="354965" algn="l"/>
                <a:tab pos="355600" algn="l"/>
              </a:tabLst>
            </a:pPr>
            <a:r>
              <a:rPr sz="2400" spc="-5" dirty="0">
                <a:solidFill>
                  <a:srgbClr val="0070C0"/>
                </a:solidFill>
                <a:latin typeface="Trebuchet MS"/>
                <a:cs typeface="Trebuchet MS"/>
              </a:rPr>
              <a:t>Now……start at </a:t>
            </a:r>
            <a:r>
              <a:rPr sz="2400" spc="-30" dirty="0">
                <a:solidFill>
                  <a:srgbClr val="0070C0"/>
                </a:solidFill>
                <a:latin typeface="Trebuchet MS"/>
                <a:cs typeface="Trebuchet MS"/>
              </a:rPr>
              <a:t>‘Ti’ </a:t>
            </a:r>
            <a:r>
              <a:rPr sz="2400" spc="-5" dirty="0">
                <a:solidFill>
                  <a:srgbClr val="0070C0"/>
                </a:solidFill>
                <a:latin typeface="Trebuchet MS"/>
                <a:cs typeface="Trebuchet MS"/>
              </a:rPr>
              <a:t>and </a:t>
            </a:r>
            <a:r>
              <a:rPr sz="2400" dirty="0">
                <a:solidFill>
                  <a:srgbClr val="0070C0"/>
                </a:solidFill>
                <a:latin typeface="Trebuchet MS"/>
                <a:cs typeface="Trebuchet MS"/>
              </a:rPr>
              <a:t>go</a:t>
            </a:r>
            <a:r>
              <a:rPr sz="2400" spc="-50" dirty="0">
                <a:solidFill>
                  <a:srgbClr val="0070C0"/>
                </a:solidFill>
                <a:latin typeface="Trebuchet MS"/>
                <a:cs typeface="Trebuchet MS"/>
              </a:rPr>
              <a:t> </a:t>
            </a:r>
            <a:r>
              <a:rPr sz="2400" spc="-5" dirty="0">
                <a:solidFill>
                  <a:srgbClr val="0070C0"/>
                </a:solidFill>
                <a:latin typeface="Trebuchet MS"/>
                <a:cs typeface="Trebuchet MS"/>
              </a:rPr>
              <a:t>backwards.</a:t>
            </a:r>
            <a:endParaRPr sz="2400" dirty="0">
              <a:solidFill>
                <a:srgbClr val="0070C0"/>
              </a:solidFill>
              <a:latin typeface="Trebuchet MS"/>
              <a:cs typeface="Trebuchet MS"/>
            </a:endParaRPr>
          </a:p>
          <a:p>
            <a:pPr marL="355600" indent="-342900">
              <a:lnSpc>
                <a:spcPct val="100000"/>
              </a:lnSpc>
              <a:spcBef>
                <a:spcPts val="994"/>
              </a:spcBef>
              <a:buClr>
                <a:srgbClr val="90C225"/>
              </a:buClr>
              <a:buSzPct val="79166"/>
              <a:buFont typeface="Arial"/>
              <a:buChar char="•"/>
              <a:tabLst>
                <a:tab pos="354965" algn="l"/>
                <a:tab pos="355600" algn="l"/>
              </a:tabLst>
            </a:pPr>
            <a:r>
              <a:rPr sz="2400" spc="-5" dirty="0">
                <a:solidFill>
                  <a:srgbClr val="0070C0"/>
                </a:solidFill>
                <a:latin typeface="Trebuchet MS"/>
                <a:cs typeface="Trebuchet MS"/>
              </a:rPr>
              <a:t>How many steps are there </a:t>
            </a:r>
            <a:r>
              <a:rPr sz="2400" dirty="0">
                <a:solidFill>
                  <a:srgbClr val="0070C0"/>
                </a:solidFill>
                <a:latin typeface="Trebuchet MS"/>
                <a:cs typeface="Trebuchet MS"/>
              </a:rPr>
              <a:t>from </a:t>
            </a:r>
            <a:r>
              <a:rPr sz="2400" spc="-5" dirty="0">
                <a:solidFill>
                  <a:srgbClr val="0070C0"/>
                </a:solidFill>
                <a:latin typeface="Trebuchet MS"/>
                <a:cs typeface="Trebuchet MS"/>
              </a:rPr>
              <a:t>‘Ray’ to</a:t>
            </a:r>
            <a:r>
              <a:rPr sz="2400" spc="-35" dirty="0">
                <a:solidFill>
                  <a:srgbClr val="0070C0"/>
                </a:solidFill>
                <a:latin typeface="Trebuchet MS"/>
                <a:cs typeface="Trebuchet MS"/>
              </a:rPr>
              <a:t> </a:t>
            </a:r>
            <a:r>
              <a:rPr sz="2400" spc="-10" dirty="0">
                <a:solidFill>
                  <a:srgbClr val="0070C0"/>
                </a:solidFill>
                <a:latin typeface="Trebuchet MS"/>
                <a:cs typeface="Trebuchet MS"/>
              </a:rPr>
              <a:t>‘La’?</a:t>
            </a:r>
            <a:endParaRPr sz="2400" dirty="0">
              <a:solidFill>
                <a:srgbClr val="0070C0"/>
              </a:solidFill>
              <a:latin typeface="Trebuchet MS"/>
              <a:cs typeface="Trebuchet MS"/>
            </a:endParaRPr>
          </a:p>
          <a:p>
            <a:pPr marL="355600" indent="-342900">
              <a:lnSpc>
                <a:spcPct val="100000"/>
              </a:lnSpc>
              <a:spcBef>
                <a:spcPts val="1010"/>
              </a:spcBef>
              <a:buClr>
                <a:srgbClr val="90C225"/>
              </a:buClr>
              <a:buSzPct val="79166"/>
              <a:buFont typeface="Arial"/>
              <a:buChar char="•"/>
              <a:tabLst>
                <a:tab pos="354965" algn="l"/>
                <a:tab pos="355600" algn="l"/>
              </a:tabLst>
            </a:pPr>
            <a:r>
              <a:rPr sz="2400" spc="-5" dirty="0">
                <a:solidFill>
                  <a:srgbClr val="0070C0"/>
                </a:solidFill>
                <a:latin typeface="Trebuchet MS"/>
                <a:cs typeface="Trebuchet MS"/>
              </a:rPr>
              <a:t>Count back </a:t>
            </a:r>
            <a:r>
              <a:rPr sz="2400" dirty="0">
                <a:solidFill>
                  <a:srgbClr val="0070C0"/>
                </a:solidFill>
                <a:latin typeface="Trebuchet MS"/>
                <a:cs typeface="Trebuchet MS"/>
              </a:rPr>
              <a:t>from </a:t>
            </a:r>
            <a:r>
              <a:rPr sz="2400" spc="-5" dirty="0">
                <a:solidFill>
                  <a:srgbClr val="0070C0"/>
                </a:solidFill>
                <a:latin typeface="Trebuchet MS"/>
                <a:cs typeface="Trebuchet MS"/>
              </a:rPr>
              <a:t>‘Soh’ to ‘Doh’ </a:t>
            </a:r>
            <a:r>
              <a:rPr sz="2400" dirty="0">
                <a:solidFill>
                  <a:srgbClr val="0070C0"/>
                </a:solidFill>
                <a:latin typeface="Trebuchet MS"/>
                <a:cs typeface="Trebuchet MS"/>
              </a:rPr>
              <a:t>– </a:t>
            </a:r>
            <a:r>
              <a:rPr sz="2400" spc="-5" dirty="0">
                <a:solidFill>
                  <a:srgbClr val="0070C0"/>
                </a:solidFill>
                <a:latin typeface="Trebuchet MS"/>
                <a:cs typeface="Trebuchet MS"/>
              </a:rPr>
              <a:t>how many was</a:t>
            </a:r>
            <a:r>
              <a:rPr sz="2400" spc="-140" dirty="0">
                <a:solidFill>
                  <a:srgbClr val="0070C0"/>
                </a:solidFill>
                <a:latin typeface="Trebuchet MS"/>
                <a:cs typeface="Trebuchet MS"/>
              </a:rPr>
              <a:t> </a:t>
            </a:r>
            <a:r>
              <a:rPr sz="2400" spc="-5" dirty="0">
                <a:solidFill>
                  <a:srgbClr val="0070C0"/>
                </a:solidFill>
                <a:latin typeface="Trebuchet MS"/>
                <a:cs typeface="Trebuchet MS"/>
              </a:rPr>
              <a:t>that</a:t>
            </a:r>
            <a:endParaRPr sz="2400" dirty="0">
              <a:solidFill>
                <a:srgbClr val="0070C0"/>
              </a:solidFill>
              <a:latin typeface="Trebuchet MS"/>
              <a:cs typeface="Trebuchet MS"/>
            </a:endParaRPr>
          </a:p>
          <a:p>
            <a:pPr>
              <a:lnSpc>
                <a:spcPct val="100000"/>
              </a:lnSpc>
            </a:pPr>
            <a:endParaRPr sz="2800" dirty="0">
              <a:solidFill>
                <a:srgbClr val="0070C0"/>
              </a:solidFill>
              <a:latin typeface="Times New Roman"/>
              <a:cs typeface="Times New Roman"/>
            </a:endParaRPr>
          </a:p>
          <a:p>
            <a:pPr marL="12700">
              <a:lnSpc>
                <a:spcPct val="100000"/>
              </a:lnSpc>
              <a:spcBef>
                <a:spcPts val="1655"/>
              </a:spcBef>
            </a:pPr>
            <a:r>
              <a:rPr sz="2400" spc="-5" dirty="0">
                <a:solidFill>
                  <a:srgbClr val="0070C0"/>
                </a:solidFill>
                <a:latin typeface="Trebuchet MS"/>
                <a:cs typeface="Trebuchet MS"/>
              </a:rPr>
              <a:t>Now try again, but without the </a:t>
            </a:r>
            <a:r>
              <a:rPr sz="2400" spc="-10" dirty="0">
                <a:solidFill>
                  <a:srgbClr val="0070C0"/>
                </a:solidFill>
                <a:latin typeface="Trebuchet MS"/>
                <a:cs typeface="Trebuchet MS"/>
              </a:rPr>
              <a:t>number</a:t>
            </a:r>
            <a:r>
              <a:rPr sz="2400" spc="55" dirty="0">
                <a:solidFill>
                  <a:srgbClr val="0070C0"/>
                </a:solidFill>
                <a:latin typeface="Trebuchet MS"/>
                <a:cs typeface="Trebuchet MS"/>
              </a:rPr>
              <a:t> </a:t>
            </a:r>
            <a:r>
              <a:rPr sz="2400" spc="-5" dirty="0">
                <a:solidFill>
                  <a:srgbClr val="0070C0"/>
                </a:solidFill>
                <a:latin typeface="Trebuchet MS"/>
                <a:cs typeface="Trebuchet MS"/>
              </a:rPr>
              <a:t>line!!!</a:t>
            </a:r>
            <a:endParaRPr sz="2400" dirty="0">
              <a:solidFill>
                <a:srgbClr val="0070C0"/>
              </a:solidFill>
              <a:latin typeface="Trebuchet MS"/>
              <a:cs typeface="Trebuchet MS"/>
            </a:endParaRPr>
          </a:p>
        </p:txBody>
      </p:sp>
      <p:sp>
        <p:nvSpPr>
          <p:cNvPr id="4" name="object 4"/>
          <p:cNvSpPr/>
          <p:nvPr/>
        </p:nvSpPr>
        <p:spPr>
          <a:xfrm>
            <a:off x="9642347" y="762000"/>
            <a:ext cx="2069592" cy="2715767"/>
          </a:xfrm>
          <a:prstGeom prst="rect">
            <a:avLst/>
          </a:prstGeom>
          <a:blipFill>
            <a:blip r:embed="rId2" cstate="print"/>
            <a:stretch>
              <a:fillRect/>
            </a:stretch>
          </a:blipFill>
        </p:spPr>
        <p:txBody>
          <a:bodyPr wrap="square" lIns="0" tIns="0" rIns="0" bIns="0" rtlCol="0"/>
          <a:lstStyle/>
          <a:p>
            <a:endParaRPr/>
          </a:p>
        </p:txBody>
      </p:sp>
      <p:graphicFrame>
        <p:nvGraphicFramePr>
          <p:cNvPr id="5" name="object 5"/>
          <p:cNvGraphicFramePr>
            <a:graphicFrameLocks noGrp="1"/>
          </p:cNvGraphicFramePr>
          <p:nvPr/>
        </p:nvGraphicFramePr>
        <p:xfrm>
          <a:off x="682993" y="5509514"/>
          <a:ext cx="9083035" cy="640118"/>
        </p:xfrm>
        <a:graphic>
          <a:graphicData uri="http://schemas.openxmlformats.org/drawingml/2006/table">
            <a:tbl>
              <a:tblPr firstRow="1" bandRow="1">
                <a:tableStyleId>{2D5ABB26-0587-4C30-8999-92F81FD0307C}</a:tableStyleId>
              </a:tblPr>
              <a:tblGrid>
                <a:gridCol w="1135380"/>
                <a:gridCol w="1135380"/>
                <a:gridCol w="1135380"/>
                <a:gridCol w="1135379"/>
                <a:gridCol w="1135379"/>
                <a:gridCol w="1135379"/>
                <a:gridCol w="1135379"/>
                <a:gridCol w="1135379"/>
              </a:tblGrid>
              <a:tr h="640118">
                <a:tc>
                  <a:txBody>
                    <a:bodyPr/>
                    <a:lstStyle/>
                    <a:p>
                      <a:pPr marL="154940">
                        <a:lnSpc>
                          <a:spcPct val="100000"/>
                        </a:lnSpc>
                        <a:spcBef>
                          <a:spcPts val="265"/>
                        </a:spcBef>
                      </a:pPr>
                      <a:r>
                        <a:rPr sz="3600" b="1" dirty="0">
                          <a:latin typeface="Trebuchet MS"/>
                          <a:cs typeface="Trebuchet MS"/>
                        </a:rPr>
                        <a:t>Doh</a:t>
                      </a:r>
                      <a:endParaRPr sz="3600">
                        <a:latin typeface="Trebuchet MS"/>
                        <a:cs typeface="Trebuchet MS"/>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FFFF00"/>
                    </a:solidFill>
                  </a:tcPr>
                </a:tc>
                <a:tc>
                  <a:txBody>
                    <a:bodyPr/>
                    <a:lstStyle/>
                    <a:p>
                      <a:pPr marL="184785">
                        <a:lnSpc>
                          <a:spcPct val="100000"/>
                        </a:lnSpc>
                        <a:spcBef>
                          <a:spcPts val="265"/>
                        </a:spcBef>
                      </a:pPr>
                      <a:r>
                        <a:rPr sz="3600" b="1" dirty="0">
                          <a:latin typeface="Trebuchet MS"/>
                          <a:cs typeface="Trebuchet MS"/>
                        </a:rPr>
                        <a:t>Ray</a:t>
                      </a:r>
                      <a:endParaRPr sz="3600">
                        <a:latin typeface="Trebuchet MS"/>
                        <a:cs typeface="Trebuchet MS"/>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90C225"/>
                    </a:solidFill>
                  </a:tcPr>
                </a:tc>
                <a:tc>
                  <a:txBody>
                    <a:bodyPr/>
                    <a:lstStyle/>
                    <a:p>
                      <a:pPr marL="265430">
                        <a:lnSpc>
                          <a:spcPct val="100000"/>
                        </a:lnSpc>
                        <a:spcBef>
                          <a:spcPts val="265"/>
                        </a:spcBef>
                      </a:pPr>
                      <a:r>
                        <a:rPr sz="3600" b="1" spc="5" dirty="0">
                          <a:latin typeface="Trebuchet MS"/>
                          <a:cs typeface="Trebuchet MS"/>
                        </a:rPr>
                        <a:t>Me</a:t>
                      </a:r>
                      <a:endParaRPr sz="3600">
                        <a:latin typeface="Trebuchet MS"/>
                        <a:cs typeface="Trebuchet MS"/>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FFFF00"/>
                    </a:solidFill>
                  </a:tcPr>
                </a:tc>
                <a:tc>
                  <a:txBody>
                    <a:bodyPr/>
                    <a:lstStyle/>
                    <a:p>
                      <a:pPr marL="187960">
                        <a:lnSpc>
                          <a:spcPct val="100000"/>
                        </a:lnSpc>
                        <a:spcBef>
                          <a:spcPts val="265"/>
                        </a:spcBef>
                      </a:pPr>
                      <a:r>
                        <a:rPr sz="3600" b="1" spc="-60" dirty="0">
                          <a:latin typeface="Trebuchet MS"/>
                          <a:cs typeface="Trebuchet MS"/>
                        </a:rPr>
                        <a:t>Fah</a:t>
                      </a:r>
                      <a:endParaRPr sz="3600">
                        <a:latin typeface="Trebuchet MS"/>
                        <a:cs typeface="Trebuchet MS"/>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90C225"/>
                    </a:solidFill>
                  </a:tcPr>
                </a:tc>
                <a:tc>
                  <a:txBody>
                    <a:bodyPr/>
                    <a:lstStyle/>
                    <a:p>
                      <a:pPr marL="186690">
                        <a:lnSpc>
                          <a:spcPct val="100000"/>
                        </a:lnSpc>
                        <a:spcBef>
                          <a:spcPts val="265"/>
                        </a:spcBef>
                      </a:pPr>
                      <a:r>
                        <a:rPr sz="3600" b="1" spc="-5" dirty="0">
                          <a:latin typeface="Trebuchet MS"/>
                          <a:cs typeface="Trebuchet MS"/>
                        </a:rPr>
                        <a:t>Soh</a:t>
                      </a:r>
                      <a:endParaRPr sz="3600">
                        <a:latin typeface="Trebuchet MS"/>
                        <a:cs typeface="Trebuchet MS"/>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FFFF00"/>
                    </a:solidFill>
                  </a:tcPr>
                </a:tc>
                <a:tc>
                  <a:txBody>
                    <a:bodyPr/>
                    <a:lstStyle/>
                    <a:p>
                      <a:pPr marL="318770">
                        <a:lnSpc>
                          <a:spcPct val="100000"/>
                        </a:lnSpc>
                        <a:spcBef>
                          <a:spcPts val="265"/>
                        </a:spcBef>
                      </a:pPr>
                      <a:r>
                        <a:rPr sz="3600" b="1" dirty="0">
                          <a:latin typeface="Trebuchet MS"/>
                          <a:cs typeface="Trebuchet MS"/>
                        </a:rPr>
                        <a:t>La</a:t>
                      </a:r>
                      <a:endParaRPr sz="3600">
                        <a:latin typeface="Trebuchet MS"/>
                        <a:cs typeface="Trebuchet MS"/>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90C225"/>
                    </a:solidFill>
                  </a:tcPr>
                </a:tc>
                <a:tc>
                  <a:txBody>
                    <a:bodyPr/>
                    <a:lstStyle/>
                    <a:p>
                      <a:pPr marL="368300">
                        <a:lnSpc>
                          <a:spcPct val="100000"/>
                        </a:lnSpc>
                        <a:spcBef>
                          <a:spcPts val="265"/>
                        </a:spcBef>
                      </a:pPr>
                      <a:r>
                        <a:rPr sz="3600" b="1" spc="-130" dirty="0">
                          <a:latin typeface="Trebuchet MS"/>
                          <a:cs typeface="Trebuchet MS"/>
                        </a:rPr>
                        <a:t>Ti</a:t>
                      </a:r>
                      <a:endParaRPr sz="3600">
                        <a:latin typeface="Trebuchet MS"/>
                        <a:cs typeface="Trebuchet MS"/>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FFFF00"/>
                    </a:solidFill>
                  </a:tcPr>
                </a:tc>
                <a:tc>
                  <a:txBody>
                    <a:bodyPr/>
                    <a:lstStyle/>
                    <a:p>
                      <a:pPr marL="156210">
                        <a:lnSpc>
                          <a:spcPct val="100000"/>
                        </a:lnSpc>
                        <a:spcBef>
                          <a:spcPts val="265"/>
                        </a:spcBef>
                      </a:pPr>
                      <a:r>
                        <a:rPr sz="3600" b="1" dirty="0">
                          <a:latin typeface="Trebuchet MS"/>
                          <a:cs typeface="Trebuchet MS"/>
                        </a:rPr>
                        <a:t>Doh</a:t>
                      </a:r>
                      <a:endParaRPr sz="3600">
                        <a:latin typeface="Trebuchet MS"/>
                        <a:cs typeface="Trebuchet MS"/>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90C225"/>
                    </a:solidFill>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9403" y="1"/>
            <a:ext cx="10363200" cy="1362075"/>
          </a:xfrm>
        </p:spPr>
        <p:txBody>
          <a:bodyPr/>
          <a:lstStyle/>
          <a:p>
            <a:r>
              <a:rPr lang="en-GB" dirty="0" smtClean="0"/>
              <a:t>What is Numicon?</a:t>
            </a:r>
            <a:endParaRPr lang="en-GB" dirty="0"/>
          </a:p>
        </p:txBody>
      </p:sp>
      <p:sp>
        <p:nvSpPr>
          <p:cNvPr id="3" name="Text Placeholder 2"/>
          <p:cNvSpPr>
            <a:spLocks noGrp="1"/>
          </p:cNvSpPr>
          <p:nvPr>
            <p:ph type="body" idx="1"/>
          </p:nvPr>
        </p:nvSpPr>
        <p:spPr>
          <a:xfrm>
            <a:off x="239349" y="5709058"/>
            <a:ext cx="10363200" cy="576064"/>
          </a:xfrm>
        </p:spPr>
        <p:txBody>
          <a:bodyPr/>
          <a:lstStyle/>
          <a:p>
            <a:r>
              <a:rPr lang="en-GB" dirty="0" smtClean="0"/>
              <a:t>Numicon is a multi sensory approach using apparatus to focus on </a:t>
            </a:r>
            <a:r>
              <a:rPr lang="en-GB" smtClean="0"/>
              <a:t>imagery</a:t>
            </a:r>
            <a:r>
              <a:rPr lang="en-GB" smtClean="0"/>
              <a:t>, </a:t>
            </a:r>
            <a:r>
              <a:rPr lang="en-GB" dirty="0" smtClean="0"/>
              <a:t>action and conversation.</a:t>
            </a:r>
          </a:p>
          <a:p>
            <a:r>
              <a:rPr lang="en-GB" dirty="0" smtClean="0"/>
              <a:t> • Numicon is designed to give children the understanding of number ideas and number relationships that are essential for success in maths.</a:t>
            </a:r>
            <a:endParaRPr lang="en-GB" dirty="0"/>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2926" t="15027" r="10998" b="22326"/>
          <a:stretch/>
        </p:blipFill>
        <p:spPr bwMode="auto">
          <a:xfrm>
            <a:off x="10058400" y="4800600"/>
            <a:ext cx="1674564" cy="1134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descr="Image result for numicon"/>
          <p:cNvPicPr>
            <a:picLocks noChangeAspect="1" noChangeArrowheads="1"/>
          </p:cNvPicPr>
          <p:nvPr/>
        </p:nvPicPr>
        <p:blipFill rotWithShape="1">
          <a:blip r:embed="rId4">
            <a:extLst>
              <a:ext uri="{28A0092B-C50C-407E-A947-70E740481C1C}">
                <a14:useLocalDpi xmlns:a14="http://schemas.microsoft.com/office/drawing/2010/main" val="0"/>
              </a:ext>
            </a:extLst>
          </a:blip>
          <a:srcRect t="9044" b="15503"/>
          <a:stretch/>
        </p:blipFill>
        <p:spPr bwMode="auto">
          <a:xfrm>
            <a:off x="685800" y="1447800"/>
            <a:ext cx="3581400" cy="2242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6085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solidFill>
                  <a:srgbClr val="0070C0"/>
                </a:solidFill>
              </a:rPr>
              <a:t>What can you see?</a:t>
            </a:r>
          </a:p>
          <a:p>
            <a:r>
              <a:rPr lang="en-GB" dirty="0" smtClean="0">
                <a:solidFill>
                  <a:srgbClr val="0070C0"/>
                </a:solidFill>
              </a:rPr>
              <a:t>What can you feel?</a:t>
            </a:r>
          </a:p>
          <a:p>
            <a:r>
              <a:rPr lang="en-GB" dirty="0" smtClean="0">
                <a:solidFill>
                  <a:srgbClr val="0070C0"/>
                </a:solidFill>
              </a:rPr>
              <a:t>Can you sort them? </a:t>
            </a:r>
            <a:endParaRPr lang="en-GB" dirty="0">
              <a:solidFill>
                <a:srgbClr val="0070C0"/>
              </a:solidFill>
            </a:endParaRPr>
          </a:p>
        </p:txBody>
      </p:sp>
      <p:sp>
        <p:nvSpPr>
          <p:cNvPr id="4" name="Title 3"/>
          <p:cNvSpPr>
            <a:spLocks noGrp="1"/>
          </p:cNvSpPr>
          <p:nvPr>
            <p:ph type="title"/>
          </p:nvPr>
        </p:nvSpPr>
        <p:spPr/>
        <p:txBody>
          <a:bodyPr/>
          <a:lstStyle/>
          <a:p>
            <a:r>
              <a:rPr lang="en-GB" dirty="0" smtClean="0">
                <a:solidFill>
                  <a:srgbClr val="0070C0"/>
                </a:solidFill>
              </a:rPr>
              <a:t>Numicon Shapes</a:t>
            </a:r>
            <a:endParaRPr lang="en-GB" dirty="0">
              <a:solidFill>
                <a:srgbClr val="0070C0"/>
              </a:solidFill>
            </a:endParaRPr>
          </a:p>
        </p:txBody>
      </p:sp>
      <p:pic>
        <p:nvPicPr>
          <p:cNvPr id="5" name="Picture 5"/>
          <p:cNvPicPr>
            <a:picLocks noChangeAspect="1" noChangeArrowheads="1"/>
          </p:cNvPicPr>
          <p:nvPr/>
        </p:nvPicPr>
        <p:blipFill>
          <a:blip r:embed="rId3" cstate="print"/>
          <a:srcRect l="10571" t="34286" r="18329" b="33315"/>
          <a:stretch>
            <a:fillRect/>
          </a:stretch>
        </p:blipFill>
        <p:spPr bwMode="auto">
          <a:xfrm>
            <a:off x="609600" y="3979882"/>
            <a:ext cx="10972800" cy="2343801"/>
          </a:xfrm>
          <a:prstGeom prst="rect">
            <a:avLst/>
          </a:prstGeom>
          <a:noFill/>
          <a:ln w="9525">
            <a:noFill/>
            <a:miter lim="800000"/>
            <a:headEnd/>
            <a:tailEnd/>
          </a:ln>
        </p:spPr>
      </p:pic>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12224" y="1972344"/>
            <a:ext cx="3635325" cy="1813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0770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3074"/>
                                        </p:tgtEl>
                                      </p:cBhvr>
                                    </p:animEffect>
                                    <p:set>
                                      <p:cBhvr>
                                        <p:cTn id="7" dur="1" fill="hold">
                                          <p:stCondLst>
                                            <p:cond delay="1999"/>
                                          </p:stCondLst>
                                        </p:cTn>
                                        <p:tgtEl>
                                          <p:spTgt spid="307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9"/>
          <p:cNvSpPr>
            <a:spLocks noGrp="1" noChangeArrowheads="1"/>
          </p:cNvSpPr>
          <p:nvPr>
            <p:ph type="title"/>
          </p:nvPr>
        </p:nvSpPr>
        <p:spPr/>
        <p:txBody>
          <a:bodyPr>
            <a:normAutofit fontScale="90000"/>
          </a:bodyPr>
          <a:lstStyle/>
          <a:p>
            <a:r>
              <a:rPr dirty="0" smtClean="0">
                <a:solidFill>
                  <a:srgbClr val="0070C0"/>
                </a:solidFill>
              </a:rPr>
              <a:t>Constructing meaning:</a:t>
            </a:r>
            <a:br>
              <a:rPr dirty="0" smtClean="0">
                <a:solidFill>
                  <a:srgbClr val="0070C0"/>
                </a:solidFill>
              </a:rPr>
            </a:br>
            <a:r>
              <a:rPr dirty="0" smtClean="0">
                <a:solidFill>
                  <a:srgbClr val="0070C0"/>
                </a:solidFill>
              </a:rPr>
              <a:t>Sequencing by order of size</a:t>
            </a:r>
            <a:endParaRPr lang="en-US" dirty="0" smtClean="0">
              <a:solidFill>
                <a:srgbClr val="0070C0"/>
              </a:solidFill>
            </a:endParaRPr>
          </a:p>
        </p:txBody>
      </p:sp>
      <p:sp>
        <p:nvSpPr>
          <p:cNvPr id="74755" name="Rectangle 2"/>
          <p:cNvSpPr>
            <a:spLocks noGrp="1" noChangeArrowheads="1"/>
          </p:cNvSpPr>
          <p:nvPr>
            <p:ph idx="1"/>
          </p:nvPr>
        </p:nvSpPr>
        <p:spPr>
          <a:xfrm>
            <a:off x="2819400" y="1935480"/>
            <a:ext cx="6477000" cy="4389120"/>
          </a:xfrm>
        </p:spPr>
        <p:txBody>
          <a:bodyPr/>
          <a:lstStyle/>
          <a:p>
            <a:endParaRPr lang="en-GB" dirty="0" smtClean="0"/>
          </a:p>
          <a:p>
            <a:endParaRPr lang="en-US" dirty="0" smtClean="0"/>
          </a:p>
        </p:txBody>
      </p:sp>
      <p:pic>
        <p:nvPicPr>
          <p:cNvPr id="74758" name="Picture 3"/>
          <p:cNvPicPr>
            <a:picLocks noChangeAspect="1" noChangeArrowheads="1"/>
          </p:cNvPicPr>
          <p:nvPr/>
        </p:nvPicPr>
        <p:blipFill rotWithShape="1">
          <a:blip r:embed="rId3" cstate="print"/>
          <a:srcRect t="15203"/>
          <a:stretch/>
        </p:blipFill>
        <p:spPr bwMode="auto">
          <a:xfrm>
            <a:off x="3983568" y="1794294"/>
            <a:ext cx="8208433" cy="1507706"/>
          </a:xfrm>
          <a:prstGeom prst="rect">
            <a:avLst/>
          </a:prstGeom>
          <a:noFill/>
          <a:ln w="9525">
            <a:noFill/>
            <a:miter lim="800000"/>
            <a:headEnd/>
            <a:tailEnd/>
          </a:ln>
        </p:spPr>
      </p:pic>
      <p:pic>
        <p:nvPicPr>
          <p:cNvPr id="74759" name="Picture 4" descr="Number rods"/>
          <p:cNvPicPr>
            <a:picLocks noChangeAspect="1" noChangeArrowheads="1"/>
          </p:cNvPicPr>
          <p:nvPr/>
        </p:nvPicPr>
        <p:blipFill>
          <a:blip r:embed="rId4" cstate="print"/>
          <a:srcRect/>
          <a:stretch>
            <a:fillRect/>
          </a:stretch>
        </p:blipFill>
        <p:spPr bwMode="auto">
          <a:xfrm>
            <a:off x="927230" y="2179639"/>
            <a:ext cx="2785533" cy="1690687"/>
          </a:xfrm>
          <a:prstGeom prst="rect">
            <a:avLst/>
          </a:prstGeom>
          <a:noFill/>
          <a:ln w="9525">
            <a:noFill/>
            <a:miter lim="800000"/>
            <a:headEnd/>
            <a:tailEnd/>
          </a:ln>
        </p:spPr>
      </p:pic>
      <p:sp>
        <p:nvSpPr>
          <p:cNvPr id="2" name="Rectangle 1"/>
          <p:cNvSpPr/>
          <p:nvPr/>
        </p:nvSpPr>
        <p:spPr>
          <a:xfrm>
            <a:off x="762000" y="4038600"/>
            <a:ext cx="7467600" cy="2631490"/>
          </a:xfrm>
          <a:prstGeom prst="rect">
            <a:avLst/>
          </a:prstGeom>
        </p:spPr>
        <p:txBody>
          <a:bodyPr wrap="square">
            <a:spAutoFit/>
          </a:bodyPr>
          <a:lstStyle/>
          <a:p>
            <a:pPr marL="12700" lvl="0" indent="-274320">
              <a:spcBef>
                <a:spcPct val="20000"/>
              </a:spcBef>
              <a:buClr>
                <a:srgbClr val="0BD0D9"/>
              </a:buClr>
              <a:buSzPct val="95000"/>
              <a:buFont typeface="Wingdings 2"/>
              <a:buChar char=""/>
            </a:pPr>
            <a:r>
              <a:rPr lang="en-GB" sz="2000" spc="-5" dirty="0">
                <a:solidFill>
                  <a:srgbClr val="0070C0"/>
                </a:solidFill>
              </a:rPr>
              <a:t>Extend</a:t>
            </a:r>
            <a:r>
              <a:rPr lang="en-GB" sz="2000" spc="-10" dirty="0">
                <a:solidFill>
                  <a:srgbClr val="0070C0"/>
                </a:solidFill>
              </a:rPr>
              <a:t> </a:t>
            </a:r>
            <a:r>
              <a:rPr lang="en-GB" sz="2000" spc="-5" dirty="0">
                <a:solidFill>
                  <a:srgbClr val="0070C0"/>
                </a:solidFill>
              </a:rPr>
              <a:t>to…</a:t>
            </a:r>
          </a:p>
          <a:p>
            <a:pPr marL="355600" marR="5080" lvl="0" indent="-342900">
              <a:spcBef>
                <a:spcPts val="994"/>
              </a:spcBef>
              <a:buClr>
                <a:srgbClr val="90C225"/>
              </a:buClr>
              <a:buSzPct val="80357"/>
              <a:buFont typeface="Arial"/>
              <a:buChar char="•"/>
              <a:tabLst>
                <a:tab pos="355600" algn="l"/>
                <a:tab pos="356235" algn="l"/>
                <a:tab pos="7399655" algn="l"/>
              </a:tabLst>
            </a:pPr>
            <a:r>
              <a:rPr lang="en-GB" sz="2000" spc="-10" dirty="0">
                <a:solidFill>
                  <a:srgbClr val="0070C0"/>
                </a:solidFill>
                <a:latin typeface="Comic Sans MS"/>
                <a:cs typeface="Comic Sans MS"/>
              </a:rPr>
              <a:t>Wit</a:t>
            </a:r>
            <a:r>
              <a:rPr lang="en-GB" sz="2000" spc="-5" dirty="0">
                <a:solidFill>
                  <a:srgbClr val="0070C0"/>
                </a:solidFill>
                <a:latin typeface="Comic Sans MS"/>
                <a:cs typeface="Comic Sans MS"/>
              </a:rPr>
              <a:t>h</a:t>
            </a:r>
            <a:r>
              <a:rPr lang="en-GB" sz="2000" spc="10" dirty="0">
                <a:solidFill>
                  <a:srgbClr val="0070C0"/>
                </a:solidFill>
                <a:latin typeface="Comic Sans MS"/>
                <a:cs typeface="Comic Sans MS"/>
              </a:rPr>
              <a:t> </a:t>
            </a:r>
            <a:r>
              <a:rPr lang="en-GB" sz="2000" spc="-5" dirty="0">
                <a:solidFill>
                  <a:srgbClr val="0070C0"/>
                </a:solidFill>
                <a:latin typeface="Comic Sans MS"/>
                <a:cs typeface="Comic Sans MS"/>
              </a:rPr>
              <a:t>2 of</a:t>
            </a:r>
            <a:r>
              <a:rPr lang="en-GB" sz="2000" spc="15" dirty="0">
                <a:solidFill>
                  <a:srgbClr val="0070C0"/>
                </a:solidFill>
                <a:latin typeface="Comic Sans MS"/>
                <a:cs typeface="Comic Sans MS"/>
              </a:rPr>
              <a:t> </a:t>
            </a:r>
            <a:r>
              <a:rPr lang="en-GB" sz="2000" spc="-5" dirty="0">
                <a:solidFill>
                  <a:srgbClr val="0070C0"/>
                </a:solidFill>
                <a:latin typeface="Comic Sans MS"/>
                <a:cs typeface="Comic Sans MS"/>
              </a:rPr>
              <a:t>each</a:t>
            </a:r>
            <a:r>
              <a:rPr lang="en-GB" sz="2000" spc="5" dirty="0">
                <a:solidFill>
                  <a:srgbClr val="0070C0"/>
                </a:solidFill>
                <a:latin typeface="Comic Sans MS"/>
                <a:cs typeface="Comic Sans MS"/>
              </a:rPr>
              <a:t> </a:t>
            </a:r>
            <a:r>
              <a:rPr lang="en-GB" sz="2000" spc="-5" dirty="0">
                <a:solidFill>
                  <a:srgbClr val="0070C0"/>
                </a:solidFill>
                <a:latin typeface="Comic Sans MS"/>
                <a:cs typeface="Comic Sans MS"/>
              </a:rPr>
              <a:t>shape.</a:t>
            </a:r>
            <a:r>
              <a:rPr lang="en-GB" sz="2000" spc="15" dirty="0">
                <a:solidFill>
                  <a:srgbClr val="0070C0"/>
                </a:solidFill>
                <a:latin typeface="Comic Sans MS"/>
                <a:cs typeface="Comic Sans MS"/>
              </a:rPr>
              <a:t> </a:t>
            </a:r>
            <a:r>
              <a:rPr lang="en-GB" sz="2000" spc="-5" dirty="0">
                <a:solidFill>
                  <a:srgbClr val="0070C0"/>
                </a:solidFill>
                <a:latin typeface="Comic Sans MS"/>
                <a:cs typeface="Comic Sans MS"/>
              </a:rPr>
              <a:t>What</a:t>
            </a:r>
            <a:r>
              <a:rPr lang="en-GB" sz="2000" spc="15" dirty="0">
                <a:solidFill>
                  <a:srgbClr val="0070C0"/>
                </a:solidFill>
                <a:latin typeface="Comic Sans MS"/>
                <a:cs typeface="Comic Sans MS"/>
              </a:rPr>
              <a:t> </a:t>
            </a:r>
            <a:r>
              <a:rPr lang="en-GB" sz="2000" spc="-10" dirty="0">
                <a:solidFill>
                  <a:srgbClr val="0070C0"/>
                </a:solidFill>
                <a:latin typeface="Comic Sans MS"/>
                <a:cs typeface="Comic Sans MS"/>
              </a:rPr>
              <a:t>i</a:t>
            </a:r>
            <a:r>
              <a:rPr lang="en-GB" sz="2000" spc="-5" dirty="0">
                <a:solidFill>
                  <a:srgbClr val="0070C0"/>
                </a:solidFill>
                <a:latin typeface="Comic Sans MS"/>
                <a:cs typeface="Comic Sans MS"/>
              </a:rPr>
              <a:t>s</a:t>
            </a:r>
            <a:r>
              <a:rPr lang="en-GB" sz="2000" dirty="0">
                <a:solidFill>
                  <a:srgbClr val="0070C0"/>
                </a:solidFill>
                <a:latin typeface="Comic Sans MS"/>
                <a:cs typeface="Comic Sans MS"/>
              </a:rPr>
              <a:t> </a:t>
            </a:r>
            <a:r>
              <a:rPr lang="en-GB" sz="2000" spc="-5" dirty="0" smtClean="0">
                <a:solidFill>
                  <a:srgbClr val="0070C0"/>
                </a:solidFill>
                <a:latin typeface="Comic Sans MS"/>
                <a:cs typeface="Comic Sans MS"/>
              </a:rPr>
              <a:t>left over</a:t>
            </a:r>
            <a:r>
              <a:rPr lang="en-GB" sz="2000" spc="-5" dirty="0">
                <a:solidFill>
                  <a:srgbClr val="0070C0"/>
                </a:solidFill>
                <a:latin typeface="Comic Sans MS"/>
                <a:cs typeface="Comic Sans MS"/>
              </a:rPr>
              <a:t>?</a:t>
            </a:r>
            <a:r>
              <a:rPr lang="en-GB" sz="2000" dirty="0">
                <a:solidFill>
                  <a:srgbClr val="0070C0"/>
                </a:solidFill>
                <a:latin typeface="Comic Sans MS"/>
                <a:cs typeface="Comic Sans MS"/>
              </a:rPr>
              <a:t>	</a:t>
            </a:r>
            <a:r>
              <a:rPr lang="en-GB" sz="2000" spc="-5" dirty="0">
                <a:solidFill>
                  <a:srgbClr val="0070C0"/>
                </a:solidFill>
                <a:latin typeface="Comic Sans MS"/>
                <a:cs typeface="Comic Sans MS"/>
              </a:rPr>
              <a:t>Will </a:t>
            </a:r>
            <a:r>
              <a:rPr lang="en-GB" sz="2000" spc="-10" dirty="0" smtClean="0">
                <a:solidFill>
                  <a:srgbClr val="0070C0"/>
                </a:solidFill>
                <a:latin typeface="Comic Sans MS"/>
                <a:cs typeface="Comic Sans MS"/>
              </a:rPr>
              <a:t>this </a:t>
            </a:r>
            <a:r>
              <a:rPr lang="en-GB" sz="2000" spc="-5" dirty="0">
                <a:solidFill>
                  <a:srgbClr val="0070C0"/>
                </a:solidFill>
                <a:latin typeface="Comic Sans MS"/>
                <a:cs typeface="Comic Sans MS"/>
              </a:rPr>
              <a:t>always be </a:t>
            </a:r>
            <a:r>
              <a:rPr lang="en-GB" sz="2000" spc="-10" dirty="0">
                <a:solidFill>
                  <a:srgbClr val="0070C0"/>
                </a:solidFill>
                <a:latin typeface="Comic Sans MS"/>
                <a:cs typeface="Comic Sans MS"/>
              </a:rPr>
              <a:t>the</a:t>
            </a:r>
            <a:r>
              <a:rPr lang="en-GB" sz="2000" spc="45" dirty="0">
                <a:solidFill>
                  <a:srgbClr val="0070C0"/>
                </a:solidFill>
                <a:latin typeface="Comic Sans MS"/>
                <a:cs typeface="Comic Sans MS"/>
              </a:rPr>
              <a:t> </a:t>
            </a:r>
            <a:r>
              <a:rPr lang="en-GB" sz="2000" spc="-5" dirty="0">
                <a:solidFill>
                  <a:srgbClr val="0070C0"/>
                </a:solidFill>
                <a:latin typeface="Comic Sans MS"/>
                <a:cs typeface="Comic Sans MS"/>
              </a:rPr>
              <a:t>case?</a:t>
            </a:r>
          </a:p>
          <a:p>
            <a:pPr marL="355600" lvl="0" indent="-343535">
              <a:spcBef>
                <a:spcPts val="1010"/>
              </a:spcBef>
              <a:buClr>
                <a:srgbClr val="90C225"/>
              </a:buClr>
              <a:buSzPct val="80357"/>
              <a:buFont typeface="Arial"/>
              <a:buChar char="•"/>
              <a:tabLst>
                <a:tab pos="355600" algn="l"/>
                <a:tab pos="356235" algn="l"/>
              </a:tabLst>
            </a:pPr>
            <a:r>
              <a:rPr lang="en-GB" sz="2000" spc="-5" dirty="0">
                <a:solidFill>
                  <a:srgbClr val="0070C0"/>
                </a:solidFill>
                <a:latin typeface="Comic Sans MS"/>
                <a:cs typeface="Comic Sans MS"/>
              </a:rPr>
              <a:t>With only even shapes! </a:t>
            </a:r>
            <a:r>
              <a:rPr lang="en-GB" sz="2000" spc="-10" dirty="0">
                <a:solidFill>
                  <a:srgbClr val="0070C0"/>
                </a:solidFill>
                <a:latin typeface="Comic Sans MS"/>
                <a:cs typeface="Comic Sans MS"/>
              </a:rPr>
              <a:t>Only</a:t>
            </a:r>
            <a:r>
              <a:rPr lang="en-GB" sz="2000" spc="45" dirty="0">
                <a:solidFill>
                  <a:srgbClr val="0070C0"/>
                </a:solidFill>
                <a:latin typeface="Comic Sans MS"/>
                <a:cs typeface="Comic Sans MS"/>
              </a:rPr>
              <a:t> </a:t>
            </a:r>
            <a:r>
              <a:rPr lang="en-GB" sz="2000" spc="-5" dirty="0">
                <a:solidFill>
                  <a:srgbClr val="0070C0"/>
                </a:solidFill>
                <a:latin typeface="Comic Sans MS"/>
                <a:cs typeface="Comic Sans MS"/>
              </a:rPr>
              <a:t>odd!</a:t>
            </a:r>
          </a:p>
          <a:p>
            <a:pPr marL="355600" marR="626110" lvl="0" indent="-342900">
              <a:spcBef>
                <a:spcPts val="994"/>
              </a:spcBef>
              <a:buClr>
                <a:srgbClr val="90C225"/>
              </a:buClr>
              <a:buSzPct val="80357"/>
              <a:buFont typeface="Arial"/>
              <a:buChar char="•"/>
              <a:tabLst>
                <a:tab pos="355600" algn="l"/>
                <a:tab pos="356235" algn="l"/>
              </a:tabLst>
            </a:pPr>
            <a:r>
              <a:rPr lang="en-GB" sz="2000" spc="-5" dirty="0">
                <a:solidFill>
                  <a:srgbClr val="0070C0"/>
                </a:solidFill>
                <a:latin typeface="Comic Sans MS"/>
                <a:cs typeface="Comic Sans MS"/>
              </a:rPr>
              <a:t>Make a pattern </a:t>
            </a:r>
            <a:r>
              <a:rPr lang="en-GB" sz="2000" spc="-10" dirty="0">
                <a:solidFill>
                  <a:srgbClr val="0070C0"/>
                </a:solidFill>
                <a:latin typeface="Comic Sans MS"/>
                <a:cs typeface="Comic Sans MS"/>
              </a:rPr>
              <a:t>with </a:t>
            </a:r>
            <a:r>
              <a:rPr lang="en-GB" sz="2000" spc="-5" dirty="0">
                <a:solidFill>
                  <a:srgbClr val="0070C0"/>
                </a:solidFill>
                <a:latin typeface="Comic Sans MS"/>
                <a:cs typeface="Comic Sans MS"/>
              </a:rPr>
              <a:t>a horizontal line of  symmetry or rotational symmetry of</a:t>
            </a:r>
            <a:r>
              <a:rPr lang="en-GB" sz="2000" spc="130" dirty="0">
                <a:solidFill>
                  <a:srgbClr val="0070C0"/>
                </a:solidFill>
                <a:latin typeface="Comic Sans MS"/>
                <a:cs typeface="Comic Sans MS"/>
              </a:rPr>
              <a:t> </a:t>
            </a:r>
            <a:r>
              <a:rPr lang="en-GB" sz="2000" spc="-5" dirty="0">
                <a:solidFill>
                  <a:srgbClr val="0070C0"/>
                </a:solidFill>
                <a:latin typeface="Comic Sans MS"/>
                <a:cs typeface="Comic Sans MS"/>
              </a:rPr>
              <a:t>order</a:t>
            </a:r>
          </a:p>
        </p:txBody>
      </p:sp>
      <p:pic>
        <p:nvPicPr>
          <p:cNvPr id="3074" name="Picture 2" descr="Image result for numicon baseboar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829800" y="-9220200"/>
            <a:ext cx="3600000" cy="36000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numicon baseboard"/>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9095" t="19479" r="7239" b="21146"/>
          <a:stretch/>
        </p:blipFill>
        <p:spPr bwMode="auto">
          <a:xfrm>
            <a:off x="7315200" y="3538492"/>
            <a:ext cx="4403325" cy="3124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0797561"/>
      </p:ext>
    </p:extLst>
  </p:cSld>
  <p:clrMapOvr>
    <a:masterClrMapping/>
  </p:clrMapOvr>
  <p:transition spd="slow"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70C0"/>
                </a:solidFill>
              </a:rPr>
              <a:t>How many?</a:t>
            </a:r>
            <a:endParaRPr lang="en-GB" dirty="0">
              <a:solidFill>
                <a:srgbClr val="0070C0"/>
              </a:solidFill>
            </a:endParaRPr>
          </a:p>
        </p:txBody>
      </p:sp>
      <p:pic>
        <p:nvPicPr>
          <p:cNvPr id="1024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4207"/>
          <a:stretch/>
        </p:blipFill>
        <p:spPr bwMode="auto">
          <a:xfrm>
            <a:off x="719404" y="1700809"/>
            <a:ext cx="8030633" cy="4158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96631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solidFill>
                  <a:srgbClr val="0070C0"/>
                </a:solidFill>
              </a:rPr>
              <a:t>Calculating not counting</a:t>
            </a:r>
            <a:endParaRPr lang="en-GB" dirty="0">
              <a:solidFill>
                <a:srgbClr val="0070C0"/>
              </a:solidFill>
            </a:endParaRPr>
          </a:p>
        </p:txBody>
      </p:sp>
      <p:grpSp>
        <p:nvGrpSpPr>
          <p:cNvPr id="2" name="Group 4"/>
          <p:cNvGrpSpPr/>
          <p:nvPr/>
        </p:nvGrpSpPr>
        <p:grpSpPr>
          <a:xfrm>
            <a:off x="2022423" y="2488849"/>
            <a:ext cx="1647843" cy="2916240"/>
            <a:chOff x="914400" y="2204864"/>
            <a:chExt cx="1676400" cy="3768003"/>
          </a:xfrm>
        </p:grpSpPr>
        <p:pic>
          <p:nvPicPr>
            <p:cNvPr id="3074" name="Picture 2" descr="http://www.bijouxbeads.co.uk/image/cache/data/Wood%20Beads/WB51_Green_Small_Wooden_Bead-567x504.jpg">
              <a:hlinkClick r:id="rId3"/>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3693" t="59459" r="38073" b="20698"/>
            <a:stretch/>
          </p:blipFill>
          <p:spPr bwMode="auto">
            <a:xfrm>
              <a:off x="914400" y="2204864"/>
              <a:ext cx="774700" cy="749301"/>
            </a:xfrm>
            <a:prstGeom prst="ellipse">
              <a:avLst/>
            </a:prstGeom>
            <a:noFill/>
            <a:extLst>
              <a:ext uri="{909E8E84-426E-40DD-AFC4-6F175D3DCCD1}">
                <a14:hiddenFill xmlns:a14="http://schemas.microsoft.com/office/drawing/2010/main">
                  <a:solidFill>
                    <a:srgbClr val="FFFFFF"/>
                  </a:solidFill>
                </a14:hiddenFill>
              </a:ext>
            </a:extLst>
          </p:spPr>
        </p:pic>
        <p:pic>
          <p:nvPicPr>
            <p:cNvPr id="6" name="Picture 2" descr="http://www.bijouxbeads.co.uk/image/cache/data/Wood%20Beads/WB51_Green_Small_Wooden_Bead-567x504.jpg">
              <a:hlinkClick r:id="rId3"/>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3693" t="59459" r="38073" b="20698"/>
            <a:stretch/>
          </p:blipFill>
          <p:spPr bwMode="auto">
            <a:xfrm>
              <a:off x="1739900" y="3017664"/>
              <a:ext cx="774700" cy="749301"/>
            </a:xfrm>
            <a:prstGeom prst="ellipse">
              <a:avLst/>
            </a:prstGeom>
            <a:noFill/>
            <a:extLst>
              <a:ext uri="{909E8E84-426E-40DD-AFC4-6F175D3DCCD1}">
                <a14:hiddenFill xmlns:a14="http://schemas.microsoft.com/office/drawing/2010/main">
                  <a:solidFill>
                    <a:srgbClr val="FFFFFF"/>
                  </a:solidFill>
                </a14:hiddenFill>
              </a:ext>
            </a:extLst>
          </p:spPr>
        </p:pic>
        <p:pic>
          <p:nvPicPr>
            <p:cNvPr id="13" name="Picture 2" descr="http://www.bijouxbeads.co.uk/image/cache/data/Wood%20Beads/WB51_Green_Small_Wooden_Bead-567x504.jpg">
              <a:hlinkClick r:id="rId3"/>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3693" t="59459" r="38073" b="20698"/>
            <a:stretch/>
          </p:blipFill>
          <p:spPr bwMode="auto">
            <a:xfrm>
              <a:off x="1816100" y="4493862"/>
              <a:ext cx="774700" cy="749301"/>
            </a:xfrm>
            <a:prstGeom prst="ellipse">
              <a:avLst/>
            </a:prstGeom>
            <a:noFill/>
            <a:extLst>
              <a:ext uri="{909E8E84-426E-40DD-AFC4-6F175D3DCCD1}">
                <a14:hiddenFill xmlns:a14="http://schemas.microsoft.com/office/drawing/2010/main">
                  <a:solidFill>
                    <a:srgbClr val="FFFFFF"/>
                  </a:solidFill>
                </a14:hiddenFill>
              </a:ext>
            </a:extLst>
          </p:spPr>
        </p:pic>
        <p:pic>
          <p:nvPicPr>
            <p:cNvPr id="14" name="Picture 2" descr="http://www.bijouxbeads.co.uk/image/cache/data/Wood%20Beads/WB51_Green_Small_Wooden_Bead-567x504.jpg">
              <a:hlinkClick r:id="rId3"/>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3693" t="59459" r="38073" b="20698"/>
            <a:stretch/>
          </p:blipFill>
          <p:spPr bwMode="auto">
            <a:xfrm>
              <a:off x="965200" y="4470398"/>
              <a:ext cx="774700" cy="749301"/>
            </a:xfrm>
            <a:prstGeom prst="ellipse">
              <a:avLst/>
            </a:prstGeom>
            <a:noFill/>
            <a:extLst>
              <a:ext uri="{909E8E84-426E-40DD-AFC4-6F175D3DCCD1}">
                <a14:hiddenFill xmlns:a14="http://schemas.microsoft.com/office/drawing/2010/main">
                  <a:solidFill>
                    <a:srgbClr val="FFFFFF"/>
                  </a:solidFill>
                </a14:hiddenFill>
              </a:ext>
            </a:extLst>
          </p:spPr>
        </p:pic>
        <p:pic>
          <p:nvPicPr>
            <p:cNvPr id="3076" name="Picture 4" descr="http://www.bijouxbeads.co.uk/image/cache/data/Wood%20Beads/WB51_Blue_Small_Wooden_Bead-567x504.jpg">
              <a:hlinkClick r:id="rId5"/>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5000" t="54002" r="56614" b="26157"/>
            <a:stretch/>
          </p:blipFill>
          <p:spPr bwMode="auto">
            <a:xfrm>
              <a:off x="1774589" y="2241053"/>
              <a:ext cx="743421" cy="713112"/>
            </a:xfrm>
            <a:prstGeom prst="ellipse">
              <a:avLst/>
            </a:prstGeom>
            <a:noFill/>
            <a:extLst>
              <a:ext uri="{909E8E84-426E-40DD-AFC4-6F175D3DCCD1}">
                <a14:hiddenFill xmlns:a14="http://schemas.microsoft.com/office/drawing/2010/main">
                  <a:solidFill>
                    <a:srgbClr val="FFFFFF"/>
                  </a:solidFill>
                </a14:hiddenFill>
              </a:ext>
            </a:extLst>
          </p:spPr>
        </p:pic>
        <p:pic>
          <p:nvPicPr>
            <p:cNvPr id="16" name="Picture 4" descr="http://www.bijouxbeads.co.uk/image/cache/data/Wood%20Beads/WB51_Blue_Small_Wooden_Bead-567x504.jpg">
              <a:hlinkClick r:id="rId5"/>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5000" t="54002" r="56614" b="26157"/>
            <a:stretch/>
          </p:blipFill>
          <p:spPr bwMode="auto">
            <a:xfrm>
              <a:off x="969639" y="5246403"/>
              <a:ext cx="743421" cy="713112"/>
            </a:xfrm>
            <a:prstGeom prst="ellipse">
              <a:avLst/>
            </a:prstGeom>
            <a:noFill/>
            <a:extLst>
              <a:ext uri="{909E8E84-426E-40DD-AFC4-6F175D3DCCD1}">
                <a14:hiddenFill xmlns:a14="http://schemas.microsoft.com/office/drawing/2010/main">
                  <a:solidFill>
                    <a:srgbClr val="FFFFFF"/>
                  </a:solidFill>
                </a14:hiddenFill>
              </a:ext>
            </a:extLst>
          </p:spPr>
        </p:pic>
        <p:pic>
          <p:nvPicPr>
            <p:cNvPr id="28" name="Picture 6" descr="http://www.bijouxbeads.co.uk/image/cache/data/Wood%20Beads/WB51_Yellow_Small_Wooden_Bead-567x504.jpg">
              <a:hlinkClick r:id="rId7"/>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1347" t="55689" r="60899" b="25396"/>
            <a:stretch/>
          </p:blipFill>
          <p:spPr bwMode="auto">
            <a:xfrm>
              <a:off x="914400" y="3045104"/>
              <a:ext cx="720080" cy="681929"/>
            </a:xfrm>
            <a:prstGeom prst="ellipse">
              <a:avLst/>
            </a:prstGeom>
            <a:noFill/>
            <a:extLst>
              <a:ext uri="{909E8E84-426E-40DD-AFC4-6F175D3DCCD1}">
                <a14:hiddenFill xmlns:a14="http://schemas.microsoft.com/office/drawing/2010/main">
                  <a:solidFill>
                    <a:srgbClr val="FFFFFF"/>
                  </a:solidFill>
                </a14:hiddenFill>
              </a:ext>
            </a:extLst>
          </p:spPr>
        </p:pic>
        <p:pic>
          <p:nvPicPr>
            <p:cNvPr id="32" name="Picture 6" descr="http://www.bijouxbeads.co.uk/image/cache/data/Wood%20Beads/WB51_Yellow_Small_Wooden_Bead-567x504.jpg">
              <a:hlinkClick r:id="rId7"/>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1347" t="55689" r="60899" b="25396"/>
            <a:stretch/>
          </p:blipFill>
          <p:spPr bwMode="auto">
            <a:xfrm>
              <a:off x="1786260" y="3811934"/>
              <a:ext cx="720080" cy="681929"/>
            </a:xfrm>
            <a:prstGeom prst="ellipse">
              <a:avLst/>
            </a:prstGeom>
            <a:noFill/>
            <a:extLst>
              <a:ext uri="{909E8E84-426E-40DD-AFC4-6F175D3DCCD1}">
                <a14:hiddenFill xmlns:a14="http://schemas.microsoft.com/office/drawing/2010/main">
                  <a:solidFill>
                    <a:srgbClr val="FFFFFF"/>
                  </a:solidFill>
                </a14:hiddenFill>
              </a:ext>
            </a:extLst>
          </p:spPr>
        </p:pic>
        <p:pic>
          <p:nvPicPr>
            <p:cNvPr id="34" name="Picture 8" descr="http://www.bijouxbeads.co.uk/image/cache/data/Wood%20Beads/WB51_Red_Small_Wooden_Bead-567x504.jpg">
              <a:hlinkClick r:id="rId9"/>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65056" t="23511" r="17484" b="56868"/>
            <a:stretch/>
          </p:blipFill>
          <p:spPr bwMode="auto">
            <a:xfrm>
              <a:off x="954838" y="3717883"/>
              <a:ext cx="740671" cy="739816"/>
            </a:xfrm>
            <a:prstGeom prst="ellipse">
              <a:avLst/>
            </a:prstGeom>
            <a:noFill/>
            <a:extLst>
              <a:ext uri="{909E8E84-426E-40DD-AFC4-6F175D3DCCD1}">
                <a14:hiddenFill xmlns:a14="http://schemas.microsoft.com/office/drawing/2010/main">
                  <a:solidFill>
                    <a:srgbClr val="FFFFFF"/>
                  </a:solidFill>
                </a14:hiddenFill>
              </a:ext>
            </a:extLst>
          </p:spPr>
        </p:pic>
        <p:pic>
          <p:nvPicPr>
            <p:cNvPr id="35" name="Picture 8" descr="http://www.bijouxbeads.co.uk/image/cache/data/Wood%20Beads/WB51_Red_Small_Wooden_Bead-567x504.jpg">
              <a:hlinkClick r:id="rId9"/>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65056" t="23511" r="17484" b="56868"/>
            <a:stretch/>
          </p:blipFill>
          <p:spPr bwMode="auto">
            <a:xfrm>
              <a:off x="1771709" y="5233051"/>
              <a:ext cx="740671" cy="739816"/>
            </a:xfrm>
            <a:prstGeom prst="ellipse">
              <a:avLst/>
            </a:prstGeom>
            <a:noFill/>
            <a:extLst>
              <a:ext uri="{909E8E84-426E-40DD-AFC4-6F175D3DCCD1}">
                <a14:hiddenFill xmlns:a14="http://schemas.microsoft.com/office/drawing/2010/main">
                  <a:solidFill>
                    <a:srgbClr val="FFFFFF"/>
                  </a:solidFill>
                </a14:hiddenFill>
              </a:ext>
            </a:extLst>
          </p:spPr>
        </p:pic>
      </p:grpSp>
      <p:grpSp>
        <p:nvGrpSpPr>
          <p:cNvPr id="5" name="Group 14"/>
          <p:cNvGrpSpPr/>
          <p:nvPr/>
        </p:nvGrpSpPr>
        <p:grpSpPr>
          <a:xfrm>
            <a:off x="5128625" y="2467641"/>
            <a:ext cx="1580371" cy="2970116"/>
            <a:chOff x="3075461" y="2137734"/>
            <a:chExt cx="1607759" cy="3837615"/>
          </a:xfrm>
        </p:grpSpPr>
        <p:pic>
          <p:nvPicPr>
            <p:cNvPr id="10" name="Picture 2" descr="http://www.bijouxbeads.co.uk/image/cache/data/Wood%20Beads/WB51_Green_Small_Wooden_Bead-567x504.jpg">
              <a:hlinkClick r:id="rId3"/>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3693" t="59459" r="38073" b="20698"/>
            <a:stretch/>
          </p:blipFill>
          <p:spPr bwMode="auto">
            <a:xfrm>
              <a:off x="3908520" y="4497102"/>
              <a:ext cx="774700" cy="749301"/>
            </a:xfrm>
            <a:prstGeom prst="ellipse">
              <a:avLst/>
            </a:prstGeom>
            <a:noFill/>
            <a:extLst>
              <a:ext uri="{909E8E84-426E-40DD-AFC4-6F175D3DCCD1}">
                <a14:hiddenFill xmlns:a14="http://schemas.microsoft.com/office/drawing/2010/main">
                  <a:solidFill>
                    <a:srgbClr val="FFFFFF"/>
                  </a:solidFill>
                </a14:hiddenFill>
              </a:ext>
            </a:extLst>
          </p:spPr>
        </p:pic>
        <p:pic>
          <p:nvPicPr>
            <p:cNvPr id="11" name="Picture 2" descr="http://www.bijouxbeads.co.uk/image/cache/data/Wood%20Beads/WB51_Green_Small_Wooden_Bead-567x504.jpg">
              <a:hlinkClick r:id="rId3"/>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3693" t="59459" r="38073" b="20698"/>
            <a:stretch/>
          </p:blipFill>
          <p:spPr bwMode="auto">
            <a:xfrm>
              <a:off x="3089039" y="3778248"/>
              <a:ext cx="774700" cy="749301"/>
            </a:xfrm>
            <a:prstGeom prst="ellipse">
              <a:avLst/>
            </a:prstGeom>
            <a:noFill/>
            <a:extLst>
              <a:ext uri="{909E8E84-426E-40DD-AFC4-6F175D3DCCD1}">
                <a14:hiddenFill xmlns:a14="http://schemas.microsoft.com/office/drawing/2010/main">
                  <a:solidFill>
                    <a:srgbClr val="FFFFFF"/>
                  </a:solidFill>
                </a14:hiddenFill>
              </a:ext>
            </a:extLst>
          </p:spPr>
        </p:pic>
        <p:pic>
          <p:nvPicPr>
            <p:cNvPr id="17" name="Picture 4" descr="http://www.bijouxbeads.co.uk/image/cache/data/Wood%20Beads/WB51_Blue_Small_Wooden_Bead-567x504.jpg">
              <a:hlinkClick r:id="rId5"/>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5000" t="54002" r="56614" b="26157"/>
            <a:stretch/>
          </p:blipFill>
          <p:spPr bwMode="auto">
            <a:xfrm>
              <a:off x="3104679" y="3017664"/>
              <a:ext cx="743421" cy="713112"/>
            </a:xfrm>
            <a:prstGeom prst="ellipse">
              <a:avLst/>
            </a:prstGeom>
            <a:noFill/>
            <a:extLst>
              <a:ext uri="{909E8E84-426E-40DD-AFC4-6F175D3DCCD1}">
                <a14:hiddenFill xmlns:a14="http://schemas.microsoft.com/office/drawing/2010/main">
                  <a:solidFill>
                    <a:srgbClr val="FFFFFF"/>
                  </a:solidFill>
                </a14:hiddenFill>
              </a:ext>
            </a:extLst>
          </p:spPr>
        </p:pic>
        <p:pic>
          <p:nvPicPr>
            <p:cNvPr id="18" name="Picture 4" descr="http://www.bijouxbeads.co.uk/image/cache/data/Wood%20Beads/WB51_Blue_Small_Wooden_Bead-567x504.jpg">
              <a:hlinkClick r:id="rId5"/>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5000" t="54002" r="56614" b="26157"/>
            <a:stretch/>
          </p:blipFill>
          <p:spPr bwMode="auto">
            <a:xfrm>
              <a:off x="3863739" y="3004312"/>
              <a:ext cx="743421" cy="713112"/>
            </a:xfrm>
            <a:prstGeom prst="ellipse">
              <a:avLst/>
            </a:prstGeom>
            <a:noFill/>
            <a:extLst>
              <a:ext uri="{909E8E84-426E-40DD-AFC4-6F175D3DCCD1}">
                <a14:hiddenFill xmlns:a14="http://schemas.microsoft.com/office/drawing/2010/main">
                  <a:solidFill>
                    <a:srgbClr val="FFFFFF"/>
                  </a:solidFill>
                </a14:hiddenFill>
              </a:ext>
            </a:extLst>
          </p:spPr>
        </p:pic>
        <p:pic>
          <p:nvPicPr>
            <p:cNvPr id="19" name="Picture 4" descr="http://www.bijouxbeads.co.uk/image/cache/data/Wood%20Beads/WB51_Blue_Small_Wooden_Bead-567x504.jpg">
              <a:hlinkClick r:id="rId5"/>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5000" t="54002" r="56614" b="26157"/>
            <a:stretch/>
          </p:blipFill>
          <p:spPr bwMode="auto">
            <a:xfrm>
              <a:off x="3939799" y="5262237"/>
              <a:ext cx="743421" cy="713112"/>
            </a:xfrm>
            <a:prstGeom prst="ellipse">
              <a:avLst/>
            </a:prstGeom>
            <a:noFill/>
            <a:extLst>
              <a:ext uri="{909E8E84-426E-40DD-AFC4-6F175D3DCCD1}">
                <a14:hiddenFill xmlns:a14="http://schemas.microsoft.com/office/drawing/2010/main">
                  <a:solidFill>
                    <a:srgbClr val="FFFFFF"/>
                  </a:solidFill>
                </a14:hiddenFill>
              </a:ext>
            </a:extLst>
          </p:spPr>
        </p:pic>
        <p:pic>
          <p:nvPicPr>
            <p:cNvPr id="29" name="Picture 6" descr="http://www.bijouxbeads.co.uk/image/cache/data/Wood%20Beads/WB51_Yellow_Small_Wooden_Bead-567x504.jpg">
              <a:hlinkClick r:id="rId7"/>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1347" t="55689" r="60899" b="25396"/>
            <a:stretch/>
          </p:blipFill>
          <p:spPr bwMode="auto">
            <a:xfrm>
              <a:off x="3089039" y="2195621"/>
              <a:ext cx="720080" cy="681929"/>
            </a:xfrm>
            <a:prstGeom prst="ellipse">
              <a:avLst/>
            </a:prstGeom>
            <a:noFill/>
            <a:extLst>
              <a:ext uri="{909E8E84-426E-40DD-AFC4-6F175D3DCCD1}">
                <a14:hiddenFill xmlns:a14="http://schemas.microsoft.com/office/drawing/2010/main">
                  <a:solidFill>
                    <a:srgbClr val="FFFFFF"/>
                  </a:solidFill>
                </a14:hiddenFill>
              </a:ext>
            </a:extLst>
          </p:spPr>
        </p:pic>
        <p:pic>
          <p:nvPicPr>
            <p:cNvPr id="30" name="Picture 6" descr="http://www.bijouxbeads.co.uk/image/cache/data/Wood%20Beads/WB51_Yellow_Small_Wooden_Bead-567x504.jpg">
              <a:hlinkClick r:id="rId7"/>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1347" t="55689" r="60899" b="25396"/>
            <a:stretch/>
          </p:blipFill>
          <p:spPr bwMode="auto">
            <a:xfrm>
              <a:off x="3916411" y="3789991"/>
              <a:ext cx="720080" cy="681929"/>
            </a:xfrm>
            <a:prstGeom prst="ellipse">
              <a:avLst/>
            </a:prstGeom>
            <a:noFill/>
            <a:extLst>
              <a:ext uri="{909E8E84-426E-40DD-AFC4-6F175D3DCCD1}">
                <a14:hiddenFill xmlns:a14="http://schemas.microsoft.com/office/drawing/2010/main">
                  <a:solidFill>
                    <a:srgbClr val="FFFFFF"/>
                  </a:solidFill>
                </a14:hiddenFill>
              </a:ext>
            </a:extLst>
          </p:spPr>
        </p:pic>
        <p:pic>
          <p:nvPicPr>
            <p:cNvPr id="31" name="Picture 6" descr="http://www.bijouxbeads.co.uk/image/cache/data/Wood%20Beads/WB51_Yellow_Small_Wooden_Bead-567x504.jpg">
              <a:hlinkClick r:id="rId7"/>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1347" t="55689" r="60899" b="25396"/>
            <a:stretch/>
          </p:blipFill>
          <p:spPr bwMode="auto">
            <a:xfrm>
              <a:off x="3075461" y="5275346"/>
              <a:ext cx="720080" cy="681929"/>
            </a:xfrm>
            <a:prstGeom prst="ellipse">
              <a:avLst/>
            </a:prstGeom>
            <a:noFill/>
            <a:extLst>
              <a:ext uri="{909E8E84-426E-40DD-AFC4-6F175D3DCCD1}">
                <a14:hiddenFill xmlns:a14="http://schemas.microsoft.com/office/drawing/2010/main">
                  <a:solidFill>
                    <a:srgbClr val="FFFFFF"/>
                  </a:solidFill>
                </a14:hiddenFill>
              </a:ext>
            </a:extLst>
          </p:spPr>
        </p:pic>
        <p:pic>
          <p:nvPicPr>
            <p:cNvPr id="36" name="Picture 8" descr="http://www.bijouxbeads.co.uk/image/cache/data/Wood%20Beads/WB51_Red_Small_Wooden_Bead-567x504.jpg">
              <a:hlinkClick r:id="rId9"/>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65056" t="23511" r="17484" b="56868"/>
            <a:stretch/>
          </p:blipFill>
          <p:spPr bwMode="auto">
            <a:xfrm>
              <a:off x="3895820" y="2137734"/>
              <a:ext cx="740671" cy="739816"/>
            </a:xfrm>
            <a:prstGeom prst="ellipse">
              <a:avLst/>
            </a:prstGeom>
            <a:noFill/>
            <a:extLst>
              <a:ext uri="{909E8E84-426E-40DD-AFC4-6F175D3DCCD1}">
                <a14:hiddenFill xmlns:a14="http://schemas.microsoft.com/office/drawing/2010/main">
                  <a:solidFill>
                    <a:srgbClr val="FFFFFF"/>
                  </a:solidFill>
                </a14:hiddenFill>
              </a:ext>
            </a:extLst>
          </p:spPr>
        </p:pic>
        <p:pic>
          <p:nvPicPr>
            <p:cNvPr id="37" name="Picture 8" descr="http://www.bijouxbeads.co.uk/image/cache/data/Wood%20Beads/WB51_Red_Small_Wooden_Bead-567x504.jpg">
              <a:hlinkClick r:id="rId9"/>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65056" t="23511" r="17484" b="56868"/>
            <a:stretch/>
          </p:blipFill>
          <p:spPr bwMode="auto">
            <a:xfrm>
              <a:off x="3136391" y="4470398"/>
              <a:ext cx="740671" cy="739816"/>
            </a:xfrm>
            <a:prstGeom prst="ellipse">
              <a:avLst/>
            </a:prstGeom>
            <a:noFill/>
            <a:extLst>
              <a:ext uri="{909E8E84-426E-40DD-AFC4-6F175D3DCCD1}">
                <a14:hiddenFill xmlns:a14="http://schemas.microsoft.com/office/drawing/2010/main">
                  <a:solidFill>
                    <a:srgbClr val="FFFFFF"/>
                  </a:solidFill>
                </a14:hiddenFill>
              </a:ext>
            </a:extLst>
          </p:spPr>
        </p:pic>
      </p:grpSp>
      <p:grpSp>
        <p:nvGrpSpPr>
          <p:cNvPr id="7" name="Group 32"/>
          <p:cNvGrpSpPr/>
          <p:nvPr/>
        </p:nvGrpSpPr>
        <p:grpSpPr>
          <a:xfrm>
            <a:off x="8278087" y="2557542"/>
            <a:ext cx="1615611" cy="2946142"/>
            <a:chOff x="6823461" y="2221592"/>
            <a:chExt cx="1643610" cy="3806639"/>
          </a:xfrm>
        </p:grpSpPr>
        <p:pic>
          <p:nvPicPr>
            <p:cNvPr id="23" name="Picture 6" descr="http://www.bijouxbeads.co.uk/image/cache/data/Wood%20Beads/WB51_Yellow_Small_Wooden_Bead-567x504.jpg">
              <a:hlinkClick r:id="rId7"/>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1347" t="55689" r="60899" b="25396"/>
            <a:stretch/>
          </p:blipFill>
          <p:spPr bwMode="auto">
            <a:xfrm>
              <a:off x="6869176" y="3733474"/>
              <a:ext cx="720080" cy="681929"/>
            </a:xfrm>
            <a:prstGeom prst="ellipse">
              <a:avLst/>
            </a:prstGeom>
            <a:noFill/>
            <a:extLst>
              <a:ext uri="{909E8E84-426E-40DD-AFC4-6F175D3DCCD1}">
                <a14:hiddenFill xmlns:a14="http://schemas.microsoft.com/office/drawing/2010/main">
                  <a:solidFill>
                    <a:srgbClr val="FFFFFF"/>
                  </a:solidFill>
                </a14:hiddenFill>
              </a:ext>
            </a:extLst>
          </p:spPr>
        </p:pic>
        <p:pic>
          <p:nvPicPr>
            <p:cNvPr id="24" name="Picture 6" descr="http://www.bijouxbeads.co.uk/image/cache/data/Wood%20Beads/WB51_Yellow_Small_Wooden_Bead-567x504.jpg">
              <a:hlinkClick r:id="rId7"/>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1347" t="55689" r="60899" b="25396"/>
            <a:stretch/>
          </p:blipFill>
          <p:spPr bwMode="auto">
            <a:xfrm>
              <a:off x="7675129" y="3747127"/>
              <a:ext cx="720080" cy="681929"/>
            </a:xfrm>
            <a:prstGeom prst="ellipse">
              <a:avLst/>
            </a:prstGeom>
            <a:noFill/>
            <a:extLst>
              <a:ext uri="{909E8E84-426E-40DD-AFC4-6F175D3DCCD1}">
                <a14:hiddenFill xmlns:a14="http://schemas.microsoft.com/office/drawing/2010/main">
                  <a:solidFill>
                    <a:srgbClr val="FFFFFF"/>
                  </a:solidFill>
                </a14:hiddenFill>
              </a:ext>
            </a:extLst>
          </p:spPr>
        </p:pic>
        <p:pic>
          <p:nvPicPr>
            <p:cNvPr id="25" name="Picture 6" descr="http://www.bijouxbeads.co.uk/image/cache/data/Wood%20Beads/WB51_Yellow_Small_Wooden_Bead-567x504.jpg">
              <a:hlinkClick r:id="rId7"/>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1347" t="55689" r="60899" b="25396"/>
            <a:stretch/>
          </p:blipFill>
          <p:spPr bwMode="auto">
            <a:xfrm>
              <a:off x="7674722" y="2221592"/>
              <a:ext cx="720080" cy="681929"/>
            </a:xfrm>
            <a:prstGeom prst="ellipse">
              <a:avLst/>
            </a:prstGeom>
            <a:noFill/>
            <a:extLst>
              <a:ext uri="{909E8E84-426E-40DD-AFC4-6F175D3DCCD1}">
                <a14:hiddenFill xmlns:a14="http://schemas.microsoft.com/office/drawing/2010/main">
                  <a:solidFill>
                    <a:srgbClr val="FFFFFF"/>
                  </a:solidFill>
                </a14:hiddenFill>
              </a:ext>
            </a:extLst>
          </p:spPr>
        </p:pic>
        <p:pic>
          <p:nvPicPr>
            <p:cNvPr id="38" name="Picture 8" descr="http://www.bijouxbeads.co.uk/image/cache/data/Wood%20Beads/WB51_Red_Small_Wooden_Bead-567x504.jpg">
              <a:hlinkClick r:id="rId9"/>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65056" t="23511" r="17484" b="56868"/>
            <a:stretch/>
          </p:blipFill>
          <p:spPr bwMode="auto">
            <a:xfrm>
              <a:off x="7726400" y="4480510"/>
              <a:ext cx="740671" cy="739816"/>
            </a:xfrm>
            <a:prstGeom prst="ellipse">
              <a:avLst/>
            </a:prstGeom>
            <a:noFill/>
            <a:extLst>
              <a:ext uri="{909E8E84-426E-40DD-AFC4-6F175D3DCCD1}">
                <a14:hiddenFill xmlns:a14="http://schemas.microsoft.com/office/drawing/2010/main">
                  <a:solidFill>
                    <a:srgbClr val="FFFFFF"/>
                  </a:solidFill>
                </a14:hiddenFill>
              </a:ext>
            </a:extLst>
          </p:spPr>
        </p:pic>
        <p:pic>
          <p:nvPicPr>
            <p:cNvPr id="39" name="Picture 8" descr="http://www.bijouxbeads.co.uk/image/cache/data/Wood%20Beads/WB51_Red_Small_Wooden_Bead-567x504.jpg">
              <a:hlinkClick r:id="rId9"/>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65056" t="23511" r="17484" b="56868"/>
            <a:stretch/>
          </p:blipFill>
          <p:spPr bwMode="auto">
            <a:xfrm>
              <a:off x="6909792" y="5246403"/>
              <a:ext cx="740671" cy="739816"/>
            </a:xfrm>
            <a:prstGeom prst="ellipse">
              <a:avLst/>
            </a:prstGeom>
            <a:noFill/>
            <a:extLst>
              <a:ext uri="{909E8E84-426E-40DD-AFC4-6F175D3DCCD1}">
                <a14:hiddenFill xmlns:a14="http://schemas.microsoft.com/office/drawing/2010/main">
                  <a:solidFill>
                    <a:srgbClr val="FFFFFF"/>
                  </a:solidFill>
                </a14:hiddenFill>
              </a:ext>
            </a:extLst>
          </p:spPr>
        </p:pic>
        <p:pic>
          <p:nvPicPr>
            <p:cNvPr id="40" name="Picture 4" descr="http://www.bijouxbeads.co.uk/image/cache/data/Wood%20Beads/WB51_Blue_Small_Wooden_Bead-567x504.jpg">
              <a:hlinkClick r:id="rId5"/>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5000" t="54002" r="56614" b="26157"/>
            <a:stretch/>
          </p:blipFill>
          <p:spPr bwMode="auto">
            <a:xfrm>
              <a:off x="6823461" y="3000706"/>
              <a:ext cx="743421" cy="713112"/>
            </a:xfrm>
            <a:prstGeom prst="ellipse">
              <a:avLst/>
            </a:prstGeom>
            <a:noFill/>
            <a:extLst>
              <a:ext uri="{909E8E84-426E-40DD-AFC4-6F175D3DCCD1}">
                <a14:hiddenFill xmlns:a14="http://schemas.microsoft.com/office/drawing/2010/main">
                  <a:solidFill>
                    <a:srgbClr val="FFFFFF"/>
                  </a:solidFill>
                </a14:hiddenFill>
              </a:ext>
            </a:extLst>
          </p:spPr>
        </p:pic>
        <p:pic>
          <p:nvPicPr>
            <p:cNvPr id="41" name="Picture 4" descr="http://www.bijouxbeads.co.uk/image/cache/data/Wood%20Beads/WB51_Blue_Small_Wooden_Bead-567x504.jpg">
              <a:hlinkClick r:id="rId5"/>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5000" t="54002" r="56614" b="26157"/>
            <a:stretch/>
          </p:blipFill>
          <p:spPr bwMode="auto">
            <a:xfrm>
              <a:off x="7690172" y="5315119"/>
              <a:ext cx="743421" cy="713112"/>
            </a:xfrm>
            <a:prstGeom prst="ellipse">
              <a:avLst/>
            </a:prstGeom>
            <a:noFill/>
            <a:extLst>
              <a:ext uri="{909E8E84-426E-40DD-AFC4-6F175D3DCCD1}">
                <a14:hiddenFill xmlns:a14="http://schemas.microsoft.com/office/drawing/2010/main">
                  <a:solidFill>
                    <a:srgbClr val="FFFFFF"/>
                  </a:solidFill>
                </a14:hiddenFill>
              </a:ext>
            </a:extLst>
          </p:spPr>
        </p:pic>
        <p:pic>
          <p:nvPicPr>
            <p:cNvPr id="42" name="Picture 2" descr="http://www.bijouxbeads.co.uk/image/cache/data/Wood%20Beads/WB51_Green_Small_Wooden_Bead-567x504.jpg">
              <a:hlinkClick r:id="rId3"/>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3693" t="59459" r="38073" b="20698"/>
            <a:stretch/>
          </p:blipFill>
          <p:spPr bwMode="auto">
            <a:xfrm>
              <a:off x="7675129" y="3010439"/>
              <a:ext cx="774700" cy="749301"/>
            </a:xfrm>
            <a:prstGeom prst="ellipse">
              <a:avLst/>
            </a:prstGeom>
            <a:noFill/>
            <a:extLst>
              <a:ext uri="{909E8E84-426E-40DD-AFC4-6F175D3DCCD1}">
                <a14:hiddenFill xmlns:a14="http://schemas.microsoft.com/office/drawing/2010/main">
                  <a:solidFill>
                    <a:srgbClr val="FFFFFF"/>
                  </a:solidFill>
                </a14:hiddenFill>
              </a:ext>
            </a:extLst>
          </p:spPr>
        </p:pic>
        <p:pic>
          <p:nvPicPr>
            <p:cNvPr id="43" name="Picture 4" descr="http://www.bijouxbeads.co.uk/image/cache/data/Wood%20Beads/WB51_Blue_Small_Wooden_Bead-567x504.jpg">
              <a:hlinkClick r:id="rId5"/>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5000" t="54002" r="56614" b="26157"/>
            <a:stretch/>
          </p:blipFill>
          <p:spPr bwMode="auto">
            <a:xfrm>
              <a:off x="6845835" y="4527391"/>
              <a:ext cx="743421" cy="713112"/>
            </a:xfrm>
            <a:prstGeom prst="ellipse">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2634432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3400" y="1066800"/>
            <a:ext cx="11892890" cy="639278"/>
          </a:xfrm>
          <a:prstGeom prst="rect">
            <a:avLst/>
          </a:prstGeom>
        </p:spPr>
        <p:txBody>
          <a:bodyPr vert="horz" wrap="square" lIns="0" tIns="84455" rIns="0" bIns="0" rtlCol="0">
            <a:spAutoFit/>
          </a:bodyPr>
          <a:lstStyle/>
          <a:p>
            <a:pPr marL="12700">
              <a:lnSpc>
                <a:spcPct val="100000"/>
              </a:lnSpc>
              <a:spcBef>
                <a:spcPts val="565"/>
              </a:spcBef>
            </a:pPr>
            <a:r>
              <a:rPr lang="en-GB" sz="3600" spc="-5" dirty="0" smtClean="0">
                <a:solidFill>
                  <a:srgbClr val="0070C0"/>
                </a:solidFill>
                <a:latin typeface="Comic Sans MS"/>
                <a:cs typeface="Comic Sans MS"/>
              </a:rPr>
              <a:t>With Numicon c</a:t>
            </a:r>
            <a:r>
              <a:rPr sz="3600" spc="-5" dirty="0" err="1" smtClean="0">
                <a:solidFill>
                  <a:srgbClr val="0070C0"/>
                </a:solidFill>
                <a:latin typeface="Comic Sans MS"/>
                <a:cs typeface="Comic Sans MS"/>
              </a:rPr>
              <a:t>haos</a:t>
            </a:r>
            <a:r>
              <a:rPr sz="3600" spc="-5" dirty="0">
                <a:solidFill>
                  <a:srgbClr val="0070C0"/>
                </a:solidFill>
                <a:latin typeface="Comic Sans MS"/>
                <a:cs typeface="Comic Sans MS"/>
              </a:rPr>
              <a:t>…….changes to</a:t>
            </a:r>
            <a:r>
              <a:rPr sz="3600" spc="-60" dirty="0">
                <a:solidFill>
                  <a:srgbClr val="0070C0"/>
                </a:solidFill>
                <a:latin typeface="Comic Sans MS"/>
                <a:cs typeface="Comic Sans MS"/>
              </a:rPr>
              <a:t> </a:t>
            </a:r>
            <a:r>
              <a:rPr sz="3600" spc="-5" dirty="0">
                <a:solidFill>
                  <a:srgbClr val="0070C0"/>
                </a:solidFill>
                <a:latin typeface="Comic Sans MS"/>
                <a:cs typeface="Comic Sans MS"/>
              </a:rPr>
              <a:t>structure……..</a:t>
            </a:r>
            <a:endParaRPr sz="3600" dirty="0">
              <a:solidFill>
                <a:srgbClr val="0070C0"/>
              </a:solidFill>
              <a:latin typeface="Comic Sans MS"/>
              <a:cs typeface="Comic Sans MS"/>
            </a:endParaRPr>
          </a:p>
        </p:txBody>
      </p:sp>
      <p:sp>
        <p:nvSpPr>
          <p:cNvPr id="3" name="object 3"/>
          <p:cNvSpPr txBox="1"/>
          <p:nvPr/>
        </p:nvSpPr>
        <p:spPr>
          <a:xfrm>
            <a:off x="756310" y="4278248"/>
            <a:ext cx="9393555" cy="2057400"/>
          </a:xfrm>
          <a:prstGeom prst="rect">
            <a:avLst/>
          </a:prstGeom>
        </p:spPr>
        <p:txBody>
          <a:bodyPr vert="horz" wrap="square" lIns="0" tIns="66675" rIns="0" bIns="0" rtlCol="0">
            <a:spAutoFit/>
          </a:bodyPr>
          <a:lstStyle/>
          <a:p>
            <a:pPr marL="12700" marR="5080">
              <a:lnSpc>
                <a:spcPct val="90100"/>
              </a:lnSpc>
              <a:spcBef>
                <a:spcPts val="525"/>
              </a:spcBef>
            </a:pPr>
            <a:r>
              <a:rPr sz="3600" spc="-5" dirty="0">
                <a:solidFill>
                  <a:srgbClr val="0070C0"/>
                </a:solidFill>
                <a:latin typeface="Comic Sans MS"/>
                <a:cs typeface="Comic Sans MS"/>
              </a:rPr>
              <a:t>As </a:t>
            </a:r>
            <a:r>
              <a:rPr sz="3600" dirty="0">
                <a:solidFill>
                  <a:srgbClr val="0070C0"/>
                </a:solidFill>
                <a:latin typeface="Comic Sans MS"/>
                <a:cs typeface="Comic Sans MS"/>
              </a:rPr>
              <a:t>soon as </a:t>
            </a:r>
            <a:r>
              <a:rPr sz="3600" spc="-5" dirty="0">
                <a:solidFill>
                  <a:srgbClr val="0070C0"/>
                </a:solidFill>
                <a:latin typeface="Comic Sans MS"/>
                <a:cs typeface="Comic Sans MS"/>
              </a:rPr>
              <a:t>it is in </a:t>
            </a:r>
            <a:r>
              <a:rPr sz="3600" dirty="0">
                <a:solidFill>
                  <a:srgbClr val="0070C0"/>
                </a:solidFill>
                <a:latin typeface="Comic Sans MS"/>
                <a:cs typeface="Comic Sans MS"/>
              </a:rPr>
              <a:t>a </a:t>
            </a:r>
            <a:r>
              <a:rPr sz="3600" spc="-5" dirty="0">
                <a:solidFill>
                  <a:srgbClr val="0070C0"/>
                </a:solidFill>
                <a:latin typeface="Comic Sans MS"/>
                <a:cs typeface="Comic Sans MS"/>
              </a:rPr>
              <a:t>structure, children </a:t>
            </a:r>
            <a:r>
              <a:rPr sz="3600" dirty="0">
                <a:solidFill>
                  <a:srgbClr val="0070C0"/>
                </a:solidFill>
                <a:latin typeface="Comic Sans MS"/>
                <a:cs typeface="Comic Sans MS"/>
              </a:rPr>
              <a:t>can  </a:t>
            </a:r>
            <a:r>
              <a:rPr sz="3600" spc="-5" dirty="0">
                <a:solidFill>
                  <a:srgbClr val="0070C0"/>
                </a:solidFill>
                <a:latin typeface="Comic Sans MS"/>
                <a:cs typeface="Comic Sans MS"/>
              </a:rPr>
              <a:t>instantaneously recognise </a:t>
            </a:r>
            <a:r>
              <a:rPr sz="3600" spc="-10" dirty="0">
                <a:solidFill>
                  <a:srgbClr val="0070C0"/>
                </a:solidFill>
                <a:latin typeface="Comic Sans MS"/>
                <a:cs typeface="Comic Sans MS"/>
              </a:rPr>
              <a:t>the number </a:t>
            </a:r>
            <a:r>
              <a:rPr sz="3600" dirty="0">
                <a:solidFill>
                  <a:srgbClr val="0070C0"/>
                </a:solidFill>
                <a:latin typeface="Comic Sans MS"/>
                <a:cs typeface="Comic Sans MS"/>
              </a:rPr>
              <a:t>of  objects </a:t>
            </a:r>
            <a:r>
              <a:rPr sz="3600" spc="-5" dirty="0">
                <a:solidFill>
                  <a:srgbClr val="0070C0"/>
                </a:solidFill>
                <a:latin typeface="Comic Sans MS"/>
                <a:cs typeface="Comic Sans MS"/>
              </a:rPr>
              <a:t>in </a:t>
            </a:r>
            <a:r>
              <a:rPr sz="3600" dirty="0">
                <a:solidFill>
                  <a:srgbClr val="0070C0"/>
                </a:solidFill>
                <a:latin typeface="Comic Sans MS"/>
                <a:cs typeface="Comic Sans MS"/>
              </a:rPr>
              <a:t>a small group </a:t>
            </a:r>
            <a:r>
              <a:rPr sz="3600" spc="-5" dirty="0">
                <a:solidFill>
                  <a:srgbClr val="0070C0"/>
                </a:solidFill>
                <a:latin typeface="Comic Sans MS"/>
                <a:cs typeface="Comic Sans MS"/>
              </a:rPr>
              <a:t>without the need</a:t>
            </a:r>
            <a:r>
              <a:rPr sz="3600" spc="-90" dirty="0">
                <a:solidFill>
                  <a:srgbClr val="0070C0"/>
                </a:solidFill>
                <a:latin typeface="Comic Sans MS"/>
                <a:cs typeface="Comic Sans MS"/>
              </a:rPr>
              <a:t> </a:t>
            </a:r>
            <a:r>
              <a:rPr sz="3600" spc="-5" dirty="0">
                <a:solidFill>
                  <a:srgbClr val="0070C0"/>
                </a:solidFill>
                <a:latin typeface="Comic Sans MS"/>
                <a:cs typeface="Comic Sans MS"/>
              </a:rPr>
              <a:t>to  </a:t>
            </a:r>
            <a:r>
              <a:rPr sz="3600" dirty="0">
                <a:solidFill>
                  <a:srgbClr val="0070C0"/>
                </a:solidFill>
                <a:latin typeface="Comic Sans MS"/>
                <a:cs typeface="Comic Sans MS"/>
              </a:rPr>
              <a:t>count</a:t>
            </a:r>
            <a:r>
              <a:rPr sz="3600" spc="-20" dirty="0">
                <a:solidFill>
                  <a:srgbClr val="0070C0"/>
                </a:solidFill>
                <a:latin typeface="Comic Sans MS"/>
                <a:cs typeface="Comic Sans MS"/>
              </a:rPr>
              <a:t> </a:t>
            </a:r>
            <a:r>
              <a:rPr sz="3600" spc="-5" dirty="0">
                <a:solidFill>
                  <a:srgbClr val="0070C0"/>
                </a:solidFill>
                <a:latin typeface="Comic Sans MS"/>
                <a:cs typeface="Comic Sans MS"/>
              </a:rPr>
              <a:t>them</a:t>
            </a:r>
            <a:r>
              <a:rPr sz="3600" spc="-5" dirty="0">
                <a:solidFill>
                  <a:srgbClr val="0070C0"/>
                </a:solidFill>
                <a:latin typeface="Trebuchet MS"/>
                <a:cs typeface="Trebuchet MS"/>
              </a:rPr>
              <a:t>.</a:t>
            </a:r>
            <a:endParaRPr sz="3600" dirty="0">
              <a:solidFill>
                <a:srgbClr val="0070C0"/>
              </a:solidFill>
              <a:latin typeface="Trebuchet MS"/>
              <a:cs typeface="Trebuchet MS"/>
            </a:endParaRPr>
          </a:p>
        </p:txBody>
      </p:sp>
      <p:sp>
        <p:nvSpPr>
          <p:cNvPr id="4" name="object 4"/>
          <p:cNvSpPr/>
          <p:nvPr/>
        </p:nvSpPr>
        <p:spPr>
          <a:xfrm>
            <a:off x="1772411" y="2136648"/>
            <a:ext cx="2766060" cy="2075688"/>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7371588" y="1813560"/>
            <a:ext cx="1798320" cy="2398776"/>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4861224" y="2660738"/>
            <a:ext cx="2095823" cy="628909"/>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756310" y="626109"/>
            <a:ext cx="3337560" cy="696595"/>
          </a:xfrm>
          <a:prstGeom prst="rect">
            <a:avLst/>
          </a:prstGeom>
        </p:spPr>
        <p:txBody>
          <a:bodyPr vert="horz" wrap="square" lIns="0" tIns="13335" rIns="0" bIns="0" rtlCol="0">
            <a:spAutoFit/>
          </a:bodyPr>
          <a:lstStyle/>
          <a:p>
            <a:pPr marL="12700">
              <a:lnSpc>
                <a:spcPct val="100000"/>
              </a:lnSpc>
              <a:spcBef>
                <a:spcPts val="105"/>
              </a:spcBef>
            </a:pPr>
            <a:r>
              <a:rPr sz="4400" dirty="0">
                <a:solidFill>
                  <a:srgbClr val="0070C0"/>
                </a:solidFill>
                <a:latin typeface="Trebuchet MS"/>
                <a:cs typeface="Trebuchet MS"/>
              </a:rPr>
              <a:t>Bonds </a:t>
            </a:r>
            <a:r>
              <a:rPr sz="4400" spc="-5" dirty="0">
                <a:solidFill>
                  <a:srgbClr val="0070C0"/>
                </a:solidFill>
                <a:latin typeface="Trebuchet MS"/>
                <a:cs typeface="Trebuchet MS"/>
              </a:rPr>
              <a:t>to</a:t>
            </a:r>
            <a:r>
              <a:rPr sz="4400" spc="-105" dirty="0">
                <a:solidFill>
                  <a:srgbClr val="0070C0"/>
                </a:solidFill>
                <a:latin typeface="Trebuchet MS"/>
                <a:cs typeface="Trebuchet MS"/>
              </a:rPr>
              <a:t> </a:t>
            </a:r>
            <a:r>
              <a:rPr sz="4400" spc="-5" dirty="0">
                <a:solidFill>
                  <a:srgbClr val="0070C0"/>
                </a:solidFill>
                <a:latin typeface="Trebuchet MS"/>
                <a:cs typeface="Trebuchet MS"/>
              </a:rPr>
              <a:t>10!!</a:t>
            </a:r>
            <a:endParaRPr sz="4400" dirty="0">
              <a:solidFill>
                <a:srgbClr val="0070C0"/>
              </a:solidFill>
              <a:latin typeface="Trebuchet MS"/>
              <a:cs typeface="Trebuchet MS"/>
            </a:endParaRPr>
          </a:p>
        </p:txBody>
      </p:sp>
      <p:sp>
        <p:nvSpPr>
          <p:cNvPr id="4" name="object 4"/>
          <p:cNvSpPr/>
          <p:nvPr/>
        </p:nvSpPr>
        <p:spPr>
          <a:xfrm>
            <a:off x="563879" y="1543811"/>
            <a:ext cx="2298192" cy="1616964"/>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3008376" y="2353055"/>
            <a:ext cx="2465831" cy="1847088"/>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5507735" y="1190244"/>
            <a:ext cx="3102864" cy="2324100"/>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7876031" y="3811523"/>
            <a:ext cx="4075176" cy="2808732"/>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5771388" y="3965447"/>
            <a:ext cx="2104643" cy="2171700"/>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8903207" y="609600"/>
            <a:ext cx="2628900" cy="1743455"/>
          </a:xfrm>
          <a:prstGeom prst="rect">
            <a:avLst/>
          </a:prstGeom>
          <a:blipFill>
            <a:blip r:embed="rId7" cstate="print"/>
            <a:stretch>
              <a:fillRect/>
            </a:stretch>
          </a:blipFill>
        </p:spPr>
        <p:txBody>
          <a:bodyPr wrap="square" lIns="0" tIns="0" rIns="0" bIns="0" rtlCol="0"/>
          <a:lstStyle/>
          <a:p>
            <a:endParaRPr/>
          </a:p>
        </p:txBody>
      </p:sp>
      <p:sp>
        <p:nvSpPr>
          <p:cNvPr id="10" name="object 10"/>
          <p:cNvSpPr/>
          <p:nvPr/>
        </p:nvSpPr>
        <p:spPr>
          <a:xfrm>
            <a:off x="224027" y="4093462"/>
            <a:ext cx="3538728" cy="2654808"/>
          </a:xfrm>
          <a:prstGeom prst="rect">
            <a:avLst/>
          </a:prstGeom>
          <a:blipFill>
            <a:blip r:embed="rId8" cstate="print"/>
            <a:stretch>
              <a:fillRect/>
            </a:stretch>
          </a:blipFill>
        </p:spPr>
        <p:txBody>
          <a:bodyPr wrap="square" lIns="0" tIns="0" rIns="0" bIns="0" rtlCol="0"/>
          <a:lstStyle/>
          <a:p>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295400" y="599467"/>
            <a:ext cx="4730090" cy="782265"/>
          </a:xfrm>
          <a:prstGeom prst="rect">
            <a:avLst/>
          </a:prstGeom>
        </p:spPr>
        <p:txBody>
          <a:bodyPr vert="horz" wrap="square" lIns="0" tIns="12700" rIns="0" bIns="0" rtlCol="0">
            <a:spAutoFit/>
          </a:bodyPr>
          <a:lstStyle/>
          <a:p>
            <a:pPr marL="12700">
              <a:lnSpc>
                <a:spcPct val="100000"/>
              </a:lnSpc>
              <a:spcBef>
                <a:spcPts val="100"/>
              </a:spcBef>
            </a:pPr>
            <a:r>
              <a:rPr dirty="0" smtClean="0">
                <a:solidFill>
                  <a:srgbClr val="0070C0"/>
                </a:solidFill>
                <a:latin typeface="Trebuchet MS"/>
                <a:cs typeface="Trebuchet MS"/>
              </a:rPr>
              <a:t>Subtraction</a:t>
            </a:r>
            <a:endParaRPr dirty="0">
              <a:solidFill>
                <a:srgbClr val="0070C0"/>
              </a:solidFill>
              <a:latin typeface="Trebuchet MS"/>
              <a:cs typeface="Trebuchet MS"/>
            </a:endParaRPr>
          </a:p>
        </p:txBody>
      </p:sp>
      <p:sp>
        <p:nvSpPr>
          <p:cNvPr id="4" name="object 4"/>
          <p:cNvSpPr/>
          <p:nvPr/>
        </p:nvSpPr>
        <p:spPr>
          <a:xfrm>
            <a:off x="6587993" y="4113160"/>
            <a:ext cx="4572000" cy="2242868"/>
          </a:xfrm>
          <a:prstGeom prst="rect">
            <a:avLst/>
          </a:prstGeom>
          <a:blipFill>
            <a:blip r:embed="rId2" cstate="print"/>
            <a:srcRect/>
            <a:stretch>
              <a:fillRect t="-21868" b="-31017"/>
            </a:stretch>
          </a:blipFill>
        </p:spPr>
        <p:txBody>
          <a:bodyPr wrap="square" lIns="0" tIns="0" rIns="0" bIns="0" rtlCol="0"/>
          <a:lstStyle/>
          <a:p>
            <a:endParaRPr/>
          </a:p>
        </p:txBody>
      </p:sp>
      <p:sp>
        <p:nvSpPr>
          <p:cNvPr id="5" name="object 5"/>
          <p:cNvSpPr/>
          <p:nvPr/>
        </p:nvSpPr>
        <p:spPr>
          <a:xfrm>
            <a:off x="7566658" y="990600"/>
            <a:ext cx="2606039" cy="2551176"/>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670904" y="3788031"/>
            <a:ext cx="4503420" cy="2595314"/>
          </a:xfrm>
          <a:prstGeom prst="rect">
            <a:avLst/>
          </a:prstGeom>
          <a:blipFill>
            <a:blip r:embed="rId4" cstate="print"/>
            <a:srcRect/>
            <a:stretch>
              <a:fillRect t="-1" b="-30185"/>
            </a:stretch>
          </a:blipFill>
        </p:spPr>
        <p:txBody>
          <a:bodyPr wrap="square" lIns="0" tIns="0" rIns="0" bIns="0" rtlCol="0"/>
          <a:lstStyle/>
          <a:p>
            <a:endParaRPr/>
          </a:p>
        </p:txBody>
      </p:sp>
      <p:sp>
        <p:nvSpPr>
          <p:cNvPr id="7" name="object 7"/>
          <p:cNvSpPr/>
          <p:nvPr/>
        </p:nvSpPr>
        <p:spPr>
          <a:xfrm>
            <a:off x="3741908" y="1589533"/>
            <a:ext cx="3055620" cy="1952243"/>
          </a:xfrm>
          <a:prstGeom prst="rect">
            <a:avLst/>
          </a:prstGeom>
          <a:blipFill>
            <a:blip r:embed="rId5" cstate="print"/>
            <a:stretch>
              <a:fillRect/>
            </a:stretch>
          </a:blipFill>
        </p:spPr>
        <p:txBody>
          <a:bodyPr wrap="square" lIns="0" tIns="0" rIns="0" bIns="0" rtlCol="0"/>
          <a:lstStyle/>
          <a:p>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56310" y="629158"/>
            <a:ext cx="4986655" cy="574040"/>
          </a:xfrm>
          <a:prstGeom prst="rect">
            <a:avLst/>
          </a:prstGeom>
        </p:spPr>
        <p:txBody>
          <a:bodyPr vert="horz" wrap="square" lIns="0" tIns="12700" rIns="0" bIns="0" rtlCol="0">
            <a:spAutoFit/>
          </a:bodyPr>
          <a:lstStyle/>
          <a:p>
            <a:pPr marL="12700">
              <a:lnSpc>
                <a:spcPct val="100000"/>
              </a:lnSpc>
              <a:spcBef>
                <a:spcPts val="100"/>
              </a:spcBef>
              <a:tabLst>
                <a:tab pos="1865630" algn="l"/>
              </a:tabLst>
            </a:pPr>
            <a:r>
              <a:rPr sz="3600" spc="-5" dirty="0">
                <a:solidFill>
                  <a:srgbClr val="0070C0"/>
                </a:solidFill>
                <a:latin typeface="Trebuchet MS"/>
                <a:cs typeface="Trebuchet MS"/>
              </a:rPr>
              <a:t>Division	</a:t>
            </a:r>
            <a:r>
              <a:rPr sz="3600" dirty="0">
                <a:solidFill>
                  <a:srgbClr val="0070C0"/>
                </a:solidFill>
                <a:latin typeface="Trebuchet MS"/>
                <a:cs typeface="Trebuchet MS"/>
              </a:rPr>
              <a:t>- </a:t>
            </a:r>
            <a:r>
              <a:rPr sz="3600" spc="-5" dirty="0">
                <a:solidFill>
                  <a:srgbClr val="0070C0"/>
                </a:solidFill>
                <a:latin typeface="Trebuchet MS"/>
                <a:cs typeface="Trebuchet MS"/>
              </a:rPr>
              <a:t>How many</a:t>
            </a:r>
            <a:r>
              <a:rPr sz="3600" spc="-95" dirty="0">
                <a:solidFill>
                  <a:srgbClr val="0070C0"/>
                </a:solidFill>
                <a:latin typeface="Trebuchet MS"/>
                <a:cs typeface="Trebuchet MS"/>
              </a:rPr>
              <a:t> </a:t>
            </a:r>
            <a:r>
              <a:rPr sz="3600" spc="-5" dirty="0">
                <a:solidFill>
                  <a:srgbClr val="0070C0"/>
                </a:solidFill>
                <a:latin typeface="Trebuchet MS"/>
                <a:cs typeface="Trebuchet MS"/>
              </a:rPr>
              <a:t>in?</a:t>
            </a:r>
            <a:endParaRPr sz="3600" dirty="0">
              <a:solidFill>
                <a:srgbClr val="0070C0"/>
              </a:solidFill>
              <a:latin typeface="Trebuchet MS"/>
              <a:cs typeface="Trebuchet MS"/>
            </a:endParaRPr>
          </a:p>
        </p:txBody>
      </p:sp>
      <p:sp>
        <p:nvSpPr>
          <p:cNvPr id="3" name="object 3"/>
          <p:cNvSpPr/>
          <p:nvPr/>
        </p:nvSpPr>
        <p:spPr>
          <a:xfrm>
            <a:off x="1485900" y="1412747"/>
            <a:ext cx="8746236" cy="4916424"/>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3079750" y="2899664"/>
            <a:ext cx="833119"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Trebuchet MS"/>
                <a:cs typeface="Trebuchet MS"/>
              </a:rPr>
              <a:t>20 ÷ 5</a:t>
            </a:r>
            <a:r>
              <a:rPr sz="1800" spc="-95" dirty="0">
                <a:latin typeface="Trebuchet MS"/>
                <a:cs typeface="Trebuchet MS"/>
              </a:rPr>
              <a:t> </a:t>
            </a:r>
            <a:r>
              <a:rPr sz="1800" dirty="0">
                <a:latin typeface="Trebuchet MS"/>
                <a:cs typeface="Trebuchet MS"/>
              </a:rPr>
              <a:t>=</a:t>
            </a:r>
            <a:endParaRPr sz="1800">
              <a:latin typeface="Trebuchet MS"/>
              <a:cs typeface="Trebuchet M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4400" y="990600"/>
            <a:ext cx="6344920" cy="782265"/>
          </a:xfrm>
          <a:prstGeom prst="rect">
            <a:avLst/>
          </a:prstGeom>
        </p:spPr>
        <p:txBody>
          <a:bodyPr vert="horz" wrap="square" lIns="0" tIns="12700" rIns="0" bIns="0" rtlCol="0">
            <a:spAutoFit/>
          </a:bodyPr>
          <a:lstStyle/>
          <a:p>
            <a:pPr marL="12700">
              <a:lnSpc>
                <a:spcPct val="100000"/>
              </a:lnSpc>
              <a:spcBef>
                <a:spcPts val="100"/>
              </a:spcBef>
              <a:tabLst>
                <a:tab pos="3554729" algn="l"/>
              </a:tabLst>
            </a:pPr>
            <a:r>
              <a:rPr dirty="0">
                <a:solidFill>
                  <a:srgbClr val="0070C0"/>
                </a:solidFill>
              </a:rPr>
              <a:t>Why</a:t>
            </a:r>
            <a:r>
              <a:rPr spc="5" dirty="0">
                <a:solidFill>
                  <a:srgbClr val="0070C0"/>
                </a:solidFill>
              </a:rPr>
              <a:t> </a:t>
            </a:r>
            <a:r>
              <a:rPr dirty="0">
                <a:solidFill>
                  <a:srgbClr val="0070C0"/>
                </a:solidFill>
              </a:rPr>
              <a:t>are </a:t>
            </a:r>
            <a:r>
              <a:rPr spc="-5" dirty="0" smtClean="0">
                <a:solidFill>
                  <a:srgbClr val="0070C0"/>
                </a:solidFill>
              </a:rPr>
              <a:t>w</a:t>
            </a:r>
            <a:r>
              <a:rPr dirty="0" smtClean="0">
                <a:solidFill>
                  <a:srgbClr val="0070C0"/>
                </a:solidFill>
              </a:rPr>
              <a:t>e</a:t>
            </a:r>
            <a:r>
              <a:rPr lang="en-GB" dirty="0" smtClean="0">
                <a:solidFill>
                  <a:srgbClr val="0070C0"/>
                </a:solidFill>
              </a:rPr>
              <a:t> </a:t>
            </a:r>
            <a:r>
              <a:rPr dirty="0" smtClean="0">
                <a:solidFill>
                  <a:srgbClr val="0070C0"/>
                </a:solidFill>
              </a:rPr>
              <a:t>here</a:t>
            </a:r>
            <a:r>
              <a:rPr dirty="0">
                <a:solidFill>
                  <a:srgbClr val="0070C0"/>
                </a:solidFill>
              </a:rPr>
              <a:t>……??</a:t>
            </a:r>
          </a:p>
        </p:txBody>
      </p:sp>
      <p:sp>
        <p:nvSpPr>
          <p:cNvPr id="3" name="object 3"/>
          <p:cNvSpPr txBox="1"/>
          <p:nvPr/>
        </p:nvSpPr>
        <p:spPr>
          <a:xfrm>
            <a:off x="756310" y="2171446"/>
            <a:ext cx="10597490" cy="3734356"/>
          </a:xfrm>
          <a:prstGeom prst="rect">
            <a:avLst/>
          </a:prstGeom>
        </p:spPr>
        <p:txBody>
          <a:bodyPr vert="horz" wrap="square" lIns="0" tIns="12700" rIns="0" bIns="0" rtlCol="0">
            <a:spAutoFit/>
          </a:bodyPr>
          <a:lstStyle/>
          <a:p>
            <a:pPr marL="355600" marR="18415" indent="-342900">
              <a:lnSpc>
                <a:spcPct val="100000"/>
              </a:lnSpc>
              <a:spcBef>
                <a:spcPts val="100"/>
              </a:spcBef>
              <a:tabLst>
                <a:tab pos="3828415" algn="l"/>
              </a:tabLst>
            </a:pPr>
            <a:r>
              <a:rPr sz="2850" spc="60" dirty="0">
                <a:solidFill>
                  <a:srgbClr val="0070C0"/>
                </a:solidFill>
                <a:latin typeface="Wingdings 3"/>
                <a:cs typeface="Wingdings 3"/>
              </a:rPr>
              <a:t></a:t>
            </a:r>
            <a:r>
              <a:rPr sz="3600" spc="60" dirty="0">
                <a:solidFill>
                  <a:srgbClr val="0070C0"/>
                </a:solidFill>
                <a:latin typeface="Comic Sans MS"/>
                <a:cs typeface="Comic Sans MS"/>
              </a:rPr>
              <a:t>To </a:t>
            </a:r>
            <a:r>
              <a:rPr sz="3600" spc="-10" dirty="0">
                <a:solidFill>
                  <a:srgbClr val="0070C0"/>
                </a:solidFill>
                <a:latin typeface="Comic Sans MS"/>
                <a:cs typeface="Comic Sans MS"/>
              </a:rPr>
              <a:t>find</a:t>
            </a:r>
            <a:r>
              <a:rPr sz="3600" spc="-50" dirty="0">
                <a:solidFill>
                  <a:srgbClr val="0070C0"/>
                </a:solidFill>
                <a:latin typeface="Comic Sans MS"/>
                <a:cs typeface="Comic Sans MS"/>
              </a:rPr>
              <a:t> </a:t>
            </a:r>
            <a:r>
              <a:rPr sz="3600" dirty="0">
                <a:solidFill>
                  <a:srgbClr val="0070C0"/>
                </a:solidFill>
                <a:latin typeface="Comic Sans MS"/>
                <a:cs typeface="Comic Sans MS"/>
              </a:rPr>
              <a:t>out</a:t>
            </a:r>
            <a:r>
              <a:rPr sz="3600" spc="5" dirty="0">
                <a:solidFill>
                  <a:srgbClr val="0070C0"/>
                </a:solidFill>
                <a:latin typeface="Comic Sans MS"/>
                <a:cs typeface="Comic Sans MS"/>
              </a:rPr>
              <a:t> </a:t>
            </a:r>
            <a:r>
              <a:rPr sz="3600" spc="-5" dirty="0">
                <a:solidFill>
                  <a:srgbClr val="0070C0"/>
                </a:solidFill>
                <a:latin typeface="Comic Sans MS"/>
                <a:cs typeface="Comic Sans MS"/>
              </a:rPr>
              <a:t>why	</a:t>
            </a:r>
            <a:r>
              <a:rPr sz="3600" dirty="0">
                <a:solidFill>
                  <a:srgbClr val="0070C0"/>
                </a:solidFill>
                <a:latin typeface="Comic Sans MS"/>
                <a:cs typeface="Comic Sans MS"/>
              </a:rPr>
              <a:t>maths </a:t>
            </a:r>
            <a:r>
              <a:rPr sz="3600" spc="-5" dirty="0">
                <a:solidFill>
                  <a:srgbClr val="0070C0"/>
                </a:solidFill>
                <a:latin typeface="Comic Sans MS"/>
                <a:cs typeface="Comic Sans MS"/>
              </a:rPr>
              <a:t>is</a:t>
            </a:r>
            <a:r>
              <a:rPr sz="3600" spc="-85" dirty="0">
                <a:solidFill>
                  <a:srgbClr val="0070C0"/>
                </a:solidFill>
                <a:latin typeface="Comic Sans MS"/>
                <a:cs typeface="Comic Sans MS"/>
              </a:rPr>
              <a:t> </a:t>
            </a:r>
            <a:r>
              <a:rPr sz="3600" spc="-5" dirty="0">
                <a:solidFill>
                  <a:srgbClr val="0070C0"/>
                </a:solidFill>
                <a:latin typeface="Comic Sans MS"/>
                <a:cs typeface="Comic Sans MS"/>
              </a:rPr>
              <a:t>sometimes  tricky for </a:t>
            </a:r>
            <a:r>
              <a:rPr sz="3600" dirty="0">
                <a:solidFill>
                  <a:srgbClr val="0070C0"/>
                </a:solidFill>
                <a:latin typeface="Comic Sans MS"/>
                <a:cs typeface="Comic Sans MS"/>
              </a:rPr>
              <a:t>our</a:t>
            </a:r>
            <a:r>
              <a:rPr sz="3600" spc="-15" dirty="0">
                <a:solidFill>
                  <a:srgbClr val="0070C0"/>
                </a:solidFill>
                <a:latin typeface="Comic Sans MS"/>
                <a:cs typeface="Comic Sans MS"/>
              </a:rPr>
              <a:t> </a:t>
            </a:r>
            <a:r>
              <a:rPr sz="3600" spc="-5" dirty="0">
                <a:solidFill>
                  <a:srgbClr val="0070C0"/>
                </a:solidFill>
                <a:latin typeface="Comic Sans MS"/>
                <a:cs typeface="Comic Sans MS"/>
              </a:rPr>
              <a:t>children</a:t>
            </a:r>
            <a:r>
              <a:rPr sz="3600" spc="-5" dirty="0" smtClean="0">
                <a:solidFill>
                  <a:srgbClr val="0070C0"/>
                </a:solidFill>
                <a:latin typeface="Comic Sans MS"/>
                <a:cs typeface="Comic Sans MS"/>
              </a:rPr>
              <a:t>.</a:t>
            </a:r>
            <a:endParaRPr lang="en-GB" sz="3600" spc="-5" dirty="0" smtClean="0">
              <a:solidFill>
                <a:srgbClr val="0070C0"/>
              </a:solidFill>
              <a:latin typeface="Comic Sans MS"/>
              <a:cs typeface="Comic Sans MS"/>
            </a:endParaRPr>
          </a:p>
          <a:p>
            <a:pPr marL="355600" marR="18415" indent="-342900">
              <a:lnSpc>
                <a:spcPct val="100000"/>
              </a:lnSpc>
              <a:spcBef>
                <a:spcPts val="100"/>
              </a:spcBef>
              <a:tabLst>
                <a:tab pos="3828415" algn="l"/>
              </a:tabLst>
            </a:pPr>
            <a:endParaRPr sz="3600" dirty="0">
              <a:solidFill>
                <a:srgbClr val="0070C0"/>
              </a:solidFill>
              <a:latin typeface="Comic Sans MS"/>
              <a:cs typeface="Comic Sans MS"/>
            </a:endParaRPr>
          </a:p>
          <a:p>
            <a:pPr marL="355600" marR="661035" indent="-342900">
              <a:lnSpc>
                <a:spcPct val="100000"/>
              </a:lnSpc>
              <a:spcBef>
                <a:spcPts val="994"/>
              </a:spcBef>
            </a:pPr>
            <a:r>
              <a:rPr sz="2850" spc="35" dirty="0">
                <a:solidFill>
                  <a:srgbClr val="0070C0"/>
                </a:solidFill>
                <a:latin typeface="Wingdings 3"/>
                <a:cs typeface="Wingdings 3"/>
              </a:rPr>
              <a:t></a:t>
            </a:r>
            <a:r>
              <a:rPr sz="3600" spc="35" dirty="0">
                <a:solidFill>
                  <a:srgbClr val="0070C0"/>
                </a:solidFill>
                <a:latin typeface="Comic Sans MS"/>
                <a:cs typeface="Comic Sans MS"/>
              </a:rPr>
              <a:t>What </a:t>
            </a:r>
            <a:r>
              <a:rPr sz="3600" spc="-5" dirty="0">
                <a:solidFill>
                  <a:srgbClr val="0070C0"/>
                </a:solidFill>
                <a:latin typeface="Comic Sans MS"/>
                <a:cs typeface="Comic Sans MS"/>
              </a:rPr>
              <a:t>is </a:t>
            </a:r>
            <a:r>
              <a:rPr sz="3600" dirty="0">
                <a:solidFill>
                  <a:srgbClr val="0070C0"/>
                </a:solidFill>
                <a:latin typeface="Comic Sans MS"/>
                <a:cs typeface="Comic Sans MS"/>
              </a:rPr>
              <a:t>Numicon and </a:t>
            </a:r>
            <a:r>
              <a:rPr sz="3600" spc="-5" dirty="0">
                <a:solidFill>
                  <a:srgbClr val="0070C0"/>
                </a:solidFill>
                <a:latin typeface="Comic Sans MS"/>
                <a:cs typeface="Comic Sans MS"/>
              </a:rPr>
              <a:t>why </a:t>
            </a:r>
            <a:r>
              <a:rPr sz="3600" spc="-5" dirty="0" smtClean="0">
                <a:solidFill>
                  <a:srgbClr val="0070C0"/>
                </a:solidFill>
                <a:latin typeface="Comic Sans MS"/>
                <a:cs typeface="Comic Sans MS"/>
              </a:rPr>
              <a:t>we use</a:t>
            </a:r>
            <a:r>
              <a:rPr sz="3600" spc="-15" dirty="0" smtClean="0">
                <a:solidFill>
                  <a:srgbClr val="0070C0"/>
                </a:solidFill>
                <a:latin typeface="Comic Sans MS"/>
                <a:cs typeface="Comic Sans MS"/>
              </a:rPr>
              <a:t> </a:t>
            </a:r>
            <a:r>
              <a:rPr sz="3600" spc="-5" dirty="0">
                <a:solidFill>
                  <a:srgbClr val="0070C0"/>
                </a:solidFill>
                <a:latin typeface="Comic Sans MS"/>
                <a:cs typeface="Comic Sans MS"/>
              </a:rPr>
              <a:t>it</a:t>
            </a:r>
            <a:r>
              <a:rPr sz="3600" spc="-5" dirty="0" smtClean="0">
                <a:solidFill>
                  <a:srgbClr val="0070C0"/>
                </a:solidFill>
                <a:latin typeface="Comic Sans MS"/>
                <a:cs typeface="Comic Sans MS"/>
              </a:rPr>
              <a:t>?</a:t>
            </a:r>
            <a:endParaRPr lang="en-GB" sz="3600" spc="-5" dirty="0" smtClean="0">
              <a:solidFill>
                <a:srgbClr val="0070C0"/>
              </a:solidFill>
              <a:latin typeface="Comic Sans MS"/>
              <a:cs typeface="Comic Sans MS"/>
            </a:endParaRPr>
          </a:p>
          <a:p>
            <a:pPr marL="355600" marR="661035" indent="-342900">
              <a:lnSpc>
                <a:spcPct val="100000"/>
              </a:lnSpc>
              <a:spcBef>
                <a:spcPts val="994"/>
              </a:spcBef>
            </a:pPr>
            <a:endParaRPr sz="3600" dirty="0">
              <a:solidFill>
                <a:srgbClr val="0070C0"/>
              </a:solidFill>
              <a:latin typeface="Comic Sans MS"/>
              <a:cs typeface="Comic Sans MS"/>
            </a:endParaRPr>
          </a:p>
          <a:p>
            <a:pPr marL="355600" marR="5080" indent="-342900">
              <a:lnSpc>
                <a:spcPct val="100000"/>
              </a:lnSpc>
              <a:spcBef>
                <a:spcPts val="1000"/>
              </a:spcBef>
            </a:pPr>
            <a:r>
              <a:rPr sz="2850" spc="45" dirty="0">
                <a:solidFill>
                  <a:srgbClr val="0070C0"/>
                </a:solidFill>
                <a:latin typeface="Wingdings 3"/>
                <a:cs typeface="Wingdings 3"/>
              </a:rPr>
              <a:t></a:t>
            </a:r>
            <a:r>
              <a:rPr sz="3600" spc="45" dirty="0">
                <a:solidFill>
                  <a:srgbClr val="0070C0"/>
                </a:solidFill>
                <a:latin typeface="Comic Sans MS"/>
                <a:cs typeface="Comic Sans MS"/>
              </a:rPr>
              <a:t>How </a:t>
            </a:r>
            <a:r>
              <a:rPr sz="3600" dirty="0">
                <a:solidFill>
                  <a:srgbClr val="0070C0"/>
                </a:solidFill>
                <a:latin typeface="Comic Sans MS"/>
                <a:cs typeface="Comic Sans MS"/>
              </a:rPr>
              <a:t>you </a:t>
            </a:r>
            <a:r>
              <a:rPr sz="3600" dirty="0" smtClean="0">
                <a:solidFill>
                  <a:srgbClr val="0070C0"/>
                </a:solidFill>
                <a:latin typeface="Comic Sans MS"/>
                <a:cs typeface="Comic Sans MS"/>
              </a:rPr>
              <a:t>can </a:t>
            </a:r>
            <a:r>
              <a:rPr sz="3600" spc="-5" dirty="0">
                <a:solidFill>
                  <a:srgbClr val="0070C0"/>
                </a:solidFill>
                <a:latin typeface="Comic Sans MS"/>
                <a:cs typeface="Comic Sans MS"/>
              </a:rPr>
              <a:t>help </a:t>
            </a:r>
            <a:r>
              <a:rPr sz="3600" dirty="0">
                <a:solidFill>
                  <a:srgbClr val="0070C0"/>
                </a:solidFill>
                <a:latin typeface="Comic Sans MS"/>
                <a:cs typeface="Comic Sans MS"/>
              </a:rPr>
              <a:t>your</a:t>
            </a:r>
            <a:r>
              <a:rPr sz="3600" spc="-135" dirty="0">
                <a:solidFill>
                  <a:srgbClr val="0070C0"/>
                </a:solidFill>
                <a:latin typeface="Comic Sans MS"/>
                <a:cs typeface="Comic Sans MS"/>
              </a:rPr>
              <a:t> </a:t>
            </a:r>
            <a:r>
              <a:rPr sz="3600" spc="-5" dirty="0">
                <a:solidFill>
                  <a:srgbClr val="0070C0"/>
                </a:solidFill>
                <a:latin typeface="Comic Sans MS"/>
                <a:cs typeface="Comic Sans MS"/>
              </a:rPr>
              <a:t>children  </a:t>
            </a:r>
            <a:r>
              <a:rPr sz="3600" dirty="0">
                <a:solidFill>
                  <a:srgbClr val="0070C0"/>
                </a:solidFill>
                <a:latin typeface="Comic Sans MS"/>
                <a:cs typeface="Comic Sans MS"/>
              </a:rPr>
              <a:t>at</a:t>
            </a:r>
            <a:r>
              <a:rPr sz="3600" spc="-5" dirty="0">
                <a:solidFill>
                  <a:srgbClr val="0070C0"/>
                </a:solidFill>
                <a:latin typeface="Comic Sans MS"/>
                <a:cs typeface="Comic Sans MS"/>
              </a:rPr>
              <a:t> home!</a:t>
            </a:r>
            <a:endParaRPr sz="3600" dirty="0">
              <a:solidFill>
                <a:srgbClr val="0070C0"/>
              </a:solidFill>
              <a:latin typeface="Comic Sans MS"/>
              <a:cs typeface="Comic Sans M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28800" y="701548"/>
            <a:ext cx="2840355" cy="574040"/>
          </a:xfrm>
          <a:prstGeom prst="rect">
            <a:avLst/>
          </a:prstGeom>
        </p:spPr>
        <p:txBody>
          <a:bodyPr vert="horz" wrap="square" lIns="0" tIns="12700" rIns="0" bIns="0" rtlCol="0">
            <a:spAutoFit/>
          </a:bodyPr>
          <a:lstStyle/>
          <a:p>
            <a:pPr marL="12700">
              <a:lnSpc>
                <a:spcPct val="100000"/>
              </a:lnSpc>
              <a:spcBef>
                <a:spcPts val="100"/>
              </a:spcBef>
            </a:pPr>
            <a:r>
              <a:rPr sz="3600" spc="-5" dirty="0">
                <a:solidFill>
                  <a:srgbClr val="0070C0"/>
                </a:solidFill>
                <a:latin typeface="Trebuchet MS"/>
                <a:cs typeface="Trebuchet MS"/>
              </a:rPr>
              <a:t>Multiplication</a:t>
            </a:r>
            <a:endParaRPr sz="3600" dirty="0">
              <a:solidFill>
                <a:srgbClr val="0070C0"/>
              </a:solidFill>
              <a:latin typeface="Trebuchet MS"/>
              <a:cs typeface="Trebuchet MS"/>
            </a:endParaRPr>
          </a:p>
        </p:txBody>
      </p:sp>
      <p:sp>
        <p:nvSpPr>
          <p:cNvPr id="4" name="object 4"/>
          <p:cNvSpPr/>
          <p:nvPr/>
        </p:nvSpPr>
        <p:spPr>
          <a:xfrm>
            <a:off x="1600200" y="3886200"/>
            <a:ext cx="3505200" cy="2735580"/>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2100072" y="1524000"/>
            <a:ext cx="2167128" cy="2162555"/>
          </a:xfrm>
          <a:prstGeom prst="rect">
            <a:avLst/>
          </a:prstGeom>
          <a:blipFill>
            <a:blip r:embed="rId3" cstate="print"/>
            <a:stretch>
              <a:fillRect/>
            </a:stretch>
          </a:blipFill>
        </p:spPr>
        <p:txBody>
          <a:bodyPr wrap="square" lIns="0" tIns="0" rIns="0" bIns="0" rtlCol="0"/>
          <a:lstStyle/>
          <a:p>
            <a:endParaRPr/>
          </a:p>
        </p:txBody>
      </p:sp>
      <p:sp>
        <p:nvSpPr>
          <p:cNvPr id="7" name="TextBox 6"/>
          <p:cNvSpPr txBox="1"/>
          <p:nvPr/>
        </p:nvSpPr>
        <p:spPr>
          <a:xfrm>
            <a:off x="8001000" y="685800"/>
            <a:ext cx="2755392" cy="646331"/>
          </a:xfrm>
          <a:prstGeom prst="rect">
            <a:avLst/>
          </a:prstGeom>
          <a:noFill/>
        </p:spPr>
        <p:txBody>
          <a:bodyPr wrap="square" rtlCol="0">
            <a:spAutoFit/>
          </a:bodyPr>
          <a:lstStyle/>
          <a:p>
            <a:r>
              <a:rPr lang="en-GB" sz="3600" dirty="0" smtClean="0">
                <a:solidFill>
                  <a:srgbClr val="0070C0"/>
                </a:solidFill>
                <a:latin typeface="Trebuchet MS" panose="020B0603020202020204" pitchFamily="34" charset="0"/>
              </a:rPr>
              <a:t>Division</a:t>
            </a:r>
            <a:endParaRPr lang="en-GB" sz="3600" dirty="0">
              <a:solidFill>
                <a:srgbClr val="0070C0"/>
              </a:solidFill>
              <a:latin typeface="Trebuchet MS" panose="020B0603020202020204" pitchFamily="34" charset="0"/>
            </a:endParaRPr>
          </a:p>
        </p:txBody>
      </p:sp>
      <p:sp>
        <p:nvSpPr>
          <p:cNvPr id="8" name="AutoShape 4" descr="Image result for numicon divis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7600" y="4132406"/>
            <a:ext cx="3006306" cy="22431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3" name="Picture 7" descr="Image result for numicon divis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27620" y="1356573"/>
            <a:ext cx="3928772" cy="2590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1752600" y="609600"/>
            <a:ext cx="10058400" cy="603250"/>
          </a:xfrm>
        </p:spPr>
        <p:txBody>
          <a:bodyPr>
            <a:noAutofit/>
          </a:bodyPr>
          <a:lstStyle/>
          <a:p>
            <a:pPr eaLnBrk="1" hangingPunct="1">
              <a:defRPr/>
            </a:pPr>
            <a:r>
              <a:rPr lang="en-GB" altLang="en-US" sz="4800" dirty="0" smtClean="0">
                <a:solidFill>
                  <a:srgbClr val="0070C0"/>
                </a:solidFill>
              </a:rPr>
              <a:t>How to help your child at home</a:t>
            </a:r>
            <a:endParaRPr lang="en-US" altLang="en-US" sz="4800" dirty="0" smtClean="0">
              <a:solidFill>
                <a:srgbClr val="0070C0"/>
              </a:solidFill>
            </a:endParaRPr>
          </a:p>
        </p:txBody>
      </p:sp>
      <p:sp>
        <p:nvSpPr>
          <p:cNvPr id="102403" name="Rectangle 3"/>
          <p:cNvSpPr>
            <a:spLocks noGrp="1" noChangeArrowheads="1"/>
          </p:cNvSpPr>
          <p:nvPr>
            <p:ph type="body" idx="1"/>
          </p:nvPr>
        </p:nvSpPr>
        <p:spPr>
          <a:xfrm>
            <a:off x="1422400" y="908721"/>
            <a:ext cx="10058400" cy="5615905"/>
          </a:xfrm>
        </p:spPr>
        <p:txBody>
          <a:bodyPr>
            <a:normAutofit fontScale="32500" lnSpcReduction="20000"/>
          </a:bodyPr>
          <a:lstStyle/>
          <a:p>
            <a:pPr eaLnBrk="1" hangingPunct="1">
              <a:lnSpc>
                <a:spcPct val="90000"/>
              </a:lnSpc>
              <a:buFont typeface="Wingdings" pitchFamily="2" charset="2"/>
              <a:buNone/>
              <a:defRPr/>
            </a:pPr>
            <a:endParaRPr lang="en-GB" altLang="en-US" sz="8000" dirty="0" smtClean="0">
              <a:solidFill>
                <a:srgbClr val="0070C0"/>
              </a:solidFill>
            </a:endParaRPr>
          </a:p>
          <a:p>
            <a:pPr eaLnBrk="1" hangingPunct="1">
              <a:lnSpc>
                <a:spcPct val="90000"/>
              </a:lnSpc>
              <a:defRPr/>
            </a:pPr>
            <a:r>
              <a:rPr lang="en-GB" altLang="en-US" sz="8600" dirty="0" smtClean="0">
                <a:solidFill>
                  <a:srgbClr val="0070C0"/>
                </a:solidFill>
              </a:rPr>
              <a:t>Dice                           </a:t>
            </a:r>
          </a:p>
          <a:p>
            <a:pPr eaLnBrk="1" hangingPunct="1">
              <a:lnSpc>
                <a:spcPct val="90000"/>
              </a:lnSpc>
              <a:defRPr/>
            </a:pPr>
            <a:r>
              <a:rPr lang="en-GB" altLang="en-US" sz="8600" dirty="0" smtClean="0">
                <a:solidFill>
                  <a:srgbClr val="0070C0"/>
                </a:solidFill>
              </a:rPr>
              <a:t>Measuring</a:t>
            </a:r>
          </a:p>
          <a:p>
            <a:pPr eaLnBrk="1" hangingPunct="1">
              <a:lnSpc>
                <a:spcPct val="90000"/>
              </a:lnSpc>
              <a:defRPr/>
            </a:pPr>
            <a:r>
              <a:rPr lang="en-GB" altLang="en-US" sz="8600" dirty="0" smtClean="0">
                <a:solidFill>
                  <a:srgbClr val="0070C0"/>
                </a:solidFill>
              </a:rPr>
              <a:t>Playing cards               </a:t>
            </a:r>
          </a:p>
          <a:p>
            <a:pPr eaLnBrk="1" hangingPunct="1">
              <a:lnSpc>
                <a:spcPct val="90000"/>
              </a:lnSpc>
              <a:defRPr/>
            </a:pPr>
            <a:r>
              <a:rPr lang="en-GB" altLang="en-US" sz="8600" dirty="0" smtClean="0">
                <a:solidFill>
                  <a:srgbClr val="0070C0"/>
                </a:solidFill>
              </a:rPr>
              <a:t>Board games      </a:t>
            </a:r>
          </a:p>
          <a:p>
            <a:pPr eaLnBrk="1" hangingPunct="1">
              <a:lnSpc>
                <a:spcPct val="90000"/>
              </a:lnSpc>
              <a:defRPr/>
            </a:pPr>
            <a:r>
              <a:rPr lang="en-GB" altLang="en-US" sz="8600" dirty="0" smtClean="0">
                <a:solidFill>
                  <a:srgbClr val="0070C0"/>
                </a:solidFill>
              </a:rPr>
              <a:t>Car number plates </a:t>
            </a:r>
          </a:p>
          <a:p>
            <a:pPr eaLnBrk="1" hangingPunct="1">
              <a:lnSpc>
                <a:spcPct val="90000"/>
              </a:lnSpc>
              <a:defRPr/>
            </a:pPr>
            <a:r>
              <a:rPr lang="en-GB" altLang="en-US" sz="8600" dirty="0" smtClean="0">
                <a:solidFill>
                  <a:srgbClr val="0070C0"/>
                </a:solidFill>
              </a:rPr>
              <a:t>Door numbers</a:t>
            </a:r>
          </a:p>
          <a:p>
            <a:pPr eaLnBrk="1" hangingPunct="1">
              <a:lnSpc>
                <a:spcPct val="90000"/>
              </a:lnSpc>
              <a:defRPr/>
            </a:pPr>
            <a:r>
              <a:rPr lang="en-GB" altLang="en-US" sz="8600" dirty="0" smtClean="0">
                <a:solidFill>
                  <a:srgbClr val="0070C0"/>
                </a:solidFill>
              </a:rPr>
              <a:t>Money                        </a:t>
            </a:r>
          </a:p>
          <a:p>
            <a:pPr eaLnBrk="1" hangingPunct="1">
              <a:lnSpc>
                <a:spcPct val="90000"/>
              </a:lnSpc>
              <a:defRPr/>
            </a:pPr>
            <a:r>
              <a:rPr lang="en-GB" altLang="en-US" sz="8600" dirty="0" smtClean="0">
                <a:solidFill>
                  <a:srgbClr val="0070C0"/>
                </a:solidFill>
              </a:rPr>
              <a:t>Cooking                      </a:t>
            </a:r>
          </a:p>
          <a:p>
            <a:pPr eaLnBrk="1" hangingPunct="1">
              <a:lnSpc>
                <a:spcPct val="90000"/>
              </a:lnSpc>
              <a:defRPr/>
            </a:pPr>
            <a:r>
              <a:rPr lang="en-GB" altLang="en-US" sz="8600" dirty="0" smtClean="0">
                <a:solidFill>
                  <a:srgbClr val="0070C0"/>
                </a:solidFill>
              </a:rPr>
              <a:t>Dominoes</a:t>
            </a:r>
          </a:p>
          <a:p>
            <a:pPr eaLnBrk="1" hangingPunct="1">
              <a:lnSpc>
                <a:spcPct val="90000"/>
              </a:lnSpc>
              <a:defRPr/>
            </a:pPr>
            <a:r>
              <a:rPr lang="en-GB" altLang="en-US" sz="8600" dirty="0" smtClean="0">
                <a:solidFill>
                  <a:srgbClr val="0070C0"/>
                </a:solidFill>
              </a:rPr>
              <a:t>Countdown                  </a:t>
            </a:r>
          </a:p>
          <a:p>
            <a:pPr eaLnBrk="1" hangingPunct="1">
              <a:lnSpc>
                <a:spcPct val="90000"/>
              </a:lnSpc>
              <a:defRPr/>
            </a:pPr>
            <a:r>
              <a:rPr lang="en-GB" altLang="en-US" sz="8600" dirty="0" smtClean="0">
                <a:solidFill>
                  <a:srgbClr val="0070C0"/>
                </a:solidFill>
              </a:rPr>
              <a:t>Time</a:t>
            </a:r>
          </a:p>
          <a:p>
            <a:pPr eaLnBrk="1" hangingPunct="1">
              <a:lnSpc>
                <a:spcPct val="90000"/>
              </a:lnSpc>
              <a:defRPr/>
            </a:pPr>
            <a:r>
              <a:rPr lang="en-GB" altLang="en-US" sz="11100" dirty="0" smtClean="0">
                <a:solidFill>
                  <a:srgbClr val="0070C0"/>
                </a:solidFill>
              </a:rPr>
              <a:t>YOUR NEW NUMICON BAG!</a:t>
            </a:r>
          </a:p>
          <a:p>
            <a:pPr eaLnBrk="1" hangingPunct="1">
              <a:lnSpc>
                <a:spcPct val="90000"/>
              </a:lnSpc>
              <a:buFont typeface="Wingdings" pitchFamily="2" charset="2"/>
              <a:buNone/>
              <a:defRPr/>
            </a:pPr>
            <a:r>
              <a:rPr lang="en-US" altLang="en-US" sz="2800" b="1" i="1" dirty="0" smtClean="0"/>
              <a:t>      </a:t>
            </a:r>
          </a:p>
        </p:txBody>
      </p:sp>
      <p:pic>
        <p:nvPicPr>
          <p:cNvPr id="26628" name="Picture 5" descr="2 dic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53204" y="2822575"/>
            <a:ext cx="2336800" cy="182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6629" name="Group 12"/>
          <p:cNvGrpSpPr>
            <a:grpSpLocks/>
          </p:cNvGrpSpPr>
          <p:nvPr/>
        </p:nvGrpSpPr>
        <p:grpSpPr bwMode="auto">
          <a:xfrm>
            <a:off x="8821604" y="1477514"/>
            <a:ext cx="2400300" cy="1223963"/>
            <a:chOff x="249" y="346"/>
            <a:chExt cx="3039" cy="1679"/>
          </a:xfrm>
        </p:grpSpPr>
        <p:sp>
          <p:nvSpPr>
            <p:cNvPr id="26631" name="AutoShape 13"/>
            <p:cNvSpPr>
              <a:spLocks noChangeArrowheads="1"/>
            </p:cNvSpPr>
            <p:nvPr/>
          </p:nvSpPr>
          <p:spPr bwMode="auto">
            <a:xfrm>
              <a:off x="249" y="346"/>
              <a:ext cx="1270" cy="681"/>
            </a:xfrm>
            <a:prstGeom prst="homePlate">
              <a:avLst>
                <a:gd name="adj" fmla="val 46623"/>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GB" altLang="en-US" sz="2400" b="1">
                  <a:solidFill>
                    <a:srgbClr val="000000"/>
                  </a:solidFill>
                  <a:latin typeface="Tahoma" pitchFamily="34" charset="0"/>
                </a:rPr>
                <a:t>400</a:t>
              </a:r>
              <a:endParaRPr lang="en-US" altLang="en-US" sz="2400" b="1">
                <a:solidFill>
                  <a:srgbClr val="000000"/>
                </a:solidFill>
                <a:latin typeface="Tahoma" pitchFamily="34" charset="0"/>
              </a:endParaRPr>
            </a:p>
          </p:txBody>
        </p:sp>
        <p:sp>
          <p:nvSpPr>
            <p:cNvPr id="26632" name="AutoShape 14"/>
            <p:cNvSpPr>
              <a:spLocks noChangeArrowheads="1"/>
            </p:cNvSpPr>
            <p:nvPr/>
          </p:nvSpPr>
          <p:spPr bwMode="auto">
            <a:xfrm>
              <a:off x="1111" y="845"/>
              <a:ext cx="1270" cy="681"/>
            </a:xfrm>
            <a:prstGeom prst="homePlate">
              <a:avLst>
                <a:gd name="adj" fmla="val 46623"/>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GB" altLang="en-US" sz="2400" b="1" dirty="0">
                  <a:solidFill>
                    <a:srgbClr val="000000"/>
                  </a:solidFill>
                  <a:latin typeface="Tahoma" pitchFamily="34" charset="0"/>
                </a:rPr>
                <a:t>30</a:t>
              </a:r>
              <a:endParaRPr lang="en-US" altLang="en-US" sz="2400" b="1" dirty="0">
                <a:solidFill>
                  <a:srgbClr val="000000"/>
                </a:solidFill>
                <a:latin typeface="Tahoma" pitchFamily="34" charset="0"/>
              </a:endParaRPr>
            </a:p>
          </p:txBody>
        </p:sp>
        <p:sp>
          <p:nvSpPr>
            <p:cNvPr id="26633" name="AutoShape 15"/>
            <p:cNvSpPr>
              <a:spLocks noChangeArrowheads="1"/>
            </p:cNvSpPr>
            <p:nvPr/>
          </p:nvSpPr>
          <p:spPr bwMode="auto">
            <a:xfrm>
              <a:off x="2018" y="1344"/>
              <a:ext cx="1270" cy="681"/>
            </a:xfrm>
            <a:prstGeom prst="homePlate">
              <a:avLst>
                <a:gd name="adj" fmla="val 46623"/>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GB" altLang="en-US" sz="2400" b="1">
                  <a:solidFill>
                    <a:srgbClr val="000000"/>
                  </a:solidFill>
                  <a:latin typeface="Tahoma" pitchFamily="34" charset="0"/>
                </a:rPr>
                <a:t>2</a:t>
              </a:r>
              <a:endParaRPr lang="en-US" altLang="en-US" sz="2400" b="1">
                <a:solidFill>
                  <a:srgbClr val="000000"/>
                </a:solidFill>
                <a:latin typeface="Tahoma" pitchFamily="34" charset="0"/>
              </a:endParaRPr>
            </a:p>
          </p:txBody>
        </p:sp>
      </p:gr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20200" y="4953000"/>
            <a:ext cx="2779712" cy="1804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93801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6000" dirty="0">
                <a:solidFill>
                  <a:srgbClr val="0070C0"/>
                </a:solidFill>
              </a:rPr>
              <a:t>Curriculum</a:t>
            </a:r>
          </a:p>
        </p:txBody>
      </p:sp>
      <p:sp>
        <p:nvSpPr>
          <p:cNvPr id="3" name="Content Placeholder 2"/>
          <p:cNvSpPr>
            <a:spLocks noGrp="1"/>
          </p:cNvSpPr>
          <p:nvPr>
            <p:ph idx="1"/>
          </p:nvPr>
        </p:nvSpPr>
        <p:spPr/>
        <p:txBody>
          <a:bodyPr/>
          <a:lstStyle/>
          <a:p>
            <a:pPr marL="0" lvl="0" indent="0">
              <a:spcBef>
                <a:spcPts val="0"/>
              </a:spcBef>
              <a:buClrTx/>
              <a:buSzTx/>
              <a:buNone/>
            </a:pPr>
            <a:r>
              <a:rPr lang="en-GB" sz="2000" b="1" dirty="0">
                <a:solidFill>
                  <a:srgbClr val="0070C0"/>
                </a:solidFill>
                <a:latin typeface="Calibri"/>
              </a:rPr>
              <a:t>Early Learning Goal - Number</a:t>
            </a:r>
          </a:p>
          <a:p>
            <a:pPr marL="0" lvl="0" indent="0">
              <a:spcBef>
                <a:spcPts val="0"/>
              </a:spcBef>
              <a:buClrTx/>
              <a:buSzTx/>
              <a:buNone/>
            </a:pPr>
            <a:r>
              <a:rPr lang="en-GB" sz="2000" dirty="0">
                <a:solidFill>
                  <a:srgbClr val="0070C0"/>
                </a:solidFill>
                <a:latin typeface="Calibri"/>
              </a:rPr>
              <a:t>Children count reliably with numbers from one to 20, place them in order and say which number is one more or one less than a given number. Using quantities and objects, they add and subtract two single-digit numbers and count on or back to find the answer. They solve problems, including doubling, halving and sharing.</a:t>
            </a:r>
          </a:p>
          <a:p>
            <a:pPr marL="0" lvl="0" indent="0">
              <a:spcBef>
                <a:spcPts val="0"/>
              </a:spcBef>
              <a:buClrTx/>
              <a:buSzTx/>
              <a:buNone/>
            </a:pPr>
            <a:endParaRPr lang="en-GB" sz="2000" b="1" dirty="0" smtClean="0">
              <a:solidFill>
                <a:srgbClr val="0070C0"/>
              </a:solidFill>
              <a:latin typeface="Calibri"/>
            </a:endParaRPr>
          </a:p>
          <a:p>
            <a:pPr marL="0" lvl="0" indent="0">
              <a:spcBef>
                <a:spcPts val="0"/>
              </a:spcBef>
              <a:buClrTx/>
              <a:buSzTx/>
              <a:buNone/>
            </a:pPr>
            <a:endParaRPr lang="en-GB" sz="2000" b="1" dirty="0">
              <a:solidFill>
                <a:srgbClr val="0070C0"/>
              </a:solidFill>
              <a:latin typeface="Calibri"/>
            </a:endParaRPr>
          </a:p>
          <a:p>
            <a:pPr marL="0" lvl="0" indent="0">
              <a:spcBef>
                <a:spcPts val="0"/>
              </a:spcBef>
              <a:buClrTx/>
              <a:buSzTx/>
              <a:buNone/>
            </a:pPr>
            <a:r>
              <a:rPr lang="en-GB" sz="2000" b="1" dirty="0" smtClean="0">
                <a:solidFill>
                  <a:srgbClr val="0070C0"/>
                </a:solidFill>
                <a:latin typeface="Calibri"/>
              </a:rPr>
              <a:t>Early </a:t>
            </a:r>
            <a:r>
              <a:rPr lang="en-GB" sz="2000" b="1" dirty="0">
                <a:solidFill>
                  <a:srgbClr val="0070C0"/>
                </a:solidFill>
                <a:latin typeface="Calibri"/>
              </a:rPr>
              <a:t>Learning Goal – Shape Space and Measure</a:t>
            </a:r>
          </a:p>
          <a:p>
            <a:pPr marL="0" lvl="0" indent="0">
              <a:spcBef>
                <a:spcPts val="0"/>
              </a:spcBef>
              <a:buClrTx/>
              <a:buSzTx/>
              <a:buNone/>
            </a:pPr>
            <a:r>
              <a:rPr lang="en-GB" sz="2000" dirty="0">
                <a:solidFill>
                  <a:srgbClr val="0070C0"/>
                </a:solidFill>
                <a:latin typeface="Calibri"/>
              </a:rPr>
              <a:t>Children use everyday language to talk about size, weight, capacity, position, distance, time and money to compare quantities and objects and to solve problems. They recognise, create and describe patterns. They explore characteristics of everyday objects and shapes and use mathematical language to describe them.</a:t>
            </a:r>
          </a:p>
          <a:p>
            <a:endParaRPr lang="en-GB" dirty="0"/>
          </a:p>
        </p:txBody>
      </p:sp>
    </p:spTree>
    <p:extLst>
      <p:ext uri="{BB962C8B-B14F-4D97-AF65-F5344CB8AC3E}">
        <p14:creationId xmlns:p14="http://schemas.microsoft.com/office/powerpoint/2010/main" val="35220074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graphicFrame>
        <p:nvGraphicFramePr>
          <p:cNvPr id="4" name="Content Placeholder 3"/>
          <p:cNvGraphicFramePr>
            <a:graphicFrameLocks noGrp="1"/>
          </p:cNvGraphicFramePr>
          <p:nvPr>
            <p:ph idx="1"/>
          </p:nvPr>
        </p:nvGraphicFramePr>
        <p:xfrm>
          <a:off x="335360" y="188640"/>
          <a:ext cx="11617291" cy="64807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721913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746" y="304800"/>
            <a:ext cx="10972800" cy="1143000"/>
          </a:xfrm>
        </p:spPr>
        <p:txBody>
          <a:bodyPr/>
          <a:lstStyle/>
          <a:p>
            <a:r>
              <a:rPr lang="en-GB" dirty="0" smtClean="0">
                <a:solidFill>
                  <a:srgbClr val="0070C0"/>
                </a:solidFill>
              </a:rPr>
              <a:t>What maths have you done today?</a:t>
            </a:r>
            <a:endParaRPr lang="en-GB" dirty="0">
              <a:solidFill>
                <a:srgbClr val="0070C0"/>
              </a:solidFill>
            </a:endParaRPr>
          </a:p>
        </p:txBody>
      </p:sp>
      <p:sp>
        <p:nvSpPr>
          <p:cNvPr id="3" name="Content Placeholder 2"/>
          <p:cNvSpPr>
            <a:spLocks noGrp="1"/>
          </p:cNvSpPr>
          <p:nvPr>
            <p:ph idx="1"/>
          </p:nvPr>
        </p:nvSpPr>
        <p:spPr/>
        <p:txBody>
          <a:bodyPr/>
          <a:lstStyle/>
          <a:p>
            <a:endParaRPr lang="en-GB"/>
          </a:p>
        </p:txBody>
      </p:sp>
      <p:pic>
        <p:nvPicPr>
          <p:cNvPr id="25602" name="Picture 2" descr="https://encrypted-tbn2.gstatic.com/images?q=tbn:ANd9GcSB1V-wikmTr614R4_CPJzVaWAyOK5e9eW6Cc1DpbrX4I48VBhU"/>
          <p:cNvPicPr>
            <a:picLocks noChangeAspect="1" noChangeArrowheads="1"/>
          </p:cNvPicPr>
          <p:nvPr/>
        </p:nvPicPr>
        <p:blipFill>
          <a:blip r:embed="rId2" cstate="print"/>
          <a:srcRect/>
          <a:stretch>
            <a:fillRect/>
          </a:stretch>
        </p:blipFill>
        <p:spPr bwMode="auto">
          <a:xfrm>
            <a:off x="1447800" y="1676400"/>
            <a:ext cx="9466005" cy="4724400"/>
          </a:xfrm>
          <a:prstGeom prst="rect">
            <a:avLst/>
          </a:prstGeom>
          <a:noFill/>
        </p:spPr>
      </p:pic>
    </p:spTree>
    <p:extLst>
      <p:ext uri="{BB962C8B-B14F-4D97-AF65-F5344CB8AC3E}">
        <p14:creationId xmlns:p14="http://schemas.microsoft.com/office/powerpoint/2010/main" val="25418998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56310" y="838200"/>
            <a:ext cx="5366385" cy="1123315"/>
          </a:xfrm>
          <a:prstGeom prst="rect">
            <a:avLst/>
          </a:prstGeom>
        </p:spPr>
        <p:txBody>
          <a:bodyPr vert="horz" wrap="square" lIns="0" tIns="12700" rIns="0" bIns="0" rtlCol="0">
            <a:spAutoFit/>
          </a:bodyPr>
          <a:lstStyle/>
          <a:p>
            <a:pPr marL="12700" marR="5080">
              <a:lnSpc>
                <a:spcPct val="100000"/>
              </a:lnSpc>
              <a:spcBef>
                <a:spcPts val="100"/>
              </a:spcBef>
            </a:pPr>
            <a:r>
              <a:rPr sz="3600" dirty="0">
                <a:latin typeface="Comic Sans MS"/>
                <a:cs typeface="Comic Sans MS"/>
              </a:rPr>
              <a:t>Why </a:t>
            </a:r>
            <a:r>
              <a:rPr sz="3600" spc="-5" dirty="0">
                <a:latin typeface="Comic Sans MS"/>
                <a:cs typeface="Comic Sans MS"/>
              </a:rPr>
              <a:t>is it </a:t>
            </a:r>
            <a:r>
              <a:rPr sz="3600" dirty="0">
                <a:latin typeface="Comic Sans MS"/>
                <a:cs typeface="Comic Sans MS"/>
              </a:rPr>
              <a:t>all </a:t>
            </a:r>
            <a:r>
              <a:rPr sz="3600" spc="-5" dirty="0">
                <a:latin typeface="Comic Sans MS"/>
                <a:cs typeface="Comic Sans MS"/>
              </a:rPr>
              <a:t>so </a:t>
            </a:r>
            <a:r>
              <a:rPr sz="3600" spc="-10" dirty="0">
                <a:latin typeface="Comic Sans MS"/>
                <a:cs typeface="Comic Sans MS"/>
              </a:rPr>
              <a:t>difficult?  </a:t>
            </a:r>
            <a:r>
              <a:rPr sz="3600" dirty="0">
                <a:latin typeface="Comic Sans MS"/>
                <a:cs typeface="Comic Sans MS"/>
              </a:rPr>
              <a:t>What </a:t>
            </a:r>
            <a:r>
              <a:rPr sz="3600" spc="-5" dirty="0">
                <a:latin typeface="Comic Sans MS"/>
                <a:cs typeface="Comic Sans MS"/>
              </a:rPr>
              <a:t>is </a:t>
            </a:r>
            <a:r>
              <a:rPr sz="3600" dirty="0">
                <a:latin typeface="Comic Sans MS"/>
                <a:cs typeface="Comic Sans MS"/>
              </a:rPr>
              <a:t>a</a:t>
            </a:r>
            <a:r>
              <a:rPr sz="3600" spc="-50" dirty="0">
                <a:latin typeface="Comic Sans MS"/>
                <a:cs typeface="Comic Sans MS"/>
              </a:rPr>
              <a:t> </a:t>
            </a:r>
            <a:r>
              <a:rPr sz="3600" spc="-5" dirty="0">
                <a:latin typeface="Comic Sans MS"/>
                <a:cs typeface="Comic Sans MS"/>
              </a:rPr>
              <a:t>number?</a:t>
            </a:r>
            <a:endParaRPr sz="3600" dirty="0">
              <a:latin typeface="Comic Sans MS"/>
              <a:cs typeface="Comic Sans MS"/>
            </a:endParaRPr>
          </a:p>
        </p:txBody>
      </p:sp>
      <p:sp>
        <p:nvSpPr>
          <p:cNvPr id="3" name="object 3"/>
          <p:cNvSpPr txBox="1"/>
          <p:nvPr/>
        </p:nvSpPr>
        <p:spPr>
          <a:xfrm>
            <a:off x="5763259" y="3586429"/>
            <a:ext cx="591185" cy="1245870"/>
          </a:xfrm>
          <a:prstGeom prst="rect">
            <a:avLst/>
          </a:prstGeom>
        </p:spPr>
        <p:txBody>
          <a:bodyPr vert="horz" wrap="square" lIns="0" tIns="13335" rIns="0" bIns="0" rtlCol="0">
            <a:spAutoFit/>
          </a:bodyPr>
          <a:lstStyle/>
          <a:p>
            <a:pPr marL="12700">
              <a:lnSpc>
                <a:spcPct val="100000"/>
              </a:lnSpc>
              <a:spcBef>
                <a:spcPts val="105"/>
              </a:spcBef>
            </a:pPr>
            <a:r>
              <a:rPr sz="8000" b="1" dirty="0">
                <a:latin typeface="Arial"/>
                <a:cs typeface="Arial"/>
              </a:rPr>
              <a:t>5</a:t>
            </a:r>
            <a:endParaRPr sz="8000">
              <a:latin typeface="Arial"/>
              <a:cs typeface="Arial"/>
            </a:endParaRPr>
          </a:p>
        </p:txBody>
      </p:sp>
      <p:sp>
        <p:nvSpPr>
          <p:cNvPr id="4" name="object 4"/>
          <p:cNvSpPr/>
          <p:nvPr/>
        </p:nvSpPr>
        <p:spPr>
          <a:xfrm>
            <a:off x="6602266" y="2873272"/>
            <a:ext cx="1017792" cy="516591"/>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1722169" y="3629904"/>
            <a:ext cx="395060" cy="1608741"/>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843252" y="2289048"/>
            <a:ext cx="823747" cy="1181100"/>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6859523" y="5955791"/>
            <a:ext cx="3390900" cy="483107"/>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4191197" y="4909021"/>
            <a:ext cx="982618" cy="1611956"/>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8953500" y="3305555"/>
            <a:ext cx="1295400" cy="1187196"/>
          </a:xfrm>
          <a:prstGeom prst="rect">
            <a:avLst/>
          </a:prstGeom>
          <a:blipFill>
            <a:blip r:embed="rId7" cstate="print"/>
            <a:stretch>
              <a:fillRect/>
            </a:stretch>
          </a:blipFill>
        </p:spPr>
        <p:txBody>
          <a:bodyPr wrap="square" lIns="0" tIns="0" rIns="0" bIns="0" rtlCol="0"/>
          <a:lstStyle/>
          <a:p>
            <a:endParaRPr/>
          </a:p>
        </p:txBody>
      </p:sp>
      <p:sp>
        <p:nvSpPr>
          <p:cNvPr id="10" name="object 10"/>
          <p:cNvSpPr/>
          <p:nvPr/>
        </p:nvSpPr>
        <p:spPr>
          <a:xfrm>
            <a:off x="6858000" y="4492752"/>
            <a:ext cx="2417063" cy="1098804"/>
          </a:xfrm>
          <a:prstGeom prst="rect">
            <a:avLst/>
          </a:prstGeom>
          <a:blipFill>
            <a:blip r:embed="rId8" cstate="print"/>
            <a:stretch>
              <a:fillRect/>
            </a:stretch>
          </a:blipFill>
        </p:spPr>
        <p:txBody>
          <a:bodyPr wrap="square" lIns="0" tIns="0" rIns="0" bIns="0" rtlCol="0"/>
          <a:lstStyle/>
          <a:p>
            <a:endParaRPr/>
          </a:p>
        </p:txBody>
      </p:sp>
      <p:sp>
        <p:nvSpPr>
          <p:cNvPr id="11" name="object 11"/>
          <p:cNvSpPr/>
          <p:nvPr/>
        </p:nvSpPr>
        <p:spPr>
          <a:xfrm>
            <a:off x="8555735" y="2107692"/>
            <a:ext cx="1655064" cy="813815"/>
          </a:xfrm>
          <a:prstGeom prst="rect">
            <a:avLst/>
          </a:prstGeom>
          <a:blipFill>
            <a:blip r:embed="rId9" cstate="print"/>
            <a:stretch>
              <a:fillRect/>
            </a:stretch>
          </a:blipFill>
        </p:spPr>
        <p:txBody>
          <a:bodyPr wrap="square" lIns="0" tIns="0" rIns="0" bIns="0" rtlCol="0"/>
          <a:lstStyle/>
          <a:p>
            <a:endParaRPr/>
          </a:p>
        </p:txBody>
      </p:sp>
      <p:sp>
        <p:nvSpPr>
          <p:cNvPr id="12" name="object 12"/>
          <p:cNvSpPr/>
          <p:nvPr/>
        </p:nvSpPr>
        <p:spPr>
          <a:xfrm>
            <a:off x="3220211" y="3061068"/>
            <a:ext cx="2335851" cy="367931"/>
          </a:xfrm>
          <a:prstGeom prst="rect">
            <a:avLst/>
          </a:prstGeom>
          <a:blipFill>
            <a:blip r:embed="rId10" cstate="print"/>
            <a:stretch>
              <a:fillRect/>
            </a:stretch>
          </a:blipFill>
        </p:spPr>
        <p:txBody>
          <a:bodyPr wrap="square" lIns="0" tIns="0" rIns="0" bIns="0" rtlCol="0"/>
          <a:lstStyle/>
          <a:p>
            <a:endParaRPr/>
          </a:p>
        </p:txBody>
      </p:sp>
      <p:sp>
        <p:nvSpPr>
          <p:cNvPr id="13" name="object 13"/>
          <p:cNvSpPr/>
          <p:nvPr/>
        </p:nvSpPr>
        <p:spPr>
          <a:xfrm>
            <a:off x="3759708" y="3616452"/>
            <a:ext cx="1422400" cy="1435100"/>
          </a:xfrm>
          <a:prstGeom prst="rect">
            <a:avLst/>
          </a:prstGeom>
          <a:blipFill>
            <a:blip r:embed="rId11" cstate="print"/>
            <a:stretch>
              <a:fillRect/>
            </a:stretch>
          </a:blipFill>
        </p:spPr>
        <p:txBody>
          <a:bodyPr wrap="square" lIns="0" tIns="0" rIns="0" bIns="0" rtlCol="0"/>
          <a:lstStyle/>
          <a:p>
            <a:endParaRPr/>
          </a:p>
        </p:txBody>
      </p:sp>
      <p:sp>
        <p:nvSpPr>
          <p:cNvPr id="14" name="object 14"/>
          <p:cNvSpPr/>
          <p:nvPr/>
        </p:nvSpPr>
        <p:spPr>
          <a:xfrm>
            <a:off x="2450592" y="4774691"/>
            <a:ext cx="1537716" cy="1810512"/>
          </a:xfrm>
          <a:prstGeom prst="rect">
            <a:avLst/>
          </a:prstGeom>
          <a:blipFill>
            <a:blip r:embed="rId12" cstate="print"/>
            <a:stretch>
              <a:fillRect/>
            </a:stretch>
          </a:blipFill>
        </p:spPr>
        <p:txBody>
          <a:bodyPr wrap="square" lIns="0" tIns="0" rIns="0" bIns="0" rtlCol="0"/>
          <a:lstStyle/>
          <a:p>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GB" dirty="0" smtClean="0"/>
          </a:p>
        </p:txBody>
      </p:sp>
      <p:sp>
        <p:nvSpPr>
          <p:cNvPr id="4" name="Title 3"/>
          <p:cNvSpPr>
            <a:spLocks noGrp="1"/>
          </p:cNvSpPr>
          <p:nvPr>
            <p:ph type="title"/>
          </p:nvPr>
        </p:nvSpPr>
        <p:spPr/>
        <p:txBody>
          <a:bodyPr/>
          <a:lstStyle/>
          <a:p>
            <a:r>
              <a:rPr lang="en-GB" dirty="0" smtClean="0">
                <a:solidFill>
                  <a:srgbClr val="0070C0"/>
                </a:solidFill>
              </a:rPr>
              <a:t>The language of mathematics</a:t>
            </a:r>
            <a:endParaRPr lang="en-GB" dirty="0">
              <a:solidFill>
                <a:srgbClr val="0070C0"/>
              </a:solidFill>
            </a:endParaRPr>
          </a:p>
        </p:txBody>
      </p:sp>
      <p:pic>
        <p:nvPicPr>
          <p:cNvPr id="13314" name="Picture 2" descr="C:\Users\richardd\AppData\Local\Microsoft\Windows\Temporary Internet Files\Content.IE5\JRDVH1PQ\MP900424308[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2204865"/>
            <a:ext cx="3502699" cy="1750665"/>
          </a:xfrm>
          <a:prstGeom prst="rect">
            <a:avLst/>
          </a:prstGeom>
          <a:noFill/>
          <a:extLst>
            <a:ext uri="{909E8E84-426E-40DD-AFC4-6F175D3DCCD1}">
              <a14:hiddenFill xmlns:a14="http://schemas.microsoft.com/office/drawing/2010/main">
                <a:solidFill>
                  <a:srgbClr val="FFFFFF"/>
                </a:solidFill>
              </a14:hiddenFill>
            </a:ext>
          </a:extLst>
        </p:spPr>
      </p:pic>
      <p:pic>
        <p:nvPicPr>
          <p:cNvPr id="13315" name="Picture 3" descr="C:\Users\richardd\AppData\Local\Microsoft\Windows\Temporary Internet Files\Content.IE5\N5SD7TTQ\MP900442184[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51029" y="2195038"/>
            <a:ext cx="3531371" cy="1760492"/>
          </a:xfrm>
          <a:prstGeom prst="rect">
            <a:avLst/>
          </a:prstGeom>
          <a:noFill/>
          <a:extLst>
            <a:ext uri="{909E8E84-426E-40DD-AFC4-6F175D3DCCD1}">
              <a14:hiddenFill xmlns:a14="http://schemas.microsoft.com/office/drawing/2010/main">
                <a:solidFill>
                  <a:srgbClr val="FFFFFF"/>
                </a:solidFill>
              </a14:hiddenFill>
            </a:ext>
          </a:extLst>
        </p:spPr>
      </p:pic>
      <p:pic>
        <p:nvPicPr>
          <p:cNvPr id="13317" name="Picture 5" descr="C:\Users\richardd\AppData\Local\Microsoft\Windows\Temporary Internet Files\Content.IE5\N5SD7TTQ\MP900431785[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40566" y="4439331"/>
            <a:ext cx="2171733" cy="1628800"/>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8" descr="data:image/jpeg;base64,/9j/4AAQSkZJRgABAQAAAQABAAD/2wCEAAkGBhQSEBUUEhQUFRUUFhcXGBUUFBUXFBYWFRQcGBUYGBcXHCYeFxwjGhcXHy8gJCcpLCwsFR4xNTAqNSYrLCkBCQoKDgwOGg8PGiwdHx8qKiwsKSksLCksLCkpLCkpLCwsLCkpKSwsLCwsLCkpLCkpLCkpKSwpKSkpLCwsKSwpLP/AABEIAMIBAwMBIgACEQEDEQH/xAAcAAABBQEBAQAAAAAAAAAAAAACAAEEBQYDBwj/xABKEAACAQIEAwQGBgcFBgYDAAABAhEAAwQSITEFBkETIlFhMnGBkaGxByNCUnKyFDNigpLB8BVDosLRJCU0Y4PhNXN0tPHyFlOz/8QAGQEAAgMBAAAAAAAAAAAAAAAAAAMBAgQF/8QAJhEAAgIBBAICAwEBAQAAAAAAAAECESEDEjEyBEEiQhNRYXGBFP/aAAwDAQACEQMRAD8AyQFKKKKUV1zADFKKOKVSAIFPFFFKKABy0stHFKKCAYpFaKKUUABlpRRxSipADLSy091oBMTHQbnyFEKgAMtKKOKUVNEA5abLRxTUADFLLRRTxRQAZaWWjilFAA5abLRxSigAIpRRxTRQFgRSijilFAARSIo4pRQAEUoo4poqABilRRSoAeKeKcCnoLAxSiiinipIBilFFFPFAAxSijCE7DbfyrphsOXdUG7MFHrYwPnQBwilFekYP6MbSDNiLxIG+WEX+Jp/lUrB4vhli6LdpFe5rlIHaMSokwzGBoJmRWaXkwWFkYtN+zz3h/L2Iv8A6qy7Dxywv8RgfGtPw/6K77QbtxLY8B32+ED41f8AMnOz4dFKW1liAM7EkZkzjRYG3STWKx/O+Mugg3So+7b7g966n31m1PLksJUOjoplnznyVYwmD7RC73BcQSxGzZp7o2261ixrVreY/wBmYhiSScRh9Zk6LdOtUWEvT7fgfD203xtVy7exerCuCRFKKKKUVuM4MU0UcUooAGKVFFKKABilFFFKKABilFHFNFAAxSiiilFAAxTRRxSigAIpRR5aaKABilFFFKKABilRxSqCRop4pwKeKCQYqdgOC3rx+qtO/mBp/EdKtOUrtq01y9fXMltVAGUN33bSAdJhWq3x30nmIs2goGxuGf8ACsAe+smt5K03todDS3KyPgPo1vt+tZLY8B329w0+NXVjlDAYcgXnzt0V33PlbTX51w4LjsRirYZyzBmXRZVQBd72iwPRWNSfSqoXBs3FEtHTKVzeC9w3NYMbkdazT1pus8jIwV1Ro+YsfYt4DEC2gRBbUkhQAVdwBoN5E71TcgYDC3ZdtbltwUl+6RupAESQVO87VJ+lBkThlxUbMWezbMbQskfBaz/0XYQy7w0Abx3QVst19bbVRSeaZNezYcx4Fhg3ukMYS4Sz/tqFQSxmNTVLyLyrav2ziL11kyOyrBABBQd7XQwWPjrVtzXxy9+hsS0Suwjftwq6R4SdabkTBXb+EZiSczXFzO075epk7Dw61X7/APCy64ycPpItWVSwA5EM0kqzFoRQIGgGkeG9YM4yyuyu5/bbKv8ACmv+Otx9J3B7mayFGae0YwDC+gBJJgbeW1Yb+zQvp3ba+Sk3G/wd33sKVPsNhwTcTi83C7pyoo/SrIhVgfqrsyd29ZJrGYnGdncX7rAz79D6xW0xaWxwpwpcg4u3JcKDIs3NQAT8SawHGV76jrr8xT9N/EVLMjUWXkf1r510io/D1hY8/dUqK6sHcUzDLDBilFFFKKYVBilFFFKKABilFFFKKAGpRRRSigAYpRRRTxUABFKKOKaKABimijilFAAZaUV0imy0EgRSo8tKoAACiikBRRQST+x/2PdRnv6lmCiLVvzOut3pNQOxtr6TlvJF0/iePympfFLLG3hraKzHI9whQT+susOnlbFQ/wCyj9tkT8TAt/CssPbFcXXd6jOjpKoI9C4JxN1w1u3bXKArROrH6vPvA+04Ggqk4b2uJ4hcTMzGLmhYgCAEJ1IA3NajC8ct2baratjuousRJDi2ToJ1IJ9lZrlfGE4l3QKhZhmInMQ9yX1JJ1C7Cpa+SSVC17fIH0u2DawiKSJvYkvoZ0VIXoNpp/o1P1Vws0gdp3ZnSLa7bdTVb9KF5+zwaPOZjdc5gZhnAGhAOwq/+jdc+GykJbVt3C6nNfIMsd9E2qVy7I9Frzpxm22EKC0MjG00A5dCSVGg8pj40/KuIYYMLb7gMsFQn0jey9SW9Eda4c+4ayuHRVugHtFBLZoyrbYAAIu/XarvlDGi3g7KoAdB3yIzZ2Zpjfbxqq7YLPrlmM+kHMLyBgde0YSCNC8Lv5CsillrhhAzn9gFj7hWx+kXirHEW5S2T2QgsgYiXbQBpHTwrI4nH3HENcYqPszCj90afClT7DYdcFjjsIycLYMIJxa6SJ0w7bgHQ+Rg157xwHMvkD7pre4i3HCR54z4jD1hOPHvqesGfXP+laIdBL7m25W5fv4pD2SSAYJYhQPIk9aseYOWHwi22uMhNxisLJggA6kgb1Tcu8zX8OzLZYKLiSdAZKsBImehNT+YOL3LmBFy87OVxJGvRTYBIHhETTV5EoyUBb0U47iDFKK54W9mXef5g7Gu8V0k7VoyNUBFKKKKeKsQDFKKKKUUADFPFFFKKABilFHFPFQBzilFdMtPloA5ZafLXUJT5agk45aWWu2WlkoA5RTV1y0qAI4FFFICuuGsZ3VfvMF/iMfzoJO3MF5hcFuTlt2rS5ZMZuyUtptuTUbhmCN24iqCQXUEqCQAWEkxpt4124vxAtiLpVbYm48MVzEgMQD3pA0A2ArtwW1dv4i2hZnJmAW0EKTpJgbT7K4N7pX+2dRYiegYxMLZtPLBiFI1PXKzr3UgbkmqHkfGpZFwpmcuCJKhQOyRnMd4kzIH8qmcf5YYYd3DeiBCKMxbRLYHlsdh1ouT8Hbt2GN7MGzN3QT6JCqSY8TpvV3W79ile1+jHfSrjTcxeGz6HsFYxsMzFvlHurXciYZThFW32jki2DniPRd+7rtr1rD/AElHNxRgg0S2ihfD6uQPLevQOWrVzD4W2AoViU272gsqpJ1OutXj/Cr4yQ/pIssEsggDM7kAGTCqq+HnWp5dwVtMJYzuQTbQ5Zy97LoCBr12PhWO534hczIBcYa3NmPogqFGh9dX/CeDXSls5WgFWlu7oLcDczv5VVdnbJ+qpGa59Sy2LBW5lUWlACqzsYLEmSQOvVulZzPZGyXHP7ThR/Cgn/FVtzdgTbxZtkAsqINCTuM3gJ38Krxwq6R6BUeNyEHsLlQaTLl0Ojxk68XvzwxDkVR+lsMqgxH6OPEkk+s159x5odeoyn5/OvROM4fLwy2uZWnFPqrZhPYDSdvd4151xwDMo2MH+vVWmHQS+534lisj22XcAkaxGu2nT/WrS/zEL+BuWuzCQ4eRt+qZSNSSddZJ6VTccQDs99j7RIpcMINq6AOnj+y1FLcF/Es+XbhyoNevzOnq0+FX8Vn+XG7iT4sPVqdK0VdHx+pk1uwMUgKKKUVoEjRSiipRUADFPFFFPFAAxTxRAU8UEgxThaKKKKgAIp4o8tMaCQYoTTmmigAYpUUUqCDgBVhwFf8AaLZOyEufVbUv/lqEBVhwpDF4gEkWXAgTrcItjb8Zpeo6g3/BkVckVyramSblw+QVB7zmJ9wq55cvkXgbSKhA3kswDMFMljA0J2AqtXh7/aCp+NlU+4mfhWi5RvW7DuzMHJWAFDQIlm1YDoo99cOHbg6cq2h8y3LpsyxYhvHNEtcLKJiPQUdat+VOGMcKpAAzTqT4XCdgPKq7mnmIXEVDbEAq3eZtzbkeiRMBquOCuTasqWyglIRTEDLJEEkmWIpyvc/QjG08l54vZuKYozsxWfVlWvWOWFtJaQPDS9zLodWzIo9KNe7XkOMxGfiF5iqtmvkQdjmu9fHavaOEWzdFpwqKFVmhe6ozO4EADXapjwDM3ztjLN25bIDwLZAC5VB77SSSDGo8OlaO1zFcKqqCABcXTUxatgrr5msvzbw1hiktqpbLbQd1WIEsx84361uhZwtvfvRJ7zFtPt7mIgVWLVvFkyT2o835i43e7dpuMCVWYMGcg3I1NZ25cJM9T1O9aTmlrDYy6wchSVhLdvYC2oGpZQPZNVHb2BtbZvO5cge62qn/ABUmWWxscIfin/hVr/1Vz/8AgtYPj0kr5KfXE16HxrFA8NskIqj9JujKoIEC0viSSfbXnvMBhkK+B9mtao9BL7i42ulvWNG/y0/BwMtwa+iOnkafjRJW36j8lpuCL6eo9Hxnxq32D6k/lt+4k/eI/wC1aeKy3Ldzuj8e/u3rWRW7x+pk1uQYpRRRSitIkGKeKKKeKgAYp8tGBThagAAtFlowtOFoJBC0+WjAoSagATQmipiKkAYpjRU1AA0qeKVAHEVOtnLhbp+89pNP33P5FqEBU3EXQmGtgrmz3bjRmKjuKijbU+k3WsvlOtJj9FXNFfbUAf66VreUOAi9aLvcKqGZQAE1lBJLHwnbyrLLxAj0URfUgJ975j8a0nBrd27bGrsDlH2zH10sdoHdXx61y9JZ5N+o8HfnHCIGti2y+ixJa4BGwEDfYdAa0+B4laQIiATDCQANbajOawXF8M4xKIwIZmBMwD9ZcJ6E9DWsucDaxae6zr9XZvaKpgllY+kxnwqyrNsW72o8i4Bb7TGKc6rN9WJbyYmNetew2r721tqr5l7EkvsGIVmUyTpqa8W5ZI7dCxjvO20+jbnxFe6YO7ZtqM4BZbaalRIQW1nfYanbxq6wirMFxbEvcxSKzFtbWkyJMToNJ16VtLXAbrR3SBkde8QurufMnbyrNcSxFluI9qM5PaW2CgKFGVVjWZIgA7DetPd5quFSwCj6sPEaz2uQDWfXUQcs0vYT20rPO+YLRTFXkJgq2U66d1QN9PColnAXX9BHbzVGPvI0q24pxe529yCFJcyVRA0z1aM0+2qzE4x3/WXGb8TM3zNZ28miPBN45gmThthW0b9IvmJB/u0GsGvPON6FQw6GfIzuK3nGv/DcN/6i/wDkSsLx4FiviAfWRpWuHQzvuPx2MtqPP2aLQcCXvN5r/Oi4uCLdqd9df3VpuBuS51Po+PmKn7B9SXy64ynxzj1dK2MVjeAIIePvDTyFbzBYB7rZbaljEwI28dfXWzx2knZl1lkigUQWtBY5IxLbqq/icf5Zqdh+T1tMrXr9oAMJUgQ37PeI39VMlrwXsotKT9GRy1JscNuP6Ft29Sk/GK3zYyxauW1UWoullzKqiGChhr4EHf1VKxnFFQTBuCBqrDLqQAN/MUh+V+kMWj+2ec4/hz2MvajIX9EEiTEToPXR2OF3X9G259StHvitVgOaWvrns2B1Ak5j6LGNAI1Vf4hWY4nz/ig7pKJlZl0QT3SR9ufClvy2ldDY+NudL0c8TgnttldSrQDBjY7bVzilc4k93snuHMz23BJ3Jt3T4fs3EHspjWzSnvipGbUjsk4jMaCKOKVMKARSNPTVIAxTRRGmoAGlRRSqAOAFTOKYRmSwAUAFqSXdV1uXHOxMnu5dhUQUfMH/ABBXXuJbT+G2oPxmsXmv4Jf01eOvkAuDQeleHqRWb55R8a2/CePC1h7dtFJChhLabWzdYwCfGPbXn1s16lhOXURFzMZg7ZU1dQragTsN5rn6dZs16l+jJ3uLG9jFbImYlNYJYQgYASYEeQBq043jHGHxRZpy4U9ROZ3iY3HdIqBhMKo4gWcp2au5hnRiVAIEiSfDerTn7F2/7NxAQBfQUnLA1YQNPIVaLw8FJLjJ5jyZjmt3gwVC0XDLLMd0r869exPC7t13IC5WUJJaCSAJ2By6+vavLOQuHM92RctoAh1ZgJm6NtJ1BjfrXqeK4zcTtQsd1wBprLsd/UKYr9FJV7MhZwmbiXZkgHtsumsZe6YB32616Fa4BaUQzMdAvpBNAc32IjWvPLfFLjYpirBRnuHQIs6MRJAGY7bnWr587hxm1KWBuTqQGb0Z8DVdNNrktqNKsGX4nw09vdMoi9o+UvdTbMY0BLbeVQzhbQ9K8P8ApW3f84QfGmxig3XP7beX2jXEr4f6++s49cFhx9kHD8LlzFTdv6sADsk6An5159zEsMkHoYPure8et/7uwo/5uI+SVgeNxKzsQdtxtt/pWuPQzvuFxhvqrU6//UUHAn+t0H2T4+IrpxiDatR8dPsCuHBQO11M906Cal9gXUtOC3GRb6QILiZBzKRmGngRtW84dirltLrWiVfstCup/WW5j2TXnvBz9fezMRMkMdZaTlzHz2nzre4JZtONpsNqTA0UNudtqbDpNfwXPvH/AE428dirl1O1e7lLrOdyogsJ0Yia0HOGGsJaRrd0FluKSYaIgn7IPVgfbWJs4dQwJuJoQdM7HQzuFj41uObb1hsIwS26gMpzddMojU9QR/DWGPDNc+yO3MVy1GGNoNC4m2CW6h7boNvwR7Ks8FeKW1W2guEjwIjKixvrrr4a1Tcw47PglYWwgtvh3zCNSLuTUjyaf3jV7gGcgi3mXUzJUkjvgRIAGoU+r4u9Gb2VfIF5uyvW1GXs7pEDzEa5iTPd+FZLmJLy4y+qhx9YT3V+93vSUa771o+CYW6cVi7ec2wtwnYKp7zblRrGnvrPc48NZcUwDKylUMtcWJiD6TTuKS+DRHuLAoTbTtZJV74EtJl8OLizqSNcOd/Gu1V3DmFq07MysEu2LhCSTlzNafcAbXvGpWAebSH9hflXQ8OXxoyeUvlZ2piKOKaK3GQCKYijimIoACKaKOKYigAYpqKKVADYSzndV+8yj3kCufEserX7rC1bJNxzLZ2J7xjQtl8OlTuCj6+2funN/AC38qqhw679oBfxvbT1+kwPwrm+Y8pG3xlyyRhcdczqJCDMJyIiaTrqgBrQPav3bLFZdzahZzwzNdDHppoCOlVPBcOqX0Z7lshWDELmY93vHULl6eNbjEc0WwDAY6qPa6Zh8B8azabaWEO1KswvK+HuX7rd3v6kjNA9NZ3nT+utW30mW2t8NcNH1l5Os7ZvLTYUuTcUousbasCciy7htHO8BAPs+dQvpS4kWwFotBzXjA20VdNuutCvaRKtxnvo+sg3xqP7kQZk5nDdAfu166vCbTr9aSQzZiC0DcxoPXXmv0aXLYuQbWZs9oZyx7sK5kDbSPjWys25WS295CO9PdVTI0232plWUboo+XMFlxoe72YQG4xBe2dCDHcknqOlbt+YLKTr6JUEARqwlRp5CvMeX7TXLpVFZiUMBY+8s7+U1trPArhzZk9J7bauAO4pHnO8dKXBRrLLzbvBh73YB2k3WOZjoEQTJnWWJ91cXx1pfRsg/juO3wTIKhO5JPmTXJ1MakUkcW/MOKzYDCsFVfrcR3VBA0yeJJ9s1gOYdSpA2Bn4RW64xa/3dhB/zMR/krCcdJBToYbb2Vrj0M77j8XH1Fv2fkqNwX9aPUalcTun9HtnTden7BqNwq4TdUEnr18ql8gupO4a5F+8DEayCf2untNegcK1tx42Lg2n+4avP8GyjE3AZ66+0a16DwDVbfgUI96MtN0+JL+CtTmLKHLb8bh9Sqo+Jb5Vt+LcYu3cI4/RQtvKpzaxAdoMrG+RDp/+ysWt1OlsfvOx/LlrY3Hx1zCTKCz2cxlQzbVGj0pJ0yfw+dc+LN0/Q2Ou37nCrhcDslsAoANPq2tFDJM/ZcVYcCxvbKArIpOVjBhoGVjmIJOouDTT0qrMDgcRcwLubv1XY3wLe21plEKBGjjMPWaj8uo97Chbzutk2llipW2gVUObNCrobTddM1Ni8CJ8kjB8PjH3Ev3QVKL3s0hmyKsAEzrmYbb1Xc54eybqNbuLlKakh5LZi3RTuHB9tSXtYazjlbtVNoBixEkhw7uRoDs0daHnNbDLaKZ1CllPdmfsjdht2Z+FVeUy8cSRnsMiZMQqsWZsPcMZIE28t3cmf7vwqw5dsPcsLlVmgsuik7MfDyiofBDa7dFGcm5mtySoH1qMmoAP3vGrr6NuOLbstaKuzs+YBYiMi+PXQ03Q1NiKeRDcyXb4DfP92w9cD5moeMw5tXeyeM+UPAM91iQPka2WG4xmY28hz52XX0YBJExrOUbeNRrONvXLl4BbKG02TMy6kQSNWOvyrT/6WnkzfhVGTNloJysQOoBj30BFSLPMuJu3Ft3XUK5ylfqx6Qjbfcj3Vxin6Ot+S/4L1dPYBFNFHFMRTxQNKiilQAWDMLeb7tm573HZj89UCj+hV+hUYa8XmG7NO6ATq+fSSB9iqtblkbJcb13FX4BD865PlO5nR8fESby7gjevBFjVX3JA9HXUA+NbDi3Bezw95yV0Vm0BOyBFGp8J99Znl3ieS7Nu2qklUBl2PfYA7tGw8KtOL8dvGwTPdYMfR0/W5UGojpS4p7cFp05D8g4PP2rEkZSkRGpAY7/1vVN9MaBLOGtqSRNwyTPRRvU3gnE7hXv3JntTBZeluF06AGT4VnvpLvEjBLm17IkkGZzXD1G9Sk6RDdyLD6OMO2ct2Zyh2OeGgZLZjy+1Xoj8XtLagH7LIIH2ggkesSPfWC+jvFuUILsVi+co20toB8zWgxPCnWySUcZO3uEtlX0kEaZifs1MkmslVfoz/COOWcCTeAuXTlKxFtN4k63CelbP/wDLCy5lTTOE3n0hJPXasJwblcY7NbYwAA3xjwPjW5TlgW0c5lHfa7onUDTc7+dUhtrJed3gwA4kv2bNketXc/42I+FN/bd37OVPwW7afEKDUFXga6V1t2Gb0UdvwozfIUmxtE3mbEO+BwrOzM3aYjvEknTLGprB8e72SSAe9HSduvSt9zFh2XBYRXVlbPiDDAq2pWNDrWA5iWMn738q2RrYZ33FxO0BhrfrXz1ymah8LI7Vd+vh4GpXEF/2a2R+x+U1D4Yh7VTB38PKpfILgtMNanFvtqNp692vQOWjpZ/EB/jivOyYxjaTp/lHhW+5YfuWj4OPg807S7P/AATq8Ipv0zoFtj9xSf8AFJrZ8M4Rir2FV/0hlQqcqBiuilO7CiI+ruD/AKlZW/cv9o4XtIDMO4GA0b9kVoOEcvJcsB8RiOzJJ7txtRlYGe8wI/VhvYa50TdqcE/lLCBsODdYByzKFuHvnMrKIk9e0Iqk5Owme0naegUZGl09H69WAUsWOjj7PvipvKXC7E57zAOlxcoQhvRuIy+jP24H71V/KuHVbpBa2Cl+4kFzm0vW9AqqfvEancjxmmLgTNZJfFf0VcRYe3nNvd1yGXzKraHuxKMvtNd+a8favYZSLTqA4aQQCcw2MgxPaA0PMWIsEWGRHQIynUCGB0A1YxHZH3ipXMHF1u4VwLKi2MplWAjLBA0HiCNPCorksn1ZisDi7du6jBDKurS1wn0WB+yFqfy4DZ4i6BguW8yzAmM7Jp12I2qruYpB6NpPabh/zR8Kk4nE5eIFwJzm3dG8d9EudPMmojwy+ouD0Fu7fdS5hskkyGbOioSNDBkHqNajWERMY47N7mZFcAxIgwSTrOo2jwob167+kIXVC72SSEz5AbVwx6Lf8wb1Ixl/LjLTG8IKujERmEHRTAB3B+NMb4EJcmP4g3Z33ARgUuExmGkNIGi1aYlIdvCTHqnT4VF5lYduxF0lWg69oDqNdI8Qa7BwVRgZBRdfwjIfipp3iuptFfIVxTBIpU80xro2YhppU9NUWFHHiRjCKPv3ifZbtx87lUy+urri2LNu3YVQh7rv3kR4zXCBGYEDRKhJxe90uFfwwn5AK5Gs7mzp6SqKNNyNwwN2jPmGXJEMVk6nWN+mnnVjzbwtP0YC0ozZlElxIUSTqxjf51n+E4i4yEtcJ7t2Qbmpm3lXQtJ1PqoeYbcACetsdfsWsp3EbnpRt+N2Rdyo0/Kq2rWG+sKZpYkyrQuYL6QkR0361hPpXuh8fagiBbQjXoWzT8a1HDsAWwhhXJe2ijKhJ/W5zGoB99Yj6SG/3nH3Ldse63NTSwReTW8hYJrdjO11WGS4ezDknV4mDttFaHivMqtZIyGLlq4fA5VkHXWJ9R3rNcg4U9gYyktaAHfB1bEHeCSBqOlXPGuCsmHLHswLdlk0Llu+/TYdRuKJVWSquys5b4wLTMbVoLmKJJcsTmJ8dNIGwFXN7mK6V3WDcup+6gXpO+pqp5J4Z2pc5suU2z6KtJlvvAx6/OtJjOCKli4Q791LrwCACWWTIA12qIuKjktJO8Hnq8avAaPl/AqJ+UCuF7id5hDXbjeu4x/maG1YLeirN+EE/IV2TgV9tRZun1owHvik2OwHxxZwGEn7+I/MtYfj0DIGk+lBG428d63vMuFa3g8IlwZWzX9DGklawPMg9D97+Va49DM+4se4/RUidMmu06Gq7h5+tT1irDF/8Ikz9j+dV+CIzrvuOo8fVQ+Sy4LV7xXFiANtNPFNa2/L1ybQO0Mf5GsPeX/a0JMGBoJ2ynUEVs+Av9U2s94/IU7S7CdTqhuMYa5292Q0do8ZmgRnMRmO1WfL+DwfZE4m6quSRlDA9wI4nuz0uXPdVJxxh215wUCl2OrKDJM7TO/lXDC3cP2Rdrq9oGELDMCvdB6RMsfjWBLJtlmJsOVrllGxGZswzyuWZgMW6ga9xToelVOFZExmKlwuXE3WH1dxzqC/QgCOynXwql4fzDZF24AWKtGQiUjfcSBMHQGRUPGcSnEXDa1FxkPeClyShVt9PtNt5VZYQqWWbDm3jlp0NvsSvZu3eBVZNtzb0OU6HPmFPjOcGv2XtdkoVrbCQ0iFnURGuiH941h8dzOzoUKbxJnfY+HkPdUTDcWeBBiJjzBga+MR8aKJ9EwcQH3bY33BJ3n7RNHjsXme2+g+rQGAPsyuwgDYaVTPf16ewe/euiXGYgAEnYQP9POhYLt2b5eJW2GGhWASRJAOfOuYka/etfGrfGYglbFwWVhbigOT6RI1zAbiZn1GvOjjDkys3eVlAU/ZAmfVv8at/wC3z2TJPgRBkAB5An51Pqim3JpOcsNcDozW0JKle6pgBTOsGPtGomBJNlZABVnWBERow0G3pGuPGMZZu2FKq4KsJaAZBXaJEa6++onCcWipcUT6StrA6Mp2/dq+k61Eymor0y0mmmoTcRg69DH86kWsQGro7jFR1mlQzSqbADjWAuPdQJbdglq2shWInJnOsRu9RF4Td6qF/E9tfm1cuPYicVe6gOVHhCd0flqKtyNorjyduzpQ4PRuWb9qzhgLjJmkkwQ0AtA1G+1QucMTbvG2BdC5C8yrHWVkd0RpHU1B4RgXNtCEc5jZnuNGWSzGdiJjWqvj5ZboVgwJBaGUA99idgT4fCrySoom3I33CceqWLaAM2UKkxEkqTpPtryTnq4rcVvSToYOnQJGh/7V63g8G4VBk2Ytq48IGgHga8U5nv5uI4lp07R/nFWxeCtt8no/Kt+zZwhuWi7Mlu0WzRl++I08jVlx7j57JlYIZto5XUg5nEDQCQNPbVTyvwxb+Ea1mBD9gplWyiLEmQCCdvEV04vwg2sAr5wfq7KAZBMEKfTJJ6VE2gV2Ny5xtgyhAiC5dRTlXLKz4gyTr1qbc4teawrFzqLxMAbKvd9UQa4chcODo7FmGV1ICkAHSddPL41e8X4UqYS7BfuWniXMagnUbGoUkkTJOzAXONXjveun/qPHzqJcxZPpEn1mfiaG3YZvRVz6lJ+Vdhwi+drN4/8ASf8A0pQ+0dOYDOAwk/fxH5lrEcbaAugMzof5dRW55mwzJgsIlxSrBsRIbQ6ssVg+PLAT1mtUepmfYLFPOEXQAd2PfVZhR31/EPnVg8/og1+7+aq6xdOYancdfOpZK4LPiInEW/ML8zWx5WX6p1I+11/DWP4jdy3bcdQOnXNvrWr5VvkpcJ6FdvUabDsKn1I/NmBKvcKsMsKcpPe7yq2mnnNZnDXwDv8ADTcGPXWo5pvqzHvATbTSGJ0tgDZY6eNZvBtbUNmzNI0y6REk9aypZZpfVf4M7IXJUGGiARsTA136z765sSDInUA+r+oo+1AeSJjQaDp41yxdwEyPcNNQfV1qSp1fiEgCOkaxqI/lG/nXAydun/eflXRGzQBrOkbxuPlQ2CDp5aD2/wDzQCOROx93tpC8Y0+dNd3Os/y91cR7qgsS0uQJPn6pqbh75MwJMeEjzNVPaedSLV/+p0ooDYYe4xwrS6gZQchCzoxgCdfEz5Cqu3jSCZIAIO2UfL21V2LmhHrHsqOt/Woqshzgu7mO+Ij5xSs8WK9f6FVT3NDQs2vt36U3eyu1GxtceUgTvSrH9v8A1FKmflkL/HE1WM/Wv+N/zmmww1P9daVKsJoXB65wj/hrP/lJ+QVhue3P6ZufQt/zpUql8lVyejr0r524x/xeI/G/5xSpVeJRnrvIqgWhAHpJ/wC3NXHZh8PZVgGGW3owkfq/A0qVTIhHe3YW2ItqEB1IQBQT4wKh8UxDCxcIZgQrQQTIgGNaVKpXBJ57e4vfJE3rp9dx/wDWuAvswOZi3rJPQ+NKlSpsehuaz/u/B/jxP8qydwSQDtr86alWmHBnfLHxwjDkDaR+aqazuPWPnTUqlhHgtOKfrLf9farTcsnuXfZ8jSpVeHYXLgh8a9Nf/IT8pqjw2/8AXjSpVnfLH/VDXh3/AOvE0GKMRGm+3rNKlUkHbBt16w3zFRWOvs/nTUqGCOlwan2/OuHjT0qCUcwK7WN6VKgGTLR7zDprp7KiLvSpUMESjv7K4j+vdSpVICBpUqVQB//Z"/>
          <p:cNvSpPr>
            <a:spLocks noChangeAspect="1" noChangeArrowheads="1"/>
          </p:cNvSpPr>
          <p:nvPr/>
        </p:nvSpPr>
        <p:spPr bwMode="auto">
          <a:xfrm>
            <a:off x="84667" y="-153988"/>
            <a:ext cx="4064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3321"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27415" y="4292412"/>
            <a:ext cx="3289300"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367808" y="1916832"/>
            <a:ext cx="2880320" cy="1815882"/>
          </a:xfrm>
          <a:prstGeom prst="rect">
            <a:avLst/>
          </a:prstGeom>
          <a:noFill/>
        </p:spPr>
        <p:txBody>
          <a:bodyPr wrap="square" rtlCol="0">
            <a:spAutoFit/>
          </a:bodyPr>
          <a:lstStyle/>
          <a:p>
            <a:pPr marL="457200" indent="-457200">
              <a:buFont typeface="Arial" panose="020B0604020202020204" pitchFamily="34" charset="0"/>
              <a:buChar char="•"/>
            </a:pPr>
            <a:r>
              <a:rPr lang="en-GB" sz="2800" dirty="0" smtClean="0">
                <a:solidFill>
                  <a:srgbClr val="0070C0"/>
                </a:solidFill>
              </a:rPr>
              <a:t>Nets</a:t>
            </a:r>
          </a:p>
          <a:p>
            <a:pPr marL="457200" indent="-457200">
              <a:buFont typeface="Arial" panose="020B0604020202020204" pitchFamily="34" charset="0"/>
              <a:buChar char="•"/>
            </a:pPr>
            <a:r>
              <a:rPr lang="en-GB" sz="2800" dirty="0" smtClean="0">
                <a:solidFill>
                  <a:srgbClr val="0070C0"/>
                </a:solidFill>
              </a:rPr>
              <a:t>Properties</a:t>
            </a:r>
          </a:p>
          <a:p>
            <a:pPr marL="457200" indent="-457200">
              <a:buFont typeface="Arial" panose="020B0604020202020204" pitchFamily="34" charset="0"/>
              <a:buChar char="•"/>
            </a:pPr>
            <a:r>
              <a:rPr lang="en-GB" sz="2800" dirty="0" smtClean="0">
                <a:solidFill>
                  <a:srgbClr val="0070C0"/>
                </a:solidFill>
              </a:rPr>
              <a:t>Flat</a:t>
            </a:r>
          </a:p>
          <a:p>
            <a:pPr marL="457200" indent="-457200">
              <a:buFont typeface="Arial" panose="020B0604020202020204" pitchFamily="34" charset="0"/>
              <a:buChar char="•"/>
            </a:pPr>
            <a:r>
              <a:rPr lang="en-GB" sz="2800" dirty="0" smtClean="0">
                <a:solidFill>
                  <a:srgbClr val="0070C0"/>
                </a:solidFill>
              </a:rPr>
              <a:t>Face</a:t>
            </a:r>
          </a:p>
        </p:txBody>
      </p:sp>
    </p:spTree>
    <p:extLst>
      <p:ext uri="{BB962C8B-B14F-4D97-AF65-F5344CB8AC3E}">
        <p14:creationId xmlns:p14="http://schemas.microsoft.com/office/powerpoint/2010/main" val="19597713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Language</a:t>
            </a:r>
            <a:endParaRPr lang="en-GB" dirty="0"/>
          </a:p>
        </p:txBody>
      </p:sp>
      <p:sp>
        <p:nvSpPr>
          <p:cNvPr id="3" name="Content Placeholder 2"/>
          <p:cNvSpPr>
            <a:spLocks noGrp="1"/>
          </p:cNvSpPr>
          <p:nvPr>
            <p:ph idx="1"/>
          </p:nvPr>
        </p:nvSpPr>
        <p:spPr/>
        <p:txBody>
          <a:bodyPr/>
          <a:lstStyle/>
          <a:p>
            <a:endParaRPr lang="en-GB" dirty="0" smtClean="0"/>
          </a:p>
          <a:p>
            <a:endParaRPr lang="en-GB" dirty="0"/>
          </a:p>
          <a:p>
            <a:endParaRPr lang="en-GB" dirty="0" smtClean="0"/>
          </a:p>
          <a:p>
            <a:endParaRPr lang="en-GB" dirty="0"/>
          </a:p>
          <a:p>
            <a:r>
              <a:rPr lang="en-GB" dirty="0" smtClean="0">
                <a:solidFill>
                  <a:srgbClr val="0070C0"/>
                </a:solidFill>
              </a:rPr>
              <a:t>Take away</a:t>
            </a:r>
          </a:p>
          <a:p>
            <a:r>
              <a:rPr lang="en-GB" dirty="0" smtClean="0">
                <a:solidFill>
                  <a:srgbClr val="0070C0"/>
                </a:solidFill>
              </a:rPr>
              <a:t>Scales</a:t>
            </a:r>
          </a:p>
          <a:p>
            <a:r>
              <a:rPr lang="en-GB" dirty="0" smtClean="0">
                <a:solidFill>
                  <a:srgbClr val="0070C0"/>
                </a:solidFill>
              </a:rPr>
              <a:t>Table</a:t>
            </a:r>
            <a:endParaRPr lang="en-GB" dirty="0">
              <a:solidFill>
                <a:srgbClr val="0070C0"/>
              </a:solidFill>
            </a:endParaRPr>
          </a:p>
        </p:txBody>
      </p:sp>
      <p:pic>
        <p:nvPicPr>
          <p:cNvPr id="20484" name="Picture 4" descr="http://www.ftsm.ukm.my/azraai/tp2523/Material/lab2/exercise/ex1-table2.jpg"/>
          <p:cNvPicPr>
            <a:picLocks noChangeAspect="1" noChangeArrowheads="1"/>
          </p:cNvPicPr>
          <p:nvPr/>
        </p:nvPicPr>
        <p:blipFill>
          <a:blip r:embed="rId2" cstate="print"/>
          <a:srcRect/>
          <a:stretch>
            <a:fillRect/>
          </a:stretch>
        </p:blipFill>
        <p:spPr bwMode="auto">
          <a:xfrm>
            <a:off x="3503713" y="3717032"/>
            <a:ext cx="5699313" cy="2592288"/>
          </a:xfrm>
          <a:prstGeom prst="rect">
            <a:avLst/>
          </a:prstGeom>
          <a:noFill/>
        </p:spPr>
      </p:pic>
      <p:pic>
        <p:nvPicPr>
          <p:cNvPr id="20482" name="Picture 2" descr="http://static.guim.co.uk/sys-images/Guardian/Pix/pictures/2009/1/5/1231165060292/Chinese-takeaway-food-001.jpg"/>
          <p:cNvPicPr>
            <a:picLocks noChangeAspect="1" noChangeArrowheads="1"/>
          </p:cNvPicPr>
          <p:nvPr/>
        </p:nvPicPr>
        <p:blipFill>
          <a:blip r:embed="rId3" cstate="print"/>
          <a:srcRect/>
          <a:stretch>
            <a:fillRect/>
          </a:stretch>
        </p:blipFill>
        <p:spPr bwMode="auto">
          <a:xfrm>
            <a:off x="0" y="1268760"/>
            <a:ext cx="5842000" cy="2628900"/>
          </a:xfrm>
          <a:prstGeom prst="rect">
            <a:avLst/>
          </a:prstGeom>
          <a:noFill/>
        </p:spPr>
      </p:pic>
      <p:pic>
        <p:nvPicPr>
          <p:cNvPr id="20486" name="Picture 6" descr="http://www.optics.rochester.edu/workgroups/cml/opt307/spr13/yuan%20xue/images/intro-01.gif"/>
          <p:cNvPicPr>
            <a:picLocks noChangeAspect="1" noChangeArrowheads="1"/>
          </p:cNvPicPr>
          <p:nvPr/>
        </p:nvPicPr>
        <p:blipFill>
          <a:blip r:embed="rId4" cstate="print"/>
          <a:srcRect/>
          <a:stretch>
            <a:fillRect/>
          </a:stretch>
        </p:blipFill>
        <p:spPr bwMode="auto">
          <a:xfrm>
            <a:off x="5615947" y="1268760"/>
            <a:ext cx="6287757" cy="2160240"/>
          </a:xfrm>
          <a:prstGeom prst="rect">
            <a:avLst/>
          </a:prstGeom>
          <a:noFill/>
        </p:spPr>
      </p:pic>
    </p:spTree>
    <p:extLst>
      <p:ext uri="{BB962C8B-B14F-4D97-AF65-F5344CB8AC3E}">
        <p14:creationId xmlns:p14="http://schemas.microsoft.com/office/powerpoint/2010/main" val="22304301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7"/>
          <p:cNvSpPr>
            <a:spLocks noGrp="1" noChangeArrowheads="1"/>
          </p:cNvSpPr>
          <p:nvPr>
            <p:ph type="title"/>
          </p:nvPr>
        </p:nvSpPr>
        <p:spPr/>
        <p:txBody>
          <a:bodyPr/>
          <a:lstStyle/>
          <a:p>
            <a:r>
              <a:rPr lang="en-GB" dirty="0" smtClean="0">
                <a:solidFill>
                  <a:srgbClr val="0070C0"/>
                </a:solidFill>
              </a:rPr>
              <a:t>What is the biggest number?</a:t>
            </a:r>
            <a:endParaRPr dirty="0" smtClean="0">
              <a:solidFill>
                <a:srgbClr val="0070C0"/>
              </a:solidFill>
            </a:endParaRPr>
          </a:p>
        </p:txBody>
      </p:sp>
      <p:sp>
        <p:nvSpPr>
          <p:cNvPr id="19459" name="Rectangle 3"/>
          <p:cNvSpPr>
            <a:spLocks noGrp="1" noChangeArrowheads="1"/>
          </p:cNvSpPr>
          <p:nvPr>
            <p:ph idx="1"/>
          </p:nvPr>
        </p:nvSpPr>
        <p:spPr>
          <a:xfrm>
            <a:off x="2514600" y="2209800"/>
            <a:ext cx="7924800" cy="3907904"/>
          </a:xfrm>
        </p:spPr>
        <p:txBody>
          <a:bodyPr/>
          <a:lstStyle/>
          <a:p>
            <a:pPr marL="0" indent="0">
              <a:buFontTx/>
              <a:buNone/>
            </a:pPr>
            <a:r>
              <a:rPr lang="en-GB" sz="6000" b="1" dirty="0" smtClean="0">
                <a:solidFill>
                  <a:srgbClr val="0070C0"/>
                </a:solidFill>
              </a:rPr>
              <a:t>1  2  3  4  </a:t>
            </a:r>
            <a:r>
              <a:rPr lang="en-GB" sz="12000" b="1" dirty="0" smtClean="0">
                <a:solidFill>
                  <a:srgbClr val="0070C0"/>
                </a:solidFill>
              </a:rPr>
              <a:t>5 </a:t>
            </a:r>
            <a:r>
              <a:rPr lang="en-GB" sz="6000" b="1" dirty="0" smtClean="0">
                <a:solidFill>
                  <a:srgbClr val="0070C0"/>
                </a:solidFill>
              </a:rPr>
              <a:t>6  7  8  9  10</a:t>
            </a:r>
          </a:p>
        </p:txBody>
      </p:sp>
    </p:spTree>
    <p:extLst>
      <p:ext uri="{BB962C8B-B14F-4D97-AF65-F5344CB8AC3E}">
        <p14:creationId xmlns:p14="http://schemas.microsoft.com/office/powerpoint/2010/main" val="122131997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iterate type="lt">
                                    <p:tmPct val="100000"/>
                                  </p:iterate>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box(in)">
                                      <p:cBhvr>
                                        <p:cTn id="7" dur="75"/>
                                        <p:tgtEl>
                                          <p:spTgt spid="1945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autoUpdateAnimBg="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50</TotalTime>
  <Words>931</Words>
  <Application>Microsoft Office PowerPoint</Application>
  <PresentationFormat>Custom</PresentationFormat>
  <Paragraphs>144</Paragraphs>
  <Slides>21</Slides>
  <Notes>8</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Flow</vt:lpstr>
      <vt:lpstr>PowerPoint Presentation</vt:lpstr>
      <vt:lpstr>Why are we here……??</vt:lpstr>
      <vt:lpstr>Curriculum</vt:lpstr>
      <vt:lpstr>PowerPoint Presentation</vt:lpstr>
      <vt:lpstr>What maths have you done today?</vt:lpstr>
      <vt:lpstr>PowerPoint Presentation</vt:lpstr>
      <vt:lpstr>The language of mathematics</vt:lpstr>
      <vt:lpstr>Language</vt:lpstr>
      <vt:lpstr>What is the biggest number?</vt:lpstr>
      <vt:lpstr>Why is it so difficult?</vt:lpstr>
      <vt:lpstr>What is Numicon?</vt:lpstr>
      <vt:lpstr>Numicon Shapes</vt:lpstr>
      <vt:lpstr>Constructing meaning: Sequencing by order of size</vt:lpstr>
      <vt:lpstr>How many?</vt:lpstr>
      <vt:lpstr>Calculating not counting</vt:lpstr>
      <vt:lpstr>PowerPoint Presentation</vt:lpstr>
      <vt:lpstr>Bonds to 10!!</vt:lpstr>
      <vt:lpstr>Subtraction</vt:lpstr>
      <vt:lpstr>Division - How many in?</vt:lpstr>
      <vt:lpstr>Multiplication</vt:lpstr>
      <vt:lpstr>How to help your child at home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Numicon with Mums and Dads!!!</dc:title>
  <dc:creator>helen bannister</dc:creator>
  <cp:lastModifiedBy>Administrator</cp:lastModifiedBy>
  <cp:revision>8</cp:revision>
  <dcterms:created xsi:type="dcterms:W3CDTF">2020-01-21T09:57:09Z</dcterms:created>
  <dcterms:modified xsi:type="dcterms:W3CDTF">2020-02-11T08:53:23Z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2015-10-21T00:00:00Z</vt:filetime>
  </property>
  <property fmtid="{D5CDD505-2E9C-101B-9397-08002B2CF9AE}" pid="3" name="Creator">
    <vt:lpwstr>Microsoft® PowerPoint® 2013</vt:lpwstr>
  </property>
  <property fmtid="{D5CDD505-2E9C-101B-9397-08002B2CF9AE}" pid="4" name="LastSaved">
    <vt:filetime>2020-01-21T00:00:00Z</vt:filetime>
  </property>
</Properties>
</file>