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58" r:id="rId2"/>
    <p:sldId id="264" r:id="rId3"/>
    <p:sldId id="275" r:id="rId4"/>
    <p:sldId id="274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67" r:id="rId1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Twinkl" panose="020B0604020202020204" charset="0"/>
      <p:regular r:id="rId26"/>
      <p:bold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97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504" userDrawn="1">
          <p15:clr>
            <a:srgbClr val="A4A3A4"/>
          </p15:clr>
        </p15:guide>
        <p15:guide id="10" orient="horz" pos="3861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4E13"/>
    <a:srgbClr val="F9B000"/>
    <a:srgbClr val="643C90"/>
    <a:srgbClr val="47B1E5"/>
    <a:srgbClr val="85BD33"/>
    <a:srgbClr val="7868AC"/>
    <a:srgbClr val="A873B0"/>
    <a:srgbClr val="18A0DB"/>
    <a:srgbClr val="DE1E5A"/>
    <a:srgbClr val="BC01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6" autoAdjust="0"/>
    <p:restoredTop sz="94660"/>
  </p:normalViewPr>
  <p:slideViewPr>
    <p:cSldViewPr snapToGrid="0" showGuides="1">
      <p:cViewPr varScale="1">
        <p:scale>
          <a:sx n="58" d="100"/>
          <a:sy n="58" d="100"/>
        </p:scale>
        <p:origin x="1764" y="60"/>
      </p:cViewPr>
      <p:guideLst>
        <p:guide orient="horz" pos="2183"/>
        <p:guide pos="2880"/>
        <p:guide pos="340"/>
        <p:guide orient="horz" pos="3997"/>
        <p:guide pos="5420"/>
        <p:guide orient="horz" pos="346"/>
        <p:guide pos="476"/>
        <p:guide orient="horz" pos="504"/>
        <p:guide orient="horz" pos="3861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03/12/2020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03/12/2020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slide" Target="slide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98" t="5923" r="4232" b="11774"/>
          <a:stretch/>
        </p:blipFill>
        <p:spPr>
          <a:xfrm>
            <a:off x="5610150" y="1611442"/>
            <a:ext cx="1571486" cy="1590082"/>
          </a:xfrm>
          <a:prstGeom prst="roundRect">
            <a:avLst>
              <a:gd name="adj" fmla="val 5812"/>
            </a:avLst>
          </a:prstGeom>
          <a:ln w="28575">
            <a:solidFill>
              <a:srgbClr val="643C90"/>
            </a:solidFill>
          </a:ln>
        </p:spPr>
      </p:pic>
      <p:sp>
        <p:nvSpPr>
          <p:cNvPr id="2" name="Rounded Rectangle 1"/>
          <p:cNvSpPr/>
          <p:nvPr/>
        </p:nvSpPr>
        <p:spPr>
          <a:xfrm>
            <a:off x="755650" y="765175"/>
            <a:ext cx="7632700" cy="484203"/>
          </a:xfrm>
          <a:prstGeom prst="roundRect">
            <a:avLst/>
          </a:prstGeom>
          <a:solidFill>
            <a:srgbClr val="E94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dirty="0">
                <a:solidFill>
                  <a:schemeClr val="bg1"/>
                </a:solidFill>
              </a:rPr>
              <a:t>Click the correct rhyming word to fill in the blank.</a:t>
            </a:r>
            <a:endParaRPr lang="en-GB" dirty="0"/>
          </a:p>
        </p:txBody>
      </p:sp>
      <p:sp>
        <p:nvSpPr>
          <p:cNvPr id="8" name="answer 3"/>
          <p:cNvSpPr/>
          <p:nvPr/>
        </p:nvSpPr>
        <p:spPr>
          <a:xfrm>
            <a:off x="6437014" y="3743136"/>
            <a:ext cx="1951336" cy="1951336"/>
          </a:xfrm>
          <a:prstGeom prst="ellipse">
            <a:avLst/>
          </a:prstGeom>
          <a:solidFill>
            <a:srgbClr val="643C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thief</a:t>
            </a:r>
          </a:p>
        </p:txBody>
      </p:sp>
      <p:sp>
        <p:nvSpPr>
          <p:cNvPr id="7" name="answer 2"/>
          <p:cNvSpPr/>
          <p:nvPr/>
        </p:nvSpPr>
        <p:spPr>
          <a:xfrm>
            <a:off x="3596332" y="3743136"/>
            <a:ext cx="1951336" cy="1951336"/>
          </a:xfrm>
          <a:prstGeom prst="ellipse">
            <a:avLst/>
          </a:prstGeom>
          <a:solidFill>
            <a:srgbClr val="643C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sneak</a:t>
            </a:r>
          </a:p>
        </p:txBody>
      </p:sp>
      <p:sp>
        <p:nvSpPr>
          <p:cNvPr id="4" name="answer 1"/>
          <p:cNvSpPr/>
          <p:nvPr/>
        </p:nvSpPr>
        <p:spPr>
          <a:xfrm>
            <a:off x="755650" y="3743136"/>
            <a:ext cx="1951336" cy="1951336"/>
          </a:xfrm>
          <a:prstGeom prst="ellipse">
            <a:avLst/>
          </a:prstGeom>
          <a:solidFill>
            <a:srgbClr val="643C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boar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5650" y="1806318"/>
            <a:ext cx="4358516" cy="1200329"/>
          </a:xfrm>
          <a:prstGeom prst="rect">
            <a:avLst/>
          </a:prstGeom>
          <a:noFill/>
        </p:spPr>
        <p:txBody>
          <a:bodyPr wrap="square" rIns="288000" rtlCol="0">
            <a:spAutoFit/>
          </a:bodyPr>
          <a:lstStyle/>
          <a:p>
            <a:pPr marL="97200" indent="-457200"/>
            <a:r>
              <a:rPr lang="en-GB" dirty="0"/>
              <a:t>“My branches have been stolen!” snuffled Beaver, full of </a:t>
            </a:r>
            <a:r>
              <a:rPr lang="en-GB" b="1" dirty="0"/>
              <a:t>grief</a:t>
            </a:r>
            <a:r>
              <a:rPr lang="en-GB" dirty="0"/>
              <a:t>.</a:t>
            </a:r>
          </a:p>
          <a:p>
            <a:pPr marL="97200" indent="-457200"/>
            <a:r>
              <a:rPr lang="en-GB" dirty="0"/>
              <a:t>“And I’m sure I saw a pointy tusk belonging to the </a:t>
            </a:r>
            <a:r>
              <a:rPr lang="en-GB" u="sng" dirty="0"/>
              <a:t>              </a:t>
            </a:r>
            <a:r>
              <a:rPr lang="en-GB" dirty="0"/>
              <a:t>.”</a:t>
            </a:r>
          </a:p>
        </p:txBody>
      </p:sp>
      <p:sp>
        <p:nvSpPr>
          <p:cNvPr id="13" name="Correct answer"/>
          <p:cNvSpPr/>
          <p:nvPr/>
        </p:nvSpPr>
        <p:spPr>
          <a:xfrm>
            <a:off x="6346479" y="3652601"/>
            <a:ext cx="2132405" cy="2132405"/>
          </a:xfrm>
          <a:prstGeom prst="ellipse">
            <a:avLst/>
          </a:prstGeom>
          <a:noFill/>
          <a:ln w="57150">
            <a:solidFill>
              <a:srgbClr val="E94E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dirty="0"/>
          </a:p>
        </p:txBody>
      </p:sp>
      <p:pic>
        <p:nvPicPr>
          <p:cNvPr id="3" name="Monster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150" y="4944098"/>
            <a:ext cx="2265472" cy="2484994"/>
          </a:xfrm>
          <a:prstGeom prst="rect">
            <a:avLst/>
          </a:prstGeom>
        </p:spPr>
      </p:pic>
      <p:sp>
        <p:nvSpPr>
          <p:cNvPr id="11" name="Next">
            <a:hlinkClick r:id="rId4" action="ppaction://hlinksldjump"/>
          </p:cNvPr>
          <p:cNvSpPr/>
          <p:nvPr/>
        </p:nvSpPr>
        <p:spPr>
          <a:xfrm>
            <a:off x="7577750" y="2034472"/>
            <a:ext cx="1026500" cy="694851"/>
          </a:xfrm>
          <a:prstGeom prst="rightArrow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23119" y="2630597"/>
            <a:ext cx="1048971" cy="369332"/>
          </a:xfrm>
          <a:prstGeom prst="rect">
            <a:avLst/>
          </a:prstGeom>
          <a:noFill/>
        </p:spPr>
        <p:txBody>
          <a:bodyPr wrap="square" rIns="288000" rtlCol="0">
            <a:spAutoFit/>
          </a:bodyPr>
          <a:lstStyle/>
          <a:p>
            <a:r>
              <a:rPr lang="en-GB" b="1" dirty="0"/>
              <a:t>thief</a:t>
            </a:r>
          </a:p>
        </p:txBody>
      </p:sp>
    </p:spTree>
    <p:extLst>
      <p:ext uri="{BB962C8B-B14F-4D97-AF65-F5344CB8AC3E}">
        <p14:creationId xmlns:p14="http://schemas.microsoft.com/office/powerpoint/2010/main" val="949209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D8D8D"/>
                                      </p:to>
                                    </p:animClr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D8D8D"/>
                                      </p:to>
                                    </p:animClr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3" grpId="0" animBg="1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67"/>
          <a:stretch/>
        </p:blipFill>
        <p:spPr>
          <a:xfrm>
            <a:off x="5610150" y="1611442"/>
            <a:ext cx="1571812" cy="1590081"/>
          </a:xfrm>
          <a:prstGeom prst="roundRect">
            <a:avLst>
              <a:gd name="adj" fmla="val 5812"/>
            </a:avLst>
          </a:prstGeom>
          <a:ln w="28575">
            <a:solidFill>
              <a:srgbClr val="643C90"/>
            </a:solidFill>
          </a:ln>
        </p:spPr>
      </p:pic>
      <p:sp>
        <p:nvSpPr>
          <p:cNvPr id="2" name="Rounded Rectangle 1"/>
          <p:cNvSpPr/>
          <p:nvPr/>
        </p:nvSpPr>
        <p:spPr>
          <a:xfrm>
            <a:off x="755650" y="765175"/>
            <a:ext cx="7632700" cy="484203"/>
          </a:xfrm>
          <a:prstGeom prst="roundRect">
            <a:avLst/>
          </a:prstGeom>
          <a:solidFill>
            <a:srgbClr val="E94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dirty="0">
                <a:solidFill>
                  <a:schemeClr val="bg1"/>
                </a:solidFill>
              </a:rPr>
              <a:t>Click the correct rhyming word to fill in the blank.</a:t>
            </a:r>
            <a:endParaRPr lang="en-GB" dirty="0"/>
          </a:p>
        </p:txBody>
      </p:sp>
      <p:sp>
        <p:nvSpPr>
          <p:cNvPr id="8" name="answer 3"/>
          <p:cNvSpPr/>
          <p:nvPr/>
        </p:nvSpPr>
        <p:spPr>
          <a:xfrm>
            <a:off x="6437014" y="3743136"/>
            <a:ext cx="1951336" cy="1951336"/>
          </a:xfrm>
          <a:prstGeom prst="ellipse">
            <a:avLst/>
          </a:prstGeom>
          <a:solidFill>
            <a:srgbClr val="643C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wall</a:t>
            </a:r>
          </a:p>
        </p:txBody>
      </p:sp>
      <p:sp>
        <p:nvSpPr>
          <p:cNvPr id="7" name="answer 2"/>
          <p:cNvSpPr/>
          <p:nvPr/>
        </p:nvSpPr>
        <p:spPr>
          <a:xfrm>
            <a:off x="3596332" y="3743136"/>
            <a:ext cx="1951336" cy="1951336"/>
          </a:xfrm>
          <a:prstGeom prst="ellipse">
            <a:avLst/>
          </a:prstGeom>
          <a:solidFill>
            <a:srgbClr val="643C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stone</a:t>
            </a:r>
          </a:p>
        </p:txBody>
      </p:sp>
      <p:sp>
        <p:nvSpPr>
          <p:cNvPr id="4" name="answer 1"/>
          <p:cNvSpPr/>
          <p:nvPr/>
        </p:nvSpPr>
        <p:spPr>
          <a:xfrm>
            <a:off x="755650" y="3743136"/>
            <a:ext cx="1951336" cy="1951336"/>
          </a:xfrm>
          <a:prstGeom prst="ellipse">
            <a:avLst/>
          </a:prstGeom>
          <a:solidFill>
            <a:srgbClr val="643C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rock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5650" y="1806318"/>
            <a:ext cx="4358516" cy="1200329"/>
          </a:xfrm>
          <a:prstGeom prst="rect">
            <a:avLst/>
          </a:prstGeom>
          <a:noFill/>
        </p:spPr>
        <p:txBody>
          <a:bodyPr wrap="square" rIns="288000" rtlCol="0">
            <a:spAutoFit/>
          </a:bodyPr>
          <a:lstStyle/>
          <a:p>
            <a:pPr marL="97200" indent="-457200"/>
            <a:r>
              <a:rPr lang="en-GB" dirty="0"/>
              <a:t>“My berries have been stolen!” snorted Boar, wide-eyed with </a:t>
            </a:r>
            <a:r>
              <a:rPr lang="en-GB" b="1" dirty="0"/>
              <a:t>shock</a:t>
            </a:r>
            <a:r>
              <a:rPr lang="en-GB" dirty="0"/>
              <a:t>.</a:t>
            </a:r>
          </a:p>
          <a:p>
            <a:pPr marL="97200" indent="-457200"/>
            <a:r>
              <a:rPr lang="en-GB" dirty="0"/>
              <a:t>“And the robber left some footprints leading right across that </a:t>
            </a:r>
            <a:r>
              <a:rPr lang="en-GB" u="sng" dirty="0"/>
              <a:t>              </a:t>
            </a:r>
            <a:r>
              <a:rPr lang="en-GB" dirty="0"/>
              <a:t>.</a:t>
            </a:r>
          </a:p>
        </p:txBody>
      </p:sp>
      <p:sp>
        <p:nvSpPr>
          <p:cNvPr id="13" name="Correct answer"/>
          <p:cNvSpPr/>
          <p:nvPr/>
        </p:nvSpPr>
        <p:spPr>
          <a:xfrm>
            <a:off x="665870" y="3652601"/>
            <a:ext cx="2132405" cy="2132405"/>
          </a:xfrm>
          <a:prstGeom prst="ellipse">
            <a:avLst/>
          </a:prstGeom>
          <a:noFill/>
          <a:ln w="57150">
            <a:solidFill>
              <a:srgbClr val="E94E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dirty="0"/>
          </a:p>
        </p:txBody>
      </p:sp>
      <p:pic>
        <p:nvPicPr>
          <p:cNvPr id="3" name="Monster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805" y="4944098"/>
            <a:ext cx="2265472" cy="2484994"/>
          </a:xfrm>
          <a:prstGeom prst="rect">
            <a:avLst/>
          </a:prstGeom>
        </p:spPr>
      </p:pic>
      <p:sp>
        <p:nvSpPr>
          <p:cNvPr id="11" name="Next">
            <a:hlinkClick r:id="rId4" action="ppaction://hlinksldjump"/>
          </p:cNvPr>
          <p:cNvSpPr/>
          <p:nvPr/>
        </p:nvSpPr>
        <p:spPr>
          <a:xfrm>
            <a:off x="7577750" y="2034472"/>
            <a:ext cx="1026500" cy="694851"/>
          </a:xfrm>
          <a:prstGeom prst="rightArrow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56599" y="2630597"/>
            <a:ext cx="1048971" cy="369332"/>
          </a:xfrm>
          <a:prstGeom prst="rect">
            <a:avLst/>
          </a:prstGeom>
          <a:noFill/>
        </p:spPr>
        <p:txBody>
          <a:bodyPr wrap="square" rIns="288000" rtlCol="0">
            <a:spAutoFit/>
          </a:bodyPr>
          <a:lstStyle/>
          <a:p>
            <a:r>
              <a:rPr lang="en-GB" b="1" dirty="0"/>
              <a:t>rock</a:t>
            </a:r>
          </a:p>
        </p:txBody>
      </p:sp>
    </p:spTree>
    <p:extLst>
      <p:ext uri="{BB962C8B-B14F-4D97-AF65-F5344CB8AC3E}">
        <p14:creationId xmlns:p14="http://schemas.microsoft.com/office/powerpoint/2010/main" val="374248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D8D8D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D8D8D"/>
                                      </p:to>
                                    </p:animClr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3" grpId="0" animBg="1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207" y="1806318"/>
            <a:ext cx="2357047" cy="1193008"/>
          </a:xfrm>
          <a:prstGeom prst="roundRect">
            <a:avLst>
              <a:gd name="adj" fmla="val 5812"/>
            </a:avLst>
          </a:prstGeom>
          <a:ln w="28575">
            <a:solidFill>
              <a:srgbClr val="643C90"/>
            </a:solidFill>
          </a:ln>
        </p:spPr>
      </p:pic>
      <p:sp>
        <p:nvSpPr>
          <p:cNvPr id="2" name="Rounded Rectangle 1"/>
          <p:cNvSpPr/>
          <p:nvPr/>
        </p:nvSpPr>
        <p:spPr>
          <a:xfrm>
            <a:off x="755650" y="765175"/>
            <a:ext cx="7632700" cy="484203"/>
          </a:xfrm>
          <a:prstGeom prst="roundRect">
            <a:avLst/>
          </a:prstGeom>
          <a:solidFill>
            <a:srgbClr val="E94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dirty="0">
                <a:solidFill>
                  <a:schemeClr val="bg1"/>
                </a:solidFill>
              </a:rPr>
              <a:t>Click the correct rhyming word to fill in the blank.</a:t>
            </a:r>
            <a:endParaRPr lang="en-GB" dirty="0"/>
          </a:p>
        </p:txBody>
      </p:sp>
      <p:sp>
        <p:nvSpPr>
          <p:cNvPr id="8" name="answer 3"/>
          <p:cNvSpPr/>
          <p:nvPr/>
        </p:nvSpPr>
        <p:spPr>
          <a:xfrm>
            <a:off x="6437014" y="3743136"/>
            <a:ext cx="1951336" cy="1951336"/>
          </a:xfrm>
          <a:prstGeom prst="ellipse">
            <a:avLst/>
          </a:prstGeom>
          <a:solidFill>
            <a:srgbClr val="643C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shins</a:t>
            </a:r>
          </a:p>
        </p:txBody>
      </p:sp>
      <p:sp>
        <p:nvSpPr>
          <p:cNvPr id="7" name="answer 2"/>
          <p:cNvSpPr/>
          <p:nvPr/>
        </p:nvSpPr>
        <p:spPr>
          <a:xfrm>
            <a:off x="3596332" y="3743136"/>
            <a:ext cx="1951336" cy="1951336"/>
          </a:xfrm>
          <a:prstGeom prst="ellipse">
            <a:avLst/>
          </a:prstGeom>
          <a:solidFill>
            <a:srgbClr val="643C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knees</a:t>
            </a:r>
          </a:p>
        </p:txBody>
      </p:sp>
      <p:sp>
        <p:nvSpPr>
          <p:cNvPr id="4" name="answer 1"/>
          <p:cNvSpPr/>
          <p:nvPr/>
        </p:nvSpPr>
        <p:spPr>
          <a:xfrm>
            <a:off x="755650" y="3743136"/>
            <a:ext cx="1951336" cy="1951336"/>
          </a:xfrm>
          <a:prstGeom prst="ellipse">
            <a:avLst/>
          </a:prstGeom>
          <a:solidFill>
            <a:srgbClr val="643C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legs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5650" y="1806318"/>
            <a:ext cx="4358516" cy="1477328"/>
          </a:xfrm>
          <a:prstGeom prst="rect">
            <a:avLst/>
          </a:prstGeom>
          <a:noFill/>
        </p:spPr>
        <p:txBody>
          <a:bodyPr wrap="square" rIns="288000" rtlCol="0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</a:rPr>
              <a:t>They took a narrow path that formed a line between the </a:t>
            </a:r>
            <a:r>
              <a:rPr lang="en-GB" b="1" dirty="0"/>
              <a:t>trees</a:t>
            </a:r>
            <a:r>
              <a:rPr lang="en-GB" dirty="0"/>
              <a:t>…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</a:rPr>
              <a:t>And then crawled through thorny bushes that left scratches</a:t>
            </a:r>
            <a:br>
              <a:rPr lang="en-GB" sz="1800" b="0" i="0" u="none" strike="noStrike" dirty="0">
                <a:solidFill>
                  <a:srgbClr val="000000"/>
                </a:solidFill>
                <a:effectLst/>
              </a:rPr>
            </a:br>
            <a:r>
              <a:rPr lang="en-GB" sz="1800" b="0" i="0" u="none" strike="noStrike" dirty="0">
                <a:solidFill>
                  <a:srgbClr val="000000"/>
                </a:solidFill>
                <a:effectLst/>
              </a:rPr>
              <a:t>on their</a:t>
            </a:r>
            <a:r>
              <a:rPr lang="en-GB" dirty="0"/>
              <a:t> </a:t>
            </a:r>
            <a:r>
              <a:rPr lang="en-GB" u="sng" dirty="0"/>
              <a:t>           </a:t>
            </a:r>
            <a:r>
              <a:rPr lang="en-GB" dirty="0"/>
              <a:t>.</a:t>
            </a:r>
          </a:p>
        </p:txBody>
      </p:sp>
      <p:sp>
        <p:nvSpPr>
          <p:cNvPr id="13" name="Correct answer"/>
          <p:cNvSpPr/>
          <p:nvPr/>
        </p:nvSpPr>
        <p:spPr>
          <a:xfrm>
            <a:off x="3505797" y="3652601"/>
            <a:ext cx="2132405" cy="2132405"/>
          </a:xfrm>
          <a:prstGeom prst="ellipse">
            <a:avLst/>
          </a:prstGeom>
          <a:noFill/>
          <a:ln w="57150">
            <a:solidFill>
              <a:srgbClr val="E94E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dirty="0"/>
          </a:p>
        </p:txBody>
      </p:sp>
      <p:pic>
        <p:nvPicPr>
          <p:cNvPr id="3" name="Monster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732" y="4944098"/>
            <a:ext cx="2265472" cy="2484994"/>
          </a:xfrm>
          <a:prstGeom prst="rect">
            <a:avLst/>
          </a:prstGeom>
        </p:spPr>
      </p:pic>
      <p:sp>
        <p:nvSpPr>
          <p:cNvPr id="11" name="Next">
            <a:hlinkClick r:id="rId4" action="ppaction://hlinksldjump"/>
          </p:cNvPr>
          <p:cNvSpPr/>
          <p:nvPr/>
        </p:nvSpPr>
        <p:spPr>
          <a:xfrm>
            <a:off x="7577750" y="2034472"/>
            <a:ext cx="1026500" cy="694851"/>
          </a:xfrm>
          <a:prstGeom prst="rightArrow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08148" y="2896874"/>
            <a:ext cx="1048971" cy="369332"/>
          </a:xfrm>
          <a:prstGeom prst="rect">
            <a:avLst/>
          </a:prstGeom>
          <a:noFill/>
        </p:spPr>
        <p:txBody>
          <a:bodyPr wrap="square" rIns="288000" rtlCol="0">
            <a:spAutoFit/>
          </a:bodyPr>
          <a:lstStyle/>
          <a:p>
            <a:r>
              <a:rPr lang="en-GB" b="1" dirty="0"/>
              <a:t>knees</a:t>
            </a:r>
          </a:p>
        </p:txBody>
      </p:sp>
    </p:spTree>
    <p:extLst>
      <p:ext uri="{BB962C8B-B14F-4D97-AF65-F5344CB8AC3E}">
        <p14:creationId xmlns:p14="http://schemas.microsoft.com/office/powerpoint/2010/main" val="2721628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D8D8D"/>
                                      </p:to>
                                    </p:animClr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D8D8D"/>
                                      </p:to>
                                    </p:animClr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3" grpId="0" animBg="1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55650" y="765175"/>
            <a:ext cx="7632700" cy="484203"/>
          </a:xfrm>
          <a:prstGeom prst="roundRect">
            <a:avLst/>
          </a:prstGeom>
          <a:solidFill>
            <a:srgbClr val="E94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dirty="0">
                <a:solidFill>
                  <a:schemeClr val="bg1"/>
                </a:solidFill>
              </a:rPr>
              <a:t>Click the correct rhyming word to fill in the blank.</a:t>
            </a:r>
            <a:endParaRPr lang="en-GB" dirty="0"/>
          </a:p>
        </p:txBody>
      </p:sp>
      <p:sp>
        <p:nvSpPr>
          <p:cNvPr id="8" name="answer 3"/>
          <p:cNvSpPr/>
          <p:nvPr/>
        </p:nvSpPr>
        <p:spPr>
          <a:xfrm>
            <a:off x="6437014" y="3743136"/>
            <a:ext cx="1951336" cy="1951336"/>
          </a:xfrm>
          <a:prstGeom prst="ellipse">
            <a:avLst/>
          </a:prstGeom>
          <a:solidFill>
            <a:srgbClr val="643C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stone</a:t>
            </a:r>
          </a:p>
        </p:txBody>
      </p:sp>
      <p:sp>
        <p:nvSpPr>
          <p:cNvPr id="7" name="answer 2"/>
          <p:cNvSpPr/>
          <p:nvPr/>
        </p:nvSpPr>
        <p:spPr>
          <a:xfrm>
            <a:off x="3596332" y="3743136"/>
            <a:ext cx="1951336" cy="1951336"/>
          </a:xfrm>
          <a:prstGeom prst="ellipse">
            <a:avLst/>
          </a:prstGeom>
          <a:solidFill>
            <a:srgbClr val="643C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door</a:t>
            </a:r>
          </a:p>
        </p:txBody>
      </p:sp>
      <p:sp>
        <p:nvSpPr>
          <p:cNvPr id="4" name="answer 1"/>
          <p:cNvSpPr/>
          <p:nvPr/>
        </p:nvSpPr>
        <p:spPr>
          <a:xfrm>
            <a:off x="755650" y="3743136"/>
            <a:ext cx="1951336" cy="1951336"/>
          </a:xfrm>
          <a:prstGeom prst="ellipse">
            <a:avLst/>
          </a:prstGeom>
          <a:solidFill>
            <a:srgbClr val="643C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rock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5650" y="1806318"/>
            <a:ext cx="4220952" cy="1200329"/>
          </a:xfrm>
          <a:prstGeom prst="rect">
            <a:avLst/>
          </a:prstGeom>
          <a:noFill/>
        </p:spPr>
        <p:txBody>
          <a:bodyPr wrap="square" rIns="288000" rtlCol="0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</a:rPr>
              <a:t>They climbed some jagged rocks until their feet could take no</a:t>
            </a:r>
            <a:r>
              <a:rPr lang="en-GB" dirty="0"/>
              <a:t> </a:t>
            </a:r>
            <a:r>
              <a:rPr lang="en-GB" b="1" dirty="0"/>
              <a:t>more</a:t>
            </a:r>
            <a:r>
              <a:rPr lang="en-GB" dirty="0"/>
              <a:t>,</a:t>
            </a:r>
          </a:p>
          <a:p>
            <a:pPr indent="-457200"/>
            <a:r>
              <a:rPr lang="en-GB" dirty="0"/>
              <a:t>Then, they came across a cave that had a boulder for a </a:t>
            </a:r>
            <a:r>
              <a:rPr lang="en-GB" u="sng" dirty="0"/>
              <a:t>            </a:t>
            </a:r>
            <a:r>
              <a:rPr lang="en-GB" dirty="0"/>
              <a:t>.</a:t>
            </a:r>
          </a:p>
        </p:txBody>
      </p:sp>
      <p:sp>
        <p:nvSpPr>
          <p:cNvPr id="13" name="Correct answer"/>
          <p:cNvSpPr/>
          <p:nvPr/>
        </p:nvSpPr>
        <p:spPr>
          <a:xfrm>
            <a:off x="3505797" y="3652601"/>
            <a:ext cx="2132405" cy="2132405"/>
          </a:xfrm>
          <a:prstGeom prst="ellipse">
            <a:avLst/>
          </a:prstGeom>
          <a:noFill/>
          <a:ln w="57150">
            <a:solidFill>
              <a:srgbClr val="E94E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dirty="0"/>
          </a:p>
        </p:txBody>
      </p:sp>
      <p:pic>
        <p:nvPicPr>
          <p:cNvPr id="3" name="Monster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732" y="4944098"/>
            <a:ext cx="2265472" cy="2484994"/>
          </a:xfrm>
          <a:prstGeom prst="rect">
            <a:avLst/>
          </a:prstGeom>
        </p:spPr>
      </p:pic>
      <p:sp>
        <p:nvSpPr>
          <p:cNvPr id="11" name="Next">
            <a:hlinkClick r:id="rId3" action="ppaction://hlinksldjump"/>
          </p:cNvPr>
          <p:cNvSpPr/>
          <p:nvPr/>
        </p:nvSpPr>
        <p:spPr>
          <a:xfrm>
            <a:off x="7577750" y="2034472"/>
            <a:ext cx="1026500" cy="694851"/>
          </a:xfrm>
          <a:prstGeom prst="rightArrow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920929" y="2646782"/>
            <a:ext cx="1048971" cy="369332"/>
          </a:xfrm>
          <a:prstGeom prst="rect">
            <a:avLst/>
          </a:prstGeom>
          <a:noFill/>
        </p:spPr>
        <p:txBody>
          <a:bodyPr wrap="square" rIns="288000" rtlCol="0">
            <a:spAutoFit/>
          </a:bodyPr>
          <a:lstStyle/>
          <a:p>
            <a:r>
              <a:rPr lang="en-GB" b="1" dirty="0"/>
              <a:t>door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208" y="1779976"/>
            <a:ext cx="2357047" cy="1193008"/>
          </a:xfrm>
          <a:prstGeom prst="roundRect">
            <a:avLst>
              <a:gd name="adj" fmla="val 5812"/>
            </a:avLst>
          </a:prstGeom>
          <a:ln w="28575">
            <a:solidFill>
              <a:srgbClr val="643C90"/>
            </a:solidFill>
          </a:ln>
        </p:spPr>
      </p:pic>
    </p:spTree>
    <p:extLst>
      <p:ext uri="{BB962C8B-B14F-4D97-AF65-F5344CB8AC3E}">
        <p14:creationId xmlns:p14="http://schemas.microsoft.com/office/powerpoint/2010/main" val="1391504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D8D8D"/>
                                      </p:to>
                                    </p:animClr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D8D8D"/>
                                      </p:to>
                                    </p:animClr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3" grpId="0" animBg="1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573"/>
          <a:stretch/>
        </p:blipFill>
        <p:spPr>
          <a:xfrm>
            <a:off x="5492134" y="1611442"/>
            <a:ext cx="1521361" cy="1590080"/>
          </a:xfrm>
          <a:prstGeom prst="roundRect">
            <a:avLst>
              <a:gd name="adj" fmla="val 5812"/>
            </a:avLst>
          </a:prstGeom>
          <a:ln w="28575">
            <a:solidFill>
              <a:srgbClr val="643C90"/>
            </a:solidFill>
          </a:ln>
        </p:spPr>
      </p:pic>
      <p:sp>
        <p:nvSpPr>
          <p:cNvPr id="2" name="Rounded Rectangle 1"/>
          <p:cNvSpPr/>
          <p:nvPr/>
        </p:nvSpPr>
        <p:spPr>
          <a:xfrm>
            <a:off x="755650" y="765175"/>
            <a:ext cx="7632700" cy="484203"/>
          </a:xfrm>
          <a:prstGeom prst="roundRect">
            <a:avLst/>
          </a:prstGeom>
          <a:solidFill>
            <a:srgbClr val="E94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dirty="0">
                <a:solidFill>
                  <a:schemeClr val="bg1"/>
                </a:solidFill>
              </a:rPr>
              <a:t>Click the correct rhyming word to fill in the blank.</a:t>
            </a:r>
            <a:endParaRPr lang="en-GB" dirty="0"/>
          </a:p>
        </p:txBody>
      </p:sp>
      <p:sp>
        <p:nvSpPr>
          <p:cNvPr id="8" name="answer 3"/>
          <p:cNvSpPr/>
          <p:nvPr/>
        </p:nvSpPr>
        <p:spPr>
          <a:xfrm>
            <a:off x="6437014" y="3743136"/>
            <a:ext cx="1951336" cy="1951336"/>
          </a:xfrm>
          <a:prstGeom prst="ellipse">
            <a:avLst/>
          </a:prstGeom>
          <a:solidFill>
            <a:srgbClr val="643C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tree</a:t>
            </a:r>
          </a:p>
        </p:txBody>
      </p:sp>
      <p:sp>
        <p:nvSpPr>
          <p:cNvPr id="7" name="answer 2"/>
          <p:cNvSpPr/>
          <p:nvPr/>
        </p:nvSpPr>
        <p:spPr>
          <a:xfrm>
            <a:off x="3596332" y="3743136"/>
            <a:ext cx="1951336" cy="1951336"/>
          </a:xfrm>
          <a:prstGeom prst="ellipse">
            <a:avLst/>
          </a:prstGeom>
          <a:solidFill>
            <a:srgbClr val="643C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plant</a:t>
            </a:r>
          </a:p>
        </p:txBody>
      </p:sp>
      <p:sp>
        <p:nvSpPr>
          <p:cNvPr id="4" name="answer 1"/>
          <p:cNvSpPr/>
          <p:nvPr/>
        </p:nvSpPr>
        <p:spPr>
          <a:xfrm>
            <a:off x="755650" y="3743136"/>
            <a:ext cx="1951336" cy="1951336"/>
          </a:xfrm>
          <a:prstGeom prst="ellipse">
            <a:avLst/>
          </a:prstGeom>
          <a:solidFill>
            <a:srgbClr val="643C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bush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5650" y="1806318"/>
            <a:ext cx="4703590" cy="1200329"/>
          </a:xfrm>
          <a:prstGeom prst="rect">
            <a:avLst/>
          </a:prstGeom>
          <a:noFill/>
        </p:spPr>
        <p:txBody>
          <a:bodyPr wrap="square" rIns="288000" rtlCol="0">
            <a:spAutoFit/>
          </a:bodyPr>
          <a:lstStyle/>
          <a:p>
            <a:pPr marL="97200" indent="-457200"/>
            <a:r>
              <a:rPr lang="en-GB" dirty="0"/>
              <a:t>“A monster!” Rabbit shouted as the friends all turned to </a:t>
            </a:r>
            <a:r>
              <a:rPr lang="en-GB" b="1" dirty="0"/>
              <a:t>flee</a:t>
            </a:r>
            <a:r>
              <a:rPr lang="en-GB" dirty="0"/>
              <a:t>.</a:t>
            </a:r>
            <a:br>
              <a:rPr lang="en-GB" dirty="0"/>
            </a:br>
            <a:r>
              <a:rPr lang="en-GB" dirty="0"/>
              <a:t>In the panic, Rabbit tripped, colliding head first with a </a:t>
            </a:r>
            <a:r>
              <a:rPr lang="en-GB" u="sng" dirty="0"/>
              <a:t>          </a:t>
            </a:r>
            <a:r>
              <a:rPr lang="en-GB" dirty="0"/>
              <a:t>.</a:t>
            </a:r>
          </a:p>
        </p:txBody>
      </p:sp>
      <p:sp>
        <p:nvSpPr>
          <p:cNvPr id="13" name="Correct answer"/>
          <p:cNvSpPr/>
          <p:nvPr/>
        </p:nvSpPr>
        <p:spPr>
          <a:xfrm>
            <a:off x="6346479" y="3652601"/>
            <a:ext cx="2132405" cy="2132405"/>
          </a:xfrm>
          <a:prstGeom prst="ellipse">
            <a:avLst/>
          </a:prstGeom>
          <a:noFill/>
          <a:ln w="57150">
            <a:solidFill>
              <a:srgbClr val="E94E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dirty="0"/>
          </a:p>
        </p:txBody>
      </p:sp>
      <p:pic>
        <p:nvPicPr>
          <p:cNvPr id="3" name="Monster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150" y="4944098"/>
            <a:ext cx="2265472" cy="2484994"/>
          </a:xfrm>
          <a:prstGeom prst="rect">
            <a:avLst/>
          </a:prstGeom>
        </p:spPr>
      </p:pic>
      <p:sp>
        <p:nvSpPr>
          <p:cNvPr id="11" name="Next">
            <a:hlinkClick r:id="rId4" action="ppaction://hlinksldjump"/>
          </p:cNvPr>
          <p:cNvSpPr/>
          <p:nvPr/>
        </p:nvSpPr>
        <p:spPr>
          <a:xfrm>
            <a:off x="7577750" y="2034472"/>
            <a:ext cx="1026500" cy="694851"/>
          </a:xfrm>
          <a:prstGeom prst="rightArrow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68800" y="2630597"/>
            <a:ext cx="1048971" cy="369332"/>
          </a:xfrm>
          <a:prstGeom prst="rect">
            <a:avLst/>
          </a:prstGeom>
          <a:noFill/>
        </p:spPr>
        <p:txBody>
          <a:bodyPr wrap="square" rIns="288000" rtlCol="0">
            <a:spAutoFit/>
          </a:bodyPr>
          <a:lstStyle/>
          <a:p>
            <a:r>
              <a:rPr lang="en-GB" b="1" dirty="0"/>
              <a:t>tree</a:t>
            </a:r>
          </a:p>
        </p:txBody>
      </p:sp>
    </p:spTree>
    <p:extLst>
      <p:ext uri="{BB962C8B-B14F-4D97-AF65-F5344CB8AC3E}">
        <p14:creationId xmlns:p14="http://schemas.microsoft.com/office/powerpoint/2010/main" val="1725684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D8D8D"/>
                                      </p:to>
                                    </p:animClr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D8D8D"/>
                                      </p:to>
                                    </p:animClr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3" grpId="0" animBg="1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77"/>
          <a:stretch/>
        </p:blipFill>
        <p:spPr>
          <a:xfrm>
            <a:off x="5398189" y="1607950"/>
            <a:ext cx="1571487" cy="1590082"/>
          </a:xfrm>
          <a:prstGeom prst="roundRect">
            <a:avLst>
              <a:gd name="adj" fmla="val 5812"/>
            </a:avLst>
          </a:prstGeom>
          <a:ln w="28575">
            <a:solidFill>
              <a:srgbClr val="643C90"/>
            </a:solidFill>
          </a:ln>
        </p:spPr>
      </p:pic>
      <p:sp>
        <p:nvSpPr>
          <p:cNvPr id="2" name="Rounded Rectangle 1"/>
          <p:cNvSpPr/>
          <p:nvPr/>
        </p:nvSpPr>
        <p:spPr>
          <a:xfrm>
            <a:off x="755650" y="765175"/>
            <a:ext cx="7632700" cy="484203"/>
          </a:xfrm>
          <a:prstGeom prst="roundRect">
            <a:avLst/>
          </a:prstGeom>
          <a:solidFill>
            <a:srgbClr val="E94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dirty="0">
                <a:solidFill>
                  <a:schemeClr val="bg1"/>
                </a:solidFill>
              </a:rPr>
              <a:t>Click the correct rhyming word to fill in the blank.</a:t>
            </a:r>
            <a:endParaRPr lang="en-GB" dirty="0"/>
          </a:p>
        </p:txBody>
      </p:sp>
      <p:sp>
        <p:nvSpPr>
          <p:cNvPr id="8" name="answer 3"/>
          <p:cNvSpPr/>
          <p:nvPr/>
        </p:nvSpPr>
        <p:spPr>
          <a:xfrm>
            <a:off x="6437014" y="3743136"/>
            <a:ext cx="1951336" cy="1951336"/>
          </a:xfrm>
          <a:prstGeom prst="ellipse">
            <a:avLst/>
          </a:prstGeom>
          <a:solidFill>
            <a:srgbClr val="643C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tea</a:t>
            </a:r>
          </a:p>
        </p:txBody>
      </p:sp>
      <p:sp>
        <p:nvSpPr>
          <p:cNvPr id="7" name="answer 2"/>
          <p:cNvSpPr/>
          <p:nvPr/>
        </p:nvSpPr>
        <p:spPr>
          <a:xfrm>
            <a:off x="3596332" y="3743136"/>
            <a:ext cx="1951336" cy="1951336"/>
          </a:xfrm>
          <a:prstGeom prst="ellipse">
            <a:avLst/>
          </a:prstGeom>
          <a:solidFill>
            <a:srgbClr val="643C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treats</a:t>
            </a:r>
          </a:p>
        </p:txBody>
      </p:sp>
      <p:sp>
        <p:nvSpPr>
          <p:cNvPr id="4" name="answer 1"/>
          <p:cNvSpPr/>
          <p:nvPr/>
        </p:nvSpPr>
        <p:spPr>
          <a:xfrm>
            <a:off x="755650" y="3743136"/>
            <a:ext cx="1951336" cy="1951336"/>
          </a:xfrm>
          <a:prstGeom prst="ellipse">
            <a:avLst/>
          </a:prstGeom>
          <a:solidFill>
            <a:srgbClr val="643C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food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5650" y="1806318"/>
            <a:ext cx="4486306" cy="1200329"/>
          </a:xfrm>
          <a:prstGeom prst="rect">
            <a:avLst/>
          </a:prstGeom>
          <a:noFill/>
        </p:spPr>
        <p:txBody>
          <a:bodyPr wrap="square" rIns="288000" rtlCol="0">
            <a:spAutoFit/>
          </a:bodyPr>
          <a:lstStyle/>
          <a:p>
            <a:pPr marL="97200" indent="-457200"/>
            <a:r>
              <a:rPr lang="en-GB" dirty="0"/>
              <a:t> The monster mumbled shyly as it bent down on one </a:t>
            </a:r>
            <a:r>
              <a:rPr lang="en-GB" b="1" dirty="0"/>
              <a:t>knee</a:t>
            </a:r>
            <a:r>
              <a:rPr lang="en-GB" dirty="0"/>
              <a:t>, 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dirty="0"/>
              <a:t>“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</a:rPr>
              <a:t>I was hoping that you all would like to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</a:rPr>
              <a:t>join me for some</a:t>
            </a:r>
            <a:r>
              <a:rPr lang="en-GB" sz="1800" i="0" u="none" strike="noStrike" dirty="0">
                <a:solidFill>
                  <a:srgbClr val="000000"/>
                </a:solidFill>
              </a:rPr>
              <a:t> </a:t>
            </a:r>
            <a:r>
              <a:rPr lang="en-GB" u="sng" dirty="0"/>
              <a:t>          </a:t>
            </a:r>
            <a:r>
              <a:rPr lang="en-GB" dirty="0"/>
              <a:t>.”</a:t>
            </a:r>
          </a:p>
        </p:txBody>
      </p:sp>
      <p:sp>
        <p:nvSpPr>
          <p:cNvPr id="13" name="Correct answer"/>
          <p:cNvSpPr/>
          <p:nvPr/>
        </p:nvSpPr>
        <p:spPr>
          <a:xfrm>
            <a:off x="6346479" y="3652601"/>
            <a:ext cx="2132405" cy="2132405"/>
          </a:xfrm>
          <a:prstGeom prst="ellipse">
            <a:avLst/>
          </a:prstGeom>
          <a:noFill/>
          <a:ln w="57150">
            <a:solidFill>
              <a:srgbClr val="E94E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dirty="0"/>
          </a:p>
        </p:txBody>
      </p:sp>
      <p:pic>
        <p:nvPicPr>
          <p:cNvPr id="3" name="Monster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150" y="4944098"/>
            <a:ext cx="2265472" cy="2484994"/>
          </a:xfrm>
          <a:prstGeom prst="rect">
            <a:avLst/>
          </a:prstGeom>
        </p:spPr>
      </p:pic>
      <p:sp>
        <p:nvSpPr>
          <p:cNvPr id="11" name="Next">
            <a:hlinkClick r:id="rId4" action="ppaction://hlinksldjump"/>
          </p:cNvPr>
          <p:cNvSpPr/>
          <p:nvPr/>
        </p:nvSpPr>
        <p:spPr>
          <a:xfrm>
            <a:off x="7577750" y="2034472"/>
            <a:ext cx="1026500" cy="694851"/>
          </a:xfrm>
          <a:prstGeom prst="rightArrow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47361" y="2637315"/>
            <a:ext cx="1048971" cy="369332"/>
          </a:xfrm>
          <a:prstGeom prst="rect">
            <a:avLst/>
          </a:prstGeom>
          <a:noFill/>
        </p:spPr>
        <p:txBody>
          <a:bodyPr wrap="square" rIns="288000" rtlCol="0">
            <a:spAutoFit/>
          </a:bodyPr>
          <a:lstStyle/>
          <a:p>
            <a:pPr algn="ctr"/>
            <a:r>
              <a:rPr lang="en-GB" b="1" dirty="0"/>
              <a:t>tea</a:t>
            </a:r>
          </a:p>
        </p:txBody>
      </p:sp>
    </p:spTree>
    <p:extLst>
      <p:ext uri="{BB962C8B-B14F-4D97-AF65-F5344CB8AC3E}">
        <p14:creationId xmlns:p14="http://schemas.microsoft.com/office/powerpoint/2010/main" val="3392014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D8D8D"/>
                                      </p:to>
                                    </p:animClr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D8D8D"/>
                                      </p:to>
                                    </p:animClr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3" grpId="0" animBg="1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55650" y="765175"/>
            <a:ext cx="7632700" cy="484203"/>
          </a:xfrm>
          <a:prstGeom prst="roundRect">
            <a:avLst/>
          </a:prstGeom>
          <a:solidFill>
            <a:srgbClr val="E94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dirty="0">
                <a:solidFill>
                  <a:schemeClr val="bg1"/>
                </a:solidFill>
              </a:rPr>
              <a:t>Click the correct rhyming word to fill in the blank.</a:t>
            </a:r>
            <a:endParaRPr lang="en-GB" dirty="0"/>
          </a:p>
        </p:txBody>
      </p:sp>
      <p:sp>
        <p:nvSpPr>
          <p:cNvPr id="8" name="answer 3"/>
          <p:cNvSpPr/>
          <p:nvPr/>
        </p:nvSpPr>
        <p:spPr>
          <a:xfrm>
            <a:off x="6437014" y="3743136"/>
            <a:ext cx="1951336" cy="1951336"/>
          </a:xfrm>
          <a:prstGeom prst="ellipse">
            <a:avLst/>
          </a:prstGeom>
          <a:solidFill>
            <a:srgbClr val="643C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pal</a:t>
            </a:r>
          </a:p>
        </p:txBody>
      </p:sp>
      <p:sp>
        <p:nvSpPr>
          <p:cNvPr id="7" name="answer 2"/>
          <p:cNvSpPr/>
          <p:nvPr/>
        </p:nvSpPr>
        <p:spPr>
          <a:xfrm>
            <a:off x="3596332" y="3743136"/>
            <a:ext cx="1951336" cy="1951336"/>
          </a:xfrm>
          <a:prstGeom prst="ellipse">
            <a:avLst/>
          </a:prstGeom>
          <a:solidFill>
            <a:srgbClr val="643C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mate</a:t>
            </a:r>
          </a:p>
        </p:txBody>
      </p:sp>
      <p:sp>
        <p:nvSpPr>
          <p:cNvPr id="4" name="answer 1"/>
          <p:cNvSpPr/>
          <p:nvPr/>
        </p:nvSpPr>
        <p:spPr>
          <a:xfrm>
            <a:off x="755650" y="3743136"/>
            <a:ext cx="1951336" cy="1951336"/>
          </a:xfrm>
          <a:prstGeom prst="ellipse">
            <a:avLst/>
          </a:prstGeom>
          <a:solidFill>
            <a:srgbClr val="643C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friend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5650" y="1806318"/>
            <a:ext cx="4792018" cy="1200329"/>
          </a:xfrm>
          <a:prstGeom prst="rect">
            <a:avLst/>
          </a:prstGeom>
          <a:noFill/>
        </p:spPr>
        <p:txBody>
          <a:bodyPr wrap="square" rIns="288000" rtlCol="0">
            <a:spAutoFit/>
          </a:bodyPr>
          <a:lstStyle/>
          <a:p>
            <a:pPr indent="-457200"/>
            <a:r>
              <a:rPr lang="en-GB" dirty="0"/>
              <a:t>When Boar was full of berries and</a:t>
            </a:r>
          </a:p>
          <a:p>
            <a:pPr indent="-457200"/>
            <a:r>
              <a:rPr lang="en-GB" dirty="0"/>
              <a:t>the stew was at an </a:t>
            </a:r>
            <a:r>
              <a:rPr lang="en-GB" b="1" dirty="0"/>
              <a:t>end</a:t>
            </a:r>
            <a:r>
              <a:rPr lang="en-GB" dirty="0"/>
              <a:t>,</a:t>
            </a:r>
          </a:p>
          <a:p>
            <a:pPr indent="-457200"/>
            <a:r>
              <a:rPr lang="en-GB" dirty="0"/>
              <a:t>They all thanked the gentle monster,</a:t>
            </a:r>
            <a:br>
              <a:rPr lang="en-GB" dirty="0"/>
            </a:br>
            <a:r>
              <a:rPr lang="en-GB" dirty="0"/>
              <a:t>who was now their brand new </a:t>
            </a:r>
            <a:r>
              <a:rPr lang="en-GB" u="sng" dirty="0"/>
              <a:t>          </a:t>
            </a:r>
            <a:r>
              <a:rPr lang="en-GB" dirty="0"/>
              <a:t>.</a:t>
            </a:r>
          </a:p>
        </p:txBody>
      </p:sp>
      <p:sp>
        <p:nvSpPr>
          <p:cNvPr id="13" name="Correct answer"/>
          <p:cNvSpPr/>
          <p:nvPr/>
        </p:nvSpPr>
        <p:spPr>
          <a:xfrm>
            <a:off x="665115" y="3652601"/>
            <a:ext cx="2132405" cy="2132405"/>
          </a:xfrm>
          <a:prstGeom prst="ellipse">
            <a:avLst/>
          </a:prstGeom>
          <a:noFill/>
          <a:ln w="57150">
            <a:solidFill>
              <a:srgbClr val="E94E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dirty="0"/>
          </a:p>
        </p:txBody>
      </p:sp>
      <p:pic>
        <p:nvPicPr>
          <p:cNvPr id="3" name="Monster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250" y="4944098"/>
            <a:ext cx="2265472" cy="2484994"/>
          </a:xfrm>
          <a:prstGeom prst="rect">
            <a:avLst/>
          </a:prstGeom>
        </p:spPr>
      </p:pic>
      <p:sp>
        <p:nvSpPr>
          <p:cNvPr id="11" name="Next">
            <a:hlinkClick r:id="rId3" action="ppaction://hlinksldjump"/>
          </p:cNvPr>
          <p:cNvSpPr/>
          <p:nvPr/>
        </p:nvSpPr>
        <p:spPr>
          <a:xfrm>
            <a:off x="7577750" y="2034472"/>
            <a:ext cx="1026500" cy="694851"/>
          </a:xfrm>
          <a:prstGeom prst="rightArrow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74897" y="2630597"/>
            <a:ext cx="1048971" cy="369332"/>
          </a:xfrm>
          <a:prstGeom prst="rect">
            <a:avLst/>
          </a:prstGeom>
          <a:noFill/>
        </p:spPr>
        <p:txBody>
          <a:bodyPr wrap="square" rIns="288000" rtlCol="0">
            <a:spAutoFit/>
          </a:bodyPr>
          <a:lstStyle/>
          <a:p>
            <a:r>
              <a:rPr lang="en-GB" b="1" dirty="0"/>
              <a:t>friend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876" y="1786191"/>
            <a:ext cx="2207864" cy="1117499"/>
          </a:xfrm>
          <a:prstGeom prst="roundRect">
            <a:avLst>
              <a:gd name="adj" fmla="val 5812"/>
            </a:avLst>
          </a:prstGeom>
          <a:ln w="28575">
            <a:solidFill>
              <a:srgbClr val="643C90"/>
            </a:solidFill>
          </a:ln>
        </p:spPr>
      </p:pic>
    </p:spTree>
    <p:extLst>
      <p:ext uri="{BB962C8B-B14F-4D97-AF65-F5344CB8AC3E}">
        <p14:creationId xmlns:p14="http://schemas.microsoft.com/office/powerpoint/2010/main" val="859395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D8D8D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D8D8D"/>
                                      </p:to>
                                    </p:animClr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3" grpId="0" animBg="1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755650" y="1294646"/>
            <a:ext cx="7632700" cy="4834692"/>
          </a:xfrm>
          <a:prstGeom prst="roundRect">
            <a:avLst>
              <a:gd name="adj" fmla="val 6929"/>
            </a:avLst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Well Done!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122" y="1424879"/>
            <a:ext cx="4465525" cy="46791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35890" y="3964691"/>
            <a:ext cx="2192971" cy="10156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200" b="1" dirty="0"/>
              <a:t>You found all the rhyming words to tell the story!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046" y="1413183"/>
            <a:ext cx="1329905" cy="17006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255" y="4212695"/>
            <a:ext cx="1227059" cy="16582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79" y="4472523"/>
            <a:ext cx="1111207" cy="139837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378" y="1407303"/>
            <a:ext cx="1487259" cy="164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230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727200" y="1930400"/>
            <a:ext cx="6661150" cy="2698045"/>
          </a:xfrm>
          <a:prstGeom prst="roundRect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Find the Rhyme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1513946"/>
            <a:ext cx="4027519" cy="475826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82797" y="2633091"/>
            <a:ext cx="3194756" cy="12926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2800" dirty="0"/>
              <a:t>Can you help the monster to spot the rhyming words?</a:t>
            </a:r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55650" y="765175"/>
            <a:ext cx="7632700" cy="484203"/>
          </a:xfrm>
          <a:prstGeom prst="roundRect">
            <a:avLst/>
          </a:prstGeom>
          <a:solidFill>
            <a:srgbClr val="E94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dirty="0">
                <a:solidFill>
                  <a:schemeClr val="bg1"/>
                </a:solidFill>
              </a:rPr>
              <a:t>Click the correct rhyming word.</a:t>
            </a:r>
            <a:endParaRPr lang="en-GB" dirty="0"/>
          </a:p>
        </p:txBody>
      </p:sp>
      <p:sp>
        <p:nvSpPr>
          <p:cNvPr id="8" name="answer 3"/>
          <p:cNvSpPr/>
          <p:nvPr/>
        </p:nvSpPr>
        <p:spPr>
          <a:xfrm>
            <a:off x="6437014" y="3743136"/>
            <a:ext cx="1951336" cy="1951336"/>
          </a:xfrm>
          <a:prstGeom prst="ellipse">
            <a:avLst/>
          </a:prstGeom>
          <a:solidFill>
            <a:srgbClr val="643C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loop</a:t>
            </a:r>
          </a:p>
        </p:txBody>
      </p:sp>
      <p:sp>
        <p:nvSpPr>
          <p:cNvPr id="7" name="answer 2"/>
          <p:cNvSpPr/>
          <p:nvPr/>
        </p:nvSpPr>
        <p:spPr>
          <a:xfrm>
            <a:off x="3596332" y="3743136"/>
            <a:ext cx="1951336" cy="1951336"/>
          </a:xfrm>
          <a:prstGeom prst="ellipse">
            <a:avLst/>
          </a:prstGeom>
          <a:solidFill>
            <a:srgbClr val="643C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shoe</a:t>
            </a:r>
          </a:p>
        </p:txBody>
      </p:sp>
      <p:sp>
        <p:nvSpPr>
          <p:cNvPr id="4" name="answer 1"/>
          <p:cNvSpPr/>
          <p:nvPr/>
        </p:nvSpPr>
        <p:spPr>
          <a:xfrm>
            <a:off x="755650" y="3743136"/>
            <a:ext cx="1951336" cy="1951336"/>
          </a:xfrm>
          <a:prstGeom prst="ellipse">
            <a:avLst/>
          </a:prstGeom>
          <a:solidFill>
            <a:srgbClr val="643C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rude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5650" y="1874067"/>
            <a:ext cx="3084072" cy="1015663"/>
          </a:xfrm>
          <a:prstGeom prst="rect">
            <a:avLst/>
          </a:prstGeom>
          <a:noFill/>
        </p:spPr>
        <p:txBody>
          <a:bodyPr wrap="square" rIns="288000" rtlCol="0">
            <a:spAutoFit/>
          </a:bodyPr>
          <a:lstStyle/>
          <a:p>
            <a:pPr algn="r"/>
            <a:r>
              <a:rPr lang="en-GB" sz="6000" dirty="0"/>
              <a:t>food</a:t>
            </a:r>
          </a:p>
        </p:txBody>
      </p:sp>
      <p:sp>
        <p:nvSpPr>
          <p:cNvPr id="13" name="Correct answer"/>
          <p:cNvSpPr/>
          <p:nvPr/>
        </p:nvSpPr>
        <p:spPr>
          <a:xfrm>
            <a:off x="665115" y="3652601"/>
            <a:ext cx="2132405" cy="2132405"/>
          </a:xfrm>
          <a:prstGeom prst="ellipse">
            <a:avLst/>
          </a:prstGeom>
          <a:noFill/>
          <a:ln w="57150">
            <a:solidFill>
              <a:srgbClr val="E94E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dirty="0"/>
          </a:p>
        </p:txBody>
      </p:sp>
      <p:pic>
        <p:nvPicPr>
          <p:cNvPr id="3" name="Monster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250" y="4944098"/>
            <a:ext cx="2265472" cy="2484994"/>
          </a:xfrm>
          <a:prstGeom prst="rect">
            <a:avLst/>
          </a:prstGeom>
        </p:spPr>
      </p:pic>
      <p:sp>
        <p:nvSpPr>
          <p:cNvPr id="11" name="Next">
            <a:hlinkClick r:id="rId3" action="ppaction://hlinksldjump"/>
          </p:cNvPr>
          <p:cNvSpPr/>
          <p:nvPr/>
        </p:nvSpPr>
        <p:spPr>
          <a:xfrm>
            <a:off x="7577750" y="2034472"/>
            <a:ext cx="1026500" cy="694851"/>
          </a:xfrm>
          <a:prstGeom prst="rightArrow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62" t="20315" b="20217"/>
          <a:stretch/>
        </p:blipFill>
        <p:spPr>
          <a:xfrm>
            <a:off x="3839722" y="1383964"/>
            <a:ext cx="3141552" cy="2045036"/>
          </a:xfrm>
          <a:prstGeom prst="roundRect">
            <a:avLst>
              <a:gd name="adj" fmla="val 5812"/>
            </a:avLst>
          </a:prstGeom>
          <a:ln w="28575">
            <a:solidFill>
              <a:srgbClr val="643C90"/>
            </a:solidFill>
          </a:ln>
        </p:spPr>
      </p:pic>
    </p:spTree>
    <p:extLst>
      <p:ext uri="{BB962C8B-B14F-4D97-AF65-F5344CB8AC3E}">
        <p14:creationId xmlns:p14="http://schemas.microsoft.com/office/powerpoint/2010/main" val="402816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D8D8D"/>
                                      </p:to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D8D8D"/>
                                      </p:to>
                                    </p:animClr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nswer 3"/>
          <p:cNvSpPr/>
          <p:nvPr/>
        </p:nvSpPr>
        <p:spPr>
          <a:xfrm>
            <a:off x="6437014" y="3743136"/>
            <a:ext cx="1951336" cy="1951336"/>
          </a:xfrm>
          <a:prstGeom prst="ellipse">
            <a:avLst/>
          </a:prstGeom>
          <a:solidFill>
            <a:srgbClr val="643C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out</a:t>
            </a:r>
          </a:p>
        </p:txBody>
      </p:sp>
      <p:sp>
        <p:nvSpPr>
          <p:cNvPr id="7" name="answer 2"/>
          <p:cNvSpPr/>
          <p:nvPr/>
        </p:nvSpPr>
        <p:spPr>
          <a:xfrm>
            <a:off x="3596332" y="3743136"/>
            <a:ext cx="1951336" cy="1951336"/>
          </a:xfrm>
          <a:prstGeom prst="ellipse">
            <a:avLst/>
          </a:prstGeom>
          <a:solidFill>
            <a:srgbClr val="643C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found</a:t>
            </a:r>
          </a:p>
        </p:txBody>
      </p:sp>
      <p:sp>
        <p:nvSpPr>
          <p:cNvPr id="4" name="answer 1"/>
          <p:cNvSpPr/>
          <p:nvPr/>
        </p:nvSpPr>
        <p:spPr>
          <a:xfrm>
            <a:off x="755650" y="3743136"/>
            <a:ext cx="1951336" cy="1951336"/>
          </a:xfrm>
          <a:prstGeom prst="ellipse">
            <a:avLst/>
          </a:prstGeom>
          <a:solidFill>
            <a:srgbClr val="643C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group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5650" y="1874067"/>
            <a:ext cx="3084072" cy="1015663"/>
          </a:xfrm>
          <a:prstGeom prst="rect">
            <a:avLst/>
          </a:prstGeom>
          <a:noFill/>
        </p:spPr>
        <p:txBody>
          <a:bodyPr wrap="square" rIns="288000" rtlCol="0">
            <a:spAutoFit/>
          </a:bodyPr>
          <a:lstStyle/>
          <a:p>
            <a:pPr algn="r"/>
            <a:r>
              <a:rPr lang="en-GB" sz="6000" dirty="0"/>
              <a:t>ground</a:t>
            </a:r>
          </a:p>
        </p:txBody>
      </p:sp>
      <p:sp>
        <p:nvSpPr>
          <p:cNvPr id="13" name="Correct answer"/>
          <p:cNvSpPr/>
          <p:nvPr/>
        </p:nvSpPr>
        <p:spPr>
          <a:xfrm>
            <a:off x="3505797" y="3652601"/>
            <a:ext cx="2132405" cy="2132405"/>
          </a:xfrm>
          <a:prstGeom prst="ellipse">
            <a:avLst/>
          </a:prstGeom>
          <a:noFill/>
          <a:ln w="57150">
            <a:solidFill>
              <a:srgbClr val="E94E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dirty="0"/>
          </a:p>
        </p:txBody>
      </p:sp>
      <p:pic>
        <p:nvPicPr>
          <p:cNvPr id="3" name="Monster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932" y="4944098"/>
            <a:ext cx="2265472" cy="248499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62" t="20315" b="20217"/>
          <a:stretch/>
        </p:blipFill>
        <p:spPr>
          <a:xfrm>
            <a:off x="3839722" y="1383964"/>
            <a:ext cx="3141552" cy="2045036"/>
          </a:xfrm>
          <a:prstGeom prst="roundRect">
            <a:avLst>
              <a:gd name="adj" fmla="val 5812"/>
            </a:avLst>
          </a:prstGeom>
          <a:ln w="28575">
            <a:solidFill>
              <a:srgbClr val="643C90"/>
            </a:solidFill>
          </a:ln>
        </p:spPr>
      </p:pic>
      <p:sp>
        <p:nvSpPr>
          <p:cNvPr id="17" name="Rounded Rectangle 16"/>
          <p:cNvSpPr/>
          <p:nvPr/>
        </p:nvSpPr>
        <p:spPr>
          <a:xfrm>
            <a:off x="755650" y="765175"/>
            <a:ext cx="7632700" cy="484203"/>
          </a:xfrm>
          <a:prstGeom prst="roundRect">
            <a:avLst/>
          </a:prstGeom>
          <a:solidFill>
            <a:srgbClr val="E94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dirty="0">
                <a:solidFill>
                  <a:schemeClr val="bg1"/>
                </a:solidFill>
              </a:rPr>
              <a:t>Click the correct rhyming word.</a:t>
            </a:r>
            <a:endParaRPr lang="en-GB" dirty="0"/>
          </a:p>
        </p:txBody>
      </p:sp>
      <p:sp>
        <p:nvSpPr>
          <p:cNvPr id="18" name="Next">
            <a:hlinkClick r:id="rId4" action="ppaction://hlinksldjump"/>
          </p:cNvPr>
          <p:cNvSpPr/>
          <p:nvPr/>
        </p:nvSpPr>
        <p:spPr>
          <a:xfrm>
            <a:off x="7577750" y="2034472"/>
            <a:ext cx="1026500" cy="694851"/>
          </a:xfrm>
          <a:prstGeom prst="rightArrow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176208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D8D8D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D8D8D"/>
                                      </p:to>
                                    </p:animClr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nswer 3"/>
          <p:cNvSpPr/>
          <p:nvPr/>
        </p:nvSpPr>
        <p:spPr>
          <a:xfrm>
            <a:off x="6437014" y="3743136"/>
            <a:ext cx="1951336" cy="1951336"/>
          </a:xfrm>
          <a:prstGeom prst="ellipse">
            <a:avLst/>
          </a:prstGeom>
          <a:solidFill>
            <a:srgbClr val="643C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be</a:t>
            </a:r>
          </a:p>
        </p:txBody>
      </p:sp>
      <p:sp>
        <p:nvSpPr>
          <p:cNvPr id="7" name="answer 2"/>
          <p:cNvSpPr/>
          <p:nvPr/>
        </p:nvSpPr>
        <p:spPr>
          <a:xfrm>
            <a:off x="3596332" y="3743136"/>
            <a:ext cx="1951336" cy="1951336"/>
          </a:xfrm>
          <a:prstGeom prst="ellipse">
            <a:avLst/>
          </a:prstGeom>
          <a:solidFill>
            <a:srgbClr val="643C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feet</a:t>
            </a:r>
          </a:p>
        </p:txBody>
      </p:sp>
      <p:sp>
        <p:nvSpPr>
          <p:cNvPr id="4" name="answer 1"/>
          <p:cNvSpPr/>
          <p:nvPr/>
        </p:nvSpPr>
        <p:spPr>
          <a:xfrm>
            <a:off x="755650" y="3743136"/>
            <a:ext cx="1951336" cy="1951336"/>
          </a:xfrm>
          <a:prstGeom prst="ellipse">
            <a:avLst/>
          </a:prstGeom>
          <a:solidFill>
            <a:srgbClr val="643C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trip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70139" y="1891031"/>
            <a:ext cx="3816350" cy="1015663"/>
          </a:xfrm>
          <a:prstGeom prst="rect">
            <a:avLst/>
          </a:prstGeom>
          <a:noFill/>
        </p:spPr>
        <p:txBody>
          <a:bodyPr wrap="square" rIns="288000" rtlCol="0">
            <a:spAutoFit/>
          </a:bodyPr>
          <a:lstStyle/>
          <a:p>
            <a:pPr algn="r"/>
            <a:r>
              <a:rPr lang="en-GB" sz="6000" dirty="0"/>
              <a:t>tree</a:t>
            </a:r>
          </a:p>
        </p:txBody>
      </p:sp>
      <p:sp>
        <p:nvSpPr>
          <p:cNvPr id="13" name="Correct answer"/>
          <p:cNvSpPr/>
          <p:nvPr/>
        </p:nvSpPr>
        <p:spPr>
          <a:xfrm>
            <a:off x="6341360" y="3652601"/>
            <a:ext cx="2132405" cy="2132405"/>
          </a:xfrm>
          <a:prstGeom prst="ellipse">
            <a:avLst/>
          </a:prstGeom>
          <a:noFill/>
          <a:ln w="57150">
            <a:solidFill>
              <a:srgbClr val="E94E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dirty="0"/>
          </a:p>
        </p:txBody>
      </p:sp>
      <p:pic>
        <p:nvPicPr>
          <p:cNvPr id="3" name="Monster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668" y="4886841"/>
            <a:ext cx="2265472" cy="24849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489" y="1380535"/>
            <a:ext cx="1216632" cy="2140909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755650" y="765175"/>
            <a:ext cx="7632700" cy="484203"/>
          </a:xfrm>
          <a:prstGeom prst="roundRect">
            <a:avLst/>
          </a:prstGeom>
          <a:solidFill>
            <a:srgbClr val="E94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dirty="0">
                <a:solidFill>
                  <a:schemeClr val="bg1"/>
                </a:solidFill>
              </a:rPr>
              <a:t>Click the correct rhyming word.</a:t>
            </a:r>
            <a:endParaRPr lang="en-GB" dirty="0"/>
          </a:p>
        </p:txBody>
      </p:sp>
      <p:sp>
        <p:nvSpPr>
          <p:cNvPr id="16" name="Next">
            <a:hlinkClick r:id="rId4" action="ppaction://hlinksldjump"/>
          </p:cNvPr>
          <p:cNvSpPr/>
          <p:nvPr/>
        </p:nvSpPr>
        <p:spPr>
          <a:xfrm>
            <a:off x="7577750" y="2034472"/>
            <a:ext cx="1026500" cy="694851"/>
          </a:xfrm>
          <a:prstGeom prst="rightArrow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2782159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D8D8D"/>
                                      </p:to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D8D8D"/>
                                      </p:to>
                                    </p:animClr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nswer 3"/>
          <p:cNvSpPr/>
          <p:nvPr/>
        </p:nvSpPr>
        <p:spPr>
          <a:xfrm>
            <a:off x="6437014" y="3743136"/>
            <a:ext cx="1951336" cy="1951336"/>
          </a:xfrm>
          <a:prstGeom prst="ellipse">
            <a:avLst/>
          </a:prstGeom>
          <a:solidFill>
            <a:srgbClr val="643C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snap</a:t>
            </a:r>
          </a:p>
        </p:txBody>
      </p:sp>
      <p:sp>
        <p:nvSpPr>
          <p:cNvPr id="7" name="answer 2"/>
          <p:cNvSpPr/>
          <p:nvPr/>
        </p:nvSpPr>
        <p:spPr>
          <a:xfrm>
            <a:off x="3596332" y="3743136"/>
            <a:ext cx="1951336" cy="1951336"/>
          </a:xfrm>
          <a:prstGeom prst="ellipse">
            <a:avLst/>
          </a:prstGeom>
          <a:solidFill>
            <a:srgbClr val="643C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back</a:t>
            </a:r>
          </a:p>
        </p:txBody>
      </p:sp>
      <p:sp>
        <p:nvSpPr>
          <p:cNvPr id="4" name="answer 1"/>
          <p:cNvSpPr/>
          <p:nvPr/>
        </p:nvSpPr>
        <p:spPr>
          <a:xfrm>
            <a:off x="755650" y="3743136"/>
            <a:ext cx="1951336" cy="1951336"/>
          </a:xfrm>
          <a:prstGeom prst="ellipse">
            <a:avLst/>
          </a:prstGeom>
          <a:solidFill>
            <a:srgbClr val="643C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snake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72448" y="1891031"/>
            <a:ext cx="3277668" cy="1015663"/>
          </a:xfrm>
          <a:prstGeom prst="rect">
            <a:avLst/>
          </a:prstGeom>
          <a:noFill/>
        </p:spPr>
        <p:txBody>
          <a:bodyPr wrap="square" rIns="288000" rtlCol="0">
            <a:spAutoFit/>
          </a:bodyPr>
          <a:lstStyle/>
          <a:p>
            <a:pPr algn="r"/>
            <a:r>
              <a:rPr lang="en-GB" sz="6000" dirty="0"/>
              <a:t>snack</a:t>
            </a:r>
          </a:p>
        </p:txBody>
      </p:sp>
      <p:sp>
        <p:nvSpPr>
          <p:cNvPr id="11" name="Correct answer"/>
          <p:cNvSpPr/>
          <p:nvPr/>
        </p:nvSpPr>
        <p:spPr>
          <a:xfrm>
            <a:off x="3505797" y="3652601"/>
            <a:ext cx="2132405" cy="2132405"/>
          </a:xfrm>
          <a:prstGeom prst="ellipse">
            <a:avLst/>
          </a:prstGeom>
          <a:noFill/>
          <a:ln w="57150">
            <a:solidFill>
              <a:srgbClr val="E94E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dirty="0"/>
          </a:p>
        </p:txBody>
      </p:sp>
      <p:pic>
        <p:nvPicPr>
          <p:cNvPr id="14" name="Monster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932" y="4944098"/>
            <a:ext cx="2265472" cy="24849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116" y="1738800"/>
            <a:ext cx="2976171" cy="1403855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755650" y="765175"/>
            <a:ext cx="7632700" cy="484203"/>
          </a:xfrm>
          <a:prstGeom prst="roundRect">
            <a:avLst/>
          </a:prstGeom>
          <a:solidFill>
            <a:srgbClr val="E94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dirty="0">
                <a:solidFill>
                  <a:schemeClr val="bg1"/>
                </a:solidFill>
              </a:rPr>
              <a:t>Click the correct rhyming word.</a:t>
            </a:r>
            <a:endParaRPr lang="en-GB" dirty="0"/>
          </a:p>
        </p:txBody>
      </p:sp>
      <p:sp>
        <p:nvSpPr>
          <p:cNvPr id="17" name="Next">
            <a:hlinkClick r:id="rId4" action="ppaction://hlinksldjump"/>
          </p:cNvPr>
          <p:cNvSpPr/>
          <p:nvPr/>
        </p:nvSpPr>
        <p:spPr>
          <a:xfrm>
            <a:off x="7577750" y="2034472"/>
            <a:ext cx="1026500" cy="694851"/>
          </a:xfrm>
          <a:prstGeom prst="rightArrow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1536486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D8D8D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D8D8D"/>
                                      </p:to>
                                    </p:animClr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727200" y="1930400"/>
            <a:ext cx="6661150" cy="2698045"/>
          </a:xfrm>
          <a:prstGeom prst="roundRect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Find the Rhyme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1513946"/>
            <a:ext cx="4027519" cy="475826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82797" y="2417647"/>
            <a:ext cx="3194756" cy="17235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 dirty="0"/>
              <a:t>Now, can you help the monster to find the rhyming words to tell the story?</a:t>
            </a:r>
          </a:p>
        </p:txBody>
      </p:sp>
    </p:spTree>
    <p:extLst>
      <p:ext uri="{BB962C8B-B14F-4D97-AF65-F5344CB8AC3E}">
        <p14:creationId xmlns:p14="http://schemas.microsoft.com/office/powerpoint/2010/main" val="1545969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55650" y="765175"/>
            <a:ext cx="7632700" cy="484203"/>
          </a:xfrm>
          <a:prstGeom prst="roundRect">
            <a:avLst/>
          </a:prstGeom>
          <a:solidFill>
            <a:srgbClr val="E94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dirty="0">
                <a:solidFill>
                  <a:schemeClr val="bg1"/>
                </a:solidFill>
              </a:rPr>
              <a:t>Click the correct rhyming word to fill in the blank.</a:t>
            </a:r>
            <a:endParaRPr lang="en-GB" dirty="0"/>
          </a:p>
        </p:txBody>
      </p:sp>
      <p:sp>
        <p:nvSpPr>
          <p:cNvPr id="8" name="answer 3"/>
          <p:cNvSpPr/>
          <p:nvPr/>
        </p:nvSpPr>
        <p:spPr>
          <a:xfrm>
            <a:off x="6437014" y="3743136"/>
            <a:ext cx="1951336" cy="1951336"/>
          </a:xfrm>
          <a:prstGeom prst="ellipse">
            <a:avLst/>
          </a:prstGeom>
          <a:solidFill>
            <a:srgbClr val="643C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tea</a:t>
            </a:r>
          </a:p>
        </p:txBody>
      </p:sp>
      <p:sp>
        <p:nvSpPr>
          <p:cNvPr id="7" name="answer 2"/>
          <p:cNvSpPr/>
          <p:nvPr/>
        </p:nvSpPr>
        <p:spPr>
          <a:xfrm>
            <a:off x="3596332" y="3743136"/>
            <a:ext cx="1951336" cy="1951336"/>
          </a:xfrm>
          <a:prstGeom prst="ellipse">
            <a:avLst/>
          </a:prstGeom>
          <a:solidFill>
            <a:srgbClr val="643C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lunch</a:t>
            </a:r>
          </a:p>
        </p:txBody>
      </p:sp>
      <p:sp>
        <p:nvSpPr>
          <p:cNvPr id="4" name="answer 1"/>
          <p:cNvSpPr/>
          <p:nvPr/>
        </p:nvSpPr>
        <p:spPr>
          <a:xfrm>
            <a:off x="755650" y="3743136"/>
            <a:ext cx="1951336" cy="1951336"/>
          </a:xfrm>
          <a:prstGeom prst="ellipse">
            <a:avLst/>
          </a:prstGeom>
          <a:solidFill>
            <a:srgbClr val="643C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dinner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5650" y="1806318"/>
            <a:ext cx="4307014" cy="1200329"/>
          </a:xfrm>
          <a:prstGeom prst="rect">
            <a:avLst/>
          </a:prstGeom>
          <a:noFill/>
        </p:spPr>
        <p:txBody>
          <a:bodyPr wrap="square" rIns="288000" rtlCol="0">
            <a:spAutoFit/>
          </a:bodyPr>
          <a:lstStyle/>
          <a:p>
            <a:pPr marL="97200" indent="-457200"/>
            <a:r>
              <a:rPr lang="en-GB" dirty="0"/>
              <a:t>“My flowers have been stolen – almost every single </a:t>
            </a:r>
            <a:r>
              <a:rPr lang="en-GB" b="1" dirty="0"/>
              <a:t>bunch</a:t>
            </a:r>
            <a:r>
              <a:rPr lang="en-GB" dirty="0"/>
              <a:t>!” </a:t>
            </a:r>
            <a:br>
              <a:rPr lang="en-GB" dirty="0"/>
            </a:br>
            <a:r>
              <a:rPr lang="en-GB" dirty="0"/>
              <a:t>Rabbit panicked, feeling sure that there was not enough for </a:t>
            </a:r>
            <a:r>
              <a:rPr lang="en-GB" u="sng" dirty="0"/>
              <a:t>             </a:t>
            </a:r>
            <a:r>
              <a:rPr lang="en-GB" dirty="0"/>
              <a:t>.</a:t>
            </a:r>
          </a:p>
        </p:txBody>
      </p:sp>
      <p:sp>
        <p:nvSpPr>
          <p:cNvPr id="13" name="Correct answer"/>
          <p:cNvSpPr/>
          <p:nvPr/>
        </p:nvSpPr>
        <p:spPr>
          <a:xfrm>
            <a:off x="3505797" y="3652601"/>
            <a:ext cx="2132405" cy="2132405"/>
          </a:xfrm>
          <a:prstGeom prst="ellipse">
            <a:avLst/>
          </a:prstGeom>
          <a:noFill/>
          <a:ln w="57150">
            <a:solidFill>
              <a:srgbClr val="E94E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dirty="0"/>
          </a:p>
        </p:txBody>
      </p:sp>
      <p:pic>
        <p:nvPicPr>
          <p:cNvPr id="3" name="Monster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932" y="4944098"/>
            <a:ext cx="2265472" cy="2484994"/>
          </a:xfrm>
          <a:prstGeom prst="rect">
            <a:avLst/>
          </a:prstGeom>
        </p:spPr>
      </p:pic>
      <p:sp>
        <p:nvSpPr>
          <p:cNvPr id="11" name="Next">
            <a:hlinkClick r:id="rId3" action="ppaction://hlinksldjump"/>
          </p:cNvPr>
          <p:cNvSpPr/>
          <p:nvPr/>
        </p:nvSpPr>
        <p:spPr>
          <a:xfrm>
            <a:off x="7577750" y="2034472"/>
            <a:ext cx="1026500" cy="694851"/>
          </a:xfrm>
          <a:prstGeom prst="rightArrow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18"/>
          <a:stretch/>
        </p:blipFill>
        <p:spPr>
          <a:xfrm>
            <a:off x="5423490" y="1611441"/>
            <a:ext cx="1545078" cy="1590082"/>
          </a:xfrm>
          <a:prstGeom prst="roundRect">
            <a:avLst>
              <a:gd name="adj" fmla="val 5812"/>
            </a:avLst>
          </a:prstGeom>
          <a:ln w="28575">
            <a:solidFill>
              <a:srgbClr val="643C90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3628225" y="2630597"/>
            <a:ext cx="1048971" cy="369332"/>
          </a:xfrm>
          <a:prstGeom prst="rect">
            <a:avLst/>
          </a:prstGeom>
          <a:noFill/>
        </p:spPr>
        <p:txBody>
          <a:bodyPr wrap="square" rIns="288000" rtlCol="0">
            <a:spAutoFit/>
          </a:bodyPr>
          <a:lstStyle/>
          <a:p>
            <a:r>
              <a:rPr lang="en-GB" b="1" dirty="0"/>
              <a:t>lunch</a:t>
            </a:r>
          </a:p>
        </p:txBody>
      </p:sp>
    </p:spTree>
    <p:extLst>
      <p:ext uri="{BB962C8B-B14F-4D97-AF65-F5344CB8AC3E}">
        <p14:creationId xmlns:p14="http://schemas.microsoft.com/office/powerpoint/2010/main" val="3949623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D8D8D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D8D8D"/>
                                      </p:to>
                                    </p:animClr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3" grpId="0" animBg="1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55650" y="765175"/>
            <a:ext cx="7632700" cy="484203"/>
          </a:xfrm>
          <a:prstGeom prst="roundRect">
            <a:avLst/>
          </a:prstGeom>
          <a:solidFill>
            <a:srgbClr val="E94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dirty="0">
                <a:solidFill>
                  <a:schemeClr val="bg1"/>
                </a:solidFill>
              </a:rPr>
              <a:t>Click the correct rhyming word to fill in the blank.</a:t>
            </a:r>
            <a:endParaRPr lang="en-GB" dirty="0"/>
          </a:p>
        </p:txBody>
      </p:sp>
      <p:sp>
        <p:nvSpPr>
          <p:cNvPr id="8" name="answer 3"/>
          <p:cNvSpPr/>
          <p:nvPr/>
        </p:nvSpPr>
        <p:spPr>
          <a:xfrm>
            <a:off x="6437014" y="3743136"/>
            <a:ext cx="1951336" cy="1951336"/>
          </a:xfrm>
          <a:prstGeom prst="ellipse">
            <a:avLst/>
          </a:prstGeom>
          <a:solidFill>
            <a:srgbClr val="643C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on</a:t>
            </a:r>
          </a:p>
        </p:txBody>
      </p:sp>
      <p:sp>
        <p:nvSpPr>
          <p:cNvPr id="7" name="answer 2"/>
          <p:cNvSpPr/>
          <p:nvPr/>
        </p:nvSpPr>
        <p:spPr>
          <a:xfrm>
            <a:off x="3596332" y="3743136"/>
            <a:ext cx="1951336" cy="1951336"/>
          </a:xfrm>
          <a:prstGeom prst="ellipse">
            <a:avLst/>
          </a:prstGeom>
          <a:solidFill>
            <a:srgbClr val="643C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past</a:t>
            </a:r>
          </a:p>
        </p:txBody>
      </p:sp>
      <p:sp>
        <p:nvSpPr>
          <p:cNvPr id="4" name="answer 1"/>
          <p:cNvSpPr/>
          <p:nvPr/>
        </p:nvSpPr>
        <p:spPr>
          <a:xfrm>
            <a:off x="755650" y="3743136"/>
            <a:ext cx="1951336" cy="1951336"/>
          </a:xfrm>
          <a:prstGeom prst="ellipse">
            <a:avLst/>
          </a:prstGeom>
          <a:solidFill>
            <a:srgbClr val="643C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by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5650" y="1806318"/>
            <a:ext cx="4792018" cy="1754326"/>
          </a:xfrm>
          <a:prstGeom prst="rect">
            <a:avLst/>
          </a:prstGeom>
          <a:noFill/>
        </p:spPr>
        <p:txBody>
          <a:bodyPr wrap="square" rIns="288000" rtlCol="0">
            <a:spAutoFit/>
          </a:bodyPr>
          <a:lstStyle/>
          <a:p>
            <a:pPr marL="97200" indent="-457200"/>
            <a:r>
              <a:rPr lang="en-GB" dirty="0"/>
              <a:t>“My acorns have been stolen!” Squirrel shouted with a </a:t>
            </a:r>
            <a:r>
              <a:rPr lang="en-GB" b="1" dirty="0"/>
              <a:t>cry</a:t>
            </a:r>
            <a:r>
              <a:rPr lang="en-GB" dirty="0"/>
              <a:t>.</a:t>
            </a:r>
          </a:p>
          <a:p>
            <a:pPr marL="97200" indent="-457200"/>
            <a:r>
              <a:rPr lang="en-GB" dirty="0"/>
              <a:t>“And the villain left a bite mark in my tree as they went </a:t>
            </a:r>
            <a:r>
              <a:rPr lang="en-GB" u="sng" dirty="0"/>
              <a:t>               </a:t>
            </a:r>
            <a:r>
              <a:rPr lang="en-GB" dirty="0"/>
              <a:t>.”</a:t>
            </a:r>
          </a:p>
          <a:p>
            <a:pPr marL="97200" indent="-457200"/>
            <a:br>
              <a:rPr lang="en-GB" dirty="0"/>
            </a:br>
            <a:endParaRPr lang="en-GB" dirty="0"/>
          </a:p>
        </p:txBody>
      </p:sp>
      <p:sp>
        <p:nvSpPr>
          <p:cNvPr id="13" name="Correct answer"/>
          <p:cNvSpPr/>
          <p:nvPr/>
        </p:nvSpPr>
        <p:spPr>
          <a:xfrm>
            <a:off x="665115" y="3652601"/>
            <a:ext cx="2132405" cy="2132405"/>
          </a:xfrm>
          <a:prstGeom prst="ellipse">
            <a:avLst/>
          </a:prstGeom>
          <a:noFill/>
          <a:ln w="57150">
            <a:solidFill>
              <a:srgbClr val="E94E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dirty="0"/>
          </a:p>
        </p:txBody>
      </p:sp>
      <p:pic>
        <p:nvPicPr>
          <p:cNvPr id="3" name="Monster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250" y="4944098"/>
            <a:ext cx="2265472" cy="2484994"/>
          </a:xfrm>
          <a:prstGeom prst="rect">
            <a:avLst/>
          </a:prstGeom>
        </p:spPr>
      </p:pic>
      <p:sp>
        <p:nvSpPr>
          <p:cNvPr id="11" name="Next">
            <a:hlinkClick r:id="rId3" action="ppaction://hlinksldjump"/>
          </p:cNvPr>
          <p:cNvSpPr/>
          <p:nvPr/>
        </p:nvSpPr>
        <p:spPr>
          <a:xfrm>
            <a:off x="7577750" y="2034472"/>
            <a:ext cx="1026500" cy="694851"/>
          </a:xfrm>
          <a:prstGeom prst="rightArrow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79729" y="2630597"/>
            <a:ext cx="1048971" cy="369332"/>
          </a:xfrm>
          <a:prstGeom prst="rect">
            <a:avLst/>
          </a:prstGeom>
          <a:noFill/>
        </p:spPr>
        <p:txBody>
          <a:bodyPr wrap="square" rIns="288000" rtlCol="0">
            <a:spAutoFit/>
          </a:bodyPr>
          <a:lstStyle/>
          <a:p>
            <a:r>
              <a:rPr lang="en-GB" b="1" dirty="0"/>
              <a:t>by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450"/>
          <a:stretch/>
        </p:blipFill>
        <p:spPr>
          <a:xfrm>
            <a:off x="5610150" y="1611442"/>
            <a:ext cx="1556621" cy="1590082"/>
          </a:xfrm>
          <a:prstGeom prst="roundRect">
            <a:avLst>
              <a:gd name="adj" fmla="val 5812"/>
            </a:avLst>
          </a:prstGeom>
          <a:ln w="28575">
            <a:solidFill>
              <a:srgbClr val="643C90"/>
            </a:solidFill>
          </a:ln>
        </p:spPr>
      </p:pic>
    </p:spTree>
    <p:extLst>
      <p:ext uri="{BB962C8B-B14F-4D97-AF65-F5344CB8AC3E}">
        <p14:creationId xmlns:p14="http://schemas.microsoft.com/office/powerpoint/2010/main" val="2844480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D8D8D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D8D8D"/>
                                      </p:to>
                                    </p:animClr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3" grpId="0" animBg="1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A1786ED3-4A83-4E52-97FB-5BB8F2F68775}" vid="{F1370A2B-D63B-458B-B1CD-13966C42519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Twinkl Theme</Template>
  <TotalTime>281</TotalTime>
  <Words>482</Words>
  <Application>Microsoft Office PowerPoint</Application>
  <PresentationFormat>On-screen Show (4:3)</PresentationFormat>
  <Paragraphs>103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Calibri</vt:lpstr>
      <vt:lpstr>Arial</vt:lpstr>
      <vt:lpstr>Twinkl</vt:lpstr>
      <vt:lpstr>Office Theme</vt:lpstr>
      <vt:lpstr>PowerPoint Presentation</vt:lpstr>
      <vt:lpstr>Find the Rhyme</vt:lpstr>
      <vt:lpstr>PowerPoint Presentation</vt:lpstr>
      <vt:lpstr>PowerPoint Presentation</vt:lpstr>
      <vt:lpstr>PowerPoint Presentation</vt:lpstr>
      <vt:lpstr>PowerPoint Presentation</vt:lpstr>
      <vt:lpstr>Find the Rhyme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Well Done!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Twinkl Twinkl</dc:creator>
  <cp:lastModifiedBy>Ms Gudaityte</cp:lastModifiedBy>
  <cp:revision>27</cp:revision>
  <dcterms:created xsi:type="dcterms:W3CDTF">2019-07-23T15:34:15Z</dcterms:created>
  <dcterms:modified xsi:type="dcterms:W3CDTF">2020-12-03T13:41:13Z</dcterms:modified>
</cp:coreProperties>
</file>