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1" r:id="rId2"/>
    <p:sldId id="264" r:id="rId3"/>
    <p:sldId id="268" r:id="rId4"/>
    <p:sldId id="265" r:id="rId5"/>
    <p:sldId id="266" r:id="rId6"/>
    <p:sldId id="267" r:id="rId7"/>
    <p:sldId id="258" r:id="rId8"/>
    <p:sldId id="257" r:id="rId9"/>
    <p:sldId id="262" r:id="rId10"/>
    <p:sldId id="259" r:id="rId11"/>
    <p:sldId id="260" r:id="rId12"/>
    <p:sldId id="263" r:id="rId13"/>
    <p:sldId id="256"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17E5"/>
    <a:srgbClr val="FF6BE6"/>
    <a:srgbClr val="27FF7E"/>
    <a:srgbClr val="00FF67"/>
    <a:srgbClr val="FF9E00"/>
    <a:srgbClr val="FFC7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85467"/>
  </p:normalViewPr>
  <p:slideViewPr>
    <p:cSldViewPr snapToGrid="0" snapToObjects="1">
      <p:cViewPr varScale="1">
        <p:scale>
          <a:sx n="60" d="100"/>
          <a:sy n="60" d="100"/>
        </p:scale>
        <p:origin x="16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13EE1-C47E-0347-A9D8-13E759E5ECAD}" type="datetimeFigureOut">
              <a:rPr lang="en-US" smtClean="0"/>
              <a:t>11/27/2020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3CF33-998E-FF41-9FCC-1A968CD9354A}" type="slidenum">
              <a:rPr lang="en-US" smtClean="0"/>
              <a:t>‹#›</a:t>
            </a:fld>
            <a:endParaRPr lang="en-US"/>
          </a:p>
        </p:txBody>
      </p:sp>
    </p:spTree>
    <p:extLst>
      <p:ext uri="{BB962C8B-B14F-4D97-AF65-F5344CB8AC3E}">
        <p14:creationId xmlns:p14="http://schemas.microsoft.com/office/powerpoint/2010/main" val="195263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effective in creating a sense of setting and atmosphere.</a:t>
            </a:r>
          </a:p>
          <a:p>
            <a:r>
              <a:rPr lang="en-US" dirty="0"/>
              <a:t>Allow class time to find the</a:t>
            </a:r>
            <a:r>
              <a:rPr lang="en-US" baseline="0" dirty="0"/>
              <a:t> words and select the most effective. </a:t>
            </a:r>
            <a:endParaRPr lang="en-US" dirty="0"/>
          </a:p>
        </p:txBody>
      </p:sp>
      <p:sp>
        <p:nvSpPr>
          <p:cNvPr id="4" name="Slide Number Placeholder 3"/>
          <p:cNvSpPr>
            <a:spLocks noGrp="1"/>
          </p:cNvSpPr>
          <p:nvPr>
            <p:ph type="sldNum" sz="quarter" idx="10"/>
          </p:nvPr>
        </p:nvSpPr>
        <p:spPr/>
        <p:txBody>
          <a:bodyPr/>
          <a:lstStyle/>
          <a:p>
            <a:fld id="{FE73CF33-998E-FF41-9FCC-1A968CD9354A}" type="slidenum">
              <a:rPr lang="en-US" smtClean="0"/>
              <a:t>7</a:t>
            </a:fld>
            <a:endParaRPr lang="en-US"/>
          </a:p>
        </p:txBody>
      </p:sp>
    </p:spTree>
    <p:extLst>
      <p:ext uri="{BB962C8B-B14F-4D97-AF65-F5344CB8AC3E}">
        <p14:creationId xmlns:p14="http://schemas.microsoft.com/office/powerpoint/2010/main" val="61839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73CF33-998E-FF41-9FCC-1A968CD9354A}" type="slidenum">
              <a:rPr lang="en-US" smtClean="0"/>
              <a:t>8</a:t>
            </a:fld>
            <a:endParaRPr lang="en-US"/>
          </a:p>
        </p:txBody>
      </p:sp>
    </p:spTree>
    <p:extLst>
      <p:ext uri="{BB962C8B-B14F-4D97-AF65-F5344CB8AC3E}">
        <p14:creationId xmlns:p14="http://schemas.microsoft.com/office/powerpoint/2010/main" val="85464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effective in creating a sense of setting and atmosphere.</a:t>
            </a:r>
          </a:p>
          <a:p>
            <a:r>
              <a:rPr lang="en-US" dirty="0"/>
              <a:t>Allow students time to find the</a:t>
            </a:r>
            <a:r>
              <a:rPr lang="en-US" baseline="0" dirty="0"/>
              <a:t> words and select the most effective. </a:t>
            </a:r>
            <a:endParaRPr lang="en-US" dirty="0"/>
          </a:p>
          <a:p>
            <a:endParaRPr lang="en-US" dirty="0"/>
          </a:p>
        </p:txBody>
      </p:sp>
      <p:sp>
        <p:nvSpPr>
          <p:cNvPr id="4" name="Slide Number Placeholder 3"/>
          <p:cNvSpPr>
            <a:spLocks noGrp="1"/>
          </p:cNvSpPr>
          <p:nvPr>
            <p:ph type="sldNum" sz="quarter" idx="10"/>
          </p:nvPr>
        </p:nvSpPr>
        <p:spPr/>
        <p:txBody>
          <a:bodyPr/>
          <a:lstStyle/>
          <a:p>
            <a:fld id="{FE73CF33-998E-FF41-9FCC-1A968CD9354A}" type="slidenum">
              <a:rPr lang="en-US" smtClean="0"/>
              <a:t>10</a:t>
            </a:fld>
            <a:endParaRPr lang="en-US"/>
          </a:p>
        </p:txBody>
      </p:sp>
    </p:spTree>
    <p:extLst>
      <p:ext uri="{BB962C8B-B14F-4D97-AF65-F5344CB8AC3E}">
        <p14:creationId xmlns:p14="http://schemas.microsoft.com/office/powerpoint/2010/main" val="63134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CF33-998E-FF41-9FCC-1A968CD9354A}" type="slidenum">
              <a:rPr lang="en-US" smtClean="0"/>
              <a:t>11</a:t>
            </a:fld>
            <a:endParaRPr lang="en-US"/>
          </a:p>
        </p:txBody>
      </p:sp>
    </p:spTree>
    <p:extLst>
      <p:ext uri="{BB962C8B-B14F-4D97-AF65-F5344CB8AC3E}">
        <p14:creationId xmlns:p14="http://schemas.microsoft.com/office/powerpoint/2010/main" val="173381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CF33-998E-FF41-9FCC-1A968CD9354A}" type="slidenum">
              <a:rPr lang="en-US" smtClean="0"/>
              <a:t>13</a:t>
            </a:fld>
            <a:endParaRPr lang="en-US"/>
          </a:p>
        </p:txBody>
      </p:sp>
    </p:spTree>
    <p:extLst>
      <p:ext uri="{BB962C8B-B14F-4D97-AF65-F5344CB8AC3E}">
        <p14:creationId xmlns:p14="http://schemas.microsoft.com/office/powerpoint/2010/main" val="131489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3CF33-998E-FF41-9FCC-1A968CD9354A}" type="slidenum">
              <a:rPr lang="en-US" smtClean="0"/>
              <a:t>14</a:t>
            </a:fld>
            <a:endParaRPr lang="en-US"/>
          </a:p>
        </p:txBody>
      </p:sp>
    </p:spTree>
    <p:extLst>
      <p:ext uri="{BB962C8B-B14F-4D97-AF65-F5344CB8AC3E}">
        <p14:creationId xmlns:p14="http://schemas.microsoft.com/office/powerpoint/2010/main" val="8433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8A4AB4-DB01-394A-8CCE-D763C6D38D0C}"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A4AB4-DB01-394A-8CCE-D763C6D38D0C}"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A4AB4-DB01-394A-8CCE-D763C6D38D0C}"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A4AB4-DB01-394A-8CCE-D763C6D38D0C}"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A4AB4-DB01-394A-8CCE-D763C6D38D0C}" type="datetimeFigureOut">
              <a:rPr lang="en-US" smtClean="0"/>
              <a:t>11/27/2020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8A4AB4-DB01-394A-8CCE-D763C6D38D0C}"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8A4AB4-DB01-394A-8CCE-D763C6D38D0C}" type="datetimeFigureOut">
              <a:rPr lang="en-US" smtClean="0"/>
              <a:t>11/27/2020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A4AB4-DB01-394A-8CCE-D763C6D38D0C}" type="datetimeFigureOut">
              <a:rPr lang="en-US" smtClean="0"/>
              <a:t>11/27/2020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A4AB4-DB01-394A-8CCE-D763C6D38D0C}" type="datetimeFigureOut">
              <a:rPr lang="en-US" smtClean="0"/>
              <a:t>11/27/2020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8A4AB4-DB01-394A-8CCE-D763C6D38D0C}"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8A4AB4-DB01-394A-8CCE-D763C6D38D0C}" type="datetimeFigureOut">
              <a:rPr lang="en-US" smtClean="0"/>
              <a:t>11/27/2020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CF67BC-C182-A845-83A1-18A03A7928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A4AB4-DB01-394A-8CCE-D763C6D38D0C}" type="datetimeFigureOut">
              <a:rPr lang="en-US" smtClean="0"/>
              <a:t>11/27/2020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F67BC-C182-A845-83A1-18A03A7928AC}" type="slidenum">
              <a:rPr lang="en-US" smtClean="0"/>
              <a:t>‹#›</a:t>
            </a:fld>
            <a:endParaRPr lang="en-US"/>
          </a:p>
        </p:txBody>
      </p:sp>
    </p:spTree>
    <p:extLst>
      <p:ext uri="{BB962C8B-B14F-4D97-AF65-F5344CB8AC3E}">
        <p14:creationId xmlns:p14="http://schemas.microsoft.com/office/powerpoint/2010/main" val="395396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9A2A-2AA0-4A97-873B-CEB1A5FC4002}"/>
              </a:ext>
            </a:extLst>
          </p:cNvPr>
          <p:cNvSpPr>
            <a:spLocks noGrp="1"/>
          </p:cNvSpPr>
          <p:nvPr>
            <p:ph type="title"/>
          </p:nvPr>
        </p:nvSpPr>
        <p:spPr/>
        <p:txBody>
          <a:bodyPr>
            <a:normAutofit/>
          </a:bodyPr>
          <a:lstStyle/>
          <a:p>
            <a:pPr algn="ctr"/>
            <a:r>
              <a:rPr lang="en-GB" sz="2200" i="1" u="sng" dirty="0"/>
              <a:t> Can I identify how  Dickins felt about Christmas through a setting description?</a:t>
            </a:r>
            <a:endParaRPr lang="en-GB" u="sng" dirty="0"/>
          </a:p>
        </p:txBody>
      </p:sp>
      <p:sp>
        <p:nvSpPr>
          <p:cNvPr id="3" name="Content Placeholder 2">
            <a:extLst>
              <a:ext uri="{FF2B5EF4-FFF2-40B4-BE49-F238E27FC236}">
                <a16:creationId xmlns:a16="http://schemas.microsoft.com/office/drawing/2014/main" id="{85696923-8D5D-44C5-90E9-C507CA045D63}"/>
              </a:ext>
            </a:extLst>
          </p:cNvPr>
          <p:cNvSpPr>
            <a:spLocks noGrp="1"/>
          </p:cNvSpPr>
          <p:nvPr>
            <p:ph idx="1"/>
          </p:nvPr>
        </p:nvSpPr>
        <p:spPr/>
        <p:txBody>
          <a:bodyPr/>
          <a:lstStyle/>
          <a:p>
            <a:r>
              <a:rPr lang="en-GB" dirty="0"/>
              <a:t>To understand how Dickens creates a gloomy and dark atmosphere through his use of language and structural features </a:t>
            </a:r>
          </a:p>
          <a:p>
            <a:endParaRPr lang="en-GB" dirty="0"/>
          </a:p>
        </p:txBody>
      </p:sp>
      <p:pic>
        <p:nvPicPr>
          <p:cNvPr id="4" name="Picture 3">
            <a:extLst>
              <a:ext uri="{FF2B5EF4-FFF2-40B4-BE49-F238E27FC236}">
                <a16:creationId xmlns:a16="http://schemas.microsoft.com/office/drawing/2014/main" id="{32DF2B15-C646-49DC-91E0-A5711EF94E69}"/>
              </a:ext>
            </a:extLst>
          </p:cNvPr>
          <p:cNvPicPr>
            <a:picLocks noChangeAspect="1"/>
          </p:cNvPicPr>
          <p:nvPr/>
        </p:nvPicPr>
        <p:blipFill>
          <a:blip r:embed="rId2"/>
          <a:stretch>
            <a:fillRect/>
          </a:stretch>
        </p:blipFill>
        <p:spPr>
          <a:xfrm>
            <a:off x="4270949" y="2830367"/>
            <a:ext cx="2985885" cy="3346596"/>
          </a:xfrm>
          <a:prstGeom prst="rect">
            <a:avLst/>
          </a:prstGeom>
        </p:spPr>
      </p:pic>
    </p:spTree>
    <p:extLst>
      <p:ext uri="{BB962C8B-B14F-4D97-AF65-F5344CB8AC3E}">
        <p14:creationId xmlns:p14="http://schemas.microsoft.com/office/powerpoint/2010/main" val="263758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326745"/>
            <a:ext cx="7886700" cy="299891"/>
          </a:xfrm>
        </p:spPr>
        <p:txBody>
          <a:bodyPr>
            <a:noAutofit/>
          </a:bodyPr>
          <a:lstStyle/>
          <a:p>
            <a:r>
              <a:rPr lang="en-US" sz="3200" dirty="0">
                <a:latin typeface="+mn-lt"/>
              </a:rPr>
              <a:t>Highlight the four </a:t>
            </a:r>
            <a:r>
              <a:rPr lang="en-US" sz="3200" u="sng" dirty="0">
                <a:latin typeface="+mn-lt"/>
              </a:rPr>
              <a:t>most</a:t>
            </a:r>
            <a:r>
              <a:rPr lang="en-US" sz="3200" dirty="0">
                <a:latin typeface="+mn-lt"/>
              </a:rPr>
              <a:t> effective</a:t>
            </a:r>
            <a:r>
              <a:rPr lang="mr-IN" sz="3200" dirty="0">
                <a:latin typeface="+mn-lt"/>
              </a:rPr>
              <a:t>…</a:t>
            </a:r>
            <a:endParaRPr lang="en-US" sz="3200" dirty="0">
              <a:latin typeface="+mn-lt"/>
            </a:endParaRPr>
          </a:p>
        </p:txBody>
      </p:sp>
      <p:sp>
        <p:nvSpPr>
          <p:cNvPr id="3" name="Content Placeholder 2"/>
          <p:cNvSpPr>
            <a:spLocks noGrp="1"/>
          </p:cNvSpPr>
          <p:nvPr>
            <p:ph idx="1"/>
          </p:nvPr>
        </p:nvSpPr>
        <p:spPr>
          <a:xfrm>
            <a:off x="346364" y="2033443"/>
            <a:ext cx="8451272" cy="4602884"/>
          </a:xfrm>
        </p:spPr>
        <p:txBody>
          <a:bodyPr>
            <a:normAutofit fontScale="77500" lnSpcReduction="20000"/>
          </a:bodyPr>
          <a:lstStyle/>
          <a:p>
            <a:pPr marL="0" indent="0">
              <a:lnSpc>
                <a:spcPct val="120000"/>
              </a:lnSpc>
              <a:buNone/>
            </a:pPr>
            <a:r>
              <a:rPr lang="en-US" dirty="0"/>
              <a:t>Meanwhile the fog and darkness thickened so, that people ran about with flaring links, offering their services to go before horses in carriages, and conduct them on their way.  The ancient tower of a church, whose gruff old bell was always peeping slyly down at Scrooge out of a Gothic window in the wall, became invisible, and struck the hours and quarters in the clouds, with shaky vibrations afterwards as if its teeth were chattering in its frozen head up there.  The cold became intense.  In the main street at the corner of the court, some labourers were repairing the gas-pipes, and had lighted a great fire in a brazier, round which a party of ragged men and boys were gathered: warming their hands and winking their eyes before the blaze in delight.  The water-plug being left alone and  reluctantly turned to ice. </a:t>
            </a:r>
          </a:p>
        </p:txBody>
      </p:sp>
      <p:sp>
        <p:nvSpPr>
          <p:cNvPr id="5" name="Rectangle 4"/>
          <p:cNvSpPr/>
          <p:nvPr/>
        </p:nvSpPr>
        <p:spPr>
          <a:xfrm>
            <a:off x="1640464" y="907476"/>
            <a:ext cx="2576946" cy="845127"/>
          </a:xfrm>
          <a:prstGeom prst="rect">
            <a:avLst/>
          </a:prstGeom>
          <a:solidFill>
            <a:srgbClr val="FF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adjectives</a:t>
            </a:r>
          </a:p>
        </p:txBody>
      </p:sp>
      <p:sp>
        <p:nvSpPr>
          <p:cNvPr id="6" name="Rectangle 5"/>
          <p:cNvSpPr/>
          <p:nvPr/>
        </p:nvSpPr>
        <p:spPr>
          <a:xfrm>
            <a:off x="4771591" y="907475"/>
            <a:ext cx="2576946" cy="8451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nouns</a:t>
            </a:r>
          </a:p>
        </p:txBody>
      </p:sp>
    </p:spTree>
    <p:extLst>
      <p:ext uri="{BB962C8B-B14F-4D97-AF65-F5344CB8AC3E}">
        <p14:creationId xmlns:p14="http://schemas.microsoft.com/office/powerpoint/2010/main" val="1903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5721927" cy="6858000"/>
          </a:xfrm>
        </p:spPr>
        <p:txBody>
          <a:bodyPr>
            <a:noAutofit/>
          </a:bodyPr>
          <a:lstStyle/>
          <a:p>
            <a:pPr marL="0" indent="0">
              <a:lnSpc>
                <a:spcPct val="120000"/>
              </a:lnSpc>
              <a:spcBef>
                <a:spcPts val="2200"/>
              </a:spcBef>
              <a:buNone/>
            </a:pPr>
            <a:r>
              <a:rPr lang="en-US" sz="1800" dirty="0"/>
              <a:t>Meanwhile the </a:t>
            </a:r>
            <a:r>
              <a:rPr lang="en-US" sz="1800" b="1" dirty="0">
                <a:solidFill>
                  <a:schemeClr val="accent2"/>
                </a:solidFill>
              </a:rPr>
              <a:t>fog</a:t>
            </a:r>
            <a:r>
              <a:rPr lang="en-US" sz="1800" dirty="0"/>
              <a:t> and </a:t>
            </a:r>
            <a:r>
              <a:rPr lang="en-US" sz="1800" b="1" dirty="0">
                <a:solidFill>
                  <a:schemeClr val="accent2"/>
                </a:solidFill>
              </a:rPr>
              <a:t>darkness</a:t>
            </a:r>
            <a:r>
              <a:rPr lang="en-US" sz="1800" dirty="0"/>
              <a:t> thickened so, that people ran about with flaring links, offering their services to go before horses in carriages, and conduct them on their way.  </a:t>
            </a:r>
          </a:p>
          <a:p>
            <a:pPr marL="0" indent="0">
              <a:lnSpc>
                <a:spcPct val="120000"/>
              </a:lnSpc>
              <a:spcBef>
                <a:spcPts val="2200"/>
              </a:spcBef>
              <a:buNone/>
            </a:pPr>
            <a:r>
              <a:rPr lang="en-US" sz="1800" dirty="0"/>
              <a:t>The </a:t>
            </a:r>
            <a:r>
              <a:rPr lang="en-US" sz="1800" dirty="0">
                <a:solidFill>
                  <a:srgbClr val="FF17E5"/>
                </a:solidFill>
              </a:rPr>
              <a:t>ancient</a:t>
            </a:r>
            <a:r>
              <a:rPr lang="en-US" sz="1800" dirty="0"/>
              <a:t> tower of a church, whose </a:t>
            </a:r>
            <a:r>
              <a:rPr lang="en-US" sz="1800" dirty="0">
                <a:solidFill>
                  <a:srgbClr val="FF17E5"/>
                </a:solidFill>
              </a:rPr>
              <a:t>gruff</a:t>
            </a:r>
            <a:r>
              <a:rPr lang="en-US" sz="1800" dirty="0"/>
              <a:t> old bell was always peeping slyly down at Scrooge out of a Gothic window in the wall, became </a:t>
            </a:r>
            <a:r>
              <a:rPr lang="en-US" sz="1800" dirty="0">
                <a:solidFill>
                  <a:srgbClr val="FF17E5"/>
                </a:solidFill>
              </a:rPr>
              <a:t>invisible</a:t>
            </a:r>
            <a:r>
              <a:rPr lang="en-US" sz="1800" dirty="0"/>
              <a:t>, and struck the hours and quarters in the </a:t>
            </a:r>
            <a:r>
              <a:rPr lang="en-US" sz="1800" b="1" dirty="0">
                <a:solidFill>
                  <a:schemeClr val="accent2"/>
                </a:solidFill>
              </a:rPr>
              <a:t>clouds</a:t>
            </a:r>
            <a:r>
              <a:rPr lang="en-US" sz="1800" dirty="0"/>
              <a:t>, with tremulous vibrations afterwards as if its teeth were chattering in its </a:t>
            </a:r>
            <a:r>
              <a:rPr lang="en-US" sz="1800" dirty="0">
                <a:solidFill>
                  <a:srgbClr val="FF17E5"/>
                </a:solidFill>
              </a:rPr>
              <a:t>frozen</a:t>
            </a:r>
            <a:r>
              <a:rPr lang="en-US" sz="1800" dirty="0"/>
              <a:t> head up there.  </a:t>
            </a:r>
          </a:p>
          <a:p>
            <a:pPr marL="0" indent="0">
              <a:lnSpc>
                <a:spcPct val="120000"/>
              </a:lnSpc>
              <a:spcBef>
                <a:spcPts val="2200"/>
              </a:spcBef>
              <a:buNone/>
            </a:pPr>
            <a:r>
              <a:rPr lang="en-US" sz="1800" b="1" dirty="0"/>
              <a:t>The </a:t>
            </a:r>
            <a:r>
              <a:rPr lang="en-US" sz="1800" b="1" dirty="0">
                <a:solidFill>
                  <a:schemeClr val="accent2"/>
                </a:solidFill>
              </a:rPr>
              <a:t>cold</a:t>
            </a:r>
            <a:r>
              <a:rPr lang="en-US" sz="1800" b="1" dirty="0"/>
              <a:t> became </a:t>
            </a:r>
            <a:r>
              <a:rPr lang="en-US" sz="1800" b="1" dirty="0">
                <a:solidFill>
                  <a:srgbClr val="FF17E5"/>
                </a:solidFill>
              </a:rPr>
              <a:t>intense</a:t>
            </a:r>
            <a:r>
              <a:rPr lang="en-US" sz="1800" b="1" dirty="0"/>
              <a:t>.  </a:t>
            </a:r>
          </a:p>
          <a:p>
            <a:pPr marL="0" indent="0">
              <a:lnSpc>
                <a:spcPct val="120000"/>
              </a:lnSpc>
              <a:spcBef>
                <a:spcPts val="2200"/>
              </a:spcBef>
              <a:buNone/>
            </a:pPr>
            <a:r>
              <a:rPr lang="en-US" sz="1800" b="1" i="1" dirty="0"/>
              <a:t>In the main street at the corner of the court, some labourers were repairing the gas-pipes, and had lighted a great </a:t>
            </a:r>
            <a:r>
              <a:rPr lang="en-US" sz="1800" b="1" i="1" dirty="0">
                <a:solidFill>
                  <a:schemeClr val="accent2"/>
                </a:solidFill>
              </a:rPr>
              <a:t>fire</a:t>
            </a:r>
            <a:r>
              <a:rPr lang="en-US" sz="1800" b="1" i="1" dirty="0"/>
              <a:t> in a </a:t>
            </a:r>
            <a:r>
              <a:rPr lang="en-US" sz="1800" b="1" i="1" dirty="0">
                <a:solidFill>
                  <a:schemeClr val="accent2"/>
                </a:solidFill>
              </a:rPr>
              <a:t>brazier</a:t>
            </a:r>
            <a:r>
              <a:rPr lang="en-US" sz="1800" b="1" i="1" dirty="0"/>
              <a:t>, round which a </a:t>
            </a:r>
            <a:r>
              <a:rPr lang="en-US" sz="1800" b="1" i="1" dirty="0">
                <a:solidFill>
                  <a:schemeClr val="accent2"/>
                </a:solidFill>
              </a:rPr>
              <a:t>party</a:t>
            </a:r>
            <a:r>
              <a:rPr lang="en-US" sz="1800" b="1" i="1" dirty="0"/>
              <a:t> of ragged men and boys were gathered: warming their </a:t>
            </a:r>
            <a:r>
              <a:rPr lang="en-US" sz="1800" b="1" i="1" dirty="0">
                <a:solidFill>
                  <a:schemeClr val="accent2"/>
                </a:solidFill>
              </a:rPr>
              <a:t>hands</a:t>
            </a:r>
            <a:r>
              <a:rPr lang="en-US" sz="1800" b="1" i="1" dirty="0"/>
              <a:t> and winking their </a:t>
            </a:r>
            <a:r>
              <a:rPr lang="en-US" sz="1800" b="1" i="1" dirty="0">
                <a:solidFill>
                  <a:schemeClr val="accent2"/>
                </a:solidFill>
              </a:rPr>
              <a:t>eyes</a:t>
            </a:r>
            <a:r>
              <a:rPr lang="en-US" sz="1800" b="1" i="1" dirty="0"/>
              <a:t> before the </a:t>
            </a:r>
            <a:r>
              <a:rPr lang="en-US" sz="1800" b="1" i="1" dirty="0">
                <a:solidFill>
                  <a:schemeClr val="accent2"/>
                </a:solidFill>
              </a:rPr>
              <a:t>blaze</a:t>
            </a:r>
            <a:r>
              <a:rPr lang="en-US" sz="1800" b="1" i="1" dirty="0"/>
              <a:t> in </a:t>
            </a:r>
            <a:r>
              <a:rPr lang="en-US" sz="1800" b="1" i="1" dirty="0">
                <a:solidFill>
                  <a:schemeClr val="accent2"/>
                </a:solidFill>
              </a:rPr>
              <a:t>rapture</a:t>
            </a:r>
            <a:r>
              <a:rPr lang="en-US" sz="1800" b="1" i="1" dirty="0"/>
              <a:t>.</a:t>
            </a:r>
            <a:r>
              <a:rPr lang="en-US" sz="1800" i="1" dirty="0"/>
              <a:t>  </a:t>
            </a:r>
          </a:p>
          <a:p>
            <a:pPr marL="0" indent="0">
              <a:lnSpc>
                <a:spcPct val="120000"/>
              </a:lnSpc>
              <a:spcBef>
                <a:spcPts val="2200"/>
              </a:spcBef>
              <a:buNone/>
            </a:pPr>
            <a:r>
              <a:rPr lang="en-US" sz="1800" dirty="0"/>
              <a:t>The water-plug being left alone and  reluctantly turned to ice. </a:t>
            </a:r>
            <a:endParaRPr lang="en-US" sz="1800" i="1" dirty="0"/>
          </a:p>
        </p:txBody>
      </p:sp>
      <p:sp>
        <p:nvSpPr>
          <p:cNvPr id="4" name="TextBox 3"/>
          <p:cNvSpPr txBox="1"/>
          <p:nvPr/>
        </p:nvSpPr>
        <p:spPr>
          <a:xfrm>
            <a:off x="6054436" y="1"/>
            <a:ext cx="3089564" cy="2308324"/>
          </a:xfrm>
          <a:prstGeom prst="rect">
            <a:avLst/>
          </a:prstGeom>
          <a:solidFill>
            <a:schemeClr val="accent4">
              <a:lumMod val="20000"/>
              <a:lumOff val="80000"/>
            </a:schemeClr>
          </a:solidFill>
        </p:spPr>
        <p:txBody>
          <a:bodyPr wrap="square" rtlCol="0">
            <a:spAutoFit/>
          </a:bodyPr>
          <a:lstStyle/>
          <a:p>
            <a:r>
              <a:rPr lang="en-US" dirty="0">
                <a:solidFill>
                  <a:srgbClr val="FF17E5"/>
                </a:solidFill>
              </a:rPr>
              <a:t>ancient</a:t>
            </a:r>
          </a:p>
          <a:p>
            <a:r>
              <a:rPr lang="en-US" dirty="0">
                <a:solidFill>
                  <a:srgbClr val="FF17E5"/>
                </a:solidFill>
              </a:rPr>
              <a:t>gruff</a:t>
            </a:r>
          </a:p>
          <a:p>
            <a:r>
              <a:rPr lang="en-US" dirty="0">
                <a:solidFill>
                  <a:srgbClr val="FF17E5"/>
                </a:solidFill>
              </a:rPr>
              <a:t>invisible</a:t>
            </a:r>
          </a:p>
          <a:p>
            <a:r>
              <a:rPr lang="en-US" dirty="0">
                <a:solidFill>
                  <a:srgbClr val="FF17E5"/>
                </a:solidFill>
              </a:rPr>
              <a:t>frozen</a:t>
            </a:r>
          </a:p>
          <a:p>
            <a:r>
              <a:rPr lang="en-US" dirty="0">
                <a:solidFill>
                  <a:srgbClr val="FF17E5"/>
                </a:solidFill>
              </a:rPr>
              <a:t>intense</a:t>
            </a:r>
          </a:p>
          <a:p>
            <a:r>
              <a:rPr lang="en-US" dirty="0">
                <a:solidFill>
                  <a:srgbClr val="FF17E5"/>
                </a:solidFill>
              </a:rPr>
              <a:t>congealed</a:t>
            </a:r>
          </a:p>
          <a:p>
            <a:r>
              <a:rPr lang="en-US" dirty="0">
                <a:solidFill>
                  <a:srgbClr val="FF17E5"/>
                </a:solidFill>
              </a:rPr>
              <a:t>misanthropic</a:t>
            </a:r>
          </a:p>
          <a:p>
            <a:endParaRPr lang="en-US" dirty="0">
              <a:solidFill>
                <a:srgbClr val="FF17E5"/>
              </a:solidFill>
            </a:endParaRPr>
          </a:p>
        </p:txBody>
      </p:sp>
      <p:sp>
        <p:nvSpPr>
          <p:cNvPr id="5" name="Rectangle 4"/>
          <p:cNvSpPr/>
          <p:nvPr/>
        </p:nvSpPr>
        <p:spPr>
          <a:xfrm>
            <a:off x="7599218" y="0"/>
            <a:ext cx="1544782" cy="1477328"/>
          </a:xfrm>
          <a:prstGeom prst="rect">
            <a:avLst/>
          </a:prstGeom>
        </p:spPr>
        <p:txBody>
          <a:bodyPr wrap="square">
            <a:spAutoFit/>
          </a:bodyPr>
          <a:lstStyle/>
          <a:p>
            <a:r>
              <a:rPr lang="en-US" b="1" dirty="0">
                <a:solidFill>
                  <a:schemeClr val="accent2"/>
                </a:solidFill>
              </a:rPr>
              <a:t>fog</a:t>
            </a:r>
          </a:p>
          <a:p>
            <a:r>
              <a:rPr lang="en-US" b="1" dirty="0">
                <a:solidFill>
                  <a:schemeClr val="accent2"/>
                </a:solidFill>
              </a:rPr>
              <a:t>darkness</a:t>
            </a:r>
          </a:p>
          <a:p>
            <a:r>
              <a:rPr lang="en-US" b="1" dirty="0">
                <a:solidFill>
                  <a:schemeClr val="accent2"/>
                </a:solidFill>
              </a:rPr>
              <a:t>clouds</a:t>
            </a:r>
          </a:p>
          <a:p>
            <a:r>
              <a:rPr lang="en-US" b="1" dirty="0">
                <a:solidFill>
                  <a:schemeClr val="accent2"/>
                </a:solidFill>
              </a:rPr>
              <a:t>cold</a:t>
            </a:r>
          </a:p>
          <a:p>
            <a:r>
              <a:rPr lang="en-US" b="1" dirty="0">
                <a:solidFill>
                  <a:schemeClr val="accent2"/>
                </a:solidFill>
              </a:rPr>
              <a:t>solitude</a:t>
            </a:r>
          </a:p>
        </p:txBody>
      </p:sp>
      <p:sp>
        <p:nvSpPr>
          <p:cNvPr id="6" name="TextBox 5"/>
          <p:cNvSpPr txBox="1"/>
          <p:nvPr/>
        </p:nvSpPr>
        <p:spPr>
          <a:xfrm>
            <a:off x="6054436" y="4003712"/>
            <a:ext cx="3089564" cy="2031325"/>
          </a:xfrm>
          <a:prstGeom prst="rect">
            <a:avLst/>
          </a:prstGeom>
          <a:solidFill>
            <a:schemeClr val="accent4">
              <a:lumMod val="20000"/>
              <a:lumOff val="80000"/>
            </a:schemeClr>
          </a:solidFill>
        </p:spPr>
        <p:txBody>
          <a:bodyPr wrap="square" rtlCol="0">
            <a:spAutoFit/>
          </a:bodyPr>
          <a:lstStyle/>
          <a:p>
            <a:r>
              <a:rPr lang="en-US" dirty="0"/>
              <a:t>repairing</a:t>
            </a:r>
          </a:p>
          <a:p>
            <a:r>
              <a:rPr lang="en-US" dirty="0"/>
              <a:t>warming</a:t>
            </a:r>
          </a:p>
          <a:p>
            <a:r>
              <a:rPr lang="en-US" dirty="0"/>
              <a:t>winking</a:t>
            </a:r>
          </a:p>
          <a:p>
            <a:endParaRPr lang="en-US" dirty="0"/>
          </a:p>
          <a:p>
            <a:r>
              <a:rPr lang="en-US" dirty="0"/>
              <a:t>lighted</a:t>
            </a:r>
          </a:p>
          <a:p>
            <a:r>
              <a:rPr lang="en-US" dirty="0"/>
              <a:t>gathered</a:t>
            </a:r>
          </a:p>
          <a:p>
            <a:endParaRPr lang="en-US" dirty="0">
              <a:solidFill>
                <a:srgbClr val="00B050"/>
              </a:solidFill>
            </a:endParaRPr>
          </a:p>
        </p:txBody>
      </p:sp>
      <p:sp>
        <p:nvSpPr>
          <p:cNvPr id="7" name="Rectangle 6"/>
          <p:cNvSpPr/>
          <p:nvPr/>
        </p:nvSpPr>
        <p:spPr>
          <a:xfrm>
            <a:off x="7599218" y="4003712"/>
            <a:ext cx="1544782" cy="2031325"/>
          </a:xfrm>
          <a:prstGeom prst="rect">
            <a:avLst/>
          </a:prstGeom>
        </p:spPr>
        <p:txBody>
          <a:bodyPr wrap="square">
            <a:spAutoFit/>
          </a:bodyPr>
          <a:lstStyle/>
          <a:p>
            <a:r>
              <a:rPr lang="en-US" b="1" dirty="0">
                <a:solidFill>
                  <a:schemeClr val="accent2"/>
                </a:solidFill>
              </a:rPr>
              <a:t>fire</a:t>
            </a:r>
          </a:p>
          <a:p>
            <a:r>
              <a:rPr lang="en-US" b="1" dirty="0">
                <a:solidFill>
                  <a:schemeClr val="accent2"/>
                </a:solidFill>
              </a:rPr>
              <a:t>brazier</a:t>
            </a:r>
          </a:p>
          <a:p>
            <a:r>
              <a:rPr lang="en-US" b="1" dirty="0">
                <a:solidFill>
                  <a:schemeClr val="accent2"/>
                </a:solidFill>
              </a:rPr>
              <a:t>party</a:t>
            </a:r>
          </a:p>
          <a:p>
            <a:r>
              <a:rPr lang="en-US" b="1" dirty="0">
                <a:solidFill>
                  <a:schemeClr val="accent2"/>
                </a:solidFill>
              </a:rPr>
              <a:t>hands</a:t>
            </a:r>
          </a:p>
          <a:p>
            <a:r>
              <a:rPr lang="en-US" b="1" dirty="0">
                <a:solidFill>
                  <a:schemeClr val="accent2"/>
                </a:solidFill>
              </a:rPr>
              <a:t>eyes</a:t>
            </a:r>
          </a:p>
          <a:p>
            <a:r>
              <a:rPr lang="en-US" b="1" dirty="0">
                <a:solidFill>
                  <a:schemeClr val="accent2"/>
                </a:solidFill>
              </a:rPr>
              <a:t>blaze</a:t>
            </a:r>
          </a:p>
          <a:p>
            <a:r>
              <a:rPr lang="en-US" b="1" dirty="0">
                <a:solidFill>
                  <a:schemeClr val="accent2"/>
                </a:solidFill>
              </a:rPr>
              <a:t>rapture</a:t>
            </a:r>
          </a:p>
        </p:txBody>
      </p:sp>
    </p:spTree>
    <p:extLst>
      <p:ext uri="{BB962C8B-B14F-4D97-AF65-F5344CB8AC3E}">
        <p14:creationId xmlns:p14="http://schemas.microsoft.com/office/powerpoint/2010/main" val="202685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525A-7147-4289-87E8-B8997CB4CF67}"/>
              </a:ext>
            </a:extLst>
          </p:cNvPr>
          <p:cNvSpPr>
            <a:spLocks noGrp="1"/>
          </p:cNvSpPr>
          <p:nvPr>
            <p:ph type="title"/>
          </p:nvPr>
        </p:nvSpPr>
        <p:spPr>
          <a:xfrm>
            <a:off x="628650" y="365126"/>
            <a:ext cx="7886700" cy="315911"/>
          </a:xfrm>
        </p:spPr>
        <p:txBody>
          <a:bodyPr>
            <a:normAutofit fontScale="90000"/>
          </a:bodyPr>
          <a:lstStyle/>
          <a:p>
            <a:r>
              <a:rPr lang="en-GB" dirty="0"/>
              <a:t>Think about…….</a:t>
            </a:r>
          </a:p>
        </p:txBody>
      </p:sp>
      <p:sp>
        <p:nvSpPr>
          <p:cNvPr id="3" name="Content Placeholder 2">
            <a:extLst>
              <a:ext uri="{FF2B5EF4-FFF2-40B4-BE49-F238E27FC236}">
                <a16:creationId xmlns:a16="http://schemas.microsoft.com/office/drawing/2014/main" id="{1FC99FEC-6777-4612-91E5-4837A9542AD3}"/>
              </a:ext>
            </a:extLst>
          </p:cNvPr>
          <p:cNvSpPr>
            <a:spLocks noGrp="1"/>
          </p:cNvSpPr>
          <p:nvPr>
            <p:ph idx="1"/>
          </p:nvPr>
        </p:nvSpPr>
        <p:spPr/>
        <p:txBody>
          <a:bodyPr>
            <a:normAutofit/>
          </a:bodyPr>
          <a:lstStyle/>
          <a:p>
            <a:r>
              <a:rPr lang="en-US" dirty="0"/>
              <a:t>How does this description build on the atmosphere of the setting established earlier?</a:t>
            </a:r>
          </a:p>
          <a:p>
            <a:r>
              <a:rPr lang="en-US" dirty="0"/>
              <a:t>Why do you think Dickens chose to write this statement in a short, simple sentence? How does that link to the adjective ‘intense’?</a:t>
            </a:r>
          </a:p>
        </p:txBody>
      </p:sp>
    </p:spTree>
    <p:extLst>
      <p:ext uri="{BB962C8B-B14F-4D97-AF65-F5344CB8AC3E}">
        <p14:creationId xmlns:p14="http://schemas.microsoft.com/office/powerpoint/2010/main" val="300894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003898" y="1787714"/>
            <a:ext cx="4680220" cy="3002750"/>
          </a:xfrm>
          <a:prstGeom prst="rect">
            <a:avLst/>
          </a:prstGeom>
        </p:spPr>
      </p:pic>
      <p:sp>
        <p:nvSpPr>
          <p:cNvPr id="10" name="Rectangle 9"/>
          <p:cNvSpPr/>
          <p:nvPr/>
        </p:nvSpPr>
        <p:spPr>
          <a:xfrm>
            <a:off x="432273" y="1205741"/>
            <a:ext cx="1571625" cy="3156448"/>
          </a:xfrm>
          <a:prstGeom prst="rect">
            <a:avLst/>
          </a:prstGeom>
        </p:spPr>
        <p:txBody>
          <a:bodyPr wrap="square">
            <a:spAutoFit/>
          </a:bodyPr>
          <a:lstStyle/>
          <a:p>
            <a:pPr>
              <a:lnSpc>
                <a:spcPct val="120000"/>
              </a:lnSpc>
              <a:spcBef>
                <a:spcPts val="0"/>
              </a:spcBef>
            </a:pPr>
            <a:r>
              <a:rPr lang="en-US" b="1" u="sng" dirty="0"/>
              <a:t>VERBS</a:t>
            </a:r>
          </a:p>
          <a:p>
            <a:pPr>
              <a:lnSpc>
                <a:spcPct val="120000"/>
              </a:lnSpc>
              <a:spcBef>
                <a:spcPts val="0"/>
              </a:spcBef>
            </a:pPr>
            <a:r>
              <a:rPr lang="en-US" dirty="0"/>
              <a:t>wheezing</a:t>
            </a:r>
          </a:p>
          <a:p>
            <a:pPr>
              <a:lnSpc>
                <a:spcPct val="120000"/>
              </a:lnSpc>
              <a:spcBef>
                <a:spcPts val="0"/>
              </a:spcBef>
            </a:pPr>
            <a:r>
              <a:rPr lang="en-US" dirty="0"/>
              <a:t>beating</a:t>
            </a:r>
          </a:p>
          <a:p>
            <a:pPr>
              <a:lnSpc>
                <a:spcPct val="120000"/>
              </a:lnSpc>
              <a:spcBef>
                <a:spcPts val="0"/>
              </a:spcBef>
            </a:pPr>
            <a:r>
              <a:rPr lang="en-US" dirty="0"/>
              <a:t>stamping</a:t>
            </a:r>
          </a:p>
          <a:p>
            <a:pPr>
              <a:lnSpc>
                <a:spcPct val="120000"/>
              </a:lnSpc>
              <a:spcBef>
                <a:spcPts val="0"/>
              </a:spcBef>
            </a:pPr>
            <a:r>
              <a:rPr lang="en-US" dirty="0"/>
              <a:t>flaring</a:t>
            </a:r>
          </a:p>
          <a:p>
            <a:pPr>
              <a:lnSpc>
                <a:spcPct val="120000"/>
              </a:lnSpc>
              <a:spcBef>
                <a:spcPts val="0"/>
              </a:spcBef>
            </a:pPr>
            <a:r>
              <a:rPr lang="en-US" dirty="0"/>
              <a:t>pouring</a:t>
            </a:r>
          </a:p>
          <a:p>
            <a:pPr>
              <a:lnSpc>
                <a:spcPct val="120000"/>
              </a:lnSpc>
              <a:spcBef>
                <a:spcPts val="0"/>
              </a:spcBef>
            </a:pPr>
            <a:r>
              <a:rPr lang="en-US" dirty="0"/>
              <a:t>drooping</a:t>
            </a:r>
          </a:p>
          <a:p>
            <a:pPr>
              <a:lnSpc>
                <a:spcPct val="120000"/>
              </a:lnSpc>
              <a:spcBef>
                <a:spcPts val="0"/>
              </a:spcBef>
            </a:pPr>
            <a:r>
              <a:rPr lang="en-US" dirty="0"/>
              <a:t>obscuring</a:t>
            </a:r>
          </a:p>
          <a:p>
            <a:pPr>
              <a:lnSpc>
                <a:spcPct val="120000"/>
              </a:lnSpc>
              <a:spcBef>
                <a:spcPts val="0"/>
              </a:spcBef>
            </a:pPr>
            <a:r>
              <a:rPr lang="en-US" dirty="0"/>
              <a:t>brewing</a:t>
            </a:r>
          </a:p>
        </p:txBody>
      </p:sp>
      <p:sp>
        <p:nvSpPr>
          <p:cNvPr id="11" name="Rectangle 10"/>
          <p:cNvSpPr/>
          <p:nvPr/>
        </p:nvSpPr>
        <p:spPr>
          <a:xfrm>
            <a:off x="7276897" y="1205741"/>
            <a:ext cx="1771649" cy="3083921"/>
          </a:xfrm>
          <a:prstGeom prst="rect">
            <a:avLst/>
          </a:prstGeom>
        </p:spPr>
        <p:txBody>
          <a:bodyPr wrap="square">
            <a:spAutoFit/>
          </a:bodyPr>
          <a:lstStyle/>
          <a:p>
            <a:pPr>
              <a:lnSpc>
                <a:spcPct val="120000"/>
              </a:lnSpc>
              <a:spcBef>
                <a:spcPts val="0"/>
              </a:spcBef>
            </a:pPr>
            <a:r>
              <a:rPr lang="en-US" b="1" u="sng" dirty="0"/>
              <a:t>NOUNS</a:t>
            </a:r>
          </a:p>
          <a:p>
            <a:pPr>
              <a:lnSpc>
                <a:spcPct val="120000"/>
              </a:lnSpc>
              <a:spcBef>
                <a:spcPts val="0"/>
              </a:spcBef>
            </a:pPr>
            <a:r>
              <a:rPr lang="en-US" dirty="0"/>
              <a:t>smears</a:t>
            </a:r>
          </a:p>
          <a:p>
            <a:pPr>
              <a:lnSpc>
                <a:spcPct val="120000"/>
              </a:lnSpc>
              <a:spcBef>
                <a:spcPts val="0"/>
              </a:spcBef>
            </a:pPr>
            <a:r>
              <a:rPr lang="en-US" dirty="0"/>
              <a:t>fog</a:t>
            </a:r>
          </a:p>
          <a:p>
            <a:pPr>
              <a:lnSpc>
                <a:spcPct val="120000"/>
              </a:lnSpc>
              <a:spcBef>
                <a:spcPts val="0"/>
              </a:spcBef>
            </a:pPr>
            <a:r>
              <a:rPr lang="en-US" dirty="0"/>
              <a:t>phantoms</a:t>
            </a:r>
          </a:p>
          <a:p>
            <a:pPr>
              <a:lnSpc>
                <a:spcPct val="120000"/>
              </a:lnSpc>
              <a:spcBef>
                <a:spcPts val="0"/>
              </a:spcBef>
            </a:pPr>
            <a:r>
              <a:rPr lang="en-US" dirty="0"/>
              <a:t>cloud</a:t>
            </a:r>
          </a:p>
          <a:p>
            <a:pPr>
              <a:lnSpc>
                <a:spcPct val="120000"/>
              </a:lnSpc>
              <a:spcBef>
                <a:spcPts val="0"/>
              </a:spcBef>
            </a:pPr>
            <a:r>
              <a:rPr lang="en-US" dirty="0"/>
              <a:t>fog</a:t>
            </a:r>
          </a:p>
          <a:p>
            <a:pPr>
              <a:lnSpc>
                <a:spcPct val="120000"/>
              </a:lnSpc>
              <a:spcBef>
                <a:spcPts val="0"/>
              </a:spcBef>
            </a:pPr>
            <a:r>
              <a:rPr lang="en-US" dirty="0"/>
              <a:t>darkness</a:t>
            </a:r>
          </a:p>
          <a:p>
            <a:pPr>
              <a:lnSpc>
                <a:spcPct val="120000"/>
              </a:lnSpc>
              <a:spcBef>
                <a:spcPts val="0"/>
              </a:spcBef>
            </a:pPr>
            <a:r>
              <a:rPr lang="en-US" dirty="0"/>
              <a:t>cold</a:t>
            </a:r>
          </a:p>
          <a:p>
            <a:pPr>
              <a:lnSpc>
                <a:spcPct val="120000"/>
              </a:lnSpc>
              <a:spcBef>
                <a:spcPts val="0"/>
              </a:spcBef>
            </a:pPr>
            <a:r>
              <a:rPr lang="en-US" dirty="0"/>
              <a:t>solitude</a:t>
            </a:r>
          </a:p>
        </p:txBody>
      </p:sp>
      <p:sp>
        <p:nvSpPr>
          <p:cNvPr id="13" name="Rectangle 12"/>
          <p:cNvSpPr/>
          <p:nvPr/>
        </p:nvSpPr>
        <p:spPr>
          <a:xfrm>
            <a:off x="350196" y="5028471"/>
            <a:ext cx="9686925" cy="1089529"/>
          </a:xfrm>
          <a:prstGeom prst="rect">
            <a:avLst/>
          </a:prstGeom>
        </p:spPr>
        <p:txBody>
          <a:bodyPr wrap="square" numCol="7">
            <a:spAutoFit/>
          </a:bodyPr>
          <a:lstStyle/>
          <a:p>
            <a:pPr>
              <a:lnSpc>
                <a:spcPct val="120000"/>
              </a:lnSpc>
              <a:spcBef>
                <a:spcPts val="0"/>
              </a:spcBef>
            </a:pPr>
            <a:r>
              <a:rPr lang="en-US" b="1" u="sng" dirty="0"/>
              <a:t>ADJECTIVES</a:t>
            </a:r>
            <a:endParaRPr lang="en-US" u="sng" dirty="0"/>
          </a:p>
          <a:p>
            <a:pPr>
              <a:lnSpc>
                <a:spcPct val="120000"/>
              </a:lnSpc>
              <a:spcBef>
                <a:spcPts val="0"/>
              </a:spcBef>
            </a:pPr>
            <a:r>
              <a:rPr lang="en-US" dirty="0"/>
              <a:t>cold</a:t>
            </a:r>
          </a:p>
          <a:p>
            <a:pPr>
              <a:lnSpc>
                <a:spcPct val="120000"/>
              </a:lnSpc>
              <a:spcBef>
                <a:spcPts val="0"/>
              </a:spcBef>
            </a:pPr>
            <a:r>
              <a:rPr lang="en-US" dirty="0"/>
              <a:t>bleak</a:t>
            </a:r>
          </a:p>
          <a:p>
            <a:pPr>
              <a:lnSpc>
                <a:spcPct val="120000"/>
              </a:lnSpc>
              <a:spcBef>
                <a:spcPts val="0"/>
              </a:spcBef>
            </a:pPr>
            <a:r>
              <a:rPr lang="en-US" dirty="0"/>
              <a:t>                                biting</a:t>
            </a:r>
          </a:p>
          <a:p>
            <a:pPr>
              <a:lnSpc>
                <a:spcPct val="120000"/>
              </a:lnSpc>
              <a:spcBef>
                <a:spcPts val="0"/>
              </a:spcBef>
            </a:pPr>
            <a:r>
              <a:rPr lang="en-US" dirty="0"/>
              <a:t>foggy</a:t>
            </a:r>
          </a:p>
          <a:p>
            <a:pPr>
              <a:lnSpc>
                <a:spcPct val="120000"/>
              </a:lnSpc>
              <a:spcBef>
                <a:spcPts val="0"/>
              </a:spcBef>
            </a:pPr>
            <a:r>
              <a:rPr lang="en-US" dirty="0"/>
              <a:t>dark</a:t>
            </a:r>
          </a:p>
          <a:p>
            <a:pPr>
              <a:lnSpc>
                <a:spcPct val="120000"/>
              </a:lnSpc>
              <a:spcBef>
                <a:spcPts val="0"/>
              </a:spcBef>
            </a:pPr>
            <a:r>
              <a:rPr lang="en-US" dirty="0"/>
              <a:t>brown</a:t>
            </a:r>
          </a:p>
          <a:p>
            <a:pPr>
              <a:lnSpc>
                <a:spcPct val="120000"/>
              </a:lnSpc>
              <a:spcBef>
                <a:spcPts val="0"/>
              </a:spcBef>
            </a:pPr>
            <a:r>
              <a:rPr lang="en-US" dirty="0"/>
              <a:t>dense</a:t>
            </a:r>
          </a:p>
          <a:p>
            <a:pPr>
              <a:lnSpc>
                <a:spcPct val="120000"/>
              </a:lnSpc>
              <a:spcBef>
                <a:spcPts val="0"/>
              </a:spcBef>
            </a:pPr>
            <a:r>
              <a:rPr lang="en-US" dirty="0"/>
              <a:t>narrowest</a:t>
            </a:r>
          </a:p>
          <a:p>
            <a:pPr>
              <a:lnSpc>
                <a:spcPct val="120000"/>
              </a:lnSpc>
              <a:spcBef>
                <a:spcPts val="0"/>
              </a:spcBef>
            </a:pPr>
            <a:r>
              <a:rPr lang="en-US" dirty="0"/>
              <a:t>dingy</a:t>
            </a:r>
          </a:p>
          <a:p>
            <a:pPr>
              <a:lnSpc>
                <a:spcPct val="120000"/>
              </a:lnSpc>
              <a:spcBef>
                <a:spcPts val="0"/>
              </a:spcBef>
            </a:pPr>
            <a:r>
              <a:rPr lang="en-US" dirty="0"/>
              <a:t>ancient</a:t>
            </a:r>
          </a:p>
          <a:p>
            <a:pPr>
              <a:lnSpc>
                <a:spcPct val="120000"/>
              </a:lnSpc>
              <a:spcBef>
                <a:spcPts val="0"/>
              </a:spcBef>
            </a:pPr>
            <a:endParaRPr lang="en-US" dirty="0"/>
          </a:p>
          <a:p>
            <a:pPr>
              <a:lnSpc>
                <a:spcPct val="120000"/>
              </a:lnSpc>
              <a:spcBef>
                <a:spcPts val="0"/>
              </a:spcBef>
            </a:pPr>
            <a:r>
              <a:rPr lang="en-US" dirty="0"/>
              <a:t>invisible</a:t>
            </a:r>
          </a:p>
          <a:p>
            <a:pPr>
              <a:lnSpc>
                <a:spcPct val="120000"/>
              </a:lnSpc>
              <a:spcBef>
                <a:spcPts val="0"/>
              </a:spcBef>
            </a:pPr>
            <a:r>
              <a:rPr lang="en-US" dirty="0"/>
              <a:t>frozen</a:t>
            </a:r>
          </a:p>
        </p:txBody>
      </p:sp>
      <p:sp>
        <p:nvSpPr>
          <p:cNvPr id="3" name="Rectangle 2">
            <a:extLst>
              <a:ext uri="{FF2B5EF4-FFF2-40B4-BE49-F238E27FC236}">
                <a16:creationId xmlns:a16="http://schemas.microsoft.com/office/drawing/2014/main" id="{D9B9C304-ECDB-403F-B618-056CFA8A91AF}"/>
              </a:ext>
            </a:extLst>
          </p:cNvPr>
          <p:cNvSpPr/>
          <p:nvPr/>
        </p:nvSpPr>
        <p:spPr>
          <a:xfrm>
            <a:off x="680936" y="226269"/>
            <a:ext cx="8210145" cy="1015663"/>
          </a:xfrm>
          <a:prstGeom prst="rect">
            <a:avLst/>
          </a:prstGeom>
        </p:spPr>
        <p:txBody>
          <a:bodyPr wrap="square">
            <a:spAutoFit/>
          </a:bodyPr>
          <a:lstStyle/>
          <a:p>
            <a:r>
              <a:rPr lang="en-GB" sz="2000" i="1" u="sng" dirty="0"/>
              <a:t>TASK 1 </a:t>
            </a:r>
          </a:p>
          <a:p>
            <a:r>
              <a:rPr lang="en-GB" sz="2000" i="1" u="sng" dirty="0"/>
              <a:t>Can I plan to  identify how  Dickins felt about Christmas through a setting description? ( Use the planning sheets )</a:t>
            </a:r>
            <a:endParaRPr lang="en-GB" sz="2000" dirty="0"/>
          </a:p>
        </p:txBody>
      </p:sp>
    </p:spTree>
    <p:extLst>
      <p:ext uri="{BB962C8B-B14F-4D97-AF65-F5344CB8AC3E}">
        <p14:creationId xmlns:p14="http://schemas.microsoft.com/office/powerpoint/2010/main" val="82275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2003898" y="1787714"/>
            <a:ext cx="4680220" cy="3002750"/>
          </a:xfrm>
          <a:prstGeom prst="rect">
            <a:avLst/>
          </a:prstGeom>
        </p:spPr>
      </p:pic>
      <p:sp>
        <p:nvSpPr>
          <p:cNvPr id="10" name="Rectangle 9"/>
          <p:cNvSpPr/>
          <p:nvPr/>
        </p:nvSpPr>
        <p:spPr>
          <a:xfrm>
            <a:off x="432273" y="1205741"/>
            <a:ext cx="1571625" cy="3156448"/>
          </a:xfrm>
          <a:prstGeom prst="rect">
            <a:avLst/>
          </a:prstGeom>
        </p:spPr>
        <p:txBody>
          <a:bodyPr wrap="square">
            <a:spAutoFit/>
          </a:bodyPr>
          <a:lstStyle/>
          <a:p>
            <a:pPr>
              <a:lnSpc>
                <a:spcPct val="120000"/>
              </a:lnSpc>
              <a:spcBef>
                <a:spcPts val="0"/>
              </a:spcBef>
            </a:pPr>
            <a:r>
              <a:rPr lang="en-US" b="1" u="sng" dirty="0"/>
              <a:t>VERBS</a:t>
            </a:r>
          </a:p>
          <a:p>
            <a:pPr>
              <a:lnSpc>
                <a:spcPct val="120000"/>
              </a:lnSpc>
              <a:spcBef>
                <a:spcPts val="0"/>
              </a:spcBef>
            </a:pPr>
            <a:r>
              <a:rPr lang="en-US" dirty="0"/>
              <a:t>wheezing</a:t>
            </a:r>
          </a:p>
          <a:p>
            <a:pPr>
              <a:lnSpc>
                <a:spcPct val="120000"/>
              </a:lnSpc>
              <a:spcBef>
                <a:spcPts val="0"/>
              </a:spcBef>
            </a:pPr>
            <a:r>
              <a:rPr lang="en-US" dirty="0"/>
              <a:t>beating</a:t>
            </a:r>
          </a:p>
          <a:p>
            <a:pPr>
              <a:lnSpc>
                <a:spcPct val="120000"/>
              </a:lnSpc>
              <a:spcBef>
                <a:spcPts val="0"/>
              </a:spcBef>
            </a:pPr>
            <a:r>
              <a:rPr lang="en-US" dirty="0"/>
              <a:t>stamping</a:t>
            </a:r>
          </a:p>
          <a:p>
            <a:pPr>
              <a:lnSpc>
                <a:spcPct val="120000"/>
              </a:lnSpc>
              <a:spcBef>
                <a:spcPts val="0"/>
              </a:spcBef>
            </a:pPr>
            <a:r>
              <a:rPr lang="en-US" dirty="0"/>
              <a:t>flaring</a:t>
            </a:r>
          </a:p>
          <a:p>
            <a:pPr>
              <a:lnSpc>
                <a:spcPct val="120000"/>
              </a:lnSpc>
              <a:spcBef>
                <a:spcPts val="0"/>
              </a:spcBef>
            </a:pPr>
            <a:r>
              <a:rPr lang="en-US" dirty="0"/>
              <a:t>pouring</a:t>
            </a:r>
          </a:p>
          <a:p>
            <a:pPr>
              <a:lnSpc>
                <a:spcPct val="120000"/>
              </a:lnSpc>
              <a:spcBef>
                <a:spcPts val="0"/>
              </a:spcBef>
            </a:pPr>
            <a:r>
              <a:rPr lang="en-US" dirty="0"/>
              <a:t>drooping</a:t>
            </a:r>
          </a:p>
          <a:p>
            <a:pPr>
              <a:lnSpc>
                <a:spcPct val="120000"/>
              </a:lnSpc>
              <a:spcBef>
                <a:spcPts val="0"/>
              </a:spcBef>
            </a:pPr>
            <a:r>
              <a:rPr lang="en-US" dirty="0"/>
              <a:t>obscuring</a:t>
            </a:r>
          </a:p>
          <a:p>
            <a:pPr>
              <a:lnSpc>
                <a:spcPct val="120000"/>
              </a:lnSpc>
              <a:spcBef>
                <a:spcPts val="0"/>
              </a:spcBef>
            </a:pPr>
            <a:r>
              <a:rPr lang="en-US" dirty="0"/>
              <a:t>brewing</a:t>
            </a:r>
          </a:p>
        </p:txBody>
      </p:sp>
      <p:sp>
        <p:nvSpPr>
          <p:cNvPr id="11" name="Rectangle 10"/>
          <p:cNvSpPr/>
          <p:nvPr/>
        </p:nvSpPr>
        <p:spPr>
          <a:xfrm>
            <a:off x="7276897" y="1205741"/>
            <a:ext cx="1771649" cy="3083921"/>
          </a:xfrm>
          <a:prstGeom prst="rect">
            <a:avLst/>
          </a:prstGeom>
        </p:spPr>
        <p:txBody>
          <a:bodyPr wrap="square">
            <a:spAutoFit/>
          </a:bodyPr>
          <a:lstStyle/>
          <a:p>
            <a:pPr>
              <a:lnSpc>
                <a:spcPct val="120000"/>
              </a:lnSpc>
              <a:spcBef>
                <a:spcPts val="0"/>
              </a:spcBef>
            </a:pPr>
            <a:r>
              <a:rPr lang="en-US" b="1" u="sng" dirty="0"/>
              <a:t>NOUNS</a:t>
            </a:r>
          </a:p>
          <a:p>
            <a:pPr>
              <a:lnSpc>
                <a:spcPct val="120000"/>
              </a:lnSpc>
              <a:spcBef>
                <a:spcPts val="0"/>
              </a:spcBef>
            </a:pPr>
            <a:r>
              <a:rPr lang="en-US" dirty="0"/>
              <a:t>smears</a:t>
            </a:r>
          </a:p>
          <a:p>
            <a:pPr>
              <a:lnSpc>
                <a:spcPct val="120000"/>
              </a:lnSpc>
              <a:spcBef>
                <a:spcPts val="0"/>
              </a:spcBef>
            </a:pPr>
            <a:r>
              <a:rPr lang="en-US" dirty="0"/>
              <a:t>fog</a:t>
            </a:r>
          </a:p>
          <a:p>
            <a:pPr>
              <a:lnSpc>
                <a:spcPct val="120000"/>
              </a:lnSpc>
              <a:spcBef>
                <a:spcPts val="0"/>
              </a:spcBef>
            </a:pPr>
            <a:r>
              <a:rPr lang="en-US" dirty="0"/>
              <a:t>phantoms</a:t>
            </a:r>
          </a:p>
          <a:p>
            <a:pPr>
              <a:lnSpc>
                <a:spcPct val="120000"/>
              </a:lnSpc>
              <a:spcBef>
                <a:spcPts val="0"/>
              </a:spcBef>
            </a:pPr>
            <a:r>
              <a:rPr lang="en-US" dirty="0"/>
              <a:t>cloud</a:t>
            </a:r>
          </a:p>
          <a:p>
            <a:pPr>
              <a:lnSpc>
                <a:spcPct val="120000"/>
              </a:lnSpc>
              <a:spcBef>
                <a:spcPts val="0"/>
              </a:spcBef>
            </a:pPr>
            <a:r>
              <a:rPr lang="en-US" dirty="0"/>
              <a:t>fog</a:t>
            </a:r>
          </a:p>
          <a:p>
            <a:pPr>
              <a:lnSpc>
                <a:spcPct val="120000"/>
              </a:lnSpc>
              <a:spcBef>
                <a:spcPts val="0"/>
              </a:spcBef>
            </a:pPr>
            <a:r>
              <a:rPr lang="en-US" dirty="0"/>
              <a:t>darkness</a:t>
            </a:r>
          </a:p>
          <a:p>
            <a:pPr>
              <a:lnSpc>
                <a:spcPct val="120000"/>
              </a:lnSpc>
              <a:spcBef>
                <a:spcPts val="0"/>
              </a:spcBef>
            </a:pPr>
            <a:r>
              <a:rPr lang="en-US" dirty="0"/>
              <a:t>cold</a:t>
            </a:r>
          </a:p>
          <a:p>
            <a:pPr>
              <a:lnSpc>
                <a:spcPct val="120000"/>
              </a:lnSpc>
              <a:spcBef>
                <a:spcPts val="0"/>
              </a:spcBef>
            </a:pPr>
            <a:r>
              <a:rPr lang="en-US" dirty="0"/>
              <a:t>solitude</a:t>
            </a:r>
          </a:p>
        </p:txBody>
      </p:sp>
      <p:sp>
        <p:nvSpPr>
          <p:cNvPr id="13" name="Rectangle 12"/>
          <p:cNvSpPr/>
          <p:nvPr/>
        </p:nvSpPr>
        <p:spPr>
          <a:xfrm>
            <a:off x="350196" y="5028471"/>
            <a:ext cx="9686925" cy="1089529"/>
          </a:xfrm>
          <a:prstGeom prst="rect">
            <a:avLst/>
          </a:prstGeom>
        </p:spPr>
        <p:txBody>
          <a:bodyPr wrap="square" numCol="7">
            <a:spAutoFit/>
          </a:bodyPr>
          <a:lstStyle/>
          <a:p>
            <a:pPr>
              <a:lnSpc>
                <a:spcPct val="120000"/>
              </a:lnSpc>
              <a:spcBef>
                <a:spcPts val="0"/>
              </a:spcBef>
            </a:pPr>
            <a:r>
              <a:rPr lang="en-US" b="1" u="sng" dirty="0"/>
              <a:t>ADJECTIVES</a:t>
            </a:r>
            <a:endParaRPr lang="en-US" u="sng" dirty="0"/>
          </a:p>
          <a:p>
            <a:pPr>
              <a:lnSpc>
                <a:spcPct val="120000"/>
              </a:lnSpc>
              <a:spcBef>
                <a:spcPts val="0"/>
              </a:spcBef>
            </a:pPr>
            <a:r>
              <a:rPr lang="en-US" dirty="0"/>
              <a:t>cold</a:t>
            </a:r>
          </a:p>
          <a:p>
            <a:pPr>
              <a:lnSpc>
                <a:spcPct val="120000"/>
              </a:lnSpc>
              <a:spcBef>
                <a:spcPts val="0"/>
              </a:spcBef>
            </a:pPr>
            <a:r>
              <a:rPr lang="en-US" dirty="0"/>
              <a:t>bleak</a:t>
            </a:r>
          </a:p>
          <a:p>
            <a:pPr>
              <a:lnSpc>
                <a:spcPct val="120000"/>
              </a:lnSpc>
              <a:spcBef>
                <a:spcPts val="0"/>
              </a:spcBef>
            </a:pPr>
            <a:r>
              <a:rPr lang="en-US" dirty="0"/>
              <a:t>                                biting</a:t>
            </a:r>
          </a:p>
          <a:p>
            <a:pPr>
              <a:lnSpc>
                <a:spcPct val="120000"/>
              </a:lnSpc>
              <a:spcBef>
                <a:spcPts val="0"/>
              </a:spcBef>
            </a:pPr>
            <a:r>
              <a:rPr lang="en-US" dirty="0"/>
              <a:t>foggy</a:t>
            </a:r>
          </a:p>
          <a:p>
            <a:pPr>
              <a:lnSpc>
                <a:spcPct val="120000"/>
              </a:lnSpc>
              <a:spcBef>
                <a:spcPts val="0"/>
              </a:spcBef>
            </a:pPr>
            <a:r>
              <a:rPr lang="en-US" dirty="0"/>
              <a:t>dark</a:t>
            </a:r>
          </a:p>
          <a:p>
            <a:pPr>
              <a:lnSpc>
                <a:spcPct val="120000"/>
              </a:lnSpc>
              <a:spcBef>
                <a:spcPts val="0"/>
              </a:spcBef>
            </a:pPr>
            <a:r>
              <a:rPr lang="en-US" dirty="0"/>
              <a:t>brown</a:t>
            </a:r>
          </a:p>
          <a:p>
            <a:pPr>
              <a:lnSpc>
                <a:spcPct val="120000"/>
              </a:lnSpc>
              <a:spcBef>
                <a:spcPts val="0"/>
              </a:spcBef>
            </a:pPr>
            <a:r>
              <a:rPr lang="en-US" dirty="0"/>
              <a:t>dense</a:t>
            </a:r>
          </a:p>
          <a:p>
            <a:pPr>
              <a:lnSpc>
                <a:spcPct val="120000"/>
              </a:lnSpc>
              <a:spcBef>
                <a:spcPts val="0"/>
              </a:spcBef>
            </a:pPr>
            <a:r>
              <a:rPr lang="en-US" dirty="0"/>
              <a:t>narrowest</a:t>
            </a:r>
          </a:p>
          <a:p>
            <a:pPr>
              <a:lnSpc>
                <a:spcPct val="120000"/>
              </a:lnSpc>
              <a:spcBef>
                <a:spcPts val="0"/>
              </a:spcBef>
            </a:pPr>
            <a:r>
              <a:rPr lang="en-US" dirty="0"/>
              <a:t>dingy</a:t>
            </a:r>
          </a:p>
          <a:p>
            <a:pPr>
              <a:lnSpc>
                <a:spcPct val="120000"/>
              </a:lnSpc>
              <a:spcBef>
                <a:spcPts val="0"/>
              </a:spcBef>
            </a:pPr>
            <a:r>
              <a:rPr lang="en-US" dirty="0"/>
              <a:t>ancient</a:t>
            </a:r>
          </a:p>
          <a:p>
            <a:pPr>
              <a:lnSpc>
                <a:spcPct val="120000"/>
              </a:lnSpc>
              <a:spcBef>
                <a:spcPts val="0"/>
              </a:spcBef>
            </a:pPr>
            <a:endParaRPr lang="en-US" dirty="0"/>
          </a:p>
          <a:p>
            <a:pPr>
              <a:lnSpc>
                <a:spcPct val="120000"/>
              </a:lnSpc>
              <a:spcBef>
                <a:spcPts val="0"/>
              </a:spcBef>
            </a:pPr>
            <a:r>
              <a:rPr lang="en-US" dirty="0"/>
              <a:t>invisible</a:t>
            </a:r>
          </a:p>
          <a:p>
            <a:pPr>
              <a:lnSpc>
                <a:spcPct val="120000"/>
              </a:lnSpc>
              <a:spcBef>
                <a:spcPts val="0"/>
              </a:spcBef>
            </a:pPr>
            <a:r>
              <a:rPr lang="en-US" dirty="0"/>
              <a:t>frozen</a:t>
            </a:r>
          </a:p>
        </p:txBody>
      </p:sp>
      <p:sp>
        <p:nvSpPr>
          <p:cNvPr id="3" name="Rectangle 2">
            <a:extLst>
              <a:ext uri="{FF2B5EF4-FFF2-40B4-BE49-F238E27FC236}">
                <a16:creationId xmlns:a16="http://schemas.microsoft.com/office/drawing/2014/main" id="{D9B9C304-ECDB-403F-B618-056CFA8A91AF}"/>
              </a:ext>
            </a:extLst>
          </p:cNvPr>
          <p:cNvSpPr/>
          <p:nvPr/>
        </p:nvSpPr>
        <p:spPr>
          <a:xfrm>
            <a:off x="680936" y="226269"/>
            <a:ext cx="8210145" cy="1015663"/>
          </a:xfrm>
          <a:prstGeom prst="rect">
            <a:avLst/>
          </a:prstGeom>
        </p:spPr>
        <p:txBody>
          <a:bodyPr wrap="square">
            <a:spAutoFit/>
          </a:bodyPr>
          <a:lstStyle/>
          <a:p>
            <a:r>
              <a:rPr lang="en-GB" sz="2000" i="1" u="sng" dirty="0"/>
              <a:t>TASK 2</a:t>
            </a:r>
          </a:p>
          <a:p>
            <a:r>
              <a:rPr lang="en-GB" sz="2000" i="1" u="sng" dirty="0"/>
              <a:t>Can I   identify how  Dickins felt about Christmas through a setting description?  (Refer to your planning sheets to write)</a:t>
            </a:r>
            <a:endParaRPr lang="en-GB" sz="2000" dirty="0"/>
          </a:p>
        </p:txBody>
      </p:sp>
    </p:spTree>
    <p:extLst>
      <p:ext uri="{BB962C8B-B14F-4D97-AF65-F5344CB8AC3E}">
        <p14:creationId xmlns:p14="http://schemas.microsoft.com/office/powerpoint/2010/main" val="298944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34B3-D37C-48CF-906B-C2E49218D46B}"/>
              </a:ext>
            </a:extLst>
          </p:cNvPr>
          <p:cNvSpPr>
            <a:spLocks noGrp="1"/>
          </p:cNvSpPr>
          <p:nvPr>
            <p:ph type="title"/>
          </p:nvPr>
        </p:nvSpPr>
        <p:spPr/>
        <p:txBody>
          <a:bodyPr/>
          <a:lstStyle/>
          <a:p>
            <a:r>
              <a:rPr lang="en-GB" dirty="0"/>
              <a:t>The Life of Charles Dickins</a:t>
            </a:r>
          </a:p>
        </p:txBody>
      </p:sp>
      <p:sp>
        <p:nvSpPr>
          <p:cNvPr id="3" name="Content Placeholder 2">
            <a:extLst>
              <a:ext uri="{FF2B5EF4-FFF2-40B4-BE49-F238E27FC236}">
                <a16:creationId xmlns:a16="http://schemas.microsoft.com/office/drawing/2014/main" id="{09D7B492-74DB-4643-9684-DE78DB65387C}"/>
              </a:ext>
            </a:extLst>
          </p:cNvPr>
          <p:cNvSpPr>
            <a:spLocks noGrp="1"/>
          </p:cNvSpPr>
          <p:nvPr>
            <p:ph idx="1"/>
          </p:nvPr>
        </p:nvSpPr>
        <p:spPr/>
        <p:txBody>
          <a:bodyPr>
            <a:normAutofit fontScale="92500" lnSpcReduction="10000"/>
          </a:bodyPr>
          <a:lstStyle/>
          <a:p>
            <a:pPr marL="0" indent="0">
              <a:buNone/>
            </a:pPr>
            <a:r>
              <a:rPr lang="en-GB" dirty="0"/>
              <a:t>Charles Dickens was born in Portsmouth on 7 February 1812, to John and Elizabeth Dickens. His schooling from the age of nine was limited due to his father being imprisoned for bad debt. Separated from his family, the young Dickens was sent to work in a blacking factory where he worked in appalling conditions. This must have been a traumatic experience for a young boy and Dickens would have endured great loneliness, pain and hardship. He eventually returned to school after three years of labour and his experiences became particularly immortalised in his novels David Copperfield and Great Expectations. Dickens eventually succeeded in becoming a journalist.</a:t>
            </a:r>
          </a:p>
        </p:txBody>
      </p:sp>
    </p:spTree>
    <p:extLst>
      <p:ext uri="{BB962C8B-B14F-4D97-AF65-F5344CB8AC3E}">
        <p14:creationId xmlns:p14="http://schemas.microsoft.com/office/powerpoint/2010/main" val="265131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2899-2318-458C-9E33-B456D815511B}"/>
              </a:ext>
            </a:extLst>
          </p:cNvPr>
          <p:cNvSpPr>
            <a:spLocks noGrp="1"/>
          </p:cNvSpPr>
          <p:nvPr>
            <p:ph type="title"/>
          </p:nvPr>
        </p:nvSpPr>
        <p:spPr/>
        <p:txBody>
          <a:bodyPr/>
          <a:lstStyle/>
          <a:p>
            <a:pPr algn="ctr"/>
            <a:r>
              <a:rPr lang="en-GB" dirty="0"/>
              <a:t>Victorian England</a:t>
            </a:r>
          </a:p>
        </p:txBody>
      </p:sp>
      <p:pic>
        <p:nvPicPr>
          <p:cNvPr id="4" name="Content Placeholder 3">
            <a:extLst>
              <a:ext uri="{FF2B5EF4-FFF2-40B4-BE49-F238E27FC236}">
                <a16:creationId xmlns:a16="http://schemas.microsoft.com/office/drawing/2014/main" id="{EC8B3F85-FBD1-4B7B-AC4F-855DD6214AEE}"/>
              </a:ext>
            </a:extLst>
          </p:cNvPr>
          <p:cNvPicPr>
            <a:picLocks noGrp="1" noChangeAspect="1"/>
          </p:cNvPicPr>
          <p:nvPr>
            <p:ph idx="1"/>
          </p:nvPr>
        </p:nvPicPr>
        <p:blipFill>
          <a:blip r:embed="rId2"/>
          <a:stretch>
            <a:fillRect/>
          </a:stretch>
        </p:blipFill>
        <p:spPr>
          <a:xfrm>
            <a:off x="239543" y="1494885"/>
            <a:ext cx="3626115" cy="4351338"/>
          </a:xfrm>
          <a:prstGeom prst="rect">
            <a:avLst/>
          </a:prstGeom>
        </p:spPr>
      </p:pic>
      <p:pic>
        <p:nvPicPr>
          <p:cNvPr id="5" name="Picture 4">
            <a:extLst>
              <a:ext uri="{FF2B5EF4-FFF2-40B4-BE49-F238E27FC236}">
                <a16:creationId xmlns:a16="http://schemas.microsoft.com/office/drawing/2014/main" id="{C9E2DF5F-D792-4ABD-A2C1-A7E13962C4EE}"/>
              </a:ext>
            </a:extLst>
          </p:cNvPr>
          <p:cNvPicPr>
            <a:picLocks noChangeAspect="1"/>
          </p:cNvPicPr>
          <p:nvPr/>
        </p:nvPicPr>
        <p:blipFill>
          <a:blip r:embed="rId3"/>
          <a:stretch>
            <a:fillRect/>
          </a:stretch>
        </p:blipFill>
        <p:spPr>
          <a:xfrm>
            <a:off x="3865658" y="2629813"/>
            <a:ext cx="5113731" cy="3216410"/>
          </a:xfrm>
          <a:prstGeom prst="rect">
            <a:avLst/>
          </a:prstGeom>
        </p:spPr>
      </p:pic>
    </p:spTree>
    <p:extLst>
      <p:ext uri="{BB962C8B-B14F-4D97-AF65-F5344CB8AC3E}">
        <p14:creationId xmlns:p14="http://schemas.microsoft.com/office/powerpoint/2010/main" val="93903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DBC8-9172-4FE3-98F3-0B8210CE43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F03F26-2113-409D-B97A-12F55D995A29}"/>
              </a:ext>
            </a:extLst>
          </p:cNvPr>
          <p:cNvSpPr>
            <a:spLocks noGrp="1"/>
          </p:cNvSpPr>
          <p:nvPr>
            <p:ph idx="1"/>
          </p:nvPr>
        </p:nvSpPr>
        <p:spPr/>
        <p:txBody>
          <a:bodyPr/>
          <a:lstStyle/>
          <a:p>
            <a:pPr marL="0" indent="0">
              <a:buNone/>
            </a:pPr>
            <a:r>
              <a:rPr lang="en-GB" dirty="0"/>
              <a:t>In 1836 Dickens married Catherine Hogarth and they went on to have ten children. In the same year of his marriage Pickwick Papers was published. His work was often serialised in the newspaper at this time and would have been the ‘soap opera’ of the day. Dickens wrote A Christmas Carol in 1843 in order to promote good will and charity at Christmas time. Dickens died in 1870 and is buried at Westminster Abbey.</a:t>
            </a:r>
          </a:p>
        </p:txBody>
      </p:sp>
    </p:spTree>
    <p:extLst>
      <p:ext uri="{BB962C8B-B14F-4D97-AF65-F5344CB8AC3E}">
        <p14:creationId xmlns:p14="http://schemas.microsoft.com/office/powerpoint/2010/main" val="100670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BA7F-317D-4557-9018-CC34295C7CE4}"/>
              </a:ext>
            </a:extLst>
          </p:cNvPr>
          <p:cNvSpPr>
            <a:spLocks noGrp="1"/>
          </p:cNvSpPr>
          <p:nvPr>
            <p:ph type="title"/>
          </p:nvPr>
        </p:nvSpPr>
        <p:spPr/>
        <p:txBody>
          <a:bodyPr/>
          <a:lstStyle/>
          <a:p>
            <a:pPr algn="ctr"/>
            <a:r>
              <a:rPr lang="en-GB" dirty="0"/>
              <a:t>     Marley’s Ghost</a:t>
            </a:r>
            <a:br>
              <a:rPr lang="en-GB" dirty="0"/>
            </a:br>
            <a:endParaRPr lang="en-GB" dirty="0"/>
          </a:p>
        </p:txBody>
      </p:sp>
      <p:sp>
        <p:nvSpPr>
          <p:cNvPr id="3" name="Content Placeholder 2">
            <a:extLst>
              <a:ext uri="{FF2B5EF4-FFF2-40B4-BE49-F238E27FC236}">
                <a16:creationId xmlns:a16="http://schemas.microsoft.com/office/drawing/2014/main" id="{2E4BB1E1-79C4-4CCB-917E-0E8478398F15}"/>
              </a:ext>
            </a:extLst>
          </p:cNvPr>
          <p:cNvSpPr>
            <a:spLocks noGrp="1"/>
          </p:cNvSpPr>
          <p:nvPr>
            <p:ph idx="1"/>
          </p:nvPr>
        </p:nvSpPr>
        <p:spPr/>
        <p:txBody>
          <a:bodyPr/>
          <a:lstStyle/>
          <a:p>
            <a:r>
              <a:rPr lang="en-GB" dirty="0"/>
              <a:t>https://www.bbc.co.uk/teach/school-radio/english-ks2-a-christmas-carol-index/zbp9bdm</a:t>
            </a:r>
          </a:p>
        </p:txBody>
      </p:sp>
      <p:pic>
        <p:nvPicPr>
          <p:cNvPr id="5" name="Picture 4">
            <a:extLst>
              <a:ext uri="{FF2B5EF4-FFF2-40B4-BE49-F238E27FC236}">
                <a16:creationId xmlns:a16="http://schemas.microsoft.com/office/drawing/2014/main" id="{BA5D50BB-B206-436F-B017-C10522F6BD3A}"/>
              </a:ext>
            </a:extLst>
          </p:cNvPr>
          <p:cNvPicPr>
            <a:picLocks noChangeAspect="1"/>
          </p:cNvPicPr>
          <p:nvPr/>
        </p:nvPicPr>
        <p:blipFill>
          <a:blip r:embed="rId2"/>
          <a:stretch>
            <a:fillRect/>
          </a:stretch>
        </p:blipFill>
        <p:spPr>
          <a:xfrm>
            <a:off x="1848255" y="3020382"/>
            <a:ext cx="6031149" cy="2592184"/>
          </a:xfrm>
          <a:prstGeom prst="rect">
            <a:avLst/>
          </a:prstGeom>
        </p:spPr>
      </p:pic>
    </p:spTree>
    <p:extLst>
      <p:ext uri="{BB962C8B-B14F-4D97-AF65-F5344CB8AC3E}">
        <p14:creationId xmlns:p14="http://schemas.microsoft.com/office/powerpoint/2010/main" val="5359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0AF9-5F89-44E2-989C-B719AB78994C}"/>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E3C334B6-1542-4A06-A20E-5C78D50028C6}"/>
              </a:ext>
            </a:extLst>
          </p:cNvPr>
          <p:cNvPicPr>
            <a:picLocks noGrp="1" noChangeAspect="1"/>
          </p:cNvPicPr>
          <p:nvPr>
            <p:ph idx="1"/>
          </p:nvPr>
        </p:nvPicPr>
        <p:blipFill>
          <a:blip r:embed="rId2"/>
          <a:stretch>
            <a:fillRect/>
          </a:stretch>
        </p:blipFill>
        <p:spPr>
          <a:xfrm>
            <a:off x="628650" y="365126"/>
            <a:ext cx="7791450" cy="3695700"/>
          </a:xfrm>
          <a:prstGeom prst="rect">
            <a:avLst/>
          </a:prstGeom>
        </p:spPr>
      </p:pic>
      <p:sp>
        <p:nvSpPr>
          <p:cNvPr id="5" name="Rectangle 4">
            <a:extLst>
              <a:ext uri="{FF2B5EF4-FFF2-40B4-BE49-F238E27FC236}">
                <a16:creationId xmlns:a16="http://schemas.microsoft.com/office/drawing/2014/main" id="{D9FD5797-B4A2-442C-ACE2-D20938BCD2FD}"/>
              </a:ext>
            </a:extLst>
          </p:cNvPr>
          <p:cNvSpPr/>
          <p:nvPr/>
        </p:nvSpPr>
        <p:spPr>
          <a:xfrm>
            <a:off x="2238375" y="5790659"/>
            <a:ext cx="4572000" cy="923330"/>
          </a:xfrm>
          <a:prstGeom prst="rect">
            <a:avLst/>
          </a:prstGeom>
        </p:spPr>
        <p:txBody>
          <a:bodyPr>
            <a:spAutoFit/>
          </a:bodyPr>
          <a:lstStyle/>
          <a:p>
            <a:r>
              <a:rPr lang="en-GB" dirty="0"/>
              <a:t>https://www.bbc.co.uk/teach/school-radio/english-ks2-a-christmas-carol-episode-2-meeting-with-marley/zhc6qp3</a:t>
            </a:r>
          </a:p>
        </p:txBody>
      </p:sp>
    </p:spTree>
    <p:extLst>
      <p:ext uri="{BB962C8B-B14F-4D97-AF65-F5344CB8AC3E}">
        <p14:creationId xmlns:p14="http://schemas.microsoft.com/office/powerpoint/2010/main" val="196315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326745"/>
            <a:ext cx="7886700" cy="299891"/>
          </a:xfrm>
        </p:spPr>
        <p:txBody>
          <a:bodyPr>
            <a:noAutofit/>
          </a:bodyPr>
          <a:lstStyle/>
          <a:p>
            <a:r>
              <a:rPr lang="en-US" sz="3200" dirty="0">
                <a:latin typeface="+mn-lt"/>
              </a:rPr>
              <a:t>Highlight the </a:t>
            </a:r>
            <a:r>
              <a:rPr lang="en-US" sz="3200" u="sng" dirty="0">
                <a:latin typeface="+mn-lt"/>
              </a:rPr>
              <a:t>most</a:t>
            </a:r>
            <a:r>
              <a:rPr lang="en-US" sz="3200" dirty="0">
                <a:latin typeface="+mn-lt"/>
              </a:rPr>
              <a:t> effective. The first one has been done for you.</a:t>
            </a:r>
          </a:p>
        </p:txBody>
      </p:sp>
      <p:sp>
        <p:nvSpPr>
          <p:cNvPr id="3" name="Content Placeholder 2"/>
          <p:cNvSpPr>
            <a:spLocks noGrp="1"/>
          </p:cNvSpPr>
          <p:nvPr>
            <p:ph idx="1"/>
          </p:nvPr>
        </p:nvSpPr>
        <p:spPr>
          <a:xfrm>
            <a:off x="628650" y="2033443"/>
            <a:ext cx="7886700" cy="4351338"/>
          </a:xfrm>
        </p:spPr>
        <p:txBody>
          <a:bodyPr>
            <a:normAutofit fontScale="77500" lnSpcReduction="20000"/>
          </a:bodyPr>
          <a:lstStyle/>
          <a:p>
            <a:pPr marL="0" indent="0">
              <a:lnSpc>
                <a:spcPct val="120000"/>
              </a:lnSpc>
              <a:buNone/>
            </a:pPr>
            <a:r>
              <a:rPr lang="en-US" dirty="0"/>
              <a:t>It was </a:t>
            </a:r>
            <a:r>
              <a:rPr lang="en-US" dirty="0">
                <a:highlight>
                  <a:srgbClr val="FF00FF"/>
                </a:highlight>
              </a:rPr>
              <a:t>cold, bleak, biting </a:t>
            </a:r>
            <a:r>
              <a:rPr lang="en-US" dirty="0">
                <a:highlight>
                  <a:srgbClr val="FFFF00"/>
                </a:highlight>
              </a:rPr>
              <a:t>weather</a:t>
            </a:r>
            <a:r>
              <a:rPr lang="en-US" dirty="0"/>
              <a:t>:  with fog: and he could hear the people in the court outside go wheezing up and down, beating their hands upon their breasts, and stamping their feet upon the pavement stones to warm them.  The city clocks had only just gone three, but it was quite dark already -- it had not been light all day: and candles were flaring in the windows of the neighbouring offices, like  smears upon the  brown air.  The fog came pouring in at every chink and keyhole, and was so dense without, that although the court was of the narrowest, the houses opposite were mere phantoms.  To see the dingy cloud come drooping down, obscuring everything, one might have thought that Nature lived hard by, and was brewing on a large scale.</a:t>
            </a:r>
          </a:p>
          <a:p>
            <a:pPr marL="0" indent="0">
              <a:lnSpc>
                <a:spcPct val="120000"/>
              </a:lnSpc>
              <a:buNone/>
            </a:pPr>
            <a:endParaRPr lang="en-US" dirty="0"/>
          </a:p>
        </p:txBody>
      </p:sp>
      <p:sp>
        <p:nvSpPr>
          <p:cNvPr id="5" name="Rectangle 4"/>
          <p:cNvSpPr/>
          <p:nvPr/>
        </p:nvSpPr>
        <p:spPr>
          <a:xfrm>
            <a:off x="1440874" y="1011384"/>
            <a:ext cx="2576946" cy="849499"/>
          </a:xfrm>
          <a:prstGeom prst="rect">
            <a:avLst/>
          </a:prstGeom>
          <a:solidFill>
            <a:srgbClr val="FF6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adjectives</a:t>
            </a:r>
          </a:p>
        </p:txBody>
      </p:sp>
      <p:sp>
        <p:nvSpPr>
          <p:cNvPr id="6" name="Rectangle 5"/>
          <p:cNvSpPr/>
          <p:nvPr/>
        </p:nvSpPr>
        <p:spPr>
          <a:xfrm>
            <a:off x="4830581" y="1011384"/>
            <a:ext cx="2576946" cy="8451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highlight>
                  <a:srgbClr val="FFFF00"/>
                </a:highlight>
              </a:rPr>
              <a:t>nouns</a:t>
            </a:r>
          </a:p>
        </p:txBody>
      </p:sp>
    </p:spTree>
    <p:extLst>
      <p:ext uri="{BB962C8B-B14F-4D97-AF65-F5344CB8AC3E}">
        <p14:creationId xmlns:p14="http://schemas.microsoft.com/office/powerpoint/2010/main" val="3475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5527964" cy="6858000"/>
          </a:xfrm>
        </p:spPr>
        <p:txBody>
          <a:bodyPr>
            <a:noAutofit/>
          </a:bodyPr>
          <a:lstStyle/>
          <a:p>
            <a:pPr marL="0" indent="0">
              <a:lnSpc>
                <a:spcPct val="120000"/>
              </a:lnSpc>
              <a:buNone/>
            </a:pPr>
            <a:r>
              <a:rPr lang="en-US" sz="1800" dirty="0"/>
              <a:t>It was </a:t>
            </a:r>
            <a:r>
              <a:rPr lang="en-US" sz="1800" dirty="0">
                <a:solidFill>
                  <a:srgbClr val="FF17E5"/>
                </a:solidFill>
              </a:rPr>
              <a:t>cold</a:t>
            </a:r>
            <a:r>
              <a:rPr lang="en-US" sz="1800" dirty="0"/>
              <a:t>, </a:t>
            </a:r>
            <a:r>
              <a:rPr lang="en-US" sz="1800" dirty="0">
                <a:solidFill>
                  <a:srgbClr val="FF17E5"/>
                </a:solidFill>
              </a:rPr>
              <a:t>bleak</a:t>
            </a:r>
            <a:r>
              <a:rPr lang="en-US" sz="1800" dirty="0"/>
              <a:t>, </a:t>
            </a:r>
            <a:r>
              <a:rPr lang="en-US" sz="1800" dirty="0">
                <a:solidFill>
                  <a:srgbClr val="FF17E5"/>
                </a:solidFill>
              </a:rPr>
              <a:t>biting</a:t>
            </a:r>
            <a:r>
              <a:rPr lang="en-US" sz="1800" dirty="0"/>
              <a:t> weather: with </a:t>
            </a:r>
            <a:r>
              <a:rPr lang="en-US" sz="1800" dirty="0">
                <a:solidFill>
                  <a:srgbClr val="FF17E5"/>
                </a:solidFill>
              </a:rPr>
              <a:t>fog</a:t>
            </a:r>
            <a:r>
              <a:rPr lang="en-US" sz="1800" dirty="0"/>
              <a:t>: and he could hear the </a:t>
            </a:r>
            <a:r>
              <a:rPr lang="en-US" sz="1800" u="sng" dirty="0"/>
              <a:t>people</a:t>
            </a:r>
            <a:r>
              <a:rPr lang="en-US" sz="1800" dirty="0"/>
              <a:t> in the court outside go </a:t>
            </a:r>
            <a:r>
              <a:rPr lang="en-US" sz="1800" u="sng" dirty="0"/>
              <a:t>wheezing</a:t>
            </a:r>
            <a:r>
              <a:rPr lang="en-US" sz="1800" dirty="0"/>
              <a:t> up and down, </a:t>
            </a:r>
            <a:r>
              <a:rPr lang="en-US" sz="1800" u="sng" dirty="0"/>
              <a:t>beating</a:t>
            </a:r>
            <a:r>
              <a:rPr lang="en-US" sz="1800" dirty="0"/>
              <a:t> their hands upon their breasts, and </a:t>
            </a:r>
            <a:r>
              <a:rPr lang="en-US" sz="1800" u="sng" dirty="0"/>
              <a:t>stamping</a:t>
            </a:r>
            <a:r>
              <a:rPr lang="en-US" sz="1800" dirty="0"/>
              <a:t> their feet upon the pavement stones to warm them.  </a:t>
            </a:r>
          </a:p>
          <a:p>
            <a:pPr marL="0" indent="0">
              <a:lnSpc>
                <a:spcPct val="120000"/>
              </a:lnSpc>
              <a:buNone/>
            </a:pPr>
            <a:endParaRPr lang="en-US" sz="1800" dirty="0"/>
          </a:p>
          <a:p>
            <a:pPr marL="0" indent="0">
              <a:lnSpc>
                <a:spcPct val="120000"/>
              </a:lnSpc>
              <a:buNone/>
            </a:pPr>
            <a:r>
              <a:rPr lang="en-US" sz="1800" dirty="0"/>
              <a:t>The city clocks had only just gone three, but it was quite </a:t>
            </a:r>
            <a:r>
              <a:rPr lang="en-US" sz="1800" dirty="0">
                <a:solidFill>
                  <a:srgbClr val="FF17E5"/>
                </a:solidFill>
              </a:rPr>
              <a:t>dark</a:t>
            </a:r>
            <a:r>
              <a:rPr lang="en-US" sz="1800" dirty="0"/>
              <a:t> already -- it had not been light all day: and </a:t>
            </a:r>
            <a:r>
              <a:rPr lang="en-US" sz="1800" u="sng" dirty="0"/>
              <a:t>candles were flaring</a:t>
            </a:r>
            <a:r>
              <a:rPr lang="en-US" sz="1800" dirty="0"/>
              <a:t> in the windows of the neighbouring offices, like  </a:t>
            </a:r>
            <a:r>
              <a:rPr lang="en-US" sz="1800" dirty="0">
                <a:solidFill>
                  <a:schemeClr val="accent2"/>
                </a:solidFill>
              </a:rPr>
              <a:t>smears</a:t>
            </a:r>
            <a:r>
              <a:rPr lang="en-US" sz="1800" dirty="0"/>
              <a:t> upon the  </a:t>
            </a:r>
            <a:r>
              <a:rPr lang="en-US" sz="1800" dirty="0">
                <a:solidFill>
                  <a:srgbClr val="FF17E5"/>
                </a:solidFill>
              </a:rPr>
              <a:t>brown</a:t>
            </a:r>
            <a:r>
              <a:rPr lang="en-US" sz="1800" dirty="0"/>
              <a:t> air.  </a:t>
            </a:r>
          </a:p>
          <a:p>
            <a:pPr marL="0" indent="0">
              <a:lnSpc>
                <a:spcPct val="120000"/>
              </a:lnSpc>
              <a:buNone/>
            </a:pPr>
            <a:endParaRPr lang="en-US" sz="1800" dirty="0"/>
          </a:p>
          <a:p>
            <a:pPr marL="0" indent="0">
              <a:lnSpc>
                <a:spcPct val="120000"/>
              </a:lnSpc>
              <a:buNone/>
            </a:pPr>
            <a:r>
              <a:rPr lang="en-US" sz="1800" dirty="0"/>
              <a:t>The </a:t>
            </a:r>
            <a:r>
              <a:rPr lang="en-US" sz="1800" u="sng" dirty="0">
                <a:solidFill>
                  <a:schemeClr val="accent2"/>
                </a:solidFill>
              </a:rPr>
              <a:t>fog</a:t>
            </a:r>
            <a:r>
              <a:rPr lang="en-US" sz="1800" u="sng" dirty="0"/>
              <a:t> came pouring </a:t>
            </a:r>
            <a:r>
              <a:rPr lang="en-US" sz="1800" dirty="0"/>
              <a:t>in at every chink and keyhole, and was so </a:t>
            </a:r>
            <a:r>
              <a:rPr lang="en-US" sz="1800" dirty="0">
                <a:solidFill>
                  <a:srgbClr val="FF17E5"/>
                </a:solidFill>
              </a:rPr>
              <a:t>dense</a:t>
            </a:r>
            <a:r>
              <a:rPr lang="en-US" sz="1800" dirty="0"/>
              <a:t> without, that although the court was of the </a:t>
            </a:r>
            <a:r>
              <a:rPr lang="en-US" sz="1800" dirty="0">
                <a:solidFill>
                  <a:srgbClr val="FF17E5"/>
                </a:solidFill>
              </a:rPr>
              <a:t>narrowest</a:t>
            </a:r>
            <a:r>
              <a:rPr lang="en-US" sz="1800" dirty="0"/>
              <a:t>, the houses opposite were mere </a:t>
            </a:r>
            <a:r>
              <a:rPr lang="en-US" sz="1800" dirty="0">
                <a:solidFill>
                  <a:schemeClr val="accent2"/>
                </a:solidFill>
              </a:rPr>
              <a:t>phantoms</a:t>
            </a:r>
            <a:r>
              <a:rPr lang="en-US" sz="1800" dirty="0"/>
              <a:t>.  </a:t>
            </a:r>
          </a:p>
          <a:p>
            <a:pPr marL="0" indent="0">
              <a:lnSpc>
                <a:spcPct val="120000"/>
              </a:lnSpc>
              <a:buNone/>
            </a:pPr>
            <a:endParaRPr lang="en-US" sz="1800" dirty="0"/>
          </a:p>
          <a:p>
            <a:pPr marL="0" indent="0">
              <a:lnSpc>
                <a:spcPct val="120000"/>
              </a:lnSpc>
              <a:buNone/>
            </a:pPr>
            <a:r>
              <a:rPr lang="en-US" sz="1800" dirty="0"/>
              <a:t>To see </a:t>
            </a:r>
            <a:r>
              <a:rPr lang="en-US" sz="1800" u="sng" dirty="0"/>
              <a:t>the </a:t>
            </a:r>
            <a:r>
              <a:rPr lang="en-US" sz="1800" u="sng" dirty="0">
                <a:solidFill>
                  <a:srgbClr val="FF17E5"/>
                </a:solidFill>
              </a:rPr>
              <a:t>dingy</a:t>
            </a:r>
            <a:r>
              <a:rPr lang="en-US" sz="1800" u="sng" dirty="0"/>
              <a:t> </a:t>
            </a:r>
            <a:r>
              <a:rPr lang="en-US" sz="1800" u="sng" dirty="0">
                <a:solidFill>
                  <a:schemeClr val="accent2"/>
                </a:solidFill>
              </a:rPr>
              <a:t>cloud</a:t>
            </a:r>
            <a:r>
              <a:rPr lang="en-US" sz="1800" u="sng" dirty="0"/>
              <a:t> come drooping down, obscuring </a:t>
            </a:r>
            <a:r>
              <a:rPr lang="en-US" sz="1800" dirty="0"/>
              <a:t>everything, one might have thought that </a:t>
            </a:r>
            <a:r>
              <a:rPr lang="en-US" sz="1800" u="sng" dirty="0"/>
              <a:t>Nature</a:t>
            </a:r>
            <a:r>
              <a:rPr lang="en-US" sz="1800" dirty="0"/>
              <a:t> lived hard by, and </a:t>
            </a:r>
            <a:r>
              <a:rPr lang="en-US" sz="1800" u="sng" dirty="0"/>
              <a:t>was brewing </a:t>
            </a:r>
            <a:r>
              <a:rPr lang="en-US" sz="1800" dirty="0"/>
              <a:t>on a large scale.</a:t>
            </a:r>
          </a:p>
        </p:txBody>
      </p:sp>
      <p:sp>
        <p:nvSpPr>
          <p:cNvPr id="4" name="TextBox 3"/>
          <p:cNvSpPr txBox="1"/>
          <p:nvPr/>
        </p:nvSpPr>
        <p:spPr>
          <a:xfrm>
            <a:off x="6054436" y="1"/>
            <a:ext cx="3089564" cy="6740307"/>
          </a:xfrm>
          <a:prstGeom prst="rect">
            <a:avLst/>
          </a:prstGeom>
          <a:solidFill>
            <a:schemeClr val="accent4">
              <a:lumMod val="20000"/>
              <a:lumOff val="80000"/>
            </a:schemeClr>
          </a:solidFill>
        </p:spPr>
        <p:txBody>
          <a:bodyPr wrap="square" rtlCol="0">
            <a:spAutoFit/>
          </a:bodyPr>
          <a:lstStyle/>
          <a:p>
            <a:r>
              <a:rPr lang="en-US" dirty="0"/>
              <a:t>people wheezing, beating, stamping</a:t>
            </a:r>
          </a:p>
          <a:p>
            <a:endParaRPr lang="en-US" dirty="0"/>
          </a:p>
          <a:p>
            <a:r>
              <a:rPr lang="en-US" dirty="0"/>
              <a:t>candles flaring</a:t>
            </a:r>
          </a:p>
          <a:p>
            <a:endParaRPr lang="en-US" dirty="0"/>
          </a:p>
          <a:p>
            <a:r>
              <a:rPr lang="en-US" dirty="0"/>
              <a:t>fog pouring in</a:t>
            </a:r>
          </a:p>
          <a:p>
            <a:endParaRPr lang="en-US" dirty="0"/>
          </a:p>
          <a:p>
            <a:r>
              <a:rPr lang="en-US" dirty="0"/>
              <a:t>the dingy cloud drooping, obscuring</a:t>
            </a:r>
          </a:p>
          <a:p>
            <a:endParaRPr lang="en-US" dirty="0"/>
          </a:p>
          <a:p>
            <a:r>
              <a:rPr lang="en-US" dirty="0"/>
              <a:t>Nature brewing</a:t>
            </a:r>
          </a:p>
          <a:p>
            <a:endParaRPr lang="en-US" dirty="0">
              <a:solidFill>
                <a:srgbClr val="00B050"/>
              </a:solidFill>
            </a:endParaRPr>
          </a:p>
          <a:p>
            <a:endParaRPr lang="en-US" dirty="0">
              <a:solidFill>
                <a:srgbClr val="00B050"/>
              </a:solidFill>
            </a:endParaRPr>
          </a:p>
          <a:p>
            <a:r>
              <a:rPr lang="en-US" dirty="0">
                <a:solidFill>
                  <a:srgbClr val="FF17E5"/>
                </a:solidFill>
              </a:rPr>
              <a:t>cold</a:t>
            </a:r>
          </a:p>
          <a:p>
            <a:r>
              <a:rPr lang="en-US" dirty="0">
                <a:solidFill>
                  <a:srgbClr val="FF17E5"/>
                </a:solidFill>
              </a:rPr>
              <a:t>bleak</a:t>
            </a:r>
          </a:p>
          <a:p>
            <a:r>
              <a:rPr lang="en-US" dirty="0">
                <a:solidFill>
                  <a:srgbClr val="FF17E5"/>
                </a:solidFill>
              </a:rPr>
              <a:t>biting</a:t>
            </a:r>
          </a:p>
          <a:p>
            <a:r>
              <a:rPr lang="en-US" dirty="0">
                <a:solidFill>
                  <a:srgbClr val="FF17E5"/>
                </a:solidFill>
              </a:rPr>
              <a:t>foggy</a:t>
            </a:r>
          </a:p>
          <a:p>
            <a:r>
              <a:rPr lang="en-US" dirty="0">
                <a:solidFill>
                  <a:srgbClr val="FF17E5"/>
                </a:solidFill>
              </a:rPr>
              <a:t>dark</a:t>
            </a:r>
          </a:p>
          <a:p>
            <a:r>
              <a:rPr lang="en-US" dirty="0">
                <a:solidFill>
                  <a:srgbClr val="FF17E5"/>
                </a:solidFill>
              </a:rPr>
              <a:t>brown</a:t>
            </a:r>
          </a:p>
          <a:p>
            <a:r>
              <a:rPr lang="en-US" dirty="0">
                <a:solidFill>
                  <a:srgbClr val="FF17E5"/>
                </a:solidFill>
              </a:rPr>
              <a:t>dense</a:t>
            </a:r>
          </a:p>
          <a:p>
            <a:r>
              <a:rPr lang="en-US" dirty="0">
                <a:solidFill>
                  <a:srgbClr val="FF17E5"/>
                </a:solidFill>
              </a:rPr>
              <a:t>narrowest</a:t>
            </a:r>
          </a:p>
          <a:p>
            <a:r>
              <a:rPr lang="en-US" dirty="0">
                <a:solidFill>
                  <a:srgbClr val="FF17E5"/>
                </a:solidFill>
              </a:rPr>
              <a:t>dingy</a:t>
            </a:r>
          </a:p>
          <a:p>
            <a:endParaRPr lang="en-US" dirty="0">
              <a:solidFill>
                <a:srgbClr val="FF0000"/>
              </a:solidFill>
            </a:endParaRPr>
          </a:p>
          <a:p>
            <a:endParaRPr lang="en-US" dirty="0">
              <a:solidFill>
                <a:srgbClr val="FF0000"/>
              </a:solidFill>
            </a:endParaRPr>
          </a:p>
        </p:txBody>
      </p:sp>
      <p:sp>
        <p:nvSpPr>
          <p:cNvPr id="5" name="Rectangle 4"/>
          <p:cNvSpPr/>
          <p:nvPr/>
        </p:nvSpPr>
        <p:spPr>
          <a:xfrm>
            <a:off x="7599218" y="3600987"/>
            <a:ext cx="1544782" cy="1200329"/>
          </a:xfrm>
          <a:prstGeom prst="rect">
            <a:avLst/>
          </a:prstGeom>
        </p:spPr>
        <p:txBody>
          <a:bodyPr wrap="square">
            <a:spAutoFit/>
          </a:bodyPr>
          <a:lstStyle/>
          <a:p>
            <a:r>
              <a:rPr lang="en-US" b="1" dirty="0">
                <a:solidFill>
                  <a:schemeClr val="accent2"/>
                </a:solidFill>
              </a:rPr>
              <a:t>smears</a:t>
            </a:r>
          </a:p>
          <a:p>
            <a:r>
              <a:rPr lang="en-US" b="1" dirty="0">
                <a:solidFill>
                  <a:schemeClr val="accent2"/>
                </a:solidFill>
              </a:rPr>
              <a:t>fog</a:t>
            </a:r>
          </a:p>
          <a:p>
            <a:r>
              <a:rPr lang="en-US" b="1" dirty="0">
                <a:solidFill>
                  <a:schemeClr val="accent2"/>
                </a:solidFill>
              </a:rPr>
              <a:t>phantoms</a:t>
            </a:r>
          </a:p>
          <a:p>
            <a:r>
              <a:rPr lang="en-US" b="1" dirty="0">
                <a:solidFill>
                  <a:schemeClr val="accent2"/>
                </a:solidFill>
              </a:rPr>
              <a:t>cloud</a:t>
            </a:r>
          </a:p>
        </p:txBody>
      </p:sp>
    </p:spTree>
    <p:extLst>
      <p:ext uri="{BB962C8B-B14F-4D97-AF65-F5344CB8AC3E}">
        <p14:creationId xmlns:p14="http://schemas.microsoft.com/office/powerpoint/2010/main" val="213080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9F4C-4D90-4B80-9AA7-EEC2E1281F38}"/>
              </a:ext>
            </a:extLst>
          </p:cNvPr>
          <p:cNvSpPr>
            <a:spLocks noGrp="1"/>
          </p:cNvSpPr>
          <p:nvPr>
            <p:ph type="title"/>
          </p:nvPr>
        </p:nvSpPr>
        <p:spPr/>
        <p:txBody>
          <a:bodyPr/>
          <a:lstStyle/>
          <a:p>
            <a:r>
              <a:rPr lang="en-GB" dirty="0"/>
              <a:t>Think about…..Write  down your thoughts </a:t>
            </a:r>
          </a:p>
        </p:txBody>
      </p:sp>
      <p:sp>
        <p:nvSpPr>
          <p:cNvPr id="3" name="Content Placeholder 2">
            <a:extLst>
              <a:ext uri="{FF2B5EF4-FFF2-40B4-BE49-F238E27FC236}">
                <a16:creationId xmlns:a16="http://schemas.microsoft.com/office/drawing/2014/main" id="{F970B7B5-ED51-4D01-A202-CBF69D0D6E47}"/>
              </a:ext>
            </a:extLst>
          </p:cNvPr>
          <p:cNvSpPr>
            <a:spLocks noGrp="1"/>
          </p:cNvSpPr>
          <p:nvPr>
            <p:ph idx="1"/>
          </p:nvPr>
        </p:nvSpPr>
        <p:spPr/>
        <p:txBody>
          <a:bodyPr/>
          <a:lstStyle/>
          <a:p>
            <a:r>
              <a:rPr lang="en-US" dirty="0"/>
              <a:t>What atmosphere is created by the extended noun phrases?</a:t>
            </a:r>
          </a:p>
          <a:p>
            <a:r>
              <a:rPr lang="en-US" dirty="0"/>
              <a:t> How do the adjectives (describing) create one idea? Can you give an example?</a:t>
            </a:r>
          </a:p>
          <a:p>
            <a:r>
              <a:rPr lang="en-US" dirty="0"/>
              <a:t>How do these nouns keep the reader guessing about the happenings of the evening?</a:t>
            </a:r>
          </a:p>
          <a:p>
            <a:r>
              <a:rPr lang="en-US" dirty="0"/>
              <a:t>How might these nouns reflect the way that Scrooge’s viewpoint on Christmas?</a:t>
            </a:r>
            <a:endParaRPr lang="en-GB" dirty="0"/>
          </a:p>
        </p:txBody>
      </p:sp>
    </p:spTree>
    <p:extLst>
      <p:ext uri="{BB962C8B-B14F-4D97-AF65-F5344CB8AC3E}">
        <p14:creationId xmlns:p14="http://schemas.microsoft.com/office/powerpoint/2010/main" val="4215393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1279</Words>
  <Application>Microsoft Office PowerPoint</Application>
  <PresentationFormat>On-screen Show (4:3)</PresentationFormat>
  <Paragraphs>164</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Mangal</vt:lpstr>
      <vt:lpstr>Office Theme</vt:lpstr>
      <vt:lpstr> Can I identify how  Dickins felt about Christmas through a setting description?</vt:lpstr>
      <vt:lpstr>The Life of Charles Dickins</vt:lpstr>
      <vt:lpstr>Victorian England</vt:lpstr>
      <vt:lpstr>PowerPoint Presentation</vt:lpstr>
      <vt:lpstr>     Marley’s Ghost </vt:lpstr>
      <vt:lpstr>PowerPoint Presentation</vt:lpstr>
      <vt:lpstr>Highlight the most effective. The first one has been done for you.</vt:lpstr>
      <vt:lpstr>PowerPoint Presentation</vt:lpstr>
      <vt:lpstr>Think about…..Write  down your thoughts </vt:lpstr>
      <vt:lpstr>Highlight the four most effective…</vt:lpstr>
      <vt:lpstr>PowerPoint Presentation</vt:lpstr>
      <vt:lpstr>Think about…….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Scott</dc:creator>
  <cp:lastModifiedBy>Mrs Singh</cp:lastModifiedBy>
  <cp:revision>26</cp:revision>
  <dcterms:created xsi:type="dcterms:W3CDTF">2017-11-30T20:49:37Z</dcterms:created>
  <dcterms:modified xsi:type="dcterms:W3CDTF">2020-11-27T11:44:56Z</dcterms:modified>
</cp:coreProperties>
</file>