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1" r:id="rId4"/>
    <p:sldId id="272" r:id="rId5"/>
    <p:sldId id="273" r:id="rId6"/>
    <p:sldId id="274" r:id="rId7"/>
    <p:sldId id="275" r:id="rId8"/>
    <p:sldId id="276" r:id="rId9"/>
    <p:sldId id="277" r:id="rId10"/>
    <p:sldId id="278"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
      <p:font typeface="Twinkl SemiBold"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68"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85" d="100"/>
          <a:sy n="85" d="100"/>
        </p:scale>
        <p:origin x="786" y="84"/>
      </p:cViewPr>
      <p:guideLst>
        <p:guide orient="horz" pos="2160"/>
        <p:guide pos="2880"/>
        <p:guide pos="340"/>
        <p:guide orient="horz" pos="3974"/>
        <p:guide pos="5420"/>
        <p:guide orient="horz" pos="368"/>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8F52-5C9D-4AC3-8305-F81AFEB94EB7}"/>
              </a:ext>
            </a:extLst>
          </p:cNvPr>
          <p:cNvSpPr>
            <a:spLocks noGrp="1"/>
          </p:cNvSpPr>
          <p:nvPr>
            <p:ph type="title"/>
          </p:nvPr>
        </p:nvSpPr>
        <p:spPr/>
        <p:txBody>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Well done for completing the word problems Year 5!</a:t>
            </a:r>
            <a:br>
              <a:rPr lang="en-GB" dirty="0"/>
            </a:br>
            <a:br>
              <a:rPr lang="en-GB" dirty="0"/>
            </a:br>
            <a:endParaRPr lang="en-GB" dirty="0"/>
          </a:p>
        </p:txBody>
      </p:sp>
    </p:spTree>
    <p:extLst>
      <p:ext uri="{BB962C8B-B14F-4D97-AF65-F5344CB8AC3E}">
        <p14:creationId xmlns:p14="http://schemas.microsoft.com/office/powerpoint/2010/main" val="53714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7774" y="3517842"/>
            <a:ext cx="1270646" cy="1271954"/>
          </a:xfrm>
          <a:prstGeom prst="rect">
            <a:avLst/>
          </a:prstGeom>
        </p:spPr>
      </p:pic>
      <p:sp>
        <p:nvSpPr>
          <p:cNvPr id="21" name="Title 20"/>
          <p:cNvSpPr>
            <a:spLocks noGrp="1"/>
          </p:cNvSpPr>
          <p:nvPr>
            <p:ph type="title"/>
          </p:nvPr>
        </p:nvSpPr>
        <p:spPr>
          <a:xfrm>
            <a:off x="384175" y="2337001"/>
            <a:ext cx="8220075" cy="1091999"/>
          </a:xfrm>
        </p:spPr>
        <p:txBody>
          <a:bodyPr/>
          <a:lstStyle/>
          <a:p>
            <a:pPr algn="ctr"/>
            <a:r>
              <a:rPr lang="en-GB" sz="2000" b="0" u="sng" dirty="0"/>
              <a:t>Can I solve word problems using Multiplication and Division?</a:t>
            </a:r>
            <a:br>
              <a:rPr lang="en-GB" sz="2000" b="0" dirty="0"/>
            </a:br>
            <a:br>
              <a:rPr lang="en-GB" sz="2000" b="0" dirty="0"/>
            </a:br>
            <a:r>
              <a:rPr lang="en-GB" sz="1800" b="0" dirty="0"/>
              <a:t>In each of the following word problems, you must identify which operation you will need to use in order to solve the problem; </a:t>
            </a:r>
            <a:br>
              <a:rPr lang="en-GB" sz="1800" b="0" dirty="0"/>
            </a:br>
            <a:br>
              <a:rPr lang="en-GB" sz="1800" b="0" dirty="0"/>
            </a:br>
            <a:r>
              <a:rPr lang="en-GB" sz="1800" b="0" dirty="0"/>
              <a:t>There is no need to write out the question.</a:t>
            </a:r>
            <a:br>
              <a:rPr lang="en-GB" sz="1800" b="0" dirty="0"/>
            </a:br>
            <a:r>
              <a:rPr lang="en-GB" sz="1800" b="0" dirty="0"/>
              <a:t>Write your calculations down in full! </a:t>
            </a:r>
            <a:br>
              <a:rPr lang="en-GB" sz="1800" b="0" dirty="0"/>
            </a:br>
            <a:r>
              <a:rPr lang="en-GB" sz="1800" b="0" dirty="0"/>
              <a:t>The PPT will give you the answers so please pause after reading the question.</a:t>
            </a:r>
            <a:br>
              <a:rPr lang="en-GB" sz="1800" b="0" dirty="0"/>
            </a:br>
            <a:br>
              <a:rPr lang="en-GB" b="0" dirty="0"/>
            </a:br>
            <a:endParaRPr lang="en-GB" b="0"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744" y="3456360"/>
            <a:ext cx="1440675" cy="1413095"/>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101607"/>
            <a:ext cx="8220075" cy="594702"/>
          </a:xfrm>
        </p:spPr>
        <p:txBody>
          <a:bodyPr/>
          <a:lstStyle/>
          <a:p>
            <a:pPr algn="ctr"/>
            <a:r>
              <a:rPr lang="en-GB" sz="2400" b="0" dirty="0"/>
              <a:t>1) A troop of 12 monkeys at a zoo are each given 4 bananas every day. </a:t>
            </a:r>
            <a:br>
              <a:rPr lang="en-GB" sz="2400" b="0" dirty="0"/>
            </a:br>
            <a:br>
              <a:rPr lang="en-GB" sz="2400" b="0" dirty="0"/>
            </a:br>
            <a:r>
              <a:rPr lang="en-GB" sz="2400" b="0" dirty="0">
                <a:latin typeface="Twinkl SemiBold" pitchFamily="2" charset="0"/>
              </a:rPr>
              <a:t>How many bananas are given out, in total, every day?</a:t>
            </a:r>
            <a:br>
              <a:rPr lang="en-GB" sz="2000" dirty="0"/>
            </a:br>
            <a:br>
              <a:rPr lang="en-GB" sz="2000" dirty="0"/>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12 x 4 = 48</a:t>
            </a:r>
          </a:p>
          <a:p>
            <a:pPr algn="ctr"/>
            <a:endParaRPr lang="en-GB" sz="2800" b="0" dirty="0"/>
          </a:p>
          <a:p>
            <a:pPr algn="ctr"/>
            <a:r>
              <a:rPr lang="en-GB" sz="2800" b="0" dirty="0"/>
              <a:t>48 bananas are given out each day.</a:t>
            </a:r>
            <a:br>
              <a:rPr lang="en-GB" sz="2000" dirty="0"/>
            </a:br>
            <a:br>
              <a:rPr lang="en-GB" sz="2000" b="0" dirty="0"/>
            </a:br>
            <a:br>
              <a:rPr lang="en-GB" sz="2000" b="0" dirty="0"/>
            </a:br>
            <a:br>
              <a:rPr lang="en-GB" b="0" dirty="0"/>
            </a:br>
            <a:endParaRPr lang="en-GB" b="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7661" y="2503200"/>
            <a:ext cx="2574923" cy="1851600"/>
          </a:xfrm>
          <a:prstGeom prst="rect">
            <a:avLst/>
          </a:prstGeom>
        </p:spPr>
      </p:pic>
    </p:spTree>
    <p:extLst>
      <p:ext uri="{BB962C8B-B14F-4D97-AF65-F5344CB8AC3E}">
        <p14:creationId xmlns:p14="http://schemas.microsoft.com/office/powerpoint/2010/main" val="62961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101607"/>
            <a:ext cx="8220075" cy="594702"/>
          </a:xfrm>
        </p:spPr>
        <p:txBody>
          <a:bodyPr/>
          <a:lstStyle/>
          <a:p>
            <a:pPr algn="ctr"/>
            <a:r>
              <a:rPr lang="en-GB" sz="2400" b="0" dirty="0"/>
              <a:t>2) There are 4 tables in class 3P. 6 chairs can fit around each table. </a:t>
            </a:r>
            <a:br>
              <a:rPr lang="en-GB" sz="2400" b="0" dirty="0"/>
            </a:br>
            <a:br>
              <a:rPr lang="en-GB" sz="2400" b="0" dirty="0">
                <a:latin typeface="Twinkl SemiBold" pitchFamily="2" charset="0"/>
              </a:rPr>
            </a:br>
            <a:r>
              <a:rPr lang="en-GB" sz="2400" b="0" dirty="0">
                <a:latin typeface="Twinkl SemiBold" pitchFamily="2" charset="0"/>
              </a:rPr>
              <a:t>How many chairs are there in total in 3P?</a:t>
            </a:r>
            <a:br>
              <a:rPr lang="en-GB" sz="2400" dirty="0"/>
            </a:br>
            <a:br>
              <a:rPr lang="en-GB" sz="2000" b="0" dirty="0"/>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4 x 6 = 24</a:t>
            </a:r>
          </a:p>
          <a:p>
            <a:pPr algn="ctr"/>
            <a:endParaRPr lang="en-GB" sz="2800" b="0" dirty="0"/>
          </a:p>
          <a:p>
            <a:pPr algn="ctr"/>
            <a:r>
              <a:rPr lang="en-GB" sz="2800" b="0" dirty="0"/>
              <a:t>There are 24 chairs.</a:t>
            </a:r>
            <a:br>
              <a:rPr lang="en-GB" sz="2000" dirty="0"/>
            </a:br>
            <a:br>
              <a:rPr lang="en-GB" sz="2000" b="0" dirty="0"/>
            </a:br>
            <a:br>
              <a:rPr lang="en-GB" sz="2000" b="0" dirty="0"/>
            </a:br>
            <a:br>
              <a:rPr lang="en-GB" b="0" dirty="0"/>
            </a:br>
            <a:endParaRPr lang="en-GB" b="0" dirty="0">
              <a:latin typeface="+mn-lt"/>
            </a:endParaRPr>
          </a:p>
        </p:txBody>
      </p:sp>
      <p:grpSp>
        <p:nvGrpSpPr>
          <p:cNvPr id="6" name="Group 5"/>
          <p:cNvGrpSpPr/>
          <p:nvPr/>
        </p:nvGrpSpPr>
        <p:grpSpPr>
          <a:xfrm>
            <a:off x="1884306" y="2567526"/>
            <a:ext cx="5375388" cy="1805182"/>
            <a:chOff x="1769721" y="2246557"/>
            <a:chExt cx="5515535" cy="1852247"/>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9721" y="2246557"/>
              <a:ext cx="767690" cy="1852247"/>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290" y="2246557"/>
              <a:ext cx="767690" cy="185224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8859" y="2246557"/>
              <a:ext cx="767690" cy="185224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8428" y="2246557"/>
              <a:ext cx="767690" cy="185224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7997" y="2246557"/>
              <a:ext cx="767690" cy="1852247"/>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7566" y="2246557"/>
              <a:ext cx="767690" cy="1852247"/>
            </a:xfrm>
            <a:prstGeom prst="rect">
              <a:avLst/>
            </a:prstGeom>
          </p:spPr>
        </p:pic>
      </p:grpSp>
    </p:spTree>
    <p:extLst>
      <p:ext uri="{BB962C8B-B14F-4D97-AF65-F5344CB8AC3E}">
        <p14:creationId xmlns:p14="http://schemas.microsoft.com/office/powerpoint/2010/main" val="2931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222793"/>
            <a:ext cx="8220075" cy="594702"/>
          </a:xfrm>
        </p:spPr>
        <p:txBody>
          <a:bodyPr/>
          <a:lstStyle/>
          <a:p>
            <a:pPr algn="ctr"/>
            <a:br>
              <a:rPr lang="en-GB" sz="2400" b="0" dirty="0"/>
            </a:br>
            <a:r>
              <a:rPr lang="en-GB" sz="2400" b="0" dirty="0"/>
              <a:t>3) The </a:t>
            </a:r>
            <a:r>
              <a:rPr lang="en-GB" sz="2400" b="0" dirty="0" err="1"/>
              <a:t>waltzer</a:t>
            </a:r>
            <a:r>
              <a:rPr lang="en-GB" sz="2400" b="0" dirty="0"/>
              <a:t> ride at the local fairground can hold 5 people at one time. </a:t>
            </a:r>
            <a:br>
              <a:rPr lang="en-GB" sz="2400" b="0" dirty="0"/>
            </a:br>
            <a:br>
              <a:rPr lang="en-GB" sz="2400" b="0" dirty="0"/>
            </a:br>
            <a:r>
              <a:rPr lang="en-GB" sz="2400" b="0" dirty="0">
                <a:latin typeface="Twinkl SemiBold" pitchFamily="2" charset="0"/>
              </a:rPr>
              <a:t>How many </a:t>
            </a:r>
            <a:r>
              <a:rPr lang="en-GB" sz="2400" b="0" dirty="0" err="1">
                <a:latin typeface="Twinkl SemiBold" pitchFamily="2" charset="0"/>
              </a:rPr>
              <a:t>waltzers</a:t>
            </a:r>
            <a:r>
              <a:rPr lang="en-GB" sz="2400" b="0" dirty="0">
                <a:latin typeface="Twinkl SemiBold" pitchFamily="2" charset="0"/>
              </a:rPr>
              <a:t> are needed so that 43 people can all go on the ride at once?</a:t>
            </a:r>
            <a:br>
              <a:rPr lang="en-GB" sz="2400" dirty="0">
                <a:latin typeface="Twinkl SemiBold" pitchFamily="2" charset="0"/>
              </a:rPr>
            </a:br>
            <a:br>
              <a:rPr lang="en-GB" sz="2400" dirty="0"/>
            </a:br>
            <a:br>
              <a:rPr lang="en-GB" sz="2000" b="0" dirty="0"/>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43 ÷ 5 = 8 r3</a:t>
            </a:r>
          </a:p>
          <a:p>
            <a:pPr algn="ctr"/>
            <a:endParaRPr lang="en-GB" sz="2800" b="0" dirty="0"/>
          </a:p>
          <a:p>
            <a:pPr algn="ctr"/>
            <a:r>
              <a:rPr lang="en-GB" sz="2800" b="0" dirty="0"/>
              <a:t>9 </a:t>
            </a:r>
            <a:r>
              <a:rPr lang="en-GB" sz="2800" b="0" dirty="0" err="1"/>
              <a:t>waltzers</a:t>
            </a:r>
            <a:r>
              <a:rPr lang="en-GB" sz="2800" b="0" dirty="0"/>
              <a:t> are needed.</a:t>
            </a:r>
            <a:br>
              <a:rPr lang="en-GB" sz="2000" dirty="0"/>
            </a:br>
            <a:br>
              <a:rPr lang="en-GB" sz="2000" b="0" dirty="0"/>
            </a:br>
            <a:br>
              <a:rPr lang="en-GB" sz="2000" b="0" dirty="0"/>
            </a:br>
            <a:br>
              <a:rPr lang="en-GB" b="0" dirty="0"/>
            </a:br>
            <a:endParaRPr lang="en-GB" b="0"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806" y="2721057"/>
            <a:ext cx="2514388" cy="1653283"/>
          </a:xfrm>
          <a:prstGeom prst="rect">
            <a:avLst/>
          </a:prstGeom>
        </p:spPr>
      </p:pic>
    </p:spTree>
    <p:extLst>
      <p:ext uri="{BB962C8B-B14F-4D97-AF65-F5344CB8AC3E}">
        <p14:creationId xmlns:p14="http://schemas.microsoft.com/office/powerpoint/2010/main" val="252090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377028"/>
            <a:ext cx="8220075" cy="594702"/>
          </a:xfrm>
        </p:spPr>
        <p:txBody>
          <a:bodyPr/>
          <a:lstStyle/>
          <a:p>
            <a:pPr algn="ctr"/>
            <a:r>
              <a:rPr lang="en-GB" sz="2400" b="0" dirty="0"/>
              <a:t>4) Cuddly toy elephants cost £8 at Torrington Zoo. </a:t>
            </a:r>
            <a:br>
              <a:rPr lang="en-GB" sz="2400" b="0" dirty="0"/>
            </a:br>
            <a:r>
              <a:rPr lang="en-GB" sz="2400" b="0" dirty="0"/>
              <a:t>Over the course of one day, 12 children buy an elephant. </a:t>
            </a:r>
            <a:br>
              <a:rPr lang="en-GB" sz="2400" b="0" dirty="0"/>
            </a:br>
            <a:br>
              <a:rPr lang="en-GB" sz="2400" b="0" dirty="0"/>
            </a:br>
            <a:r>
              <a:rPr lang="en-GB" sz="2400" b="0" dirty="0">
                <a:latin typeface="Twinkl SemiBold" pitchFamily="2" charset="0"/>
              </a:rPr>
              <a:t>How much money does the zoo make from the sale of cuddly toy elephants?</a:t>
            </a:r>
            <a:br>
              <a:rPr lang="en-GB" sz="2400" dirty="0">
                <a:latin typeface="Twinkl SemiBold" pitchFamily="2" charset="0"/>
              </a:rPr>
            </a:br>
            <a:br>
              <a:rPr lang="en-GB" sz="2400" dirty="0">
                <a:latin typeface="Twinkl SemiBold" pitchFamily="2" charset="0"/>
              </a:rPr>
            </a:br>
            <a:br>
              <a:rPr lang="en-GB" sz="2000" b="0" dirty="0">
                <a:latin typeface="Twinkl SemiBold" pitchFamily="2" charset="0"/>
              </a:rPr>
            </a:br>
            <a:br>
              <a:rPr lang="en-GB" sz="2000" b="0" dirty="0">
                <a:latin typeface="Twinkl SemiBold" pitchFamily="2" charset="0"/>
              </a:rPr>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8 x 12 = 96</a:t>
            </a:r>
          </a:p>
          <a:p>
            <a:pPr algn="ctr"/>
            <a:endParaRPr lang="en-GB" sz="2800" b="0" dirty="0"/>
          </a:p>
          <a:p>
            <a:pPr algn="ctr"/>
            <a:r>
              <a:rPr lang="en-GB" sz="2800" b="0" dirty="0"/>
              <a:t>The zoo makes £96.</a:t>
            </a:r>
            <a:br>
              <a:rPr lang="en-GB" sz="2000" dirty="0"/>
            </a:br>
            <a:br>
              <a:rPr lang="en-GB" sz="2000" b="0" dirty="0"/>
            </a:br>
            <a:br>
              <a:rPr lang="en-GB" sz="2000" b="0" dirty="0"/>
            </a:br>
            <a:br>
              <a:rPr lang="en-GB" b="0" dirty="0"/>
            </a:br>
            <a:endParaRPr lang="en-GB" b="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348" y="2826570"/>
            <a:ext cx="1321303" cy="1557859"/>
          </a:xfrm>
          <a:prstGeom prst="rect">
            <a:avLst/>
          </a:prstGeom>
        </p:spPr>
      </p:pic>
    </p:spTree>
    <p:extLst>
      <p:ext uri="{BB962C8B-B14F-4D97-AF65-F5344CB8AC3E}">
        <p14:creationId xmlns:p14="http://schemas.microsoft.com/office/powerpoint/2010/main" val="31535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519912"/>
            <a:ext cx="8220075" cy="594702"/>
          </a:xfrm>
        </p:spPr>
        <p:txBody>
          <a:bodyPr/>
          <a:lstStyle/>
          <a:p>
            <a:pPr algn="ctr"/>
            <a:br>
              <a:rPr lang="en-GB" sz="2400" b="0" dirty="0"/>
            </a:br>
            <a:r>
              <a:rPr lang="en-GB" sz="2400" b="0" dirty="0"/>
              <a:t>5) Tennis balls are packed in tubs of 6. Sports ‘R’ Us already have 5 tubs in stock. A new delivery comes </a:t>
            </a:r>
            <a:br>
              <a:rPr lang="en-GB" sz="2400" b="0" dirty="0"/>
            </a:br>
            <a:r>
              <a:rPr lang="en-GB" sz="2400" b="0" dirty="0"/>
              <a:t>in with 18 more tennis balls that the shop need to </a:t>
            </a:r>
            <a:br>
              <a:rPr lang="en-GB" sz="2400" b="0" dirty="0"/>
            </a:br>
            <a:r>
              <a:rPr lang="en-GB" sz="2400" b="0" dirty="0"/>
              <a:t>pack in to tubs. </a:t>
            </a:r>
            <a:br>
              <a:rPr lang="en-GB" sz="2400" b="0" dirty="0"/>
            </a:br>
            <a:br>
              <a:rPr lang="en-GB" sz="2400" b="0" dirty="0"/>
            </a:br>
            <a:r>
              <a:rPr lang="en-GB" sz="2400" b="0" dirty="0">
                <a:latin typeface="Twinkl SemiBold" pitchFamily="2" charset="0"/>
              </a:rPr>
              <a:t>How many tubs of balls will Sports ‘R’ Us </a:t>
            </a:r>
            <a:br>
              <a:rPr lang="en-GB" sz="2400" b="0" dirty="0">
                <a:latin typeface="Twinkl SemiBold" pitchFamily="2" charset="0"/>
              </a:rPr>
            </a:br>
            <a:r>
              <a:rPr lang="en-GB" sz="2400" b="0" dirty="0">
                <a:latin typeface="Twinkl SemiBold" pitchFamily="2" charset="0"/>
              </a:rPr>
              <a:t>have altogether?</a:t>
            </a:r>
            <a:br>
              <a:rPr lang="en-GB" sz="2400" dirty="0"/>
            </a:br>
            <a:br>
              <a:rPr lang="en-GB" sz="2400" dirty="0"/>
            </a:br>
            <a:br>
              <a:rPr lang="en-GB" sz="2000" b="0" dirty="0"/>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18 ÷ 6 = 3; 3 + 5 = 8</a:t>
            </a:r>
          </a:p>
          <a:p>
            <a:pPr algn="ctr"/>
            <a:endParaRPr lang="en-GB" sz="2800" b="0" dirty="0"/>
          </a:p>
          <a:p>
            <a:pPr algn="ctr"/>
            <a:r>
              <a:rPr lang="en-GB" sz="2800" b="0" dirty="0"/>
              <a:t>They will have 8 tubs of balls.</a:t>
            </a:r>
            <a:br>
              <a:rPr lang="en-GB" sz="2000" dirty="0"/>
            </a:br>
            <a:br>
              <a:rPr lang="en-GB" sz="2000" b="0" dirty="0"/>
            </a:br>
            <a:br>
              <a:rPr lang="en-GB" sz="2000" b="0" dirty="0"/>
            </a:br>
            <a:br>
              <a:rPr lang="en-GB" b="0" dirty="0"/>
            </a:br>
            <a:endParaRPr lang="en-GB" b="0" dirty="0">
              <a:latin typeface="+mn-lt"/>
            </a:endParaRPr>
          </a:p>
        </p:txBody>
      </p:sp>
      <p:grpSp>
        <p:nvGrpSpPr>
          <p:cNvPr id="2" name="Group 1"/>
          <p:cNvGrpSpPr/>
          <p:nvPr/>
        </p:nvGrpSpPr>
        <p:grpSpPr>
          <a:xfrm>
            <a:off x="2617712" y="3201170"/>
            <a:ext cx="3753000" cy="1323355"/>
            <a:chOff x="2130007" y="2696309"/>
            <a:chExt cx="4934826" cy="174008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264" y="2696309"/>
              <a:ext cx="971004" cy="967154"/>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762" y="3139649"/>
              <a:ext cx="971004" cy="967154"/>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3829" y="2825263"/>
              <a:ext cx="971004" cy="967154"/>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285" y="3179886"/>
              <a:ext cx="971004" cy="967154"/>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0808" y="3179886"/>
              <a:ext cx="971004" cy="967154"/>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007" y="3469237"/>
              <a:ext cx="971004" cy="967154"/>
            </a:xfrm>
            <a:prstGeom prst="rect">
              <a:avLst/>
            </a:prstGeom>
          </p:spPr>
        </p:pic>
      </p:grpSp>
    </p:spTree>
    <p:extLst>
      <p:ext uri="{BB962C8B-B14F-4D97-AF65-F5344CB8AC3E}">
        <p14:creationId xmlns:p14="http://schemas.microsoft.com/office/powerpoint/2010/main" val="307272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61961" y="2101605"/>
            <a:ext cx="8220075" cy="594702"/>
          </a:xfrm>
        </p:spPr>
        <p:txBody>
          <a:bodyPr/>
          <a:lstStyle/>
          <a:p>
            <a:pPr algn="ctr"/>
            <a:br>
              <a:rPr lang="en-GB" sz="2400" b="0" dirty="0"/>
            </a:br>
            <a:r>
              <a:rPr lang="en-GB" sz="2400" b="0" dirty="0"/>
              <a:t>6) Tickets to the theatre cost £11 for adults and £8 for children. A family of 3 adults and 4 children buy tickets. </a:t>
            </a:r>
            <a:br>
              <a:rPr lang="en-GB" sz="2400" b="0" dirty="0"/>
            </a:br>
            <a:br>
              <a:rPr lang="en-GB" sz="2400" b="0" dirty="0"/>
            </a:br>
            <a:r>
              <a:rPr lang="en-GB" sz="2400" b="0" dirty="0">
                <a:latin typeface="Twinkl SemiBold" pitchFamily="2" charset="0"/>
              </a:rPr>
              <a:t>How much will the tickets cost the family altogether?</a:t>
            </a:r>
            <a:br>
              <a:rPr lang="en-GB" sz="2400" dirty="0">
                <a:latin typeface="Twinkl SemiBold" pitchFamily="2" charset="0"/>
              </a:rPr>
            </a:br>
            <a:br>
              <a:rPr lang="en-GB" sz="2400" dirty="0">
                <a:latin typeface="Twinkl SemiBold" pitchFamily="2" charset="0"/>
              </a:rPr>
            </a:br>
            <a:br>
              <a:rPr lang="en-GB" sz="2000" b="0" dirty="0">
                <a:latin typeface="Twinkl SemiBold" pitchFamily="2" charset="0"/>
              </a:rPr>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3 x 11 = 33; 4 x 8 = 32; 33 + 32 = 65</a:t>
            </a:r>
          </a:p>
          <a:p>
            <a:pPr algn="ctr"/>
            <a:endParaRPr lang="en-GB" sz="2800" b="0" dirty="0"/>
          </a:p>
          <a:p>
            <a:pPr algn="ctr"/>
            <a:r>
              <a:rPr lang="en-GB" sz="2800" b="0" dirty="0"/>
              <a:t>The tickets will cost £65 altogether.</a:t>
            </a:r>
            <a:br>
              <a:rPr lang="en-GB" sz="2000" dirty="0"/>
            </a:br>
            <a:br>
              <a:rPr lang="en-GB" sz="2000" b="0" dirty="0"/>
            </a:br>
            <a:br>
              <a:rPr lang="en-GB" sz="2000" b="0" dirty="0"/>
            </a:br>
            <a:br>
              <a:rPr lang="en-GB" b="0" dirty="0"/>
            </a:br>
            <a:endParaRPr lang="en-GB" b="0" dirty="0">
              <a:latin typeface="+mn-l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0141" y="2101607"/>
            <a:ext cx="3535828" cy="2500239"/>
          </a:xfrm>
          <a:prstGeom prst="rect">
            <a:avLst/>
          </a:prstGeom>
        </p:spPr>
      </p:pic>
      <p:sp>
        <p:nvSpPr>
          <p:cNvPr id="4" name="TextBox 3"/>
          <p:cNvSpPr txBox="1"/>
          <p:nvPr/>
        </p:nvSpPr>
        <p:spPr>
          <a:xfrm>
            <a:off x="3519975" y="2936227"/>
            <a:ext cx="2104049" cy="830997"/>
          </a:xfrm>
          <a:prstGeom prst="rect">
            <a:avLst/>
          </a:prstGeom>
          <a:noFill/>
        </p:spPr>
        <p:txBody>
          <a:bodyPr wrap="square" rtlCol="0">
            <a:spAutoFit/>
          </a:bodyPr>
          <a:lstStyle/>
          <a:p>
            <a:pPr algn="ctr"/>
            <a:r>
              <a:rPr lang="en-GB" sz="2400" dirty="0"/>
              <a:t>Adult : £11</a:t>
            </a:r>
          </a:p>
          <a:p>
            <a:pPr algn="ctr"/>
            <a:r>
              <a:rPr lang="en-GB" sz="2400" dirty="0"/>
              <a:t>Children : £8</a:t>
            </a:r>
          </a:p>
        </p:txBody>
      </p:sp>
    </p:spTree>
    <p:extLst>
      <p:ext uri="{BB962C8B-B14F-4D97-AF65-F5344CB8AC3E}">
        <p14:creationId xmlns:p14="http://schemas.microsoft.com/office/powerpoint/2010/main" val="259901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84175" y="2507076"/>
            <a:ext cx="8220075" cy="594702"/>
          </a:xfrm>
        </p:spPr>
        <p:txBody>
          <a:bodyPr/>
          <a:lstStyle/>
          <a:p>
            <a:pPr algn="ctr"/>
            <a:br>
              <a:rPr lang="en-GB" sz="2400" dirty="0"/>
            </a:br>
            <a:br>
              <a:rPr lang="en-GB" sz="2400" dirty="0"/>
            </a:br>
            <a:r>
              <a:rPr lang="en-GB" sz="2400" dirty="0"/>
              <a:t>7) </a:t>
            </a:r>
            <a:r>
              <a:rPr lang="en-GB" sz="2400" b="0" dirty="0"/>
              <a:t>Helen’s Mum buys a box of 52 chewy sweets to put in party bags for her friends. There are 6 children coming to the party. Helen’s Mum has said that Helen can have any sweets left over after they have been shared equally between her friends. </a:t>
            </a:r>
            <a:br>
              <a:rPr lang="en-GB" sz="2400" b="0" dirty="0"/>
            </a:br>
            <a:br>
              <a:rPr lang="en-GB" sz="2400" b="0" dirty="0">
                <a:latin typeface="Twinkl SemiBold" pitchFamily="2" charset="0"/>
              </a:rPr>
            </a:br>
            <a:r>
              <a:rPr lang="en-GB" sz="2400" b="0" dirty="0">
                <a:latin typeface="Twinkl SemiBold" pitchFamily="2" charset="0"/>
              </a:rPr>
              <a:t>How many sweets will Helen get to eat? </a:t>
            </a:r>
            <a:br>
              <a:rPr lang="en-GB" sz="2400" b="0" dirty="0">
                <a:latin typeface="Twinkl SemiBold" pitchFamily="2" charset="0"/>
              </a:rPr>
            </a:br>
            <a:br>
              <a:rPr lang="en-GB" sz="2400" b="0" dirty="0">
                <a:latin typeface="Twinkl SemiBold" pitchFamily="2" charset="0"/>
              </a:rPr>
            </a:br>
            <a:br>
              <a:rPr lang="en-GB" sz="2000" b="0" dirty="0"/>
            </a:br>
            <a:br>
              <a:rPr lang="en-GB" sz="2000" b="0" dirty="0"/>
            </a:br>
            <a:br>
              <a:rPr lang="en-GB" b="0" dirty="0"/>
            </a:br>
            <a:endParaRPr lang="en-GB" b="0" dirty="0">
              <a:latin typeface="+mn-lt"/>
            </a:endParaRPr>
          </a:p>
        </p:txBody>
      </p:sp>
      <p:sp>
        <p:nvSpPr>
          <p:cNvPr id="5" name="Title 20"/>
          <p:cNvSpPr txBox="1">
            <a:spLocks/>
          </p:cNvSpPr>
          <p:nvPr/>
        </p:nvSpPr>
        <p:spPr>
          <a:xfrm>
            <a:off x="384175" y="5501300"/>
            <a:ext cx="8220075" cy="59470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2800" b="0" dirty="0"/>
          </a:p>
          <a:p>
            <a:pPr algn="ctr"/>
            <a:r>
              <a:rPr lang="en-GB" sz="2800" b="0" dirty="0"/>
              <a:t>52 ÷ 6 = 8 r4</a:t>
            </a:r>
          </a:p>
          <a:p>
            <a:pPr algn="ctr"/>
            <a:endParaRPr lang="en-GB" sz="2800" b="0" dirty="0"/>
          </a:p>
          <a:p>
            <a:pPr algn="ctr"/>
            <a:r>
              <a:rPr lang="en-GB" sz="2800" b="0" dirty="0"/>
              <a:t>Helen will get 4 sweets.</a:t>
            </a:r>
            <a:br>
              <a:rPr lang="en-GB" sz="2000" dirty="0"/>
            </a:br>
            <a:br>
              <a:rPr lang="en-GB" sz="2000" b="0" dirty="0"/>
            </a:br>
            <a:br>
              <a:rPr lang="en-GB" sz="2000" b="0" dirty="0"/>
            </a:br>
            <a:br>
              <a:rPr lang="en-GB" b="0" dirty="0"/>
            </a:br>
            <a:endParaRPr lang="en-GB" b="0" dirty="0">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9049" y="3429000"/>
            <a:ext cx="2079301" cy="1902178"/>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5650" y="3429000"/>
            <a:ext cx="2079301" cy="1902178"/>
          </a:xfrm>
          <a:prstGeom prst="rect">
            <a:avLst/>
          </a:prstGeom>
        </p:spPr>
      </p:pic>
    </p:spTree>
    <p:extLst>
      <p:ext uri="{BB962C8B-B14F-4D97-AF65-F5344CB8AC3E}">
        <p14:creationId xmlns:p14="http://schemas.microsoft.com/office/powerpoint/2010/main" val="79063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132</TotalTime>
  <Words>577</Words>
  <Application>Microsoft Office PowerPoint</Application>
  <PresentationFormat>On-screen Show (4:3)</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 SemiBold</vt:lpstr>
      <vt:lpstr>Twinkl</vt:lpstr>
      <vt:lpstr>Calibri</vt:lpstr>
      <vt:lpstr>Arial</vt:lpstr>
      <vt:lpstr>Office Theme</vt:lpstr>
      <vt:lpstr>PowerPoint Presentation</vt:lpstr>
      <vt:lpstr>Can I solve word problems using Multiplication and Division?  In each of the following word problems, you must identify which operation you will need to use in order to solve the problem;   There is no need to write out the question. Write your calculations down in full!  The PPT will give you the answers so please pause after reading the question.  </vt:lpstr>
      <vt:lpstr>1) A troop of 12 monkeys at a zoo are each given 4 bananas every day.   How many bananas are given out, in total, every day?    </vt:lpstr>
      <vt:lpstr>2) There are 4 tables in class 3P. 6 chairs can fit around each table.   How many chairs are there in total in 3P?    </vt:lpstr>
      <vt:lpstr> 3) The waltzer ride at the local fairground can hold 5 people at one time.   How many waltzers are needed so that 43 people can all go on the ride at once?     </vt:lpstr>
      <vt:lpstr>4) Cuddly toy elephants cost £8 at Torrington Zoo.  Over the course of one day, 12 children buy an elephant.   How much money does the zoo make from the sale of cuddly toy elephants?     </vt:lpstr>
      <vt:lpstr> 5) Tennis balls are packed in tubs of 6. Sports ‘R’ Us already have 5 tubs in stock. A new delivery comes  in with 18 more tennis balls that the shop need to  pack in to tubs.   How many tubs of balls will Sports ‘R’ Us  have altogether?     </vt:lpstr>
      <vt:lpstr> 6) Tickets to the theatre cost £11 for adults and £8 for children. A family of 3 adults and 4 children buy tickets.   How much will the tickets cost the family altogether?     </vt:lpstr>
      <vt:lpstr>  7) Helen’s Mum buys a box of 52 chewy sweets to put in party bags for her friends. There are 6 children coming to the party. Helen’s Mum has said that Helen can have any sweets left over after they have been shared equally between her friends.   How many sweets will Helen get to eat?      </vt:lpstr>
      <vt:lpstr>        Well done for completing the word problems Year 5!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Abby Ward</dc:creator>
  <cp:lastModifiedBy>Mrs Singh</cp:lastModifiedBy>
  <cp:revision>9</cp:revision>
  <dcterms:created xsi:type="dcterms:W3CDTF">2018-10-31T12:53:20Z</dcterms:created>
  <dcterms:modified xsi:type="dcterms:W3CDTF">2021-01-14T13:28:22Z</dcterms:modified>
</cp:coreProperties>
</file>