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BD989-9F1E-4E00-A820-EC1FFA3495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7F01DA-DDC5-42B6-80C9-D669AD0958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13C33D6-0C39-4C15-A0DB-8D3FFC2B0E0B}"/>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5" name="Footer Placeholder 4">
            <a:extLst>
              <a:ext uri="{FF2B5EF4-FFF2-40B4-BE49-F238E27FC236}">
                <a16:creationId xmlns:a16="http://schemas.microsoft.com/office/drawing/2014/main" id="{8F8D0A4C-00C8-4100-A153-FDF838891A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B7795C-C54E-42BE-A03D-78CB9C8826F3}"/>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2297924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6C536-9DA6-46DE-A6A1-9DDD9E53F75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3F91BE-592C-4C9D-A40E-76E644B6F88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63EF78-0E79-4200-B065-A6A04F8CA363}"/>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5" name="Footer Placeholder 4">
            <a:extLst>
              <a:ext uri="{FF2B5EF4-FFF2-40B4-BE49-F238E27FC236}">
                <a16:creationId xmlns:a16="http://schemas.microsoft.com/office/drawing/2014/main" id="{9EBF00DC-1673-4F41-A4DB-9998118B8F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C59D05-87AC-4F52-89B6-B97448181D96}"/>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421822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FD22BB-D97F-4479-9C86-0940ED52A4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1E37C2-C8C0-4DC9-B5F5-A9ACCCD97DB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0FA223-056C-46A7-BDBC-5DDFDD8A2DFD}"/>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5" name="Footer Placeholder 4">
            <a:extLst>
              <a:ext uri="{FF2B5EF4-FFF2-40B4-BE49-F238E27FC236}">
                <a16:creationId xmlns:a16="http://schemas.microsoft.com/office/drawing/2014/main" id="{6249FA11-C34B-4C61-A8BE-A916011244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4BE2F3-830D-42B6-A1A0-47B3E575A40D}"/>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983948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4586D-ABCC-40CD-A114-A553A5B9EF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0A0474-DA4F-47FD-BE4F-F844801F84D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C0FF6A8-551E-4D8F-9CF6-FED45F8B9589}"/>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5" name="Footer Placeholder 4">
            <a:extLst>
              <a:ext uri="{FF2B5EF4-FFF2-40B4-BE49-F238E27FC236}">
                <a16:creationId xmlns:a16="http://schemas.microsoft.com/office/drawing/2014/main" id="{E31FCF45-660E-4DF5-B6CE-F75C499FEC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8461B6-A5F6-4597-BC7E-6DB920E7260D}"/>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3641023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E44D6-21D8-4D57-909A-CFDC2D9BA6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1B400A7-A398-40C6-BD38-C7D18BCE22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3157542-7E3B-4E68-AEF1-3EC704639BF7}"/>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5" name="Footer Placeholder 4">
            <a:extLst>
              <a:ext uri="{FF2B5EF4-FFF2-40B4-BE49-F238E27FC236}">
                <a16:creationId xmlns:a16="http://schemas.microsoft.com/office/drawing/2014/main" id="{05FC4E90-A25F-4021-9654-C166575D17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36FC56-5FE1-4E6C-B89A-9481FF8D669E}"/>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2965841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E15AA-BBE5-47CE-9C65-5F57BDB330B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8E2EC0-1D0A-4B64-B295-376FB0DF90D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7EA5645-85C4-45AA-9F16-678F782BBB7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4AA2C4C-7738-478F-BE1D-68CC2D3517BA}"/>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6" name="Footer Placeholder 5">
            <a:extLst>
              <a:ext uri="{FF2B5EF4-FFF2-40B4-BE49-F238E27FC236}">
                <a16:creationId xmlns:a16="http://schemas.microsoft.com/office/drawing/2014/main" id="{3CB3741B-FFC4-4D10-B513-5456FB0262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727BF4-A21F-4248-957F-7336C87C3FE3}"/>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3551412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9B092-3BBC-4F39-AA5B-311725D4EE0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E2CE0D-0D65-4B11-B4CE-9470237349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208B7C3-EDFB-437C-8FC2-22A679D8AC1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A378F0E-A941-45F1-83AE-B1885F8D89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17502FC-7AC9-4892-8648-0973BEC0307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3ADBB6C-25A0-4867-ADD7-43B7A9E4B5F8}"/>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8" name="Footer Placeholder 7">
            <a:extLst>
              <a:ext uri="{FF2B5EF4-FFF2-40B4-BE49-F238E27FC236}">
                <a16:creationId xmlns:a16="http://schemas.microsoft.com/office/drawing/2014/main" id="{2A2338C1-4AA3-4DE6-9CEA-1A2B7D0DEBD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22127D2-AB30-4929-AF7B-42ACA36C626F}"/>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72457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E78D7-FAC9-4C99-BEB6-3A0F09C7788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DB2DC8E-0601-45B4-B2C7-55D4A7684992}"/>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4" name="Footer Placeholder 3">
            <a:extLst>
              <a:ext uri="{FF2B5EF4-FFF2-40B4-BE49-F238E27FC236}">
                <a16:creationId xmlns:a16="http://schemas.microsoft.com/office/drawing/2014/main" id="{744130EC-B88E-4002-9D1A-A9A18A1E27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24D1F30-E5C1-4CD5-A4DB-5F633BE0FA2D}"/>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173425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23E91D-03FC-4D82-A72B-112E4A5EA6C2}"/>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3" name="Footer Placeholder 2">
            <a:extLst>
              <a:ext uri="{FF2B5EF4-FFF2-40B4-BE49-F238E27FC236}">
                <a16:creationId xmlns:a16="http://schemas.microsoft.com/office/drawing/2014/main" id="{DA767680-AC3A-474F-A9B0-4DD71C63A67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66EF783-6609-412D-BE27-62DE6DD8C2EC}"/>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1823385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C25B7-CA61-46C7-9231-356ED10A01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569EB9-BE31-461C-94B8-30831B271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E0DEDCC-9EFE-47AA-ACE5-B3EBE6CBF3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BC93F5E-8592-4648-A48A-98786191F3FB}"/>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6" name="Footer Placeholder 5">
            <a:extLst>
              <a:ext uri="{FF2B5EF4-FFF2-40B4-BE49-F238E27FC236}">
                <a16:creationId xmlns:a16="http://schemas.microsoft.com/office/drawing/2014/main" id="{7F5BF8C8-6CCC-4101-8A9A-6AA3730035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95ADDB-9FED-4095-8B95-74D37F180E56}"/>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4167548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CD2D9-580E-431E-B236-43D223385C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409A083-B47B-4DFA-9604-26E6B43A9F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CB12028-CDDE-4A28-933F-4C2B6F18C1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C1D643-C87D-49AD-9FF1-E0F6062C8C3F}"/>
              </a:ext>
            </a:extLst>
          </p:cNvPr>
          <p:cNvSpPr>
            <a:spLocks noGrp="1"/>
          </p:cNvSpPr>
          <p:nvPr>
            <p:ph type="dt" sz="half" idx="10"/>
          </p:nvPr>
        </p:nvSpPr>
        <p:spPr/>
        <p:txBody>
          <a:bodyPr/>
          <a:lstStyle/>
          <a:p>
            <a:fld id="{BB08E1EB-23D0-4FBA-A781-A991780B9568}" type="datetimeFigureOut">
              <a:rPr lang="en-GB" smtClean="0"/>
              <a:t>30/04/2025</a:t>
            </a:fld>
            <a:endParaRPr lang="en-GB"/>
          </a:p>
        </p:txBody>
      </p:sp>
      <p:sp>
        <p:nvSpPr>
          <p:cNvPr id="6" name="Footer Placeholder 5">
            <a:extLst>
              <a:ext uri="{FF2B5EF4-FFF2-40B4-BE49-F238E27FC236}">
                <a16:creationId xmlns:a16="http://schemas.microsoft.com/office/drawing/2014/main" id="{F0821CDF-C236-4017-A9E8-EE0C62EF67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4F3233-3E4B-48BD-BE3F-B8B2BA6ACD2E}"/>
              </a:ext>
            </a:extLst>
          </p:cNvPr>
          <p:cNvSpPr>
            <a:spLocks noGrp="1"/>
          </p:cNvSpPr>
          <p:nvPr>
            <p:ph type="sldNum" sz="quarter" idx="12"/>
          </p:nvPr>
        </p:nvSpPr>
        <p:spPr/>
        <p:txBody>
          <a:bodyPr/>
          <a:lstStyle/>
          <a:p>
            <a:fld id="{7687D4DA-6E6C-49E9-89B8-3624CF487ED7}" type="slidenum">
              <a:rPr lang="en-GB" smtClean="0"/>
              <a:t>‹#›</a:t>
            </a:fld>
            <a:endParaRPr lang="en-GB"/>
          </a:p>
        </p:txBody>
      </p:sp>
    </p:spTree>
    <p:extLst>
      <p:ext uri="{BB962C8B-B14F-4D97-AF65-F5344CB8AC3E}">
        <p14:creationId xmlns:p14="http://schemas.microsoft.com/office/powerpoint/2010/main" val="4193160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B6DFF4-9822-4E03-82BC-B8A0787FCF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FC945D0-1D59-45D1-B665-51A8C2025D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DFF1A6-2FD1-4BD4-9FBE-CBC26F23EF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08E1EB-23D0-4FBA-A781-A991780B9568}" type="datetimeFigureOut">
              <a:rPr lang="en-GB" smtClean="0"/>
              <a:t>30/04/2025</a:t>
            </a:fld>
            <a:endParaRPr lang="en-GB"/>
          </a:p>
        </p:txBody>
      </p:sp>
      <p:sp>
        <p:nvSpPr>
          <p:cNvPr id="5" name="Footer Placeholder 4">
            <a:extLst>
              <a:ext uri="{FF2B5EF4-FFF2-40B4-BE49-F238E27FC236}">
                <a16:creationId xmlns:a16="http://schemas.microsoft.com/office/drawing/2014/main" id="{6D0D79C2-0EB4-4768-9F9A-870BA7B753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B311417-391A-475F-AE39-CAC16F8993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87D4DA-6E6C-49E9-89B8-3624CF487ED7}" type="slidenum">
              <a:rPr lang="en-GB" smtClean="0"/>
              <a:t>‹#›</a:t>
            </a:fld>
            <a:endParaRPr lang="en-GB"/>
          </a:p>
        </p:txBody>
      </p:sp>
    </p:spTree>
    <p:extLst>
      <p:ext uri="{BB962C8B-B14F-4D97-AF65-F5344CB8AC3E}">
        <p14:creationId xmlns:p14="http://schemas.microsoft.com/office/powerpoint/2010/main" val="3735940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C8280BA-223D-4697-8DA5-43DBC5E64533}"/>
              </a:ext>
            </a:extLst>
          </p:cNvPr>
          <p:cNvPicPr>
            <a:picLocks noChangeAspect="1"/>
          </p:cNvPicPr>
          <p:nvPr/>
        </p:nvPicPr>
        <p:blipFill>
          <a:blip r:embed="rId2"/>
          <a:stretch>
            <a:fillRect/>
          </a:stretch>
        </p:blipFill>
        <p:spPr>
          <a:xfrm>
            <a:off x="359702" y="587858"/>
            <a:ext cx="11472596" cy="5682284"/>
          </a:xfrm>
          <a:prstGeom prst="rect">
            <a:avLst/>
          </a:prstGeom>
        </p:spPr>
      </p:pic>
    </p:spTree>
    <p:extLst>
      <p:ext uri="{BB962C8B-B14F-4D97-AF65-F5344CB8AC3E}">
        <p14:creationId xmlns:p14="http://schemas.microsoft.com/office/powerpoint/2010/main" val="1704685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1B5D3E-7DB2-497C-8D4C-56B08009597C}"/>
              </a:ext>
            </a:extLst>
          </p:cNvPr>
          <p:cNvSpPr/>
          <p:nvPr/>
        </p:nvSpPr>
        <p:spPr>
          <a:xfrm>
            <a:off x="423501" y="-8367"/>
            <a:ext cx="2005190" cy="40028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Mechanisms </a:t>
            </a:r>
          </a:p>
        </p:txBody>
      </p:sp>
      <p:sp>
        <p:nvSpPr>
          <p:cNvPr id="3" name="Rectangle 2">
            <a:extLst>
              <a:ext uri="{FF2B5EF4-FFF2-40B4-BE49-F238E27FC236}">
                <a16:creationId xmlns:a16="http://schemas.microsoft.com/office/drawing/2014/main" id="{437A2D48-05BF-4431-BEA2-6F7269A4E12B}"/>
              </a:ext>
            </a:extLst>
          </p:cNvPr>
          <p:cNvSpPr/>
          <p:nvPr/>
        </p:nvSpPr>
        <p:spPr>
          <a:xfrm>
            <a:off x="3004591" y="-8367"/>
            <a:ext cx="2211113" cy="40028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Cooking and nutrition  </a:t>
            </a:r>
          </a:p>
        </p:txBody>
      </p:sp>
      <p:sp>
        <p:nvSpPr>
          <p:cNvPr id="4" name="Rectangle 3">
            <a:extLst>
              <a:ext uri="{FF2B5EF4-FFF2-40B4-BE49-F238E27FC236}">
                <a16:creationId xmlns:a16="http://schemas.microsoft.com/office/drawing/2014/main" id="{D6EC78A9-B57D-40A6-B2D9-FDD404B43C72}"/>
              </a:ext>
            </a:extLst>
          </p:cNvPr>
          <p:cNvSpPr/>
          <p:nvPr/>
        </p:nvSpPr>
        <p:spPr>
          <a:xfrm>
            <a:off x="7914657" y="-4273"/>
            <a:ext cx="1848652" cy="40535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Textiles</a:t>
            </a:r>
          </a:p>
        </p:txBody>
      </p:sp>
      <p:sp>
        <p:nvSpPr>
          <p:cNvPr id="5" name="Rectangle 4">
            <a:extLst>
              <a:ext uri="{FF2B5EF4-FFF2-40B4-BE49-F238E27FC236}">
                <a16:creationId xmlns:a16="http://schemas.microsoft.com/office/drawing/2014/main" id="{BF8A464B-A2AA-4D54-A4FA-A36C087869E1}"/>
              </a:ext>
            </a:extLst>
          </p:cNvPr>
          <p:cNvSpPr/>
          <p:nvPr/>
        </p:nvSpPr>
        <p:spPr>
          <a:xfrm>
            <a:off x="5756264" y="8402"/>
            <a:ext cx="1670371" cy="424433"/>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Structures</a:t>
            </a:r>
          </a:p>
        </p:txBody>
      </p:sp>
      <p:sp>
        <p:nvSpPr>
          <p:cNvPr id="6" name="Rectangle 5">
            <a:extLst>
              <a:ext uri="{FF2B5EF4-FFF2-40B4-BE49-F238E27FC236}">
                <a16:creationId xmlns:a16="http://schemas.microsoft.com/office/drawing/2014/main" id="{BF583778-12E4-4876-858E-EAE8CC05C299}"/>
              </a:ext>
            </a:extLst>
          </p:cNvPr>
          <p:cNvSpPr/>
          <p:nvPr/>
        </p:nvSpPr>
        <p:spPr>
          <a:xfrm>
            <a:off x="10047779" y="0"/>
            <a:ext cx="1985576" cy="596348"/>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Electrical systems (</a:t>
            </a:r>
            <a:r>
              <a:rPr lang="en-GB" dirty="0" err="1"/>
              <a:t>KS2</a:t>
            </a:r>
            <a:r>
              <a:rPr lang="en-GB" dirty="0"/>
              <a:t> only)</a:t>
            </a:r>
          </a:p>
        </p:txBody>
      </p:sp>
      <p:sp>
        <p:nvSpPr>
          <p:cNvPr id="8" name="Rectangle: Rounded Corners 7">
            <a:extLst>
              <a:ext uri="{FF2B5EF4-FFF2-40B4-BE49-F238E27FC236}">
                <a16:creationId xmlns:a16="http://schemas.microsoft.com/office/drawing/2014/main" id="{37E905B8-8A76-4E47-BF0F-D7458888FC6E}"/>
              </a:ext>
            </a:extLst>
          </p:cNvPr>
          <p:cNvSpPr/>
          <p:nvPr/>
        </p:nvSpPr>
        <p:spPr>
          <a:xfrm>
            <a:off x="62818" y="471327"/>
            <a:ext cx="2697334" cy="1670335"/>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u="sng" dirty="0"/>
              <a:t>Year 1</a:t>
            </a:r>
          </a:p>
          <a:p>
            <a:pPr algn="ctr"/>
            <a:r>
              <a:rPr lang="en-GB" sz="1050" u="sng" dirty="0"/>
              <a:t>Making a moving vehicle</a:t>
            </a:r>
          </a:p>
          <a:p>
            <a:pPr algn="ctr"/>
            <a:r>
              <a:rPr lang="en-GB" sz="1050" dirty="0"/>
              <a:t>Learning about the main components of a wheeled vehicle. Developing understanding of how wheels, axles and axle holders work and problem-solving why wheels won't rotate. Pupils then design and build their own vehicles and evaluate them against a set design criteria.</a:t>
            </a:r>
            <a:r>
              <a:rPr lang="en-GB" sz="1050" u="sng" dirty="0"/>
              <a:t> </a:t>
            </a:r>
          </a:p>
        </p:txBody>
      </p:sp>
      <p:sp>
        <p:nvSpPr>
          <p:cNvPr id="10" name="Rectangle: Rounded Corners 9">
            <a:extLst>
              <a:ext uri="{FF2B5EF4-FFF2-40B4-BE49-F238E27FC236}">
                <a16:creationId xmlns:a16="http://schemas.microsoft.com/office/drawing/2014/main" id="{905350C5-87A7-4DEE-A572-FCB6FCBFDCA1}"/>
              </a:ext>
            </a:extLst>
          </p:cNvPr>
          <p:cNvSpPr/>
          <p:nvPr/>
        </p:nvSpPr>
        <p:spPr>
          <a:xfrm>
            <a:off x="35573" y="2197298"/>
            <a:ext cx="2678702" cy="151331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2</a:t>
            </a:r>
          </a:p>
          <a:p>
            <a:pPr algn="ctr"/>
            <a:r>
              <a:rPr lang="en-GB" sz="1050" b="1" u="sng" dirty="0"/>
              <a:t>Making a moving monster</a:t>
            </a:r>
          </a:p>
          <a:p>
            <a:pPr algn="ctr"/>
            <a:r>
              <a:rPr lang="en-GB" sz="1050" dirty="0"/>
              <a:t>Learning the terms: pivot, lever and linkage, pupils then design a monster that will move using a linkage mechanism. Pupils practise making linkages and experiment with various materials to bring their monsters to life</a:t>
            </a:r>
            <a:r>
              <a:rPr lang="en-GB" sz="1050" b="1" u="sng" dirty="0"/>
              <a:t> </a:t>
            </a:r>
          </a:p>
        </p:txBody>
      </p:sp>
      <p:sp>
        <p:nvSpPr>
          <p:cNvPr id="12" name="Rectangle: Rounded Corners 11">
            <a:extLst>
              <a:ext uri="{FF2B5EF4-FFF2-40B4-BE49-F238E27FC236}">
                <a16:creationId xmlns:a16="http://schemas.microsoft.com/office/drawing/2014/main" id="{7782EDB5-7B0F-4307-8991-EF07DF21A488}"/>
              </a:ext>
            </a:extLst>
          </p:cNvPr>
          <p:cNvSpPr/>
          <p:nvPr/>
        </p:nvSpPr>
        <p:spPr>
          <a:xfrm>
            <a:off x="7509" y="3785510"/>
            <a:ext cx="2706766" cy="135152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3</a:t>
            </a:r>
          </a:p>
          <a:p>
            <a:pPr algn="ctr"/>
            <a:r>
              <a:rPr lang="en-GB" sz="1050" b="1" u="sng" dirty="0"/>
              <a:t>Pneumatic toys</a:t>
            </a:r>
          </a:p>
          <a:p>
            <a:pPr algn="ctr"/>
            <a:r>
              <a:rPr lang="en-GB" sz="1050" dirty="0"/>
              <a:t>Designing and creating a toy with a pneumatic system, learning how trapped air can be used to create a product with moving parts. Pupils are introduced to thumbnail sketches and exploded diagrams.</a:t>
            </a:r>
            <a:endParaRPr lang="en-GB" sz="1050" b="1" u="sng" dirty="0"/>
          </a:p>
        </p:txBody>
      </p:sp>
      <p:sp>
        <p:nvSpPr>
          <p:cNvPr id="13" name="Rectangle: Rounded Corners 12">
            <a:extLst>
              <a:ext uri="{FF2B5EF4-FFF2-40B4-BE49-F238E27FC236}">
                <a16:creationId xmlns:a16="http://schemas.microsoft.com/office/drawing/2014/main" id="{94C9FB2F-0DA4-4114-8EA9-DDDA452893DE}"/>
              </a:ext>
            </a:extLst>
          </p:cNvPr>
          <p:cNvSpPr/>
          <p:nvPr/>
        </p:nvSpPr>
        <p:spPr>
          <a:xfrm>
            <a:off x="25316" y="5225070"/>
            <a:ext cx="2699215" cy="135152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5</a:t>
            </a:r>
          </a:p>
          <a:p>
            <a:pPr algn="ctr"/>
            <a:r>
              <a:rPr lang="en-GB" sz="1050" b="1" u="sng" dirty="0"/>
              <a:t>Pop up-books</a:t>
            </a:r>
          </a:p>
          <a:p>
            <a:pPr algn="ctr"/>
            <a:r>
              <a:rPr lang="en-GB" sz="1050" dirty="0"/>
              <a:t>Creating a four-page pop-up story book design, incorporating a range of functional mechanisms that use levers, sliders, layers and spacers to give the illusion of movement through interaction.</a:t>
            </a:r>
            <a:endParaRPr lang="en-GB" sz="1050" b="1" u="sng" dirty="0"/>
          </a:p>
        </p:txBody>
      </p:sp>
      <p:sp>
        <p:nvSpPr>
          <p:cNvPr id="14" name="Rectangle: Rounded Corners 13">
            <a:extLst>
              <a:ext uri="{FF2B5EF4-FFF2-40B4-BE49-F238E27FC236}">
                <a16:creationId xmlns:a16="http://schemas.microsoft.com/office/drawing/2014/main" id="{161790B1-0EFA-4C42-9D1E-A3F27D75F44D}"/>
              </a:ext>
            </a:extLst>
          </p:cNvPr>
          <p:cNvSpPr/>
          <p:nvPr/>
        </p:nvSpPr>
        <p:spPr>
          <a:xfrm>
            <a:off x="2831061" y="432835"/>
            <a:ext cx="2509254" cy="1549442"/>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1</a:t>
            </a:r>
          </a:p>
          <a:p>
            <a:pPr algn="ctr"/>
            <a:r>
              <a:rPr lang="en-GB" sz="1050" b="1" u="sng" dirty="0"/>
              <a:t>Smoothies</a:t>
            </a:r>
          </a:p>
          <a:p>
            <a:pPr algn="ctr"/>
            <a:r>
              <a:rPr lang="en-GB" sz="1050" dirty="0"/>
              <a:t>Handling and exploring fruits and vegetables and learning how to identify a fruit. Undertaking taste tests to identify ingredients for a smoothie they make, and designing and creating packaging for their smoothie.</a:t>
            </a:r>
          </a:p>
        </p:txBody>
      </p:sp>
      <p:sp>
        <p:nvSpPr>
          <p:cNvPr id="16" name="Rectangle: Rounded Corners 15">
            <a:extLst>
              <a:ext uri="{FF2B5EF4-FFF2-40B4-BE49-F238E27FC236}">
                <a16:creationId xmlns:a16="http://schemas.microsoft.com/office/drawing/2014/main" id="{3594F538-4EB9-45BE-9BAB-0BE34EBD2025}"/>
              </a:ext>
            </a:extLst>
          </p:cNvPr>
          <p:cNvSpPr/>
          <p:nvPr/>
        </p:nvSpPr>
        <p:spPr>
          <a:xfrm>
            <a:off x="2820303" y="2049145"/>
            <a:ext cx="2449103" cy="167082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3</a:t>
            </a:r>
          </a:p>
          <a:p>
            <a:pPr algn="ctr"/>
            <a:r>
              <a:rPr lang="en-GB" sz="1050" b="1" u="sng" dirty="0"/>
              <a:t>Eating seasonally</a:t>
            </a:r>
          </a:p>
          <a:p>
            <a:pPr algn="ctr"/>
            <a:r>
              <a:rPr lang="en-GB" sz="1050" dirty="0"/>
              <a:t>Discovering when and where fruits and vegetables are grown and learning about seasonality in the UK. Pupils respond to a brief to design a seasonal food tart using ingredients harvested in the UK in May and June.</a:t>
            </a:r>
            <a:endParaRPr lang="en-GB" sz="1050" b="1" u="sng" dirty="0"/>
          </a:p>
        </p:txBody>
      </p:sp>
      <p:sp>
        <p:nvSpPr>
          <p:cNvPr id="17" name="Rectangle: Rounded Corners 16">
            <a:extLst>
              <a:ext uri="{FF2B5EF4-FFF2-40B4-BE49-F238E27FC236}">
                <a16:creationId xmlns:a16="http://schemas.microsoft.com/office/drawing/2014/main" id="{57AFCFDA-3239-4C64-8A24-87B4270D3EDF}"/>
              </a:ext>
            </a:extLst>
          </p:cNvPr>
          <p:cNvSpPr/>
          <p:nvPr/>
        </p:nvSpPr>
        <p:spPr>
          <a:xfrm>
            <a:off x="2805113" y="3785510"/>
            <a:ext cx="2482975" cy="1621953"/>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4</a:t>
            </a:r>
          </a:p>
          <a:p>
            <a:pPr algn="ctr"/>
            <a:r>
              <a:rPr lang="en-GB" sz="1050" b="1" u="sng" dirty="0"/>
              <a:t>Adapting a recipe</a:t>
            </a:r>
          </a:p>
          <a:p>
            <a:pPr algn="ctr"/>
            <a:r>
              <a:rPr lang="en-GB" sz="1050" dirty="0"/>
              <a:t>Evaluating existing biscuits recipes, children then work in groups to adapt a simple biscuit recipe to create a biscuit suited to a chosen target audience. They ensure that their creation comes within a given budget of overheads and ingredients</a:t>
            </a:r>
            <a:endParaRPr lang="en-GB" sz="1050" b="1" u="sng" dirty="0"/>
          </a:p>
        </p:txBody>
      </p:sp>
      <p:sp>
        <p:nvSpPr>
          <p:cNvPr id="18" name="Rectangle: Rounded Corners 17">
            <a:extLst>
              <a:ext uri="{FF2B5EF4-FFF2-40B4-BE49-F238E27FC236}">
                <a16:creationId xmlns:a16="http://schemas.microsoft.com/office/drawing/2014/main" id="{9C6B8931-7B45-456D-B354-41617AB0CDCC}"/>
              </a:ext>
            </a:extLst>
          </p:cNvPr>
          <p:cNvSpPr/>
          <p:nvPr/>
        </p:nvSpPr>
        <p:spPr>
          <a:xfrm>
            <a:off x="2831061" y="5473008"/>
            <a:ext cx="2420053" cy="1321629"/>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6</a:t>
            </a:r>
          </a:p>
          <a:p>
            <a:pPr algn="ctr"/>
            <a:r>
              <a:rPr lang="en-GB" sz="1050" b="1" u="sng" dirty="0"/>
              <a:t>Come dine with me</a:t>
            </a:r>
          </a:p>
          <a:p>
            <a:pPr algn="ctr"/>
            <a:r>
              <a:rPr lang="en-GB" sz="1050" dirty="0"/>
              <a:t>Researching and preparing a three-course meal and taste-testing and scoring their outcomes. Researching the journey of their main ingredient from ‘farm to fork’ and writing a favourite recipe.</a:t>
            </a:r>
            <a:endParaRPr lang="en-GB" sz="1050" b="1" u="sng" dirty="0"/>
          </a:p>
        </p:txBody>
      </p:sp>
      <p:sp>
        <p:nvSpPr>
          <p:cNvPr id="19" name="Rectangle: Rounded Corners 18">
            <a:extLst>
              <a:ext uri="{FF2B5EF4-FFF2-40B4-BE49-F238E27FC236}">
                <a16:creationId xmlns:a16="http://schemas.microsoft.com/office/drawing/2014/main" id="{0AFBEB6C-9E2C-4EE3-838F-BB1FD1F82360}"/>
              </a:ext>
            </a:extLst>
          </p:cNvPr>
          <p:cNvSpPr/>
          <p:nvPr/>
        </p:nvSpPr>
        <p:spPr>
          <a:xfrm>
            <a:off x="5465887" y="462561"/>
            <a:ext cx="2251127" cy="167082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1</a:t>
            </a:r>
          </a:p>
          <a:p>
            <a:pPr algn="ctr"/>
            <a:r>
              <a:rPr lang="en-GB" sz="1050" b="1" u="sng" dirty="0"/>
              <a:t>Constructing a windmill</a:t>
            </a:r>
          </a:p>
          <a:p>
            <a:pPr algn="ctr"/>
            <a:r>
              <a:rPr lang="en-GB" sz="1050" dirty="0"/>
              <a:t>Designing, decorating and building a windmill, developing an understanding of different types of windmill, how they work and their key features. Looking at examples of windmills and exploring the functions that they carry out.</a:t>
            </a:r>
            <a:endParaRPr lang="en-GB" sz="1050" b="1" u="sng" dirty="0"/>
          </a:p>
        </p:txBody>
      </p:sp>
      <p:sp>
        <p:nvSpPr>
          <p:cNvPr id="20" name="Rectangle: Rounded Corners 19">
            <a:extLst>
              <a:ext uri="{FF2B5EF4-FFF2-40B4-BE49-F238E27FC236}">
                <a16:creationId xmlns:a16="http://schemas.microsoft.com/office/drawing/2014/main" id="{438D37A9-30F4-4870-80DC-CEAA29E51A05}"/>
              </a:ext>
            </a:extLst>
          </p:cNvPr>
          <p:cNvSpPr/>
          <p:nvPr/>
        </p:nvSpPr>
        <p:spPr>
          <a:xfrm>
            <a:off x="5396518" y="2182289"/>
            <a:ext cx="2338611" cy="1497713"/>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2</a:t>
            </a:r>
          </a:p>
          <a:p>
            <a:pPr algn="ctr"/>
            <a:r>
              <a:rPr lang="en-GB" sz="1050" b="1" u="sng" dirty="0"/>
              <a:t>Baby bear’s chair/throne</a:t>
            </a:r>
          </a:p>
          <a:p>
            <a:pPr algn="ctr"/>
            <a:r>
              <a:rPr lang="en-GB" sz="1050" dirty="0"/>
              <a:t>Using the tale of Goldilocks and the Three Bears as inspiration, pupils help Baby Bear by making him a brand new chair, exploring different shapes and materials. When designing the chair, they consider his needs and what he likes.</a:t>
            </a:r>
            <a:endParaRPr lang="en-GB" sz="1050" b="1" u="sng" dirty="0"/>
          </a:p>
        </p:txBody>
      </p:sp>
      <p:sp>
        <p:nvSpPr>
          <p:cNvPr id="21" name="Rectangle: Rounded Corners 20">
            <a:extLst>
              <a:ext uri="{FF2B5EF4-FFF2-40B4-BE49-F238E27FC236}">
                <a16:creationId xmlns:a16="http://schemas.microsoft.com/office/drawing/2014/main" id="{5F4E8A02-4955-44AA-B174-9BB6AFE301C4}"/>
              </a:ext>
            </a:extLst>
          </p:cNvPr>
          <p:cNvSpPr/>
          <p:nvPr/>
        </p:nvSpPr>
        <p:spPr>
          <a:xfrm>
            <a:off x="5355612" y="3734807"/>
            <a:ext cx="2379517" cy="145928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3</a:t>
            </a:r>
          </a:p>
          <a:p>
            <a:pPr algn="ctr"/>
            <a:r>
              <a:rPr lang="en-GB" sz="1050" b="1" u="sng" dirty="0"/>
              <a:t>Constructing a castle</a:t>
            </a:r>
          </a:p>
          <a:p>
            <a:pPr algn="ctr"/>
            <a:r>
              <a:rPr lang="en-GB" sz="1050" dirty="0"/>
              <a:t>Learning about the features of a castle, pupils design and make one of their own. Using configurations of handmade nets and recycled materials to make towers and turrets and constructing a stable base.</a:t>
            </a:r>
            <a:endParaRPr lang="en-GB" sz="1050" b="1" u="sng" dirty="0"/>
          </a:p>
        </p:txBody>
      </p:sp>
      <p:sp>
        <p:nvSpPr>
          <p:cNvPr id="22" name="Rectangle: Rounded Corners 21">
            <a:extLst>
              <a:ext uri="{FF2B5EF4-FFF2-40B4-BE49-F238E27FC236}">
                <a16:creationId xmlns:a16="http://schemas.microsoft.com/office/drawing/2014/main" id="{539E0DBB-6CC7-4549-9A2F-A268CBCEA378}"/>
              </a:ext>
            </a:extLst>
          </p:cNvPr>
          <p:cNvSpPr/>
          <p:nvPr/>
        </p:nvSpPr>
        <p:spPr>
          <a:xfrm>
            <a:off x="5340315" y="5234879"/>
            <a:ext cx="2482975" cy="1577008"/>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5</a:t>
            </a:r>
          </a:p>
          <a:p>
            <a:pPr algn="ctr"/>
            <a:r>
              <a:rPr lang="en-GB" sz="1050" b="1" u="sng" dirty="0"/>
              <a:t>Bridges</a:t>
            </a:r>
          </a:p>
          <a:p>
            <a:pPr algn="ctr"/>
            <a:r>
              <a:rPr lang="en-GB" sz="1050" dirty="0"/>
              <a:t>Learning about different types of bridges and exploring how the strength of structures can be affected by the shapes used within them. Pupils then create their own bridge and test its durability - using woodworking tools and techniques.</a:t>
            </a:r>
            <a:endParaRPr lang="en-GB" sz="1050" b="1" u="sng" dirty="0"/>
          </a:p>
        </p:txBody>
      </p:sp>
      <p:sp>
        <p:nvSpPr>
          <p:cNvPr id="23" name="Rectangle: Rounded Corners 22">
            <a:extLst>
              <a:ext uri="{FF2B5EF4-FFF2-40B4-BE49-F238E27FC236}">
                <a16:creationId xmlns:a16="http://schemas.microsoft.com/office/drawing/2014/main" id="{974B25C2-3B86-46E7-B116-644B433784DB}"/>
              </a:ext>
            </a:extLst>
          </p:cNvPr>
          <p:cNvSpPr/>
          <p:nvPr/>
        </p:nvSpPr>
        <p:spPr>
          <a:xfrm>
            <a:off x="7791018" y="523519"/>
            <a:ext cx="2148998" cy="1419186"/>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2</a:t>
            </a:r>
          </a:p>
          <a:p>
            <a:pPr algn="ctr"/>
            <a:r>
              <a:rPr lang="en-GB" sz="1050" b="1" u="sng" dirty="0"/>
              <a:t>Pouches</a:t>
            </a:r>
          </a:p>
          <a:p>
            <a:pPr algn="ctr"/>
            <a:r>
              <a:rPr lang="en-GB" sz="1050" dirty="0"/>
              <a:t>An introduction to sewing, pupils learn to sew a basic running stitch and then use and create templates to then make their own pouches, designing, cutting, sewing and decorating them.</a:t>
            </a:r>
            <a:endParaRPr lang="en-GB" sz="1050" b="1" u="sng" dirty="0"/>
          </a:p>
        </p:txBody>
      </p:sp>
      <p:sp>
        <p:nvSpPr>
          <p:cNvPr id="24" name="Rectangle: Rounded Corners 23">
            <a:extLst>
              <a:ext uri="{FF2B5EF4-FFF2-40B4-BE49-F238E27FC236}">
                <a16:creationId xmlns:a16="http://schemas.microsoft.com/office/drawing/2014/main" id="{E0A88562-D0F3-4B4F-B43E-99C21E5144D1}"/>
              </a:ext>
            </a:extLst>
          </p:cNvPr>
          <p:cNvSpPr/>
          <p:nvPr/>
        </p:nvSpPr>
        <p:spPr>
          <a:xfrm>
            <a:off x="7809217" y="1995463"/>
            <a:ext cx="2148998" cy="123907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4</a:t>
            </a:r>
          </a:p>
          <a:p>
            <a:pPr algn="ctr"/>
            <a:r>
              <a:rPr lang="en-GB" sz="1050" b="1" u="sng" dirty="0"/>
              <a:t>Egyptian collars</a:t>
            </a:r>
          </a:p>
          <a:p>
            <a:pPr algn="ctr"/>
            <a:r>
              <a:rPr lang="en-GB" sz="1050" dirty="0"/>
              <a:t>Pupils learn two new sewing skills: cross stitch and appliqué and then apply these to the design, decoration and assembly of their own Egyptian collars.</a:t>
            </a:r>
            <a:endParaRPr lang="en-GB" sz="1050" b="1" u="sng" dirty="0"/>
          </a:p>
        </p:txBody>
      </p:sp>
      <p:sp>
        <p:nvSpPr>
          <p:cNvPr id="25" name="Rectangle: Rounded Corners 24">
            <a:extLst>
              <a:ext uri="{FF2B5EF4-FFF2-40B4-BE49-F238E27FC236}">
                <a16:creationId xmlns:a16="http://schemas.microsoft.com/office/drawing/2014/main" id="{CC1CFBE9-B353-41F1-A840-28671D4398CF}"/>
              </a:ext>
            </a:extLst>
          </p:cNvPr>
          <p:cNvSpPr/>
          <p:nvPr/>
        </p:nvSpPr>
        <p:spPr>
          <a:xfrm>
            <a:off x="7828807" y="3287296"/>
            <a:ext cx="2108311" cy="1239076"/>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6</a:t>
            </a:r>
          </a:p>
          <a:p>
            <a:pPr algn="ctr"/>
            <a:r>
              <a:rPr lang="en-GB" sz="1050" b="1" u="sng" dirty="0"/>
              <a:t>Waistcoats</a:t>
            </a:r>
          </a:p>
          <a:p>
            <a:pPr algn="ctr"/>
            <a:r>
              <a:rPr lang="en-GB" sz="1050" dirty="0"/>
              <a:t>Selecting fabrics, using templates, pinning, decorating and stitching materials together to create a waistcoat.</a:t>
            </a:r>
            <a:r>
              <a:rPr lang="en-GB" sz="1050" b="1" u="sng" dirty="0"/>
              <a:t> </a:t>
            </a:r>
          </a:p>
        </p:txBody>
      </p:sp>
      <p:sp>
        <p:nvSpPr>
          <p:cNvPr id="26" name="Rectangle: Rounded Corners 25">
            <a:extLst>
              <a:ext uri="{FF2B5EF4-FFF2-40B4-BE49-F238E27FC236}">
                <a16:creationId xmlns:a16="http://schemas.microsoft.com/office/drawing/2014/main" id="{D8BF137D-D7F9-476C-8E2F-5229DE10CA6A}"/>
              </a:ext>
            </a:extLst>
          </p:cNvPr>
          <p:cNvSpPr/>
          <p:nvPr/>
        </p:nvSpPr>
        <p:spPr>
          <a:xfrm>
            <a:off x="10030899" y="656816"/>
            <a:ext cx="2002456" cy="180808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4</a:t>
            </a:r>
          </a:p>
          <a:p>
            <a:pPr algn="ctr"/>
            <a:r>
              <a:rPr lang="en-GB" sz="1050" b="1" u="sng" dirty="0"/>
              <a:t>Torches</a:t>
            </a:r>
          </a:p>
          <a:p>
            <a:pPr algn="ctr"/>
            <a:r>
              <a:rPr lang="en-GB" sz="1050" dirty="0"/>
              <a:t>Applying their scientific understanding of electrical circuits, pupils design and create a torch made from recycled and reclaimed materials and objects. They then evaluate their products against a set design criteria.</a:t>
            </a:r>
            <a:endParaRPr lang="en-GB" sz="1050" b="1" u="sng" dirty="0"/>
          </a:p>
        </p:txBody>
      </p:sp>
      <p:sp>
        <p:nvSpPr>
          <p:cNvPr id="27" name="Rectangle: Rounded Corners 26">
            <a:extLst>
              <a:ext uri="{FF2B5EF4-FFF2-40B4-BE49-F238E27FC236}">
                <a16:creationId xmlns:a16="http://schemas.microsoft.com/office/drawing/2014/main" id="{71D44145-9C0E-4B26-B3E9-EB1E2BC79DC3}"/>
              </a:ext>
            </a:extLst>
          </p:cNvPr>
          <p:cNvSpPr/>
          <p:nvPr/>
        </p:nvSpPr>
        <p:spPr>
          <a:xfrm>
            <a:off x="10042184" y="2499806"/>
            <a:ext cx="2002455" cy="1961464"/>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5</a:t>
            </a:r>
          </a:p>
          <a:p>
            <a:pPr algn="ctr"/>
            <a:r>
              <a:rPr lang="en-GB" sz="1050" b="1" u="sng" dirty="0"/>
              <a:t>Doodlers </a:t>
            </a:r>
          </a:p>
          <a:p>
            <a:pPr algn="ctr"/>
            <a:r>
              <a:rPr lang="en-GB" sz="1050" dirty="0"/>
              <a:t>Further exploring series circuits and and introducing motors. Pupils investigate existing products and use their problem-solving skills to establish how they think the products have been constructed, before then creating their own doodler. </a:t>
            </a:r>
            <a:endParaRPr lang="en-GB" sz="1050" b="1" u="sng" dirty="0"/>
          </a:p>
        </p:txBody>
      </p:sp>
      <p:sp>
        <p:nvSpPr>
          <p:cNvPr id="28" name="Rectangle: Rounded Corners 27">
            <a:extLst>
              <a:ext uri="{FF2B5EF4-FFF2-40B4-BE49-F238E27FC236}">
                <a16:creationId xmlns:a16="http://schemas.microsoft.com/office/drawing/2014/main" id="{924F65B8-1A13-4EAF-8587-E1ABE849F0A9}"/>
              </a:ext>
            </a:extLst>
          </p:cNvPr>
          <p:cNvSpPr/>
          <p:nvPr/>
        </p:nvSpPr>
        <p:spPr>
          <a:xfrm>
            <a:off x="10103077" y="4507774"/>
            <a:ext cx="1941562" cy="162604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u="sng" dirty="0"/>
              <a:t>Year 6</a:t>
            </a:r>
          </a:p>
          <a:p>
            <a:pPr algn="ctr"/>
            <a:r>
              <a:rPr lang="en-GB" sz="1050" b="1" u="sng" dirty="0"/>
              <a:t>Steady hand game</a:t>
            </a:r>
          </a:p>
          <a:p>
            <a:pPr algn="ctr"/>
            <a:r>
              <a:rPr lang="en-GB" sz="1050" dirty="0"/>
              <a:t>Designing and creating a steady hand game, using nets to make the bases and applying knowledge of electrical circuits to build an operational circuit with a buzzer.</a:t>
            </a:r>
            <a:endParaRPr lang="en-GB" sz="1050" b="1" u="sng" dirty="0"/>
          </a:p>
        </p:txBody>
      </p:sp>
    </p:spTree>
    <p:extLst>
      <p:ext uri="{BB962C8B-B14F-4D97-AF65-F5344CB8AC3E}">
        <p14:creationId xmlns:p14="http://schemas.microsoft.com/office/powerpoint/2010/main" val="15097794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727</Words>
  <Application>Microsoft Office PowerPoint</Application>
  <PresentationFormat>Widescreen</PresentationFormat>
  <Paragraphs>59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Whittington</dc:creator>
  <cp:lastModifiedBy>Miss Whittington</cp:lastModifiedBy>
  <cp:revision>16</cp:revision>
  <dcterms:created xsi:type="dcterms:W3CDTF">2024-11-26T17:05:46Z</dcterms:created>
  <dcterms:modified xsi:type="dcterms:W3CDTF">2025-04-30T14:03:48Z</dcterms:modified>
</cp:coreProperties>
</file>