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257" r:id="rId6"/>
    <p:sldId id="273" r:id="rId7"/>
    <p:sldId id="265" r:id="rId8"/>
    <p:sldId id="258" r:id="rId9"/>
    <p:sldId id="259" r:id="rId10"/>
    <p:sldId id="269" r:id="rId11"/>
    <p:sldId id="270" r:id="rId12"/>
    <p:sldId id="264" r:id="rId13"/>
    <p:sldId id="266" r:id="rId14"/>
    <p:sldId id="275" r:id="rId15"/>
    <p:sldId id="262" r:id="rId16"/>
    <p:sldId id="271" r:id="rId17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A4113-2215-4884-BD86-F32645D2D1D9}" v="1" dt="2020-04-16T10:33:00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9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7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5643"/>
            <a:ext cx="9202420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Making branching keys and 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classifying woodland invertebrates (minibeasts)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8-9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8BA5E-F7D1-4A61-93A3-EB38BBB4FDC9}"/>
              </a:ext>
            </a:extLst>
          </p:cNvPr>
          <p:cNvSpPr txBox="1"/>
          <p:nvPr/>
        </p:nvSpPr>
        <p:spPr>
          <a:xfrm>
            <a:off x="7590790" y="860513"/>
            <a:ext cx="37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4F010C-E225-4E62-955D-762180FB76E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B2A68D-3A1A-40C5-9179-864D1220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672D17-4CA5-4DA0-ABA3-A7B8277CA139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481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You may wish to print pages 7, 8 &amp; 9.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activities on slides 3 to 7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10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Slides 11 – 13 gives an idea of what your child may produce.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Classify: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Living things can be grouped or </a:t>
            </a:r>
            <a:r>
              <a:rPr lang="en-GB" b="1" dirty="0"/>
              <a:t>classified</a:t>
            </a:r>
            <a:r>
              <a:rPr lang="en-GB" dirty="0"/>
              <a:t> in different ways according to their features.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Branching key: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branching k</a:t>
            </a:r>
            <a:r>
              <a:rPr lang="en-GB" b="1" dirty="0"/>
              <a:t>ey</a:t>
            </a:r>
            <a:r>
              <a:rPr lang="en-GB" dirty="0"/>
              <a:t> can be used to identify different animals. The key asks questions based on features of the animals, where the answer is ‘yes’ or ‘no’.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For example, the question ‘Does it have a shell?’                                                    is ‘yes’ for a snail and ‘no’ for a slug.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Feature: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features</a:t>
            </a:r>
            <a:r>
              <a:rPr lang="en-GB" dirty="0">
                <a:solidFill>
                  <a:schemeClr val="tx1"/>
                </a:solidFill>
              </a:rPr>
              <a:t> of an animal are distinctive aspects of their appearance.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For example, the features of this bee include two wings, six legs, two antennae and a striped yellow and black body.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Invertebrate: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b="1" dirty="0">
                <a:solidFill>
                  <a:schemeClr val="tx1"/>
                </a:solidFill>
              </a:rPr>
              <a:t>invertebrate </a:t>
            </a:r>
            <a:r>
              <a:rPr lang="en-GB" dirty="0">
                <a:solidFill>
                  <a:schemeClr val="tx1"/>
                </a:solidFill>
              </a:rPr>
              <a:t>is an animal without a backbone. Small woodland invertebrates are sometimes called </a:t>
            </a:r>
            <a:r>
              <a:rPr lang="en-GB" b="1" dirty="0">
                <a:solidFill>
                  <a:schemeClr val="tx1"/>
                </a:solidFill>
              </a:rPr>
              <a:t>minibeasts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 descr="Bee, Blur, Close-Up, Flora, Flower">
            <a:extLst>
              <a:ext uri="{FF2B5EF4-FFF2-40B4-BE49-F238E27FC236}">
                <a16:creationId xmlns:a16="http://schemas.microsoft.com/office/drawing/2014/main" id="{0EB38B57-8C79-46C4-B17B-FAB05BBDDB9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52254" r="10971" b="6428"/>
          <a:stretch/>
        </p:blipFill>
        <p:spPr bwMode="auto">
          <a:xfrm>
            <a:off x="10058400" y="4548554"/>
            <a:ext cx="1125931" cy="782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nail, Black, Dirt, Environment, Grass">
            <a:extLst>
              <a:ext uri="{FF2B5EF4-FFF2-40B4-BE49-F238E27FC236}">
                <a16:creationId xmlns:a16="http://schemas.microsoft.com/office/drawing/2014/main" id="{8CF24189-23AA-4B30-88E4-78FA782C3B0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26646" b="15441"/>
          <a:stretch/>
        </p:blipFill>
        <p:spPr bwMode="auto">
          <a:xfrm>
            <a:off x="9499107" y="3032367"/>
            <a:ext cx="1261382" cy="848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nail, Shell, Mollusk, Probe, Mucus">
            <a:extLst>
              <a:ext uri="{FF2B5EF4-FFF2-40B4-BE49-F238E27FC236}">
                <a16:creationId xmlns:a16="http://schemas.microsoft.com/office/drawing/2014/main" id="{863DF55B-D19B-43DD-B1B0-17DDDF070EC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5" t="-117" r="12008" b="9319"/>
          <a:stretch/>
        </p:blipFill>
        <p:spPr bwMode="auto">
          <a:xfrm>
            <a:off x="7612184" y="3032369"/>
            <a:ext cx="1416769" cy="84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34371" y="55332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Expected learning outcome: </a:t>
            </a:r>
            <a:r>
              <a:rPr lang="en-GB" sz="2000" dirty="0"/>
              <a:t>I </a:t>
            </a:r>
            <a:r>
              <a:rPr lang="en-GB" sz="2000"/>
              <a:t>can identify </a:t>
            </a:r>
            <a:r>
              <a:rPr lang="en-GB" sz="2000" dirty="0"/>
              <a:t>animals using a branching key.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7F18-9DAF-4E93-B120-FF39AEA605F1}"/>
              </a:ext>
            </a:extLst>
          </p:cNvPr>
          <p:cNvSpPr txBox="1"/>
          <p:nvPr/>
        </p:nvSpPr>
        <p:spPr>
          <a:xfrm>
            <a:off x="4336024" y="515817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1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21224A-2036-4786-BFF7-9A8CF1E47A64}"/>
              </a:ext>
            </a:extLst>
          </p:cNvPr>
          <p:cNvGrpSpPr/>
          <p:nvPr/>
        </p:nvGrpSpPr>
        <p:grpSpPr>
          <a:xfrm>
            <a:off x="8234428" y="1925225"/>
            <a:ext cx="581501" cy="547993"/>
            <a:chOff x="6869827" y="4113463"/>
            <a:chExt cx="581501" cy="5479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1C9B6-0AB6-4748-B5E6-56D29115E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A80509-C0FD-486A-831B-753031D6D6F9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9FAE3-7299-4D1E-97BE-3A6A9C2D583B}"/>
              </a:ext>
            </a:extLst>
          </p:cNvPr>
          <p:cNvGrpSpPr/>
          <p:nvPr/>
        </p:nvGrpSpPr>
        <p:grpSpPr>
          <a:xfrm>
            <a:off x="7752712" y="940130"/>
            <a:ext cx="628845" cy="539953"/>
            <a:chOff x="7631470" y="4116812"/>
            <a:chExt cx="628845" cy="53995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603AEF-D2B7-41B9-8AC1-80CA4913ED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40777-4C70-4DB9-BE68-AFA4AF57192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F1DA7-617E-4B7C-A5B3-AE5DA4AA72DB}"/>
              </a:ext>
            </a:extLst>
          </p:cNvPr>
          <p:cNvGrpSpPr/>
          <p:nvPr/>
        </p:nvGrpSpPr>
        <p:grpSpPr>
          <a:xfrm>
            <a:off x="1907232" y="3997648"/>
            <a:ext cx="1329386" cy="721428"/>
            <a:chOff x="266558" y="1051158"/>
            <a:chExt cx="1329386" cy="721428"/>
          </a:xfrm>
        </p:grpSpPr>
        <p:pic>
          <p:nvPicPr>
            <p:cNvPr id="20" name="Picture 19" descr="Insects, Yellow, Flower, Ladybug, Bug">
              <a:extLst>
                <a:ext uri="{FF2B5EF4-FFF2-40B4-BE49-F238E27FC236}">
                  <a16:creationId xmlns:a16="http://schemas.microsoft.com/office/drawing/2014/main" id="{CCFE0EE4-30F1-43AB-B1A8-2D97CBE47CDF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3" t="32316" r="47950" b="32154"/>
            <a:stretch/>
          </p:blipFill>
          <p:spPr bwMode="auto">
            <a:xfrm>
              <a:off x="331435" y="1051158"/>
              <a:ext cx="1264509" cy="665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82D587-5AB3-4265-8229-C3328FA35797}"/>
                </a:ext>
              </a:extLst>
            </p:cNvPr>
            <p:cNvSpPr txBox="1"/>
            <p:nvPr/>
          </p:nvSpPr>
          <p:spPr>
            <a:xfrm>
              <a:off x="266558" y="1464809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ladybird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875160-1AA2-4312-8AF9-5C8A3B4C9DCA}"/>
              </a:ext>
            </a:extLst>
          </p:cNvPr>
          <p:cNvGrpSpPr/>
          <p:nvPr/>
        </p:nvGrpSpPr>
        <p:grpSpPr>
          <a:xfrm>
            <a:off x="1922749" y="2615758"/>
            <a:ext cx="1356253" cy="930814"/>
            <a:chOff x="334802" y="2930185"/>
            <a:chExt cx="1356253" cy="930814"/>
          </a:xfrm>
        </p:grpSpPr>
        <p:pic>
          <p:nvPicPr>
            <p:cNvPr id="31" name="Picture 30" descr="Fly, Blowfly, Insect, Compound Eyes">
              <a:extLst>
                <a:ext uri="{FF2B5EF4-FFF2-40B4-BE49-F238E27FC236}">
                  <a16:creationId xmlns:a16="http://schemas.microsoft.com/office/drawing/2014/main" id="{F3014C0F-1CB6-4B64-8F5C-704EF53E6D1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2" r="31818" b="17647"/>
            <a:stretch/>
          </p:blipFill>
          <p:spPr bwMode="auto">
            <a:xfrm>
              <a:off x="334802" y="2930185"/>
              <a:ext cx="1356253" cy="9308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08490-091B-4B31-82C2-C5BC23545CD5}"/>
                </a:ext>
              </a:extLst>
            </p:cNvPr>
            <p:cNvSpPr txBox="1"/>
            <p:nvPr/>
          </p:nvSpPr>
          <p:spPr>
            <a:xfrm>
              <a:off x="347149" y="2938514"/>
              <a:ext cx="601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fly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CEA23C-60AC-45A5-BE4F-0BE43263427A}"/>
              </a:ext>
            </a:extLst>
          </p:cNvPr>
          <p:cNvSpPr txBox="1"/>
          <p:nvPr/>
        </p:nvSpPr>
        <p:spPr>
          <a:xfrm>
            <a:off x="544788" y="3981490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7AE96-8871-4443-A891-71EF879517E3}"/>
              </a:ext>
            </a:extLst>
          </p:cNvPr>
          <p:cNvGrpSpPr/>
          <p:nvPr/>
        </p:nvGrpSpPr>
        <p:grpSpPr>
          <a:xfrm>
            <a:off x="386852" y="4464146"/>
            <a:ext cx="1236854" cy="1197773"/>
            <a:chOff x="1912407" y="4484956"/>
            <a:chExt cx="1236854" cy="1197773"/>
          </a:xfrm>
        </p:grpSpPr>
        <p:pic>
          <p:nvPicPr>
            <p:cNvPr id="23" name="Picture 22" descr="closeup photography of brown bug on flower">
              <a:extLst>
                <a:ext uri="{FF2B5EF4-FFF2-40B4-BE49-F238E27FC236}">
                  <a16:creationId xmlns:a16="http://schemas.microsoft.com/office/drawing/2014/main" id="{4A04EE65-E701-45CB-98D2-50E245BFD94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0" t="30392" r="21537" b="33202"/>
            <a:stretch/>
          </p:blipFill>
          <p:spPr bwMode="auto">
            <a:xfrm>
              <a:off x="1920456" y="4489113"/>
              <a:ext cx="1228805" cy="1193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24D452-9332-47F3-8868-A524C4D8C924}"/>
                </a:ext>
              </a:extLst>
            </p:cNvPr>
            <p:cNvSpPr txBox="1"/>
            <p:nvPr/>
          </p:nvSpPr>
          <p:spPr>
            <a:xfrm>
              <a:off x="1912407" y="4484956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beetle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42353-A34C-4130-B37D-FB8958CC6555}"/>
              </a:ext>
            </a:extLst>
          </p:cNvPr>
          <p:cNvGrpSpPr/>
          <p:nvPr/>
        </p:nvGrpSpPr>
        <p:grpSpPr>
          <a:xfrm>
            <a:off x="353360" y="2710993"/>
            <a:ext cx="1458292" cy="835579"/>
            <a:chOff x="333513" y="4893725"/>
            <a:chExt cx="1458292" cy="835579"/>
          </a:xfrm>
        </p:grpSpPr>
        <p:pic>
          <p:nvPicPr>
            <p:cNvPr id="24" name="Picture 23" descr="Bee, Blur, Close-Up, Flora, Flower">
              <a:extLst>
                <a:ext uri="{FF2B5EF4-FFF2-40B4-BE49-F238E27FC236}">
                  <a16:creationId xmlns:a16="http://schemas.microsoft.com/office/drawing/2014/main" id="{EAD99770-CC8C-4DA7-86AA-4D87A1F374F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5" t="52254" r="10971" b="6428"/>
            <a:stretch/>
          </p:blipFill>
          <p:spPr bwMode="auto">
            <a:xfrm>
              <a:off x="333513" y="4893725"/>
              <a:ext cx="1458292" cy="8355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82D8F5-6A2F-44D2-A2B1-66362A85C17C}"/>
                </a:ext>
              </a:extLst>
            </p:cNvPr>
            <p:cNvSpPr txBox="1"/>
            <p:nvPr/>
          </p:nvSpPr>
          <p:spPr>
            <a:xfrm>
              <a:off x="389257" y="5353119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bee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0300C3-13F8-4DA7-A27B-B3DF637ABAA0}"/>
              </a:ext>
            </a:extLst>
          </p:cNvPr>
          <p:cNvGrpSpPr/>
          <p:nvPr/>
        </p:nvGrpSpPr>
        <p:grpSpPr>
          <a:xfrm>
            <a:off x="1841103" y="1172306"/>
            <a:ext cx="1461632" cy="1292306"/>
            <a:chOff x="1835264" y="2002095"/>
            <a:chExt cx="1461632" cy="1292306"/>
          </a:xfrm>
        </p:grpSpPr>
        <p:pic>
          <p:nvPicPr>
            <p:cNvPr id="22" name="Picture 21" descr="Centipedes, Creeping, Insect, Members">
              <a:extLst>
                <a:ext uri="{FF2B5EF4-FFF2-40B4-BE49-F238E27FC236}">
                  <a16:creationId xmlns:a16="http://schemas.microsoft.com/office/drawing/2014/main" id="{02807AD4-4890-463E-A9DF-0367598E7C02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t="5490" r="22344" b="8487"/>
            <a:stretch/>
          </p:blipFill>
          <p:spPr bwMode="auto">
            <a:xfrm>
              <a:off x="1838604" y="2007139"/>
              <a:ext cx="1458292" cy="1287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E6C35F-ECC7-44B4-999F-1183AAA384A8}"/>
                </a:ext>
              </a:extLst>
            </p:cNvPr>
            <p:cNvSpPr txBox="1"/>
            <p:nvPr/>
          </p:nvSpPr>
          <p:spPr>
            <a:xfrm>
              <a:off x="1835264" y="2002095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centipede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532DA-E562-49A5-9BFF-DCCC42F93A63}"/>
              </a:ext>
            </a:extLst>
          </p:cNvPr>
          <p:cNvGrpSpPr/>
          <p:nvPr/>
        </p:nvGrpSpPr>
        <p:grpSpPr>
          <a:xfrm>
            <a:off x="372258" y="1548384"/>
            <a:ext cx="1306637" cy="998554"/>
            <a:chOff x="289307" y="1815494"/>
            <a:chExt cx="1306637" cy="998554"/>
          </a:xfrm>
        </p:grpSpPr>
        <p:pic>
          <p:nvPicPr>
            <p:cNvPr id="30" name="Picture 29" descr="Araneus, Garden Spider, Insect, Spider">
              <a:extLst>
                <a:ext uri="{FF2B5EF4-FFF2-40B4-BE49-F238E27FC236}">
                  <a16:creationId xmlns:a16="http://schemas.microsoft.com/office/drawing/2014/main" id="{AC1B1A90-04EF-4A24-AAFF-43F8B47A4461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7" r="19497" b="13412"/>
            <a:stretch/>
          </p:blipFill>
          <p:spPr bwMode="auto">
            <a:xfrm>
              <a:off x="331435" y="1815494"/>
              <a:ext cx="1264509" cy="9943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72C9E-B0D0-43F1-9D0C-8CD4308D63D2}"/>
                </a:ext>
              </a:extLst>
            </p:cNvPr>
            <p:cNvSpPr txBox="1"/>
            <p:nvPr/>
          </p:nvSpPr>
          <p:spPr>
            <a:xfrm>
              <a:off x="289307" y="2506271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spider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77DE1-BCB4-4019-9AF4-78D8123D4D4E}"/>
              </a:ext>
            </a:extLst>
          </p:cNvPr>
          <p:cNvGrpSpPr/>
          <p:nvPr/>
        </p:nvGrpSpPr>
        <p:grpSpPr>
          <a:xfrm>
            <a:off x="1730072" y="4803450"/>
            <a:ext cx="1510495" cy="865670"/>
            <a:chOff x="1835265" y="1043163"/>
            <a:chExt cx="1510495" cy="865670"/>
          </a:xfrm>
        </p:grpSpPr>
        <p:pic>
          <p:nvPicPr>
            <p:cNvPr id="29" name="Picture 28" descr="Centipede, Centipedes, Legs, Africa">
              <a:extLst>
                <a:ext uri="{FF2B5EF4-FFF2-40B4-BE49-F238E27FC236}">
                  <a16:creationId xmlns:a16="http://schemas.microsoft.com/office/drawing/2014/main" id="{70F5F94E-3C62-4FA0-81CF-D7EE03790730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22117" r="9876"/>
            <a:stretch/>
          </p:blipFill>
          <p:spPr bwMode="auto">
            <a:xfrm>
              <a:off x="1845418" y="1051158"/>
              <a:ext cx="1500342" cy="8576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092744-C0AE-4BAB-B727-424FB4961E9C}"/>
                </a:ext>
              </a:extLst>
            </p:cNvPr>
            <p:cNvSpPr txBox="1"/>
            <p:nvPr/>
          </p:nvSpPr>
          <p:spPr>
            <a:xfrm>
              <a:off x="1835265" y="1043163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millipede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E8423C-7724-4F9B-A805-27852D4F5F9A}"/>
              </a:ext>
            </a:extLst>
          </p:cNvPr>
          <p:cNvGrpSpPr/>
          <p:nvPr/>
        </p:nvGrpSpPr>
        <p:grpSpPr>
          <a:xfrm>
            <a:off x="544788" y="5779232"/>
            <a:ext cx="2626530" cy="556522"/>
            <a:chOff x="522731" y="5816661"/>
            <a:chExt cx="2626530" cy="556522"/>
          </a:xfrm>
        </p:grpSpPr>
        <p:pic>
          <p:nvPicPr>
            <p:cNvPr id="32" name="Picture 31" descr="Worm, Earthworm, Annelid, Belt Worm">
              <a:extLst>
                <a:ext uri="{FF2B5EF4-FFF2-40B4-BE49-F238E27FC236}">
                  <a16:creationId xmlns:a16="http://schemas.microsoft.com/office/drawing/2014/main" id="{AA304CBF-1310-4C02-AC04-ED3AE2955CC4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9" b="27705"/>
            <a:stretch/>
          </p:blipFill>
          <p:spPr bwMode="auto">
            <a:xfrm>
              <a:off x="522731" y="5816661"/>
              <a:ext cx="2533728" cy="5565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DDB7C2-32DC-47A3-8478-CD8209134EAD}"/>
                </a:ext>
              </a:extLst>
            </p:cNvPr>
            <p:cNvSpPr txBox="1"/>
            <p:nvPr/>
          </p:nvSpPr>
          <p:spPr>
            <a:xfrm>
              <a:off x="2277399" y="6058506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worm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7378E1-7029-4021-BC4A-46F257864649}"/>
              </a:ext>
            </a:extLst>
          </p:cNvPr>
          <p:cNvSpPr txBox="1"/>
          <p:nvPr/>
        </p:nvSpPr>
        <p:spPr>
          <a:xfrm>
            <a:off x="648070" y="1083859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1FC69C-C7C7-4BA7-8129-1EC969DC9CB7}"/>
              </a:ext>
            </a:extLst>
          </p:cNvPr>
          <p:cNvSpPr txBox="1"/>
          <p:nvPr/>
        </p:nvSpPr>
        <p:spPr>
          <a:xfrm>
            <a:off x="7946551" y="1521497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eight legs?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FFF118-12D1-4928-9333-B801D109E7E1}"/>
              </a:ext>
            </a:extLst>
          </p:cNvPr>
          <p:cNvSpPr txBox="1"/>
          <p:nvPr/>
        </p:nvSpPr>
        <p:spPr>
          <a:xfrm>
            <a:off x="6556217" y="538643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wings?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7EE683-A5C2-463E-B40A-0569BD01DBAF}"/>
              </a:ext>
            </a:extLst>
          </p:cNvPr>
          <p:cNvSpPr txBox="1"/>
          <p:nvPr/>
        </p:nvSpPr>
        <p:spPr>
          <a:xfrm>
            <a:off x="4803405" y="1491069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 striped body?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3BE467-F6E8-4A4B-9F35-7DA5AA9641E6}"/>
              </a:ext>
            </a:extLst>
          </p:cNvPr>
          <p:cNvGrpSpPr/>
          <p:nvPr/>
        </p:nvGrpSpPr>
        <p:grpSpPr>
          <a:xfrm>
            <a:off x="5118064" y="1895502"/>
            <a:ext cx="581501" cy="547993"/>
            <a:chOff x="6869827" y="4113463"/>
            <a:chExt cx="581501" cy="54799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8A690F-30D2-43CA-B310-CFE42D6C8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D10296-5B3C-49F5-B5D1-A4AB6FA13E2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9B27E5-902B-40F4-93C6-2DF94BC7EFA6}"/>
              </a:ext>
            </a:extLst>
          </p:cNvPr>
          <p:cNvGrpSpPr/>
          <p:nvPr/>
        </p:nvGrpSpPr>
        <p:grpSpPr>
          <a:xfrm>
            <a:off x="6661779" y="917830"/>
            <a:ext cx="581501" cy="547993"/>
            <a:chOff x="6869827" y="4113463"/>
            <a:chExt cx="581501" cy="54799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5BA4669-A7F6-48EA-8886-2A98405C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C1D23A-35CF-4A22-B644-68B1BC40480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71E07B-4E29-4978-8B4D-69C6819ED6AE}"/>
              </a:ext>
            </a:extLst>
          </p:cNvPr>
          <p:cNvGrpSpPr/>
          <p:nvPr/>
        </p:nvGrpSpPr>
        <p:grpSpPr>
          <a:xfrm>
            <a:off x="6448929" y="3536193"/>
            <a:ext cx="581501" cy="547993"/>
            <a:chOff x="6869827" y="4113463"/>
            <a:chExt cx="581501" cy="547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59B3AA4-0726-4BD9-B2E3-6D42E2FEB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33ABA13-0C8E-4E23-9260-FA93582782DF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B813E-D8EC-496F-98CC-DFA908EA7976}"/>
              </a:ext>
            </a:extLst>
          </p:cNvPr>
          <p:cNvGrpSpPr/>
          <p:nvPr/>
        </p:nvGrpSpPr>
        <p:grpSpPr>
          <a:xfrm>
            <a:off x="5514499" y="4406614"/>
            <a:ext cx="581501" cy="547993"/>
            <a:chOff x="6869827" y="4113463"/>
            <a:chExt cx="581501" cy="547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A22E261-1F7B-4CD3-AB83-B41131A95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B2725-7E6A-42C7-A086-79A24B5E32B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7DFBE5-4AA8-45AE-953B-4362E432D674}"/>
              </a:ext>
            </a:extLst>
          </p:cNvPr>
          <p:cNvGrpSpPr/>
          <p:nvPr/>
        </p:nvGrpSpPr>
        <p:grpSpPr>
          <a:xfrm>
            <a:off x="6110835" y="1905028"/>
            <a:ext cx="628845" cy="539953"/>
            <a:chOff x="7631470" y="4116812"/>
            <a:chExt cx="628845" cy="53995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BA412C-F470-45E9-A3FF-F8DE5F9FB29A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76A841-FE6C-434F-B9E3-7D97E150D88D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3A0F98-ACCB-4872-9461-1EDDBC73E8BE}"/>
              </a:ext>
            </a:extLst>
          </p:cNvPr>
          <p:cNvGrpSpPr/>
          <p:nvPr/>
        </p:nvGrpSpPr>
        <p:grpSpPr>
          <a:xfrm>
            <a:off x="9589388" y="1909053"/>
            <a:ext cx="628845" cy="539953"/>
            <a:chOff x="7631470" y="4116812"/>
            <a:chExt cx="628845" cy="5399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5193FAE-3D21-4BA0-A397-9472866DA9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B4AE85-EFAC-4829-96B0-3F2B803AB792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4A1232-1867-4445-9D97-874EAC3BCE3F}"/>
              </a:ext>
            </a:extLst>
          </p:cNvPr>
          <p:cNvGrpSpPr/>
          <p:nvPr/>
        </p:nvGrpSpPr>
        <p:grpSpPr>
          <a:xfrm>
            <a:off x="8536385" y="3553297"/>
            <a:ext cx="628845" cy="539953"/>
            <a:chOff x="7631470" y="4116812"/>
            <a:chExt cx="628845" cy="53995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9017677-B8EC-4A29-AC9D-568E99015A6E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2A84E9-6B14-48FB-B419-BBA6935FCFF4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F5380E-228A-435B-A1CC-28783BCBC187}"/>
              </a:ext>
            </a:extLst>
          </p:cNvPr>
          <p:cNvGrpSpPr/>
          <p:nvPr/>
        </p:nvGrpSpPr>
        <p:grpSpPr>
          <a:xfrm>
            <a:off x="7009933" y="4393496"/>
            <a:ext cx="628845" cy="539953"/>
            <a:chOff x="7631470" y="4116812"/>
            <a:chExt cx="628845" cy="5399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4F7351D-696E-427C-A53D-C1228660AE47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F769B8-7FB3-4E89-AF44-2856EFE7F1D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301161C-8A44-415A-931A-A3B000118E93}"/>
              </a:ext>
            </a:extLst>
          </p:cNvPr>
          <p:cNvSpPr txBox="1"/>
          <p:nvPr/>
        </p:nvSpPr>
        <p:spPr>
          <a:xfrm>
            <a:off x="3898733" y="2551466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2E7320-BC11-4CBD-891F-B018C6D44C42}"/>
              </a:ext>
            </a:extLst>
          </p:cNvPr>
          <p:cNvSpPr txBox="1"/>
          <p:nvPr/>
        </p:nvSpPr>
        <p:spPr>
          <a:xfrm>
            <a:off x="6759103" y="3166375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any legs?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2AA601-DDEA-4063-B22E-FE5870A5E18C}"/>
              </a:ext>
            </a:extLst>
          </p:cNvPr>
          <p:cNvSpPr txBox="1"/>
          <p:nvPr/>
        </p:nvSpPr>
        <p:spPr>
          <a:xfrm>
            <a:off x="8996303" y="4199192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worm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30B51A-985F-4D0B-99A0-BB6AC54AB1A5}"/>
              </a:ext>
            </a:extLst>
          </p:cNvPr>
          <p:cNvSpPr txBox="1"/>
          <p:nvPr/>
        </p:nvSpPr>
        <p:spPr>
          <a:xfrm>
            <a:off x="5676452" y="25427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fly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08150-4A13-4265-82C4-4083DE397416}"/>
              </a:ext>
            </a:extLst>
          </p:cNvPr>
          <p:cNvSpPr txBox="1"/>
          <p:nvPr/>
        </p:nvSpPr>
        <p:spPr>
          <a:xfrm>
            <a:off x="7687590" y="25364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spider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9385F0-516B-43D4-B710-AF74E00BD6E0}"/>
              </a:ext>
            </a:extLst>
          </p:cNvPr>
          <p:cNvSpPr txBox="1"/>
          <p:nvPr/>
        </p:nvSpPr>
        <p:spPr>
          <a:xfrm>
            <a:off x="9476511" y="253677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centipede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FED1E5-D235-4C64-A4E5-F2CC33D3811C}"/>
              </a:ext>
            </a:extLst>
          </p:cNvPr>
          <p:cNvSpPr txBox="1"/>
          <p:nvPr/>
        </p:nvSpPr>
        <p:spPr>
          <a:xfrm>
            <a:off x="4364049" y="3127933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2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0E49A4-D0BE-4E2E-A08D-6EA9F1F45046}"/>
              </a:ext>
            </a:extLst>
          </p:cNvPr>
          <p:cNvSpPr txBox="1"/>
          <p:nvPr/>
        </p:nvSpPr>
        <p:spPr>
          <a:xfrm>
            <a:off x="4251569" y="4990999"/>
            <a:ext cx="239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black spots?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F92DE5-67A1-4618-B4F6-99BDD2F71C79}"/>
              </a:ext>
            </a:extLst>
          </p:cNvPr>
          <p:cNvSpPr txBox="1"/>
          <p:nvPr/>
        </p:nvSpPr>
        <p:spPr>
          <a:xfrm>
            <a:off x="4580583" y="4052257"/>
            <a:ext cx="31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 oval shaped body?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F9C3ADB-D478-4E7E-B131-908572328FD8}"/>
              </a:ext>
            </a:extLst>
          </p:cNvPr>
          <p:cNvSpPr txBox="1"/>
          <p:nvPr/>
        </p:nvSpPr>
        <p:spPr>
          <a:xfrm>
            <a:off x="7008269" y="506511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millipede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A0E927-C2A3-4E13-A4E8-1B35022CBACF}"/>
              </a:ext>
            </a:extLst>
          </p:cNvPr>
          <p:cNvSpPr txBox="1"/>
          <p:nvPr/>
        </p:nvSpPr>
        <p:spPr>
          <a:xfrm>
            <a:off x="5705641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beetle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A5D05E-7A08-4D8F-9843-E8E5AA592ED7}"/>
              </a:ext>
            </a:extLst>
          </p:cNvPr>
          <p:cNvSpPr txBox="1"/>
          <p:nvPr/>
        </p:nvSpPr>
        <p:spPr>
          <a:xfrm>
            <a:off x="3898733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ladybird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DA063F-CC59-407A-9ACE-2D75604B4B61}"/>
              </a:ext>
            </a:extLst>
          </p:cNvPr>
          <p:cNvGrpSpPr/>
          <p:nvPr/>
        </p:nvGrpSpPr>
        <p:grpSpPr>
          <a:xfrm>
            <a:off x="4438507" y="5329553"/>
            <a:ext cx="581501" cy="547993"/>
            <a:chOff x="6869827" y="4113463"/>
            <a:chExt cx="581501" cy="547993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5DDA588-81BC-4465-955D-44C6B05A1F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9EB0CF-A4CE-4C6B-BC09-EC26E1E17C67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DBB2E97-24B4-4D49-B88B-8243D643FA5B}"/>
              </a:ext>
            </a:extLst>
          </p:cNvPr>
          <p:cNvGrpSpPr/>
          <p:nvPr/>
        </p:nvGrpSpPr>
        <p:grpSpPr>
          <a:xfrm>
            <a:off x="5872058" y="5335247"/>
            <a:ext cx="628845" cy="539953"/>
            <a:chOff x="7631470" y="4116812"/>
            <a:chExt cx="628845" cy="53995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0802B6B-C43D-4CF7-BBDE-9938248A6711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08B2FD9-92C8-4523-9C3C-E1057EAFA54A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0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make a branching key to classify four woodland invertebrates (minibeasts).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1196091"/>
            <a:chOff x="257452" y="328474"/>
            <a:chExt cx="1544715" cy="280053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5"/>
              <a:ext cx="1367161" cy="27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add pictures of animals to the key.</a:t>
              </a:r>
            </a:p>
            <a:p>
              <a:endParaRPr lang="en-GB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60154" y="3682285"/>
            <a:ext cx="1544715" cy="2490686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18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use many different questions. Make sure each question can be answered by looking carefully at the features of the animal.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12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35A19B-C649-42DF-BAD8-01FF871F09CA}"/>
              </a:ext>
            </a:extLst>
          </p:cNvPr>
          <p:cNvGrpSpPr/>
          <p:nvPr/>
        </p:nvGrpSpPr>
        <p:grpSpPr>
          <a:xfrm>
            <a:off x="9890119" y="1594270"/>
            <a:ext cx="1544715" cy="1687580"/>
            <a:chOff x="257452" y="328474"/>
            <a:chExt cx="1544715" cy="242360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B350E1C-43BB-4C92-9692-E398074847A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5E3825-61F2-49E0-9223-33A891C10D1E}"/>
                </a:ext>
              </a:extLst>
            </p:cNvPr>
            <p:cNvSpPr txBox="1"/>
            <p:nvPr/>
          </p:nvSpPr>
          <p:spPr>
            <a:xfrm>
              <a:off x="346229" y="390616"/>
              <a:ext cx="1367161" cy="229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Your key may look different. There are many valid outcomes </a:t>
              </a:r>
            </a:p>
            <a:p>
              <a:r>
                <a:rPr lang="en-GB" sz="1400" dirty="0"/>
                <a:t>(another example on </a:t>
              </a:r>
              <a:r>
                <a:rPr lang="en-GB" sz="1400"/>
                <a:t>page 13).</a:t>
              </a:r>
              <a:endParaRPr lang="en-GB" sz="1400" dirty="0"/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57B98DF-B0FB-46EB-B03A-7A92FD405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" y="1302877"/>
            <a:ext cx="8588395" cy="43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2055804"/>
            <a:chOff x="257452" y="328474"/>
            <a:chExt cx="1544715" cy="249418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99070" y="358173"/>
              <a:ext cx="1367161" cy="246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This is an example for five animals. There are many possible ways of arranging the questions to make a valid key.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53474" y="2944350"/>
            <a:ext cx="1544715" cy="1322850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cut out or make labels and move them around to make alternative keys.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1B14A3-C4C0-444C-A15E-FF2A0E4027B1}"/>
              </a:ext>
            </a:extLst>
          </p:cNvPr>
          <p:cNvGrpSpPr/>
          <p:nvPr/>
        </p:nvGrpSpPr>
        <p:grpSpPr>
          <a:xfrm>
            <a:off x="9853473" y="4765129"/>
            <a:ext cx="1544715" cy="1322850"/>
            <a:chOff x="257452" y="328474"/>
            <a:chExt cx="1544715" cy="242360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674072D-BB68-4676-8507-0B915AC23A7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7EB588-6593-46D6-94A7-D008C1CF30F3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74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record your work by taking photographs.</a:t>
              </a:r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A1CA811-E5ED-42B9-9FDD-09196E431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" y="822130"/>
            <a:ext cx="8341445" cy="57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723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Living things can be grouped or </a:t>
            </a:r>
            <a:r>
              <a:rPr lang="en-GB" sz="2400" b="1" dirty="0"/>
              <a:t>classified</a:t>
            </a:r>
            <a:r>
              <a:rPr lang="en-GB" sz="2400" dirty="0"/>
              <a:t> in different ways according to their </a:t>
            </a:r>
            <a:r>
              <a:rPr lang="en-GB" sz="2400" b="1" dirty="0"/>
              <a:t>features</a:t>
            </a:r>
            <a:r>
              <a:rPr lang="en-GB" sz="2400" dirty="0"/>
              <a:t>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Branching keys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useful for classifying things, using descriptions of features.</a:t>
            </a:r>
            <a:endParaRPr lang="en-GB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Investigation </a:t>
            </a:r>
            <a:r>
              <a:rPr lang="en-GB" sz="2000" dirty="0">
                <a:solidFill>
                  <a:srgbClr val="0070C0"/>
                </a:solidFill>
              </a:rPr>
              <a:t>(pages 2-4): 10-15 minutes.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You will need: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paper and a pencil.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one packet of liquorice </a:t>
            </a:r>
            <a:r>
              <a:rPr lang="en-GB" sz="2000" i="1" dirty="0" err="1">
                <a:solidFill>
                  <a:srgbClr val="0070C0"/>
                </a:solidFill>
              </a:rPr>
              <a:t>allsorts</a:t>
            </a:r>
            <a:r>
              <a:rPr lang="en-GB" sz="2000" i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70C0"/>
                </a:solidFill>
              </a:rPr>
              <a:t>(alternatively, use photos on page 9 or a biscuit variety pack)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70C0"/>
                </a:solidFill>
              </a:rPr>
              <a:t>Thank you to SAPS for this activity – more details on p.19 of their guide: </a:t>
            </a:r>
            <a:r>
              <a:rPr lang="en-GB" sz="1200" dirty="0">
                <a:solidFill>
                  <a:srgbClr val="0070C0"/>
                </a:solidFill>
                <a:hlinkClick r:id="rId3"/>
              </a:rPr>
              <a:t>www.saps.org.uk/attachments/article/1377/SAPS%20book%205%20-%20Grouping%20and%20Classification%20-%202016.pdf</a:t>
            </a:r>
            <a:endParaRPr lang="en-GB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Activity </a:t>
            </a:r>
            <a:r>
              <a:rPr lang="en-GB" sz="2000" dirty="0">
                <a:solidFill>
                  <a:srgbClr val="0070C0"/>
                </a:solidFill>
              </a:rPr>
              <a:t>(pages 5-7): 20-30 minutes.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</a:t>
            </a:r>
            <a:r>
              <a:rPr lang="en-GB" sz="2000">
                <a:solidFill>
                  <a:srgbClr val="0070C0"/>
                </a:solidFill>
              </a:rPr>
              <a:t>, print page 7.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branching key to classify a group of objects.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woodland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invertebrates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(minibeasts) using a branching key.</a:t>
            </a:r>
            <a:endParaRPr lang="en-GB" sz="2000" dirty="0"/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92" y="4980308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45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branching keys and classifying woodland invertebrates (minibeasts)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18" name="Picture 17" descr="pile of sweets on white surface">
            <a:extLst>
              <a:ext uri="{FF2B5EF4-FFF2-40B4-BE49-F238E27FC236}">
                <a16:creationId xmlns:a16="http://schemas.microsoft.com/office/drawing/2014/main" id="{1501B243-CA06-42CE-8251-A9272AD21B3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9747104" y="2166561"/>
            <a:ext cx="1304204" cy="100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88FAF7-70F1-4386-AFBA-68595F4ADB4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Investigate…</a:t>
            </a:r>
          </a:p>
          <a:p>
            <a:r>
              <a:rPr lang="en-GB" sz="2400" dirty="0"/>
              <a:t>Spread out about 10 different liquorice </a:t>
            </a:r>
            <a:r>
              <a:rPr lang="en-GB" sz="2400" dirty="0" err="1"/>
              <a:t>allsorts</a:t>
            </a:r>
            <a:r>
              <a:rPr lang="en-GB" sz="2400" dirty="0"/>
              <a:t> (or cut out / draw images from page </a:t>
            </a:r>
            <a:r>
              <a:rPr lang="en-GB" sz="2400" dirty="0">
                <a:solidFill>
                  <a:schemeClr val="tx1"/>
                </a:solidFill>
              </a:rPr>
              <a:t>9)</a:t>
            </a:r>
            <a:r>
              <a:rPr lang="en-GB" sz="2400" dirty="0"/>
              <a:t>.</a:t>
            </a:r>
          </a:p>
          <a:p>
            <a:r>
              <a:rPr lang="en-GB" sz="2400" dirty="0"/>
              <a:t>Talk or think about their features:</a:t>
            </a:r>
          </a:p>
          <a:p>
            <a:pPr lvl="1"/>
            <a:r>
              <a:rPr lang="en-GB" sz="2000" dirty="0"/>
              <a:t>Round or square?</a:t>
            </a:r>
          </a:p>
          <a:p>
            <a:pPr lvl="1"/>
            <a:r>
              <a:rPr lang="en-GB" sz="2000" dirty="0"/>
              <a:t>Number of different colours?</a:t>
            </a:r>
          </a:p>
          <a:p>
            <a:pPr lvl="1"/>
            <a:r>
              <a:rPr lang="en-GB" sz="2000" dirty="0"/>
              <a:t>Smooth or rough surface?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70C0"/>
                </a:solidFill>
              </a:rPr>
              <a:t>Select 8-10 different sweets and try writing down some questions which will give the answer ‘yes’ for some sweets and the answer ‘no’ for the rest:  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Is it round? Is it pink? Is it smooth?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Test each question by sorting the sweets into two piles: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</a:rPr>
              <a:t>Is it a square shape?</a:t>
            </a:r>
          </a:p>
          <a:p>
            <a:pPr marL="0" indent="0">
              <a:buNone/>
            </a:pP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2766B53B-2363-462B-9152-E6EE8A54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39" y="6332945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951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Asking questions…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Creating questions about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with yes/no answers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3-4: 10 to 15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24" name="Picture 23" descr="pile of sweets on white surface">
            <a:extLst>
              <a:ext uri="{FF2B5EF4-FFF2-40B4-BE49-F238E27FC236}">
                <a16:creationId xmlns:a16="http://schemas.microsoft.com/office/drawing/2014/main" id="{8073C88B-A067-4A49-9AA0-14DF9C123B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3956630" y="4613325"/>
            <a:ext cx="1698446" cy="1305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96173C-7F37-498B-BB66-5B418A8B4330}"/>
              </a:ext>
            </a:extLst>
          </p:cNvPr>
          <p:cNvGrpSpPr/>
          <p:nvPr/>
        </p:nvGrpSpPr>
        <p:grpSpPr>
          <a:xfrm>
            <a:off x="6525087" y="4776186"/>
            <a:ext cx="1944210" cy="1142891"/>
            <a:chOff x="6525087" y="4776186"/>
            <a:chExt cx="1944210" cy="11428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D3CE50-EA77-4E4D-9588-B7BA7226D8E1}"/>
                </a:ext>
              </a:extLst>
            </p:cNvPr>
            <p:cNvSpPr/>
            <p:nvPr/>
          </p:nvSpPr>
          <p:spPr>
            <a:xfrm>
              <a:off x="6525087" y="4776186"/>
              <a:ext cx="1944210" cy="114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B946F0-34A6-471E-A5E8-AD8FE315B0C0}"/>
                </a:ext>
              </a:extLst>
            </p:cNvPr>
            <p:cNvSpPr txBox="1"/>
            <p:nvPr/>
          </p:nvSpPr>
          <p:spPr>
            <a:xfrm>
              <a:off x="6562966" y="4812767"/>
              <a:ext cx="532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270EEF-9EAD-4987-866F-6EC41828200F}"/>
              </a:ext>
            </a:extLst>
          </p:cNvPr>
          <p:cNvGrpSpPr/>
          <p:nvPr/>
        </p:nvGrpSpPr>
        <p:grpSpPr>
          <a:xfrm>
            <a:off x="8763000" y="4776186"/>
            <a:ext cx="1944210" cy="1142891"/>
            <a:chOff x="8763000" y="4776186"/>
            <a:chExt cx="1944210" cy="11428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C64BA-434E-4939-9707-71B301921B23}"/>
                </a:ext>
              </a:extLst>
            </p:cNvPr>
            <p:cNvGrpSpPr/>
            <p:nvPr/>
          </p:nvGrpSpPr>
          <p:grpSpPr>
            <a:xfrm>
              <a:off x="8763000" y="4776186"/>
              <a:ext cx="1944210" cy="1142891"/>
              <a:chOff x="6525087" y="4776186"/>
              <a:chExt cx="1944210" cy="114289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4540E5-B360-46D9-A243-2CE5AA349598}"/>
                  </a:ext>
                </a:extLst>
              </p:cNvPr>
              <p:cNvSpPr/>
              <p:nvPr/>
            </p:nvSpPr>
            <p:spPr>
              <a:xfrm>
                <a:off x="6525087" y="4776186"/>
                <a:ext cx="1944210" cy="11428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C17DEE-E75F-49ED-AA3E-698195949B97}"/>
                  </a:ext>
                </a:extLst>
              </p:cNvPr>
              <p:cNvSpPr txBox="1"/>
              <p:nvPr/>
            </p:nvSpPr>
            <p:spPr>
              <a:xfrm>
                <a:off x="6535593" y="4779974"/>
                <a:ext cx="532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</a:t>
                </a:r>
              </a:p>
            </p:txBody>
          </p:sp>
        </p:grpSp>
        <p:pic>
          <p:nvPicPr>
            <p:cNvPr id="9" name="Picture 8" descr="A close up of a doughnut&#10;&#10;Description automatically generated">
              <a:extLst>
                <a:ext uri="{FF2B5EF4-FFF2-40B4-BE49-F238E27FC236}">
                  <a16:creationId xmlns:a16="http://schemas.microsoft.com/office/drawing/2014/main" id="{4261C64C-3C70-46A5-9E95-189D54C91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166" y="4862245"/>
              <a:ext cx="1268675" cy="956411"/>
            </a:xfrm>
            <a:prstGeom prst="rect">
              <a:avLst/>
            </a:prstGeom>
          </p:spPr>
        </p:pic>
      </p:grpSp>
      <p:pic>
        <p:nvPicPr>
          <p:cNvPr id="13" name="Picture 12" descr="A picture containing indoor, table, sitting, piece&#10;&#10;Description automatically generated">
            <a:extLst>
              <a:ext uri="{FF2B5EF4-FFF2-40B4-BE49-F238E27FC236}">
                <a16:creationId xmlns:a16="http://schemas.microsoft.com/office/drawing/2014/main" id="{FCE0C9C9-5CA7-49D7-8104-9915E34E8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26" y="4815704"/>
            <a:ext cx="1088069" cy="1071687"/>
          </a:xfrm>
          <a:prstGeom prst="rect">
            <a:avLst/>
          </a:prstGeom>
        </p:spPr>
      </p:pic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03C7103-8D2A-4578-91FD-F14F44D34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A </a:t>
            </a:r>
            <a:r>
              <a:rPr lang="en-GB" sz="2400" b="1" dirty="0"/>
              <a:t>branching key </a:t>
            </a:r>
            <a:r>
              <a:rPr lang="en-GB" sz="2400" dirty="0"/>
              <a:t>can be used to classify a group of items. It uses questions. The answer is ‘yes’ for some items and ‘no’ for the others.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Making a branching key for 4 items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Select two different square shaped sweets and two round shaped sweets.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Make your first question </a:t>
            </a:r>
            <a:r>
              <a:rPr lang="en-GB" sz="2400" b="1" dirty="0">
                <a:solidFill>
                  <a:srgbClr val="0070C0"/>
                </a:solidFill>
              </a:rPr>
              <a:t>‘Is it a square shape?’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Think of different questions to sort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(a) the square shapes.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(b) the round shapes.</a:t>
            </a:r>
          </a:p>
          <a:p>
            <a:pPr>
              <a:lnSpc>
                <a:spcPct val="120000"/>
              </a:lnSpc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Now write down the questions like this on a sheet of paper (your questions and sweets may be different):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Is it a square shape?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Put your sweets on the paper to complete the key! 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4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Making a branching key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a branching key with four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07A5B5-1E3A-4024-80DE-36C8B4ED5C51}"/>
              </a:ext>
            </a:extLst>
          </p:cNvPr>
          <p:cNvCxnSpPr>
            <a:cxnSpLocks/>
          </p:cNvCxnSpPr>
          <p:nvPr/>
        </p:nvCxnSpPr>
        <p:spPr>
          <a:xfrm flipH="1">
            <a:off x="7547685" y="2540782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180221-0806-472A-9B48-2BD4555A2DEB}"/>
              </a:ext>
            </a:extLst>
          </p:cNvPr>
          <p:cNvCxnSpPr>
            <a:cxnSpLocks/>
          </p:cNvCxnSpPr>
          <p:nvPr/>
        </p:nvCxnSpPr>
        <p:spPr>
          <a:xfrm>
            <a:off x="9043133" y="2538129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CF24B1-3776-4E0E-BB1D-6C0D6179990C}"/>
              </a:ext>
            </a:extLst>
          </p:cNvPr>
          <p:cNvSpPr txBox="1"/>
          <p:nvPr/>
        </p:nvSpPr>
        <p:spPr>
          <a:xfrm>
            <a:off x="6825010" y="3371274"/>
            <a:ext cx="193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only black and white?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417B3-9EA5-42FC-89A8-1F3921761B00}"/>
              </a:ext>
            </a:extLst>
          </p:cNvPr>
          <p:cNvSpPr txBox="1"/>
          <p:nvPr/>
        </p:nvSpPr>
        <p:spPr>
          <a:xfrm>
            <a:off x="9285605" y="3368621"/>
            <a:ext cx="193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pink?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AAC0B1-0640-406A-8193-C1631EE88945}"/>
              </a:ext>
            </a:extLst>
          </p:cNvPr>
          <p:cNvCxnSpPr>
            <a:cxnSpLocks/>
          </p:cNvCxnSpPr>
          <p:nvPr/>
        </p:nvCxnSpPr>
        <p:spPr>
          <a:xfrm flipH="1">
            <a:off x="9093786" y="4079160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A4C340-BE90-4F3E-8B08-41C4D8106D22}"/>
              </a:ext>
            </a:extLst>
          </p:cNvPr>
          <p:cNvCxnSpPr>
            <a:cxnSpLocks/>
          </p:cNvCxnSpPr>
          <p:nvPr/>
        </p:nvCxnSpPr>
        <p:spPr>
          <a:xfrm>
            <a:off x="10058399" y="4079160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A204BD7-360A-46F6-9280-AC541EB8B0F9}"/>
              </a:ext>
            </a:extLst>
          </p:cNvPr>
          <p:cNvSpPr txBox="1"/>
          <p:nvPr/>
        </p:nvSpPr>
        <p:spPr>
          <a:xfrm>
            <a:off x="7477820" y="26373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F8493-5629-4FDC-B88F-F3D0BCA8B3BC}"/>
              </a:ext>
            </a:extLst>
          </p:cNvPr>
          <p:cNvSpPr txBox="1"/>
          <p:nvPr/>
        </p:nvSpPr>
        <p:spPr>
          <a:xfrm>
            <a:off x="9093786" y="4219505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FF25AD-D9BA-4AEA-9EE3-146263D343E1}"/>
              </a:ext>
            </a:extLst>
          </p:cNvPr>
          <p:cNvGrpSpPr/>
          <p:nvPr/>
        </p:nvGrpSpPr>
        <p:grpSpPr>
          <a:xfrm>
            <a:off x="6717089" y="4116812"/>
            <a:ext cx="734237" cy="836136"/>
            <a:chOff x="6717089" y="4116812"/>
            <a:chExt cx="734237" cy="83613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43C79A-F3E2-4520-B45F-EB7374867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F6E81E-57B0-4F25-84DE-196EE962DBE4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AE6F57-8831-4A93-8CC6-A0CEBBFF939B}"/>
              </a:ext>
            </a:extLst>
          </p:cNvPr>
          <p:cNvSpPr txBox="1"/>
          <p:nvPr/>
        </p:nvSpPr>
        <p:spPr>
          <a:xfrm>
            <a:off x="9467481" y="2666378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7AD6DD-4341-40C0-91BF-BF138C4385ED}"/>
              </a:ext>
            </a:extLst>
          </p:cNvPr>
          <p:cNvGrpSpPr/>
          <p:nvPr/>
        </p:nvGrpSpPr>
        <p:grpSpPr>
          <a:xfrm>
            <a:off x="7631470" y="4116812"/>
            <a:ext cx="807683" cy="836136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DB6A452-625D-4E4C-9CBA-980F30EC6D25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842A37-C87C-4C73-849D-A85C610D5947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8578723-D94F-4FB8-BACB-A86BCBF481B9}"/>
              </a:ext>
            </a:extLst>
          </p:cNvPr>
          <p:cNvSpPr txBox="1"/>
          <p:nvPr/>
        </p:nvSpPr>
        <p:spPr>
          <a:xfrm>
            <a:off x="10521147" y="4189451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3953C9A-4263-4F47-8601-EDF39C0629E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1190051" y="3544728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DD1434-A34C-4F39-9ACE-D8A8432356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8844239" y="4798517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0C3390-4877-495D-BA93-EF258BFCB50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6474" b="2479"/>
          <a:stretch/>
        </p:blipFill>
        <p:spPr bwMode="auto">
          <a:xfrm rot="5400000">
            <a:off x="2218810" y="3575043"/>
            <a:ext cx="937260" cy="113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04B-7EA3-4924-AFBD-6865F3FBACB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0" t="60989" r="3461" b="4991"/>
          <a:stretch/>
        </p:blipFill>
        <p:spPr bwMode="auto">
          <a:xfrm rot="5400000">
            <a:off x="6402330" y="4900291"/>
            <a:ext cx="760417" cy="94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DFCDBF-41B9-4B1B-9804-AA656EB568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57786" b="49588"/>
          <a:stretch/>
        </p:blipFill>
        <p:spPr bwMode="auto">
          <a:xfrm rot="5400000">
            <a:off x="3408845" y="3548372"/>
            <a:ext cx="929640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18DDD6-D420-422D-BF92-D77DD3528C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3827" r="64739" b="54721"/>
          <a:stretch/>
        </p:blipFill>
        <p:spPr bwMode="auto">
          <a:xfrm rot="5400000">
            <a:off x="10508244" y="4861450"/>
            <a:ext cx="660596" cy="870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B4DBFF9-2B89-4B0D-AB0A-7B7592BF67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5510" b="51239"/>
          <a:stretch/>
        </p:blipFill>
        <p:spPr bwMode="auto">
          <a:xfrm rot="5400000">
            <a:off x="4549787" y="3480990"/>
            <a:ext cx="1028700" cy="1196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0A0A726-195A-47D2-95BF-ACBD4699794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2" t="10913" r="3417" b="54802"/>
          <a:stretch/>
        </p:blipFill>
        <p:spPr bwMode="auto">
          <a:xfrm rot="5400000">
            <a:off x="7774352" y="4915515"/>
            <a:ext cx="760416" cy="94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146ADAB-753A-4965-A5A5-644662C2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  <p:bldP spid="39" grpId="0"/>
      <p:bldP spid="44" grpId="0"/>
      <p:bldP spid="45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Look at these pictures.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Which one do you think is the odd one out?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Think about the animal features to help you.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You may have chosen body colour, body shape, number of legs or another feature to describe the odd one out.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The features of animals can be used to create branching key questions with yes/no answers, such as: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Is it a brown colour?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Does it have a long thin body?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Does it have any legs?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5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416196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Exploring animal features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Which is the odd one out?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03C7103-8D2A-4578-91FD-F14F44D34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  <p:pic>
        <p:nvPicPr>
          <p:cNvPr id="30" name="Picture 29" descr="The Beetle, Macro, Insect, Leaf, Garden">
            <a:extLst>
              <a:ext uri="{FF2B5EF4-FFF2-40B4-BE49-F238E27FC236}">
                <a16:creationId xmlns:a16="http://schemas.microsoft.com/office/drawing/2014/main" id="{8C598A65-20A7-4885-9670-5DAB37566C6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21412" r="22537" b="7530"/>
          <a:stretch/>
        </p:blipFill>
        <p:spPr bwMode="auto">
          <a:xfrm>
            <a:off x="1468072" y="3858210"/>
            <a:ext cx="1493520" cy="105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Snail, Black, Dirt, Environment, Grass">
            <a:extLst>
              <a:ext uri="{FF2B5EF4-FFF2-40B4-BE49-F238E27FC236}">
                <a16:creationId xmlns:a16="http://schemas.microsoft.com/office/drawing/2014/main" id="{48F21891-792B-4CB0-B47C-E436813DF60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26646" b="14117"/>
          <a:stretch/>
        </p:blipFill>
        <p:spPr bwMode="auto">
          <a:xfrm>
            <a:off x="3429000" y="3858210"/>
            <a:ext cx="166116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Worm, Earthworm, Annelid, Belt Worm">
            <a:extLst>
              <a:ext uri="{FF2B5EF4-FFF2-40B4-BE49-F238E27FC236}">
                <a16:creationId xmlns:a16="http://schemas.microsoft.com/office/drawing/2014/main" id="{193E419F-D964-4A70-9A9E-063E9CE3C27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9" b="27705"/>
          <a:stretch/>
        </p:blipFill>
        <p:spPr bwMode="auto">
          <a:xfrm>
            <a:off x="1615576" y="5081903"/>
            <a:ext cx="3279140" cy="87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Think about and jot down some questions you could ask when making a key for these four animals.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Here is one example of a key for a slug, a snail, a centipede and a beetle.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Making a branching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1063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Make a branching key for </a:t>
            </a:r>
            <a:r>
              <a:rPr lang="en-GB" sz="2200" b="1" i="1">
                <a:solidFill>
                  <a:schemeClr val="bg1"/>
                </a:solidFill>
                <a:latin typeface="+mj-lt"/>
              </a:rPr>
              <a:t>woodland invertebrates 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using questions about their features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5-7: 20 to 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D69AE7-B1B3-4D8A-8A42-45004D429AA4}"/>
              </a:ext>
            </a:extLst>
          </p:cNvPr>
          <p:cNvSpPr txBox="1"/>
          <p:nvPr/>
        </p:nvSpPr>
        <p:spPr>
          <a:xfrm>
            <a:off x="7383588" y="2314831"/>
            <a:ext cx="2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any legs?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040A9-8C8B-4BEB-A7B3-9E717B6B4903}"/>
              </a:ext>
            </a:extLst>
          </p:cNvPr>
          <p:cNvGrpSpPr/>
          <p:nvPr/>
        </p:nvGrpSpPr>
        <p:grpSpPr>
          <a:xfrm>
            <a:off x="7587101" y="2714941"/>
            <a:ext cx="734237" cy="836136"/>
            <a:chOff x="6717089" y="4116812"/>
            <a:chExt cx="734237" cy="83613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30CB64-CD77-4C4A-B66F-E8F5B664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DF15A3-188A-4515-9BF2-0FD12768DD5D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0C554-EE51-447A-BF2A-2E5EC91FEFDB}"/>
              </a:ext>
            </a:extLst>
          </p:cNvPr>
          <p:cNvGrpSpPr/>
          <p:nvPr/>
        </p:nvGrpSpPr>
        <p:grpSpPr>
          <a:xfrm>
            <a:off x="8829651" y="2714941"/>
            <a:ext cx="807683" cy="836136"/>
            <a:chOff x="7631470" y="4116812"/>
            <a:chExt cx="807683" cy="8361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852518-26AB-4995-B691-255D82178823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C1AD06-41B8-4F8E-AAED-CF4CF78E6863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86CDD1-D7A0-498A-A3AF-A8053C595FCA}"/>
              </a:ext>
            </a:extLst>
          </p:cNvPr>
          <p:cNvSpPr txBox="1"/>
          <p:nvPr/>
        </p:nvSpPr>
        <p:spPr>
          <a:xfrm>
            <a:off x="6215285" y="3551077"/>
            <a:ext cx="218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more than six legs?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DAF43-623F-4367-AEF1-B96E22719D22}"/>
              </a:ext>
            </a:extLst>
          </p:cNvPr>
          <p:cNvSpPr txBox="1"/>
          <p:nvPr/>
        </p:nvSpPr>
        <p:spPr>
          <a:xfrm>
            <a:off x="8556769" y="3569337"/>
            <a:ext cx="2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a shell?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97844-A9FF-4884-A090-F82052126767}"/>
              </a:ext>
            </a:extLst>
          </p:cNvPr>
          <p:cNvGrpSpPr/>
          <p:nvPr/>
        </p:nvGrpSpPr>
        <p:grpSpPr>
          <a:xfrm>
            <a:off x="8917812" y="4081891"/>
            <a:ext cx="734237" cy="836136"/>
            <a:chOff x="6717089" y="4116812"/>
            <a:chExt cx="734237" cy="83613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93B4B5-C290-4B3D-B309-7EF56B176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D79047-6768-4ECA-B1A1-73B3B006ED39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5B25EF-9405-46DE-A2D1-49D177EDEE50}"/>
              </a:ext>
            </a:extLst>
          </p:cNvPr>
          <p:cNvGrpSpPr/>
          <p:nvPr/>
        </p:nvGrpSpPr>
        <p:grpSpPr>
          <a:xfrm>
            <a:off x="6481114" y="4233167"/>
            <a:ext cx="726305" cy="652520"/>
            <a:chOff x="6717089" y="4116812"/>
            <a:chExt cx="734237" cy="8361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9310F1B-8A4A-4C7B-9548-67876942D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A58E8B-AA20-47B7-91E9-EAB10E475C7E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C7B358-2724-4E1F-B7FF-A205A9B949D8}"/>
              </a:ext>
            </a:extLst>
          </p:cNvPr>
          <p:cNvGrpSpPr/>
          <p:nvPr/>
        </p:nvGrpSpPr>
        <p:grpSpPr>
          <a:xfrm>
            <a:off x="9916358" y="4081891"/>
            <a:ext cx="807683" cy="836136"/>
            <a:chOff x="7631470" y="4116812"/>
            <a:chExt cx="807683" cy="83613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5B4B77-D00F-4DE4-99EA-97D36A5829E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9186EF-2863-4E22-AC62-850A3CC18F06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F514B2-7556-45AE-9287-F1F68B688560}"/>
              </a:ext>
            </a:extLst>
          </p:cNvPr>
          <p:cNvGrpSpPr/>
          <p:nvPr/>
        </p:nvGrpSpPr>
        <p:grpSpPr>
          <a:xfrm>
            <a:off x="7414436" y="4233167"/>
            <a:ext cx="726305" cy="615883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AD537A2-04AC-4115-BE60-3ADA728D80E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89B957-2954-4E11-9EFB-9007D670B3B1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78F7442-29D4-46E3-BDD2-3F91AFEF8D91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5" name="Picture 4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3A528DE-3C3A-432A-A422-9AA75EBC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  <p:pic>
        <p:nvPicPr>
          <p:cNvPr id="50" name="Picture 49" descr="Snail, Black, Dirt, Environment, Grass">
            <a:extLst>
              <a:ext uri="{FF2B5EF4-FFF2-40B4-BE49-F238E27FC236}">
                <a16:creationId xmlns:a16="http://schemas.microsoft.com/office/drawing/2014/main" id="{B2B2FFA2-9B86-4C3D-9444-DA7B588DACA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26646" b="14117"/>
          <a:stretch/>
        </p:blipFill>
        <p:spPr bwMode="auto">
          <a:xfrm>
            <a:off x="1455521" y="2827844"/>
            <a:ext cx="1721108" cy="1129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Snail, Shell, Mollusk, Probe, Mucus">
            <a:extLst>
              <a:ext uri="{FF2B5EF4-FFF2-40B4-BE49-F238E27FC236}">
                <a16:creationId xmlns:a16="http://schemas.microsoft.com/office/drawing/2014/main" id="{D885F503-37A4-4A93-937C-60296A54F1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3" y="4779189"/>
            <a:ext cx="1809687" cy="11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closeup photography of brown bug on flower">
            <a:extLst>
              <a:ext uri="{FF2B5EF4-FFF2-40B4-BE49-F238E27FC236}">
                <a16:creationId xmlns:a16="http://schemas.microsoft.com/office/drawing/2014/main" id="{1055D799-C79D-4EE4-B569-B65CAB461C9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25191" r="21537" b="28900"/>
          <a:stretch/>
        </p:blipFill>
        <p:spPr bwMode="auto">
          <a:xfrm>
            <a:off x="1580435" y="4081891"/>
            <a:ext cx="1471280" cy="1823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Centipedes, Creeping, Insect, Members">
            <a:extLst>
              <a:ext uri="{FF2B5EF4-FFF2-40B4-BE49-F238E27FC236}">
                <a16:creationId xmlns:a16="http://schemas.microsoft.com/office/drawing/2014/main" id="{3CAAD115-CFF0-4E97-8CE5-817F8E150E58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22344"/>
          <a:stretch/>
        </p:blipFill>
        <p:spPr bwMode="auto">
          <a:xfrm>
            <a:off x="3521107" y="2827844"/>
            <a:ext cx="1634390" cy="1756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Centipedes, Creeping, Insect, Members">
            <a:extLst>
              <a:ext uri="{FF2B5EF4-FFF2-40B4-BE49-F238E27FC236}">
                <a16:creationId xmlns:a16="http://schemas.microsoft.com/office/drawing/2014/main" id="{CBC33EFD-D329-43C2-BC80-1B085948C5A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22344"/>
          <a:stretch/>
        </p:blipFill>
        <p:spPr bwMode="auto">
          <a:xfrm>
            <a:off x="6260465" y="4991863"/>
            <a:ext cx="1003139" cy="1065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closeup photography of brown bug on flower">
            <a:extLst>
              <a:ext uri="{FF2B5EF4-FFF2-40B4-BE49-F238E27FC236}">
                <a16:creationId xmlns:a16="http://schemas.microsoft.com/office/drawing/2014/main" id="{EABAEDF0-B0D1-4A80-8926-4316EBDD28F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25191" r="21537" b="28900"/>
          <a:stretch/>
        </p:blipFill>
        <p:spPr bwMode="auto">
          <a:xfrm>
            <a:off x="7483465" y="4980214"/>
            <a:ext cx="920901" cy="1088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Snail, Shell, Mollusk, Probe, Mucus">
            <a:extLst>
              <a:ext uri="{FF2B5EF4-FFF2-40B4-BE49-F238E27FC236}">
                <a16:creationId xmlns:a16="http://schemas.microsoft.com/office/drawing/2014/main" id="{E4A38480-351D-44D6-9C4B-E695DB2C079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3"/>
          <a:stretch/>
        </p:blipFill>
        <p:spPr bwMode="auto">
          <a:xfrm>
            <a:off x="8622512" y="5046951"/>
            <a:ext cx="1200642" cy="9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Snail, Black, Dirt, Environment, Grass">
            <a:extLst>
              <a:ext uri="{FF2B5EF4-FFF2-40B4-BE49-F238E27FC236}">
                <a16:creationId xmlns:a16="http://schemas.microsoft.com/office/drawing/2014/main" id="{CA3E5E20-65B7-4343-ADE0-2EB0AF49A68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15765" r="26646" b="14117"/>
          <a:stretch/>
        </p:blipFill>
        <p:spPr bwMode="auto">
          <a:xfrm>
            <a:off x="10054432" y="5025020"/>
            <a:ext cx="1200642" cy="975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Copy and solve the branching keys opposite for these animals:</a:t>
            </a:r>
            <a:endParaRPr lang="en-GB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34371" y="55332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identify animals using a branching key.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7F18-9DAF-4E93-B120-FF39AEA605F1}"/>
              </a:ext>
            </a:extLst>
          </p:cNvPr>
          <p:cNvSpPr txBox="1"/>
          <p:nvPr/>
        </p:nvSpPr>
        <p:spPr>
          <a:xfrm>
            <a:off x="4336024" y="515817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1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21224A-2036-4786-BFF7-9A8CF1E47A64}"/>
              </a:ext>
            </a:extLst>
          </p:cNvPr>
          <p:cNvGrpSpPr/>
          <p:nvPr/>
        </p:nvGrpSpPr>
        <p:grpSpPr>
          <a:xfrm>
            <a:off x="8234428" y="1925225"/>
            <a:ext cx="581501" cy="547993"/>
            <a:chOff x="6869827" y="4113463"/>
            <a:chExt cx="581501" cy="5479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1C9B6-0AB6-4748-B5E6-56D29115E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A80509-C0FD-486A-831B-753031D6D6F9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9FAE3-7299-4D1E-97BE-3A6A9C2D583B}"/>
              </a:ext>
            </a:extLst>
          </p:cNvPr>
          <p:cNvGrpSpPr/>
          <p:nvPr/>
        </p:nvGrpSpPr>
        <p:grpSpPr>
          <a:xfrm>
            <a:off x="7752712" y="940130"/>
            <a:ext cx="628845" cy="539953"/>
            <a:chOff x="7631470" y="4116812"/>
            <a:chExt cx="628845" cy="53995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603AEF-D2B7-41B9-8AC1-80CA4913ED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40777-4C70-4DB9-BE68-AFA4AF57192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F1DA7-617E-4B7C-A5B3-AE5DA4AA72DB}"/>
              </a:ext>
            </a:extLst>
          </p:cNvPr>
          <p:cNvGrpSpPr/>
          <p:nvPr/>
        </p:nvGrpSpPr>
        <p:grpSpPr>
          <a:xfrm>
            <a:off x="1907232" y="3997648"/>
            <a:ext cx="1329386" cy="721428"/>
            <a:chOff x="266558" y="1051158"/>
            <a:chExt cx="1329386" cy="721428"/>
          </a:xfrm>
        </p:grpSpPr>
        <p:pic>
          <p:nvPicPr>
            <p:cNvPr id="20" name="Picture 19" descr="Insects, Yellow, Flower, Ladybug, Bug">
              <a:extLst>
                <a:ext uri="{FF2B5EF4-FFF2-40B4-BE49-F238E27FC236}">
                  <a16:creationId xmlns:a16="http://schemas.microsoft.com/office/drawing/2014/main" id="{CCFE0EE4-30F1-43AB-B1A8-2D97CBE47CDF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3" t="32316" r="47950" b="32154"/>
            <a:stretch/>
          </p:blipFill>
          <p:spPr bwMode="auto">
            <a:xfrm>
              <a:off x="331435" y="1051158"/>
              <a:ext cx="1264509" cy="665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82D587-5AB3-4265-8229-C3328FA35797}"/>
                </a:ext>
              </a:extLst>
            </p:cNvPr>
            <p:cNvSpPr txBox="1"/>
            <p:nvPr/>
          </p:nvSpPr>
          <p:spPr>
            <a:xfrm>
              <a:off x="266558" y="1464809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ladybird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875160-1AA2-4312-8AF9-5C8A3B4C9DCA}"/>
              </a:ext>
            </a:extLst>
          </p:cNvPr>
          <p:cNvGrpSpPr/>
          <p:nvPr/>
        </p:nvGrpSpPr>
        <p:grpSpPr>
          <a:xfrm>
            <a:off x="1922749" y="2615758"/>
            <a:ext cx="1356253" cy="930814"/>
            <a:chOff x="334802" y="2930185"/>
            <a:chExt cx="1356253" cy="930814"/>
          </a:xfrm>
        </p:grpSpPr>
        <p:pic>
          <p:nvPicPr>
            <p:cNvPr id="31" name="Picture 30" descr="Fly, Blowfly, Insect, Compound Eyes">
              <a:extLst>
                <a:ext uri="{FF2B5EF4-FFF2-40B4-BE49-F238E27FC236}">
                  <a16:creationId xmlns:a16="http://schemas.microsoft.com/office/drawing/2014/main" id="{F3014C0F-1CB6-4B64-8F5C-704EF53E6D1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2" r="31818" b="17647"/>
            <a:stretch/>
          </p:blipFill>
          <p:spPr bwMode="auto">
            <a:xfrm>
              <a:off x="334802" y="2930185"/>
              <a:ext cx="1356253" cy="9308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08490-091B-4B31-82C2-C5BC23545CD5}"/>
                </a:ext>
              </a:extLst>
            </p:cNvPr>
            <p:cNvSpPr txBox="1"/>
            <p:nvPr/>
          </p:nvSpPr>
          <p:spPr>
            <a:xfrm>
              <a:off x="347149" y="2938514"/>
              <a:ext cx="601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fly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CEA23C-60AC-45A5-BE4F-0BE43263427A}"/>
              </a:ext>
            </a:extLst>
          </p:cNvPr>
          <p:cNvSpPr txBox="1"/>
          <p:nvPr/>
        </p:nvSpPr>
        <p:spPr>
          <a:xfrm>
            <a:off x="544788" y="3981490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7AE96-8871-4443-A891-71EF879517E3}"/>
              </a:ext>
            </a:extLst>
          </p:cNvPr>
          <p:cNvGrpSpPr/>
          <p:nvPr/>
        </p:nvGrpSpPr>
        <p:grpSpPr>
          <a:xfrm>
            <a:off x="386852" y="4464146"/>
            <a:ext cx="1236854" cy="1197773"/>
            <a:chOff x="1912407" y="4484956"/>
            <a:chExt cx="1236854" cy="1197773"/>
          </a:xfrm>
        </p:grpSpPr>
        <p:pic>
          <p:nvPicPr>
            <p:cNvPr id="23" name="Picture 22" descr="closeup photography of brown bug on flower">
              <a:extLst>
                <a:ext uri="{FF2B5EF4-FFF2-40B4-BE49-F238E27FC236}">
                  <a16:creationId xmlns:a16="http://schemas.microsoft.com/office/drawing/2014/main" id="{4A04EE65-E701-45CB-98D2-50E245BFD94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0" t="30392" r="21537" b="33202"/>
            <a:stretch/>
          </p:blipFill>
          <p:spPr bwMode="auto">
            <a:xfrm>
              <a:off x="1920456" y="4489113"/>
              <a:ext cx="1228805" cy="1193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24D452-9332-47F3-8868-A524C4D8C924}"/>
                </a:ext>
              </a:extLst>
            </p:cNvPr>
            <p:cNvSpPr txBox="1"/>
            <p:nvPr/>
          </p:nvSpPr>
          <p:spPr>
            <a:xfrm>
              <a:off x="1912407" y="4484956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beetle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42353-A34C-4130-B37D-FB8958CC6555}"/>
              </a:ext>
            </a:extLst>
          </p:cNvPr>
          <p:cNvGrpSpPr/>
          <p:nvPr/>
        </p:nvGrpSpPr>
        <p:grpSpPr>
          <a:xfrm>
            <a:off x="353360" y="2710993"/>
            <a:ext cx="1458292" cy="835579"/>
            <a:chOff x="333513" y="4893725"/>
            <a:chExt cx="1458292" cy="835579"/>
          </a:xfrm>
        </p:grpSpPr>
        <p:pic>
          <p:nvPicPr>
            <p:cNvPr id="24" name="Picture 23" descr="Bee, Blur, Close-Up, Flora, Flower">
              <a:extLst>
                <a:ext uri="{FF2B5EF4-FFF2-40B4-BE49-F238E27FC236}">
                  <a16:creationId xmlns:a16="http://schemas.microsoft.com/office/drawing/2014/main" id="{EAD99770-CC8C-4DA7-86AA-4D87A1F374F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5" t="52254" r="10971" b="6428"/>
            <a:stretch/>
          </p:blipFill>
          <p:spPr bwMode="auto">
            <a:xfrm>
              <a:off x="333513" y="4893725"/>
              <a:ext cx="1458292" cy="8355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82D8F5-6A2F-44D2-A2B1-66362A85C17C}"/>
                </a:ext>
              </a:extLst>
            </p:cNvPr>
            <p:cNvSpPr txBox="1"/>
            <p:nvPr/>
          </p:nvSpPr>
          <p:spPr>
            <a:xfrm>
              <a:off x="389257" y="5353119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bee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0300C3-13F8-4DA7-A27B-B3DF637ABAA0}"/>
              </a:ext>
            </a:extLst>
          </p:cNvPr>
          <p:cNvGrpSpPr/>
          <p:nvPr/>
        </p:nvGrpSpPr>
        <p:grpSpPr>
          <a:xfrm>
            <a:off x="1841103" y="1172306"/>
            <a:ext cx="1461632" cy="1292306"/>
            <a:chOff x="1835264" y="2002095"/>
            <a:chExt cx="1461632" cy="1292306"/>
          </a:xfrm>
        </p:grpSpPr>
        <p:pic>
          <p:nvPicPr>
            <p:cNvPr id="22" name="Picture 21" descr="Centipedes, Creeping, Insect, Members">
              <a:extLst>
                <a:ext uri="{FF2B5EF4-FFF2-40B4-BE49-F238E27FC236}">
                  <a16:creationId xmlns:a16="http://schemas.microsoft.com/office/drawing/2014/main" id="{02807AD4-4890-463E-A9DF-0367598E7C02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t="5490" r="22344" b="8487"/>
            <a:stretch/>
          </p:blipFill>
          <p:spPr bwMode="auto">
            <a:xfrm>
              <a:off x="1838604" y="2007139"/>
              <a:ext cx="1458292" cy="1287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E6C35F-ECC7-44B4-999F-1183AAA384A8}"/>
                </a:ext>
              </a:extLst>
            </p:cNvPr>
            <p:cNvSpPr txBox="1"/>
            <p:nvPr/>
          </p:nvSpPr>
          <p:spPr>
            <a:xfrm>
              <a:off x="1835264" y="2002095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centipede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532DA-E562-49A5-9BFF-DCCC42F93A63}"/>
              </a:ext>
            </a:extLst>
          </p:cNvPr>
          <p:cNvGrpSpPr/>
          <p:nvPr/>
        </p:nvGrpSpPr>
        <p:grpSpPr>
          <a:xfrm>
            <a:off x="372258" y="1548384"/>
            <a:ext cx="1306637" cy="998554"/>
            <a:chOff x="289307" y="1815494"/>
            <a:chExt cx="1306637" cy="998554"/>
          </a:xfrm>
        </p:grpSpPr>
        <p:pic>
          <p:nvPicPr>
            <p:cNvPr id="30" name="Picture 29" descr="Araneus, Garden Spider, Insect, Spider">
              <a:extLst>
                <a:ext uri="{FF2B5EF4-FFF2-40B4-BE49-F238E27FC236}">
                  <a16:creationId xmlns:a16="http://schemas.microsoft.com/office/drawing/2014/main" id="{AC1B1A90-04EF-4A24-AAFF-43F8B47A4461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7" r="19497" b="13412"/>
            <a:stretch/>
          </p:blipFill>
          <p:spPr bwMode="auto">
            <a:xfrm>
              <a:off x="331435" y="1815494"/>
              <a:ext cx="1264509" cy="9943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72C9E-B0D0-43F1-9D0C-8CD4308D63D2}"/>
                </a:ext>
              </a:extLst>
            </p:cNvPr>
            <p:cNvSpPr txBox="1"/>
            <p:nvPr/>
          </p:nvSpPr>
          <p:spPr>
            <a:xfrm>
              <a:off x="289307" y="2506271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spider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77DE1-BCB4-4019-9AF4-78D8123D4D4E}"/>
              </a:ext>
            </a:extLst>
          </p:cNvPr>
          <p:cNvGrpSpPr/>
          <p:nvPr/>
        </p:nvGrpSpPr>
        <p:grpSpPr>
          <a:xfrm>
            <a:off x="1730072" y="4803450"/>
            <a:ext cx="1510495" cy="865670"/>
            <a:chOff x="1835265" y="1043163"/>
            <a:chExt cx="1510495" cy="865670"/>
          </a:xfrm>
        </p:grpSpPr>
        <p:pic>
          <p:nvPicPr>
            <p:cNvPr id="29" name="Picture 28" descr="Centipede, Centipedes, Legs, Africa">
              <a:extLst>
                <a:ext uri="{FF2B5EF4-FFF2-40B4-BE49-F238E27FC236}">
                  <a16:creationId xmlns:a16="http://schemas.microsoft.com/office/drawing/2014/main" id="{70F5F94E-3C62-4FA0-81CF-D7EE03790730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22117" r="9876"/>
            <a:stretch/>
          </p:blipFill>
          <p:spPr bwMode="auto">
            <a:xfrm>
              <a:off x="1845418" y="1051158"/>
              <a:ext cx="1500342" cy="8576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092744-C0AE-4BAB-B727-424FB4961E9C}"/>
                </a:ext>
              </a:extLst>
            </p:cNvPr>
            <p:cNvSpPr txBox="1"/>
            <p:nvPr/>
          </p:nvSpPr>
          <p:spPr>
            <a:xfrm>
              <a:off x="1835265" y="1043163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millipede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E8423C-7724-4F9B-A805-27852D4F5F9A}"/>
              </a:ext>
            </a:extLst>
          </p:cNvPr>
          <p:cNvGrpSpPr/>
          <p:nvPr/>
        </p:nvGrpSpPr>
        <p:grpSpPr>
          <a:xfrm>
            <a:off x="544788" y="5779232"/>
            <a:ext cx="2626530" cy="556522"/>
            <a:chOff x="522731" y="5816661"/>
            <a:chExt cx="2626530" cy="556522"/>
          </a:xfrm>
        </p:grpSpPr>
        <p:pic>
          <p:nvPicPr>
            <p:cNvPr id="32" name="Picture 31" descr="Worm, Earthworm, Annelid, Belt Worm">
              <a:extLst>
                <a:ext uri="{FF2B5EF4-FFF2-40B4-BE49-F238E27FC236}">
                  <a16:creationId xmlns:a16="http://schemas.microsoft.com/office/drawing/2014/main" id="{AA304CBF-1310-4C02-AC04-ED3AE2955CC4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9" b="27705"/>
            <a:stretch/>
          </p:blipFill>
          <p:spPr bwMode="auto">
            <a:xfrm>
              <a:off x="522731" y="5816661"/>
              <a:ext cx="2533728" cy="5565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DDB7C2-32DC-47A3-8478-CD8209134EAD}"/>
                </a:ext>
              </a:extLst>
            </p:cNvPr>
            <p:cNvSpPr txBox="1"/>
            <p:nvPr/>
          </p:nvSpPr>
          <p:spPr>
            <a:xfrm>
              <a:off x="2277399" y="6058506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worm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7378E1-7029-4021-BC4A-46F257864649}"/>
              </a:ext>
            </a:extLst>
          </p:cNvPr>
          <p:cNvSpPr txBox="1"/>
          <p:nvPr/>
        </p:nvSpPr>
        <p:spPr>
          <a:xfrm>
            <a:off x="648070" y="1083859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E120D1-7899-4B45-9E71-F5B278E22AE1}"/>
              </a:ext>
            </a:extLst>
          </p:cNvPr>
          <p:cNvSpPr txBox="1"/>
          <p:nvPr/>
        </p:nvSpPr>
        <p:spPr>
          <a:xfrm>
            <a:off x="8882357" y="5415800"/>
            <a:ext cx="2482874" cy="1169551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You may like to try making your own keys. </a:t>
            </a:r>
            <a:r>
              <a:rPr lang="en-GB" sz="1400" dirty="0">
                <a:solidFill>
                  <a:srgbClr val="FF0000"/>
                </a:solidFill>
              </a:rPr>
              <a:t>You can draw your keys with a pencil and ruler or ‘cut and stick’ using labels like the ones on page 8.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1FC69C-C7C7-4BA7-8129-1EC969DC9CB7}"/>
              </a:ext>
            </a:extLst>
          </p:cNvPr>
          <p:cNvSpPr txBox="1"/>
          <p:nvPr/>
        </p:nvSpPr>
        <p:spPr>
          <a:xfrm>
            <a:off x="7946551" y="1521497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eight legs?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FFF118-12D1-4928-9333-B801D109E7E1}"/>
              </a:ext>
            </a:extLst>
          </p:cNvPr>
          <p:cNvSpPr txBox="1"/>
          <p:nvPr/>
        </p:nvSpPr>
        <p:spPr>
          <a:xfrm>
            <a:off x="6556217" y="538643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wings?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7EE683-A5C2-463E-B40A-0569BD01DBAF}"/>
              </a:ext>
            </a:extLst>
          </p:cNvPr>
          <p:cNvSpPr txBox="1"/>
          <p:nvPr/>
        </p:nvSpPr>
        <p:spPr>
          <a:xfrm>
            <a:off x="4803405" y="1491069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 striped body?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3BE467-F6E8-4A4B-9F35-7DA5AA9641E6}"/>
              </a:ext>
            </a:extLst>
          </p:cNvPr>
          <p:cNvGrpSpPr/>
          <p:nvPr/>
        </p:nvGrpSpPr>
        <p:grpSpPr>
          <a:xfrm>
            <a:off x="5118064" y="1895502"/>
            <a:ext cx="581501" cy="547993"/>
            <a:chOff x="6869827" y="4113463"/>
            <a:chExt cx="581501" cy="54799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8A690F-30D2-43CA-B310-CFE42D6C8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D10296-5B3C-49F5-B5D1-A4AB6FA13E2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9B27E5-902B-40F4-93C6-2DF94BC7EFA6}"/>
              </a:ext>
            </a:extLst>
          </p:cNvPr>
          <p:cNvGrpSpPr/>
          <p:nvPr/>
        </p:nvGrpSpPr>
        <p:grpSpPr>
          <a:xfrm>
            <a:off x="6661779" y="917830"/>
            <a:ext cx="581501" cy="547993"/>
            <a:chOff x="6869827" y="4113463"/>
            <a:chExt cx="581501" cy="54799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5BA4669-A7F6-48EA-8886-2A98405C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C1D23A-35CF-4A22-B644-68B1BC40480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71E07B-4E29-4978-8B4D-69C6819ED6AE}"/>
              </a:ext>
            </a:extLst>
          </p:cNvPr>
          <p:cNvGrpSpPr/>
          <p:nvPr/>
        </p:nvGrpSpPr>
        <p:grpSpPr>
          <a:xfrm>
            <a:off x="6448929" y="3536193"/>
            <a:ext cx="581501" cy="547993"/>
            <a:chOff x="6869827" y="4113463"/>
            <a:chExt cx="581501" cy="547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59B3AA4-0726-4BD9-B2E3-6D42E2FEB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33ABA13-0C8E-4E23-9260-FA93582782DF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B813E-D8EC-496F-98CC-DFA908EA7976}"/>
              </a:ext>
            </a:extLst>
          </p:cNvPr>
          <p:cNvGrpSpPr/>
          <p:nvPr/>
        </p:nvGrpSpPr>
        <p:grpSpPr>
          <a:xfrm>
            <a:off x="5514499" y="4406614"/>
            <a:ext cx="581501" cy="547993"/>
            <a:chOff x="6869827" y="4113463"/>
            <a:chExt cx="581501" cy="547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A22E261-1F7B-4CD3-AB83-B41131A95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B2725-7E6A-42C7-A086-79A24B5E32B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7DFBE5-4AA8-45AE-953B-4362E432D674}"/>
              </a:ext>
            </a:extLst>
          </p:cNvPr>
          <p:cNvGrpSpPr/>
          <p:nvPr/>
        </p:nvGrpSpPr>
        <p:grpSpPr>
          <a:xfrm>
            <a:off x="6110835" y="1905028"/>
            <a:ext cx="628845" cy="539953"/>
            <a:chOff x="7631470" y="4116812"/>
            <a:chExt cx="628845" cy="53995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BA412C-F470-45E9-A3FF-F8DE5F9FB29A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76A841-FE6C-434F-B9E3-7D97E150D88D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3A0F98-ACCB-4872-9461-1EDDBC73E8BE}"/>
              </a:ext>
            </a:extLst>
          </p:cNvPr>
          <p:cNvGrpSpPr/>
          <p:nvPr/>
        </p:nvGrpSpPr>
        <p:grpSpPr>
          <a:xfrm>
            <a:off x="9589388" y="1909053"/>
            <a:ext cx="628845" cy="539953"/>
            <a:chOff x="7631470" y="4116812"/>
            <a:chExt cx="628845" cy="5399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5193FAE-3D21-4BA0-A397-9472866DA9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B4AE85-EFAC-4829-96B0-3F2B803AB792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4A1232-1867-4445-9D97-874EAC3BCE3F}"/>
              </a:ext>
            </a:extLst>
          </p:cNvPr>
          <p:cNvGrpSpPr/>
          <p:nvPr/>
        </p:nvGrpSpPr>
        <p:grpSpPr>
          <a:xfrm>
            <a:off x="8536385" y="3553297"/>
            <a:ext cx="628845" cy="539953"/>
            <a:chOff x="7631470" y="4116812"/>
            <a:chExt cx="628845" cy="53995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9017677-B8EC-4A29-AC9D-568E99015A6E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2A84E9-6B14-48FB-B419-BBA6935FCFF4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F5380E-228A-435B-A1CC-28783BCBC187}"/>
              </a:ext>
            </a:extLst>
          </p:cNvPr>
          <p:cNvGrpSpPr/>
          <p:nvPr/>
        </p:nvGrpSpPr>
        <p:grpSpPr>
          <a:xfrm>
            <a:off x="7009933" y="4393496"/>
            <a:ext cx="628845" cy="539953"/>
            <a:chOff x="7631470" y="4116812"/>
            <a:chExt cx="628845" cy="5399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4F7351D-696E-427C-A53D-C1228660AE47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F769B8-7FB3-4E89-AF44-2856EFE7F1D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301161C-8A44-415A-931A-A3B000118E93}"/>
              </a:ext>
            </a:extLst>
          </p:cNvPr>
          <p:cNvSpPr txBox="1"/>
          <p:nvPr/>
        </p:nvSpPr>
        <p:spPr>
          <a:xfrm>
            <a:off x="3898733" y="2551466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2E7320-BC11-4CBD-891F-B018C6D44C42}"/>
              </a:ext>
            </a:extLst>
          </p:cNvPr>
          <p:cNvSpPr txBox="1"/>
          <p:nvPr/>
        </p:nvSpPr>
        <p:spPr>
          <a:xfrm>
            <a:off x="6759103" y="3166375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any legs?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2AA601-DDEA-4063-B22E-FE5870A5E18C}"/>
              </a:ext>
            </a:extLst>
          </p:cNvPr>
          <p:cNvSpPr txBox="1"/>
          <p:nvPr/>
        </p:nvSpPr>
        <p:spPr>
          <a:xfrm>
            <a:off x="8996303" y="4199192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30B51A-985F-4D0B-99A0-BB6AC54AB1A5}"/>
              </a:ext>
            </a:extLst>
          </p:cNvPr>
          <p:cNvSpPr txBox="1"/>
          <p:nvPr/>
        </p:nvSpPr>
        <p:spPr>
          <a:xfrm>
            <a:off x="5676452" y="25427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08150-4A13-4265-82C4-4083DE397416}"/>
              </a:ext>
            </a:extLst>
          </p:cNvPr>
          <p:cNvSpPr txBox="1"/>
          <p:nvPr/>
        </p:nvSpPr>
        <p:spPr>
          <a:xfrm>
            <a:off x="7687590" y="25364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9385F0-516B-43D4-B710-AF74E00BD6E0}"/>
              </a:ext>
            </a:extLst>
          </p:cNvPr>
          <p:cNvSpPr txBox="1"/>
          <p:nvPr/>
        </p:nvSpPr>
        <p:spPr>
          <a:xfrm>
            <a:off x="9476511" y="253677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FED1E5-D235-4C64-A4E5-F2CC33D3811C}"/>
              </a:ext>
            </a:extLst>
          </p:cNvPr>
          <p:cNvSpPr txBox="1"/>
          <p:nvPr/>
        </p:nvSpPr>
        <p:spPr>
          <a:xfrm>
            <a:off x="4364049" y="3127933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2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0E49A4-D0BE-4E2E-A08D-6EA9F1F45046}"/>
              </a:ext>
            </a:extLst>
          </p:cNvPr>
          <p:cNvSpPr txBox="1"/>
          <p:nvPr/>
        </p:nvSpPr>
        <p:spPr>
          <a:xfrm>
            <a:off x="4353525" y="4990999"/>
            <a:ext cx="238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black spots?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F92DE5-67A1-4618-B4F6-99BDD2F71C79}"/>
              </a:ext>
            </a:extLst>
          </p:cNvPr>
          <p:cNvSpPr txBox="1"/>
          <p:nvPr/>
        </p:nvSpPr>
        <p:spPr>
          <a:xfrm>
            <a:off x="4580583" y="4052257"/>
            <a:ext cx="31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 oval shaped body?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F9C3ADB-D478-4E7E-B131-908572328FD8}"/>
              </a:ext>
            </a:extLst>
          </p:cNvPr>
          <p:cNvSpPr txBox="1"/>
          <p:nvPr/>
        </p:nvSpPr>
        <p:spPr>
          <a:xfrm>
            <a:off x="7008269" y="506511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A0E927-C2A3-4E13-A4E8-1B35022CBACF}"/>
              </a:ext>
            </a:extLst>
          </p:cNvPr>
          <p:cNvSpPr txBox="1"/>
          <p:nvPr/>
        </p:nvSpPr>
        <p:spPr>
          <a:xfrm>
            <a:off x="5705641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A5D05E-7A08-4D8F-9843-E8E5AA592ED7}"/>
              </a:ext>
            </a:extLst>
          </p:cNvPr>
          <p:cNvSpPr txBox="1"/>
          <p:nvPr/>
        </p:nvSpPr>
        <p:spPr>
          <a:xfrm>
            <a:off x="3898733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DA063F-CC59-407A-9ACE-2D75604B4B61}"/>
              </a:ext>
            </a:extLst>
          </p:cNvPr>
          <p:cNvGrpSpPr/>
          <p:nvPr/>
        </p:nvGrpSpPr>
        <p:grpSpPr>
          <a:xfrm>
            <a:off x="4438507" y="5329553"/>
            <a:ext cx="581501" cy="547993"/>
            <a:chOff x="6869827" y="4113463"/>
            <a:chExt cx="581501" cy="547993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5DDA588-81BC-4465-955D-44C6B05A1F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9EB0CF-A4CE-4C6B-BC09-EC26E1E17C67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DBB2E97-24B4-4D49-B88B-8243D643FA5B}"/>
              </a:ext>
            </a:extLst>
          </p:cNvPr>
          <p:cNvGrpSpPr/>
          <p:nvPr/>
        </p:nvGrpSpPr>
        <p:grpSpPr>
          <a:xfrm>
            <a:off x="5872058" y="5335247"/>
            <a:ext cx="628845" cy="539953"/>
            <a:chOff x="7631470" y="4116812"/>
            <a:chExt cx="628845" cy="53995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0802B6B-C43D-4CF7-BBDE-9938248A6711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08B2FD9-92C8-4523-9C3C-E1057EAFA54A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D2C09-A0F3-44A5-9BDF-29DE01E2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2B11B-9AFC-45B9-B08E-215E7BEC06EF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1AB61405-EF97-4404-AE45-CDF21E5E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9647" y="5449147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542549-EBB3-4D3C-8715-57D39EEE4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/>
          <a:stretch/>
        </p:blipFill>
        <p:spPr>
          <a:xfrm>
            <a:off x="941034" y="136525"/>
            <a:ext cx="10209008" cy="66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2C769-3FBC-4A4D-8918-228D3C6A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9C842-3F6E-4E2B-AA99-880BECE8EFFE}"/>
              </a:ext>
            </a:extLst>
          </p:cNvPr>
          <p:cNvSpPr txBox="1"/>
          <p:nvPr/>
        </p:nvSpPr>
        <p:spPr>
          <a:xfrm>
            <a:off x="545429" y="290246"/>
            <a:ext cx="1020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Pictures of some liquorice </a:t>
            </a:r>
            <a:r>
              <a:rPr lang="en-GB" dirty="0" err="1"/>
              <a:t>allsorts</a:t>
            </a:r>
            <a:r>
              <a:rPr lang="en-GB" dirty="0"/>
              <a:t> to print and cut out - or to draw yourself!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151284-95E2-46BC-AF1D-AF7680CED2EA}"/>
              </a:ext>
            </a:extLst>
          </p:cNvPr>
          <p:cNvGrpSpPr/>
          <p:nvPr/>
        </p:nvGrpSpPr>
        <p:grpSpPr>
          <a:xfrm>
            <a:off x="545431" y="919753"/>
            <a:ext cx="11261566" cy="3919470"/>
            <a:chOff x="545431" y="2080279"/>
            <a:chExt cx="11261566" cy="3919470"/>
          </a:xfrm>
        </p:grpSpPr>
        <p:pic>
          <p:nvPicPr>
            <p:cNvPr id="5" name="Picture 4" descr="A picture containing white, food, sitting, piece&#10;&#10;Description automatically generated">
              <a:extLst>
                <a:ext uri="{FF2B5EF4-FFF2-40B4-BE49-F238E27FC236}">
                  <a16:creationId xmlns:a16="http://schemas.microsoft.com/office/drawing/2014/main" id="{71D3AAB9-D00A-4A51-9E27-3E49B3A9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7" t="16598" r="26756" b="27116"/>
            <a:stretch/>
          </p:blipFill>
          <p:spPr>
            <a:xfrm>
              <a:off x="545431" y="2080280"/>
              <a:ext cx="1828800" cy="1588169"/>
            </a:xfrm>
            <a:prstGeom prst="rect">
              <a:avLst/>
            </a:prstGeom>
          </p:spPr>
        </p:pic>
        <p:pic>
          <p:nvPicPr>
            <p:cNvPr id="7" name="Picture 6" descr="A picture containing white, snow, covered, food&#10;&#10;Description automatically generated">
              <a:extLst>
                <a:ext uri="{FF2B5EF4-FFF2-40B4-BE49-F238E27FC236}">
                  <a16:creationId xmlns:a16="http://schemas.microsoft.com/office/drawing/2014/main" id="{E398802C-7D1F-4AE1-B5EE-6775E33AE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12618" r="21882" b="31096"/>
            <a:stretch/>
          </p:blipFill>
          <p:spPr>
            <a:xfrm>
              <a:off x="2903622" y="2080279"/>
              <a:ext cx="1828800" cy="1588169"/>
            </a:xfrm>
            <a:prstGeom prst="rect">
              <a:avLst/>
            </a:prstGeom>
          </p:spPr>
        </p:pic>
        <p:pic>
          <p:nvPicPr>
            <p:cNvPr id="9" name="Picture 8" descr="A picture containing white, table, holding, man&#10;&#10;Description automatically generated">
              <a:extLst>
                <a:ext uri="{FF2B5EF4-FFF2-40B4-BE49-F238E27FC236}">
                  <a16:creationId xmlns:a16="http://schemas.microsoft.com/office/drawing/2014/main" id="{AF3EE687-092F-4F5B-A2E3-24F3DB24D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2" t="17165" r="25681" b="26549"/>
            <a:stretch/>
          </p:blipFill>
          <p:spPr>
            <a:xfrm>
              <a:off x="5261813" y="2080279"/>
              <a:ext cx="1828800" cy="1588169"/>
            </a:xfrm>
            <a:prstGeom prst="rect">
              <a:avLst/>
            </a:prstGeom>
          </p:spPr>
        </p:pic>
        <p:pic>
          <p:nvPicPr>
            <p:cNvPr id="11" name="Picture 10" descr="A picture containing doughnut, donut, food, pink&#10;&#10;Description automatically generated">
              <a:extLst>
                <a:ext uri="{FF2B5EF4-FFF2-40B4-BE49-F238E27FC236}">
                  <a16:creationId xmlns:a16="http://schemas.microsoft.com/office/drawing/2014/main" id="{0492541F-3928-46CC-BF9C-293CD3F5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1" t="23988" r="24162" b="19725"/>
            <a:stretch/>
          </p:blipFill>
          <p:spPr>
            <a:xfrm>
              <a:off x="7620004" y="2080279"/>
              <a:ext cx="1828801" cy="1588169"/>
            </a:xfrm>
            <a:prstGeom prst="rect">
              <a:avLst/>
            </a:prstGeom>
          </p:spPr>
        </p:pic>
        <p:pic>
          <p:nvPicPr>
            <p:cNvPr id="13" name="Picture 12" descr="A picture containing yellow, food, fruit, doughnut&#10;&#10;Description automatically generated">
              <a:extLst>
                <a:ext uri="{FF2B5EF4-FFF2-40B4-BE49-F238E27FC236}">
                  <a16:creationId xmlns:a16="http://schemas.microsoft.com/office/drawing/2014/main" id="{B54F4B19-90F3-4665-A1A4-28912BC57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16599" r="26441" b="27115"/>
            <a:stretch/>
          </p:blipFill>
          <p:spPr>
            <a:xfrm>
              <a:off x="9978196" y="2080279"/>
              <a:ext cx="1828801" cy="1588169"/>
            </a:xfrm>
            <a:prstGeom prst="rect">
              <a:avLst/>
            </a:prstGeom>
          </p:spPr>
        </p:pic>
        <p:pic>
          <p:nvPicPr>
            <p:cNvPr id="15" name="Picture 14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510A22AC-4BBF-40E4-897F-8A7A9CF8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6832" r="30621" b="16883"/>
            <a:stretch/>
          </p:blipFill>
          <p:spPr>
            <a:xfrm>
              <a:off x="545431" y="4411579"/>
              <a:ext cx="1828801" cy="1588169"/>
            </a:xfrm>
            <a:prstGeom prst="rect">
              <a:avLst/>
            </a:prstGeom>
          </p:spPr>
        </p:pic>
        <p:pic>
          <p:nvPicPr>
            <p:cNvPr id="17" name="Picture 16" descr="A picture containing sitting, white, table, food&#10;&#10;Description automatically generated">
              <a:extLst>
                <a:ext uri="{FF2B5EF4-FFF2-40B4-BE49-F238E27FC236}">
                  <a16:creationId xmlns:a16="http://schemas.microsoft.com/office/drawing/2014/main" id="{A4BAEB23-FFD3-466C-B43C-087E46E97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2" t="18872" r="29861" b="24841"/>
            <a:stretch/>
          </p:blipFill>
          <p:spPr>
            <a:xfrm>
              <a:off x="2903622" y="4411579"/>
              <a:ext cx="1828801" cy="1588169"/>
            </a:xfrm>
            <a:prstGeom prst="rect">
              <a:avLst/>
            </a:prstGeom>
          </p:spPr>
        </p:pic>
        <p:pic>
          <p:nvPicPr>
            <p:cNvPr id="19" name="Picture 18" descr="A close up of a device&#10;&#10;Description automatically generated">
              <a:extLst>
                <a:ext uri="{FF2B5EF4-FFF2-40B4-BE49-F238E27FC236}">
                  <a16:creationId xmlns:a16="http://schemas.microsoft.com/office/drawing/2014/main" id="{044D034A-4414-48F1-9A90-873FD3111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2" t="12049" r="31381" b="31664"/>
            <a:stretch/>
          </p:blipFill>
          <p:spPr>
            <a:xfrm>
              <a:off x="5261813" y="4411579"/>
              <a:ext cx="1828800" cy="1588170"/>
            </a:xfrm>
            <a:prstGeom prst="rect">
              <a:avLst/>
            </a:prstGeom>
          </p:spPr>
        </p:pic>
        <p:pic>
          <p:nvPicPr>
            <p:cNvPr id="21" name="Picture 20" descr="A picture containing pink, food&#10;&#10;Description automatically generated">
              <a:extLst>
                <a:ext uri="{FF2B5EF4-FFF2-40B4-BE49-F238E27FC236}">
                  <a16:creationId xmlns:a16="http://schemas.microsoft.com/office/drawing/2014/main" id="{B3271C63-531A-4E5F-A144-465E5EE86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1857" r="30621" b="21857"/>
            <a:stretch/>
          </p:blipFill>
          <p:spPr>
            <a:xfrm>
              <a:off x="7620004" y="4411579"/>
              <a:ext cx="1828801" cy="1588170"/>
            </a:xfrm>
            <a:prstGeom prst="rect">
              <a:avLst/>
            </a:prstGeom>
          </p:spPr>
        </p:pic>
        <p:pic>
          <p:nvPicPr>
            <p:cNvPr id="23" name="Picture 22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460C8AC7-4136-4546-87E7-0294CE908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1" t="20009" r="29102" b="23704"/>
            <a:stretch/>
          </p:blipFill>
          <p:spPr>
            <a:xfrm>
              <a:off x="9978194" y="4411579"/>
              <a:ext cx="1828801" cy="158817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44398B-5506-47AE-8A4F-58149146A19B}"/>
              </a:ext>
            </a:extLst>
          </p:cNvPr>
          <p:cNvSpPr txBox="1"/>
          <p:nvPr/>
        </p:nvSpPr>
        <p:spPr>
          <a:xfrm>
            <a:off x="545430" y="5272727"/>
            <a:ext cx="102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Alternatively, try making your key using a mixture of biscuits from a variety pack.</a:t>
            </a:r>
          </a:p>
        </p:txBody>
      </p:sp>
    </p:spTree>
    <p:extLst>
      <p:ext uri="{BB962C8B-B14F-4D97-AF65-F5344CB8AC3E}">
        <p14:creationId xmlns:p14="http://schemas.microsoft.com/office/powerpoint/2010/main" val="33127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F125A2BE7EC4BBA5D53924D00436D" ma:contentTypeVersion="13" ma:contentTypeDescription="Create a new document." ma:contentTypeScope="" ma:versionID="acffab6264e4a1902e1069cb1d5fe19d">
  <xsd:schema xmlns:xsd="http://www.w3.org/2001/XMLSchema" xmlns:xs="http://www.w3.org/2001/XMLSchema" xmlns:p="http://schemas.microsoft.com/office/2006/metadata/properties" xmlns:ns3="0ff8adc4-58f0-4cfe-ad48-79a46b32a9f8" xmlns:ns4="89114d93-40b0-4de1-aa32-14ecbdb0e84d" targetNamespace="http://schemas.microsoft.com/office/2006/metadata/properties" ma:root="true" ma:fieldsID="b2d93f5b01edf54ee6a3739859cfdc7a" ns3:_="" ns4:_="">
    <xsd:import namespace="0ff8adc4-58f0-4cfe-ad48-79a46b32a9f8"/>
    <xsd:import namespace="89114d93-40b0-4de1-aa32-14ecbdb0e8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8adc4-58f0-4cfe-ad48-79a46b32a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14d93-40b0-4de1-aa32-14ecbdb0e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9114d93-40b0-4de1-aa32-14ecbdb0e84d"/>
    <ds:schemaRef ds:uri="0ff8adc4-58f0-4cfe-ad48-79a46b32a9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C73E76-B26F-4775-BB94-A0E1C66C9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8adc4-58f0-4cfe-ad48-79a46b32a9f8"/>
    <ds:schemaRef ds:uri="89114d93-40b0-4de1-aa32-14ecbdb0e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1356</Words>
  <Application>Microsoft Office PowerPoint</Application>
  <PresentationFormat>Widescreen</PresentationFormat>
  <Paragraphs>292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Mrs Kemal</cp:lastModifiedBy>
  <cp:revision>9</cp:revision>
  <cp:lastPrinted>2020-03-28T17:18:56Z</cp:lastPrinted>
  <dcterms:created xsi:type="dcterms:W3CDTF">2020-03-28T09:27:35Z</dcterms:created>
  <dcterms:modified xsi:type="dcterms:W3CDTF">2021-01-14T10:38:21Z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