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0" r:id="rId4"/>
    <p:sldId id="256" r:id="rId5"/>
    <p:sldId id="258" r:id="rId6"/>
    <p:sldId id="261" r:id="rId7"/>
    <p:sldId id="257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6600"/>
    <a:srgbClr val="FF0066"/>
    <a:srgbClr val="BC8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53262-A7AA-4CE0-BC6F-1919143855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D0EFC8-461D-4015-9C1F-DD02B55817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535D9-CF8A-4853-BD27-6D0418E49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0760-209F-4B5D-90AD-FD4614BCFAE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8B4CC-6F62-43FE-B969-B34E65D5B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B9083-C596-40B6-80E6-078F978D2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6F2E-3017-463A-A33E-7482617F0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89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22B73-920C-437B-93F2-C8FB1B3FC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D4DAB-2A01-46F2-AA81-1ADC2F18AE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7EE7B-C843-4ED1-96BA-576978C26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0760-209F-4B5D-90AD-FD4614BCFAE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7A995-BF66-4155-99EB-DFEBE077F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F9748-40DD-495E-A18F-E0053E3F5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6F2E-3017-463A-A33E-7482617F0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38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05F565-2F6F-446C-BAE5-A5A85FE4A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466EDD-9DC8-4BD9-8A52-575B08E28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3E93A-9996-4FA0-8484-52BCB91D7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0760-209F-4B5D-90AD-FD4614BCFAE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C59B2-8F93-487C-AF37-21A2935E7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F1017-81C2-4816-966C-B201E507E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6F2E-3017-463A-A33E-7482617F0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08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0C46E-B0A4-417F-87B2-2114CB84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74256-33E0-493D-9885-29478E322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BF336-3ADD-428A-BBD8-7E648D6F9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0760-209F-4B5D-90AD-FD4614BCFAE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A07D9-24C1-4500-8FF4-D4585B024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65B7B-59A7-4184-B47D-C0843D3EC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6F2E-3017-463A-A33E-7482617F0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57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3FEA2-1F33-45CE-B478-72F6F028B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793D5-028C-4313-AC17-5EDABAA9D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D4931-CC98-457C-954D-77CDB7C89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0760-209F-4B5D-90AD-FD4614BCFAE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6CA7E-E0E4-4E6D-BCB4-B3D82C47A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8068E-A84E-4571-9A50-A2FF59387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6F2E-3017-463A-A33E-7482617F0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81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B3B0B-1647-40D6-B990-65255878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22B2F-F916-4C0A-BF52-074F646501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0475BD-AD0D-47D1-A172-01AE75109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1BBB7A-1427-4B25-A365-3D0616375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0760-209F-4B5D-90AD-FD4614BCFAE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2807B-7E55-4945-8961-A24DAE657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DD9EB-88B9-4821-BAFC-5720EDE27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6F2E-3017-463A-A33E-7482617F0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58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097C0-3532-4F20-BD55-BCC5FE393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B89459-49B6-47B9-8957-AAAC39F97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47BA1B-0BF0-4787-B4B0-5CEF184C2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176C01-E976-4625-A2F1-0852371012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A86839-6DC7-411C-929E-D5728E57C0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84EA62-8581-41D5-A7CB-E5C8FF2DE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0760-209F-4B5D-90AD-FD4614BCFAE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03111F-B292-4FCF-BEB3-AA5DC92DF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CEB0A2-473D-499C-A898-BF279070B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6F2E-3017-463A-A33E-7482617F0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86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597E4-D89E-4437-960B-64C215D06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C78A91-8517-4C64-9617-F787FAAFD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0760-209F-4B5D-90AD-FD4614BCFAE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CEFC86-1668-444F-8009-358931A57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B0DDDD-2B84-485A-AC1C-A01670655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6F2E-3017-463A-A33E-7482617F0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230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C32C8-16DA-4002-A59B-44DF04F92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0760-209F-4B5D-90AD-FD4614BCFAE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200EEE-C55A-4220-96E9-F927446FC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C1C9C6-209E-40AC-949F-29209FCAC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6F2E-3017-463A-A33E-7482617F0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964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8EDF9-B349-4BB1-BCAE-E8BA12DF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C85F1-4FCF-49CF-8C4F-629661AA7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73897C-F043-4F63-8CDD-1C173375B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5F37A-1079-4134-BD66-F5D0936CF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0760-209F-4B5D-90AD-FD4614BCFAE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67E68-C734-42FC-B38A-785D14FF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8F93C-583E-4951-B317-78C032F32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6F2E-3017-463A-A33E-7482617F0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11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8BDA8-2119-409B-A4C5-529AFBB51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1860A2-1E8C-43F0-B51D-3BCB1E568C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07A28-F020-42B1-AA42-95FC86820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3FC8F-A721-4113-88E1-730DABAAA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0760-209F-4B5D-90AD-FD4614BCFAE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81890-ED57-49B7-B06C-8E9AB3CFC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A2DBC-96D4-4DFD-AF69-391C30CDB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6F2E-3017-463A-A33E-7482617F0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26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9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28A6A5-2E46-4C64-A195-44EB256B2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9069F-7362-4FFA-9705-A2920A392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BEBD9-2F69-4F8F-8CCF-1BC3F04802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30760-209F-4B5D-90AD-FD4614BCFAE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01F4B-D907-44F8-9E67-B83F6A4D82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B3C0E-D94C-4EBD-A923-AECDEC27D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16F2E-3017-463A-A33E-7482617F0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89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1495B5-1B0A-4CA4-A04B-3DE36921BA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69" y="2164304"/>
            <a:ext cx="3919627" cy="3919627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1A673C5-29BA-405F-BDF0-BCC28F11E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010598"/>
              </p:ext>
            </p:extLst>
          </p:nvPr>
        </p:nvGraphicFramePr>
        <p:xfrm>
          <a:off x="6946697" y="1729409"/>
          <a:ext cx="3172634" cy="4354522"/>
        </p:xfrm>
        <a:graphic>
          <a:graphicData uri="http://schemas.openxmlformats.org/drawingml/2006/table">
            <a:tbl>
              <a:tblPr/>
              <a:tblGrid>
                <a:gridCol w="3172634">
                  <a:extLst>
                    <a:ext uri="{9D8B030D-6E8A-4147-A177-3AD203B41FA5}">
                      <a16:colId xmlns:a16="http://schemas.microsoft.com/office/drawing/2014/main" val="1068493598"/>
                    </a:ext>
                  </a:extLst>
                </a:gridCol>
              </a:tblGrid>
              <a:tr h="1333477">
                <a:tc>
                  <a:txBody>
                    <a:bodyPr/>
                    <a:lstStyle/>
                    <a:p>
                      <a:pPr marL="359994" marR="0" indent="-359994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·</a:t>
                      </a:r>
                      <a:r>
                        <a:rPr lang="en-GB" sz="7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33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3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Healthy </a:t>
                      </a:r>
                      <a:endParaRPr lang="en-GB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3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Lifestyle </a:t>
                      </a:r>
                      <a:endParaRPr lang="en-GB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170" marR="27170" marT="27170" marB="271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769355"/>
                  </a:ext>
                </a:extLst>
              </a:tr>
              <a:tr h="1804901">
                <a:tc>
                  <a:txBody>
                    <a:bodyPr/>
                    <a:lstStyle/>
                    <a:p>
                      <a:pPr marL="359994" marR="0" indent="-359994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·</a:t>
                      </a:r>
                      <a:r>
                        <a:rPr lang="en-GB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2400" b="1" kern="140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</a:rPr>
                        <a:t>Acquire, Apply and Evaluate Skills and Techniques.</a:t>
                      </a:r>
                      <a:r>
                        <a:rPr lang="en-GB" sz="2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n-GB" sz="7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7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170" marR="27170" marT="27170" marB="271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838329"/>
                  </a:ext>
                </a:extLst>
              </a:tr>
              <a:tr h="1150657">
                <a:tc>
                  <a:txBody>
                    <a:bodyPr/>
                    <a:lstStyle/>
                    <a:p>
                      <a:pPr marL="359994" marR="0" indent="-359994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7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·</a:t>
                      </a:r>
                      <a:r>
                        <a:rPr lang="en-GB" sz="7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3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Sports </a:t>
                      </a:r>
                      <a:endParaRPr lang="en-GB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3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Leadership  </a:t>
                      </a:r>
                      <a:endParaRPr lang="en-GB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170" marR="27170" marT="27170" marB="271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858883"/>
                  </a:ext>
                </a:extLst>
              </a:tr>
            </a:tbl>
          </a:graphicData>
        </a:graphic>
      </p:graphicFrame>
      <p:sp>
        <p:nvSpPr>
          <p:cNvPr id="7" name="Control 2">
            <a:extLst>
              <a:ext uri="{FF2B5EF4-FFF2-40B4-BE49-F238E27FC236}">
                <a16:creationId xmlns:a16="http://schemas.microsoft.com/office/drawing/2014/main" id="{3103C742-EC6C-4A1D-97BE-DEAF6F57CE37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2189170" y="2205831"/>
            <a:ext cx="4270375" cy="53863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1E893-991A-4CF4-8937-963DBD48FD21}"/>
              </a:ext>
            </a:extLst>
          </p:cNvPr>
          <p:cNvSpPr txBox="1"/>
          <p:nvPr/>
        </p:nvSpPr>
        <p:spPr>
          <a:xfrm>
            <a:off x="1638669" y="204717"/>
            <a:ext cx="94226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</a:rPr>
              <a:t>Valley Primary School PE Curriculum</a:t>
            </a:r>
          </a:p>
        </p:txBody>
      </p:sp>
    </p:spTree>
    <p:extLst>
      <p:ext uri="{BB962C8B-B14F-4D97-AF65-F5344CB8AC3E}">
        <p14:creationId xmlns:p14="http://schemas.microsoft.com/office/powerpoint/2010/main" val="3361054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2B6A4DA-7D58-4AAF-8FDA-39C206408712}"/>
              </a:ext>
            </a:extLst>
          </p:cNvPr>
          <p:cNvSpPr/>
          <p:nvPr/>
        </p:nvSpPr>
        <p:spPr>
          <a:xfrm>
            <a:off x="225336" y="1194225"/>
            <a:ext cx="2474863" cy="223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7A42663-46DF-4677-BB2B-FC44C64EFFD1}"/>
              </a:ext>
            </a:extLst>
          </p:cNvPr>
          <p:cNvSpPr/>
          <p:nvPr/>
        </p:nvSpPr>
        <p:spPr>
          <a:xfrm>
            <a:off x="5429954" y="1193972"/>
            <a:ext cx="2475497" cy="2234776"/>
          </a:xfrm>
          <a:prstGeom prst="rect">
            <a:avLst/>
          </a:prstGeom>
          <a:solidFill>
            <a:srgbClr val="FF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9575" lvl="0">
              <a:spcBef>
                <a:spcPts val="295"/>
              </a:spcBef>
            </a:pPr>
            <a:endParaRPr lang="en-GB" sz="1200" spc="-5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09134" y="3580805"/>
            <a:ext cx="2489640" cy="321291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u="sng" dirty="0">
              <a:latin typeface="Carli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1054AD2-AF86-42DA-BDFB-5FB5962BC6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33" y="77672"/>
            <a:ext cx="926208" cy="829440"/>
          </a:xfrm>
          <a:prstGeom prst="rect">
            <a:avLst/>
          </a:prstGeom>
        </p:spPr>
      </p:pic>
      <p:grpSp>
        <p:nvGrpSpPr>
          <p:cNvPr id="3" name="object 6">
            <a:extLst>
              <a:ext uri="{FF2B5EF4-FFF2-40B4-BE49-F238E27FC236}">
                <a16:creationId xmlns:a16="http://schemas.microsoft.com/office/drawing/2014/main" id="{A5514543-91CD-4224-94C4-E4AD14B11FAB}"/>
              </a:ext>
            </a:extLst>
          </p:cNvPr>
          <p:cNvGrpSpPr/>
          <p:nvPr/>
        </p:nvGrpSpPr>
        <p:grpSpPr>
          <a:xfrm>
            <a:off x="2903735" y="77670"/>
            <a:ext cx="2769235" cy="602268"/>
            <a:chOff x="1330452" y="71627"/>
            <a:chExt cx="2769235" cy="490855"/>
          </a:xfrm>
        </p:grpSpPr>
        <p:sp>
          <p:nvSpPr>
            <p:cNvPr id="4" name="object 7">
              <a:extLst>
                <a:ext uri="{FF2B5EF4-FFF2-40B4-BE49-F238E27FC236}">
                  <a16:creationId xmlns:a16="http://schemas.microsoft.com/office/drawing/2014/main" id="{9B70035D-8A12-4329-947B-1E8C4BD19F8C}"/>
                </a:ext>
              </a:extLst>
            </p:cNvPr>
            <p:cNvSpPr/>
            <p:nvPr/>
          </p:nvSpPr>
          <p:spPr>
            <a:xfrm>
              <a:off x="1343406" y="84581"/>
              <a:ext cx="2743200" cy="464820"/>
            </a:xfrm>
            <a:custGeom>
              <a:avLst/>
              <a:gdLst/>
              <a:ahLst/>
              <a:cxnLst/>
              <a:rect l="l" t="t" r="r" b="b"/>
              <a:pathLst>
                <a:path w="2743200" h="464820">
                  <a:moveTo>
                    <a:pt x="2743199" y="0"/>
                  </a:moveTo>
                  <a:lnTo>
                    <a:pt x="0" y="0"/>
                  </a:lnTo>
                  <a:lnTo>
                    <a:pt x="0" y="464820"/>
                  </a:lnTo>
                  <a:lnTo>
                    <a:pt x="2743199" y="464820"/>
                  </a:lnTo>
                  <a:lnTo>
                    <a:pt x="27431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" name="object 8">
              <a:extLst>
                <a:ext uri="{FF2B5EF4-FFF2-40B4-BE49-F238E27FC236}">
                  <a16:creationId xmlns:a16="http://schemas.microsoft.com/office/drawing/2014/main" id="{96A411E2-D796-4D0A-8AF3-6B8B5EED1EBD}"/>
                </a:ext>
              </a:extLst>
            </p:cNvPr>
            <p:cNvSpPr/>
            <p:nvPr/>
          </p:nvSpPr>
          <p:spPr>
            <a:xfrm>
              <a:off x="1343406" y="84581"/>
              <a:ext cx="2743200" cy="464820"/>
            </a:xfrm>
            <a:custGeom>
              <a:avLst/>
              <a:gdLst/>
              <a:ahLst/>
              <a:cxnLst/>
              <a:rect l="l" t="t" r="r" b="b"/>
              <a:pathLst>
                <a:path w="2743200" h="464820">
                  <a:moveTo>
                    <a:pt x="0" y="464820"/>
                  </a:moveTo>
                  <a:lnTo>
                    <a:pt x="2743199" y="464820"/>
                  </a:lnTo>
                  <a:lnTo>
                    <a:pt x="2743199" y="0"/>
                  </a:lnTo>
                  <a:lnTo>
                    <a:pt x="0" y="0"/>
                  </a:lnTo>
                  <a:lnTo>
                    <a:pt x="0" y="46482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" name="object 2">
            <a:extLst>
              <a:ext uri="{FF2B5EF4-FFF2-40B4-BE49-F238E27FC236}">
                <a16:creationId xmlns:a16="http://schemas.microsoft.com/office/drawing/2014/main" id="{91FA3AAF-A3F5-4B86-8612-3166DACC957C}"/>
              </a:ext>
            </a:extLst>
          </p:cNvPr>
          <p:cNvGrpSpPr/>
          <p:nvPr/>
        </p:nvGrpSpPr>
        <p:grpSpPr>
          <a:xfrm>
            <a:off x="5659889" y="78242"/>
            <a:ext cx="2925311" cy="601696"/>
            <a:chOff x="4073588" y="71564"/>
            <a:chExt cx="2883535" cy="489584"/>
          </a:xfrm>
        </p:grpSpPr>
        <p:sp>
          <p:nvSpPr>
            <p:cNvPr id="7" name="object 3">
              <a:extLst>
                <a:ext uri="{FF2B5EF4-FFF2-40B4-BE49-F238E27FC236}">
                  <a16:creationId xmlns:a16="http://schemas.microsoft.com/office/drawing/2014/main" id="{43CB92D1-020F-403F-92AD-83458BC3C3AB}"/>
                </a:ext>
              </a:extLst>
            </p:cNvPr>
            <p:cNvSpPr/>
            <p:nvPr/>
          </p:nvSpPr>
          <p:spPr>
            <a:xfrm>
              <a:off x="4086606" y="84582"/>
              <a:ext cx="2857500" cy="463550"/>
            </a:xfrm>
            <a:custGeom>
              <a:avLst/>
              <a:gdLst/>
              <a:ahLst/>
              <a:cxnLst/>
              <a:rect l="l" t="t" r="r" b="b"/>
              <a:pathLst>
                <a:path w="2857500" h="463550">
                  <a:moveTo>
                    <a:pt x="2857500" y="0"/>
                  </a:moveTo>
                  <a:lnTo>
                    <a:pt x="0" y="0"/>
                  </a:lnTo>
                  <a:lnTo>
                    <a:pt x="0" y="463296"/>
                  </a:lnTo>
                  <a:lnTo>
                    <a:pt x="2857500" y="463296"/>
                  </a:lnTo>
                  <a:lnTo>
                    <a:pt x="28575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85291C65-263D-4581-AEF1-21B1FAFB8D14}"/>
                </a:ext>
              </a:extLst>
            </p:cNvPr>
            <p:cNvSpPr/>
            <p:nvPr/>
          </p:nvSpPr>
          <p:spPr>
            <a:xfrm>
              <a:off x="4086606" y="84582"/>
              <a:ext cx="2857500" cy="463550"/>
            </a:xfrm>
            <a:custGeom>
              <a:avLst/>
              <a:gdLst/>
              <a:ahLst/>
              <a:cxnLst/>
              <a:rect l="l" t="t" r="r" b="b"/>
              <a:pathLst>
                <a:path w="2857500" h="463550">
                  <a:moveTo>
                    <a:pt x="0" y="463296"/>
                  </a:moveTo>
                  <a:lnTo>
                    <a:pt x="2857500" y="463296"/>
                  </a:lnTo>
                  <a:lnTo>
                    <a:pt x="2857500" y="0"/>
                  </a:lnTo>
                  <a:lnTo>
                    <a:pt x="0" y="0"/>
                  </a:lnTo>
                  <a:lnTo>
                    <a:pt x="0" y="463296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Rectangle 8"/>
          <p:cNvSpPr/>
          <p:nvPr/>
        </p:nvSpPr>
        <p:spPr>
          <a:xfrm>
            <a:off x="3145989" y="123060"/>
            <a:ext cx="2284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spcBef>
                <a:spcPts val="100"/>
              </a:spcBef>
              <a:defRPr/>
            </a:pPr>
            <a:r>
              <a:rPr lang="en-GB" b="1" kern="0" spc="-10" dirty="0">
                <a:solidFill>
                  <a:schemeClr val="accent1">
                    <a:lumMod val="75000"/>
                  </a:schemeClr>
                </a:solidFill>
                <a:latin typeface="Carlito"/>
              </a:rPr>
              <a:t>Physical</a:t>
            </a:r>
            <a:r>
              <a:rPr lang="en-GB" b="1" kern="0" spc="-55" dirty="0">
                <a:solidFill>
                  <a:schemeClr val="accent1">
                    <a:lumMod val="75000"/>
                  </a:schemeClr>
                </a:solidFill>
                <a:latin typeface="Carlito"/>
              </a:rPr>
              <a:t> </a:t>
            </a:r>
            <a:r>
              <a:rPr lang="en-GB" b="1" kern="0" spc="-10" dirty="0">
                <a:solidFill>
                  <a:schemeClr val="accent1">
                    <a:lumMod val="75000"/>
                  </a:schemeClr>
                </a:solidFill>
                <a:latin typeface="Carlito"/>
              </a:rPr>
              <a:t>Education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89189" y="93564"/>
            <a:ext cx="2467224" cy="551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>
              <a:spcBef>
                <a:spcPts val="100"/>
              </a:spcBef>
              <a:defRPr/>
            </a:pPr>
            <a:r>
              <a:rPr lang="en-GB" b="1" kern="0" spc="-10" dirty="0">
                <a:solidFill>
                  <a:schemeClr val="accent1">
                    <a:lumMod val="75000"/>
                  </a:schemeClr>
                </a:solidFill>
                <a:latin typeface="Carlito"/>
              </a:rPr>
              <a:t>Curriculum Drivers</a:t>
            </a:r>
          </a:p>
          <a:p>
            <a:pPr marL="12700" lvl="0">
              <a:spcBef>
                <a:spcPts val="100"/>
              </a:spcBef>
              <a:defRPr/>
            </a:pPr>
            <a:r>
              <a:rPr lang="en-GB" sz="1100" b="1" kern="0" spc="-10" dirty="0">
                <a:solidFill>
                  <a:schemeClr val="accent1">
                    <a:lumMod val="75000"/>
                  </a:schemeClr>
                </a:solidFill>
                <a:latin typeface="Carlito"/>
              </a:rPr>
              <a:t>End of </a:t>
            </a:r>
            <a:r>
              <a:rPr lang="en-GB" sz="1100" b="1" kern="0" spc="-10" dirty="0" err="1">
                <a:solidFill>
                  <a:schemeClr val="accent1">
                    <a:lumMod val="75000"/>
                  </a:schemeClr>
                </a:solidFill>
                <a:latin typeface="Carlito"/>
              </a:rPr>
              <a:t>KS1</a:t>
            </a:r>
            <a:r>
              <a:rPr lang="en-GB" sz="1100" b="1" kern="0" spc="-10" dirty="0">
                <a:solidFill>
                  <a:schemeClr val="accent1">
                    <a:lumMod val="75000"/>
                  </a:schemeClr>
                </a:solidFill>
                <a:latin typeface="Carlito"/>
              </a:rPr>
              <a:t> expectations</a:t>
            </a:r>
          </a:p>
        </p:txBody>
      </p:sp>
      <p:graphicFrame>
        <p:nvGraphicFramePr>
          <p:cNvPr id="12" name="objec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796488"/>
              </p:ext>
            </p:extLst>
          </p:nvPr>
        </p:nvGraphicFramePr>
        <p:xfrm>
          <a:off x="8362122" y="1131908"/>
          <a:ext cx="3745155" cy="40318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9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5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137">
                <a:tc>
                  <a:txBody>
                    <a:bodyPr/>
                    <a:lstStyle/>
                    <a:p>
                      <a:pPr marL="108585" algn="l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GB" sz="1200" b="1" spc="-10" dirty="0">
                          <a:solidFill>
                            <a:srgbClr val="2A1F94"/>
                          </a:solidFill>
                          <a:latin typeface="Carlito"/>
                          <a:cs typeface="Carlito"/>
                        </a:rPr>
                        <a:t>Ambition 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858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A strong desire to achieve something. </a:t>
                      </a:r>
                    </a:p>
                  </a:txBody>
                  <a:tcPr marL="0" marR="0" marT="190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428">
                <a:tc>
                  <a:txBody>
                    <a:bodyPr/>
                    <a:lstStyle/>
                    <a:p>
                      <a:pPr marL="107314" algn="l">
                        <a:lnSpc>
                          <a:spcPct val="100000"/>
                        </a:lnSpc>
                      </a:pPr>
                      <a:r>
                        <a:rPr lang="en-GB" sz="1200" b="1" spc="-5" dirty="0">
                          <a:solidFill>
                            <a:srgbClr val="92D050"/>
                          </a:solidFill>
                          <a:latin typeface="Carlito"/>
                          <a:cs typeface="Carlito"/>
                        </a:rPr>
                        <a:t>Aspiration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en-GB" sz="1200" dirty="0">
                          <a:latin typeface="Carlito"/>
                          <a:cs typeface="Carlito"/>
                        </a:rPr>
                        <a:t>The hope of wanting to be someone or do something. 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90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137">
                <a:tc>
                  <a:txBody>
                    <a:bodyPr/>
                    <a:lstStyle/>
                    <a:p>
                      <a:pPr marL="109220" algn="l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GB" sz="1200" b="1" spc="-5" dirty="0">
                          <a:solidFill>
                            <a:srgbClr val="FF6600"/>
                          </a:solidFill>
                          <a:latin typeface="Carlito"/>
                          <a:cs typeface="Carlito"/>
                        </a:rPr>
                        <a:t>Resilience</a:t>
                      </a:r>
                      <a:endParaRPr lang="en-GB"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en-GB" sz="1200" dirty="0">
                          <a:latin typeface="Carlito"/>
                          <a:cs typeface="Carlito"/>
                        </a:rPr>
                        <a:t>The ability to be able to bounce back or overcome difficulties. 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90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029">
                <a:tc>
                  <a:txBody>
                    <a:bodyPr/>
                    <a:lstStyle/>
                    <a:p>
                      <a:pPr marL="110489" algn="l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en-GB" sz="1200" b="1" spc="-10" dirty="0">
                          <a:solidFill>
                            <a:srgbClr val="FF2CD6"/>
                          </a:solidFill>
                          <a:latin typeface="Carlito"/>
                          <a:cs typeface="Carlito"/>
                        </a:rPr>
                        <a:t>Healthy Lifestyle</a:t>
                      </a:r>
                    </a:p>
                  </a:txBody>
                  <a:tcPr marL="0" marR="0" marT="10033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200" dirty="0">
                          <a:latin typeface="Carlito"/>
                          <a:cs typeface="Carlito"/>
                        </a:rPr>
                        <a:t>Knowing how to stay healthy both physically and mentally by exercising and eating a balanced diet. 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442">
                <a:tc>
                  <a:txBody>
                    <a:bodyPr/>
                    <a:lstStyle/>
                    <a:p>
                      <a:pPr marL="490220" algn="l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Teamwork</a:t>
                      </a:r>
                      <a:endParaRPr sz="1200" b="1" dirty="0">
                        <a:solidFill>
                          <a:srgbClr val="FF0000"/>
                        </a:solidFill>
                        <a:latin typeface="Carlito"/>
                        <a:cs typeface="Carlito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GB" sz="1100" dirty="0">
                          <a:latin typeface="Carlito"/>
                          <a:cs typeface="Carlito"/>
                        </a:rPr>
                        <a:t>Working together in a pair or a group in order to achieve something. 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559404"/>
                  </a:ext>
                </a:extLst>
              </a:tr>
              <a:tr h="6763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R="3371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GB" sz="1200" b="1" dirty="0">
                          <a:solidFill>
                            <a:srgbClr val="30859C"/>
                          </a:solidFill>
                          <a:latin typeface="Carlito"/>
                          <a:cs typeface="Carlito"/>
                        </a:rPr>
                        <a:t>Community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GB" sz="1100" dirty="0">
                          <a:latin typeface="Carlito"/>
                          <a:cs typeface="Carlito"/>
                        </a:rPr>
                        <a:t>A group of people that share, or have in common, one particular interest. 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431851"/>
                  </a:ext>
                </a:extLst>
              </a:tr>
              <a:tr h="339978">
                <a:tc>
                  <a:txBody>
                    <a:bodyPr/>
                    <a:lstStyle/>
                    <a:p>
                      <a:pPr marL="499745" algn="l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lang="en-GB" sz="1200" b="1" spc="-5" dirty="0">
                          <a:solidFill>
                            <a:srgbClr val="3C8F2D"/>
                          </a:solidFill>
                          <a:latin typeface="Carlito"/>
                          <a:cs typeface="Carlito"/>
                        </a:rPr>
                        <a:t>Role models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1811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GB" sz="1100" dirty="0">
                          <a:latin typeface="Carlito"/>
                          <a:cs typeface="Carlito"/>
                        </a:rPr>
                        <a:t>Someone that can be looked to and who sets the example of how to behave and interact with others. 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471928"/>
                  </a:ext>
                </a:extLst>
              </a:tr>
            </a:tbl>
          </a:graphicData>
        </a:graphic>
      </p:graphicFrame>
      <p:grpSp>
        <p:nvGrpSpPr>
          <p:cNvPr id="13" name="object 10">
            <a:extLst>
              <a:ext uri="{FF2B5EF4-FFF2-40B4-BE49-F238E27FC236}">
                <a16:creationId xmlns:a16="http://schemas.microsoft.com/office/drawing/2014/main" id="{D6E74BD4-D464-403B-B6A3-3A9C99B3D52B}"/>
              </a:ext>
            </a:extLst>
          </p:cNvPr>
          <p:cNvGrpSpPr/>
          <p:nvPr/>
        </p:nvGrpSpPr>
        <p:grpSpPr>
          <a:xfrm>
            <a:off x="8356413" y="729318"/>
            <a:ext cx="3745155" cy="402590"/>
            <a:chOff x="4805171" y="832103"/>
            <a:chExt cx="4132257" cy="402590"/>
          </a:xfrm>
        </p:grpSpPr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F13F877E-06E4-445A-98B7-F992E18BE2D4}"/>
                </a:ext>
              </a:extLst>
            </p:cNvPr>
            <p:cNvSpPr/>
            <p:nvPr/>
          </p:nvSpPr>
          <p:spPr>
            <a:xfrm>
              <a:off x="4809928" y="832103"/>
              <a:ext cx="4127500" cy="402590"/>
            </a:xfrm>
            <a:custGeom>
              <a:avLst/>
              <a:gdLst/>
              <a:ahLst/>
              <a:cxnLst/>
              <a:rect l="l" t="t" r="r" b="b"/>
              <a:pathLst>
                <a:path w="4127500" h="402590">
                  <a:moveTo>
                    <a:pt x="4126991" y="0"/>
                  </a:moveTo>
                  <a:lnTo>
                    <a:pt x="0" y="0"/>
                  </a:lnTo>
                  <a:lnTo>
                    <a:pt x="0" y="402336"/>
                  </a:lnTo>
                  <a:lnTo>
                    <a:pt x="4126991" y="402336"/>
                  </a:lnTo>
                  <a:lnTo>
                    <a:pt x="4126991" y="0"/>
                  </a:lnTo>
                  <a:close/>
                </a:path>
              </a:pathLst>
            </a:custGeom>
            <a:solidFill>
              <a:srgbClr val="E6DFEB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Key Vocabulary:</a:t>
              </a: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object 12">
              <a:extLst>
                <a:ext uri="{FF2B5EF4-FFF2-40B4-BE49-F238E27FC236}">
                  <a16:creationId xmlns:a16="http://schemas.microsoft.com/office/drawing/2014/main" id="{A5269E4F-D8EF-43C2-8E4B-46620A94A30A}"/>
                </a:ext>
              </a:extLst>
            </p:cNvPr>
            <p:cNvSpPr/>
            <p:nvPr/>
          </p:nvSpPr>
          <p:spPr>
            <a:xfrm>
              <a:off x="4805171" y="832103"/>
              <a:ext cx="4127500" cy="402590"/>
            </a:xfrm>
            <a:custGeom>
              <a:avLst/>
              <a:gdLst/>
              <a:ahLst/>
              <a:cxnLst/>
              <a:rect l="l" t="t" r="r" b="b"/>
              <a:pathLst>
                <a:path w="4127500" h="402590">
                  <a:moveTo>
                    <a:pt x="0" y="402336"/>
                  </a:moveTo>
                  <a:lnTo>
                    <a:pt x="4126991" y="402336"/>
                  </a:lnTo>
                  <a:lnTo>
                    <a:pt x="4126991" y="0"/>
                  </a:lnTo>
                  <a:lnTo>
                    <a:pt x="0" y="0"/>
                  </a:lnTo>
                  <a:lnTo>
                    <a:pt x="0" y="402336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F1A744A-C164-4122-83A9-D4F111CD66B1}"/>
              </a:ext>
            </a:extLst>
          </p:cNvPr>
          <p:cNvSpPr/>
          <p:nvPr/>
        </p:nvSpPr>
        <p:spPr>
          <a:xfrm>
            <a:off x="2827328" y="1193972"/>
            <a:ext cx="2475497" cy="22347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7" name="Picture 26" descr="PE_Icon_Print">
            <a:extLst>
              <a:ext uri="{FF2B5EF4-FFF2-40B4-BE49-F238E27FC236}">
                <a16:creationId xmlns:a16="http://schemas.microsoft.com/office/drawing/2014/main" id="{24E36BC0-3151-42E0-B702-F960EEF3BD1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707" y="77672"/>
            <a:ext cx="762615" cy="82944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CF679C5-1021-4E08-903A-CD45C3632897}"/>
              </a:ext>
            </a:extLst>
          </p:cNvPr>
          <p:cNvSpPr txBox="1"/>
          <p:nvPr/>
        </p:nvSpPr>
        <p:spPr>
          <a:xfrm>
            <a:off x="262865" y="1193971"/>
            <a:ext cx="24373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Ambition &amp; Aspiration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Know how to try their best when taking part in physical activity.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Know and learn about some different local sports personalities.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Know and understand how to persevere and show resilience in times of difficulty.</a:t>
            </a:r>
            <a:endParaRPr lang="en-GB" sz="1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54D5B0F-BC5B-4A93-A648-A61F53C9F67F}"/>
              </a:ext>
            </a:extLst>
          </p:cNvPr>
          <p:cNvSpPr txBox="1"/>
          <p:nvPr/>
        </p:nvSpPr>
        <p:spPr>
          <a:xfrm>
            <a:off x="5536844" y="1193919"/>
            <a:ext cx="24373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Community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Have access  to and be familiar with some of our local sports clubs, team’s other small business’ through our extracurricular timetable.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Know and understand that people’s actions can have both positive and negative results through PE and competitive fixtures</a:t>
            </a:r>
            <a:r>
              <a:rPr lang="en-GB" dirty="0"/>
              <a:t>. </a:t>
            </a:r>
          </a:p>
          <a:p>
            <a:pPr algn="ctr"/>
            <a:endParaRPr lang="en-GB" b="1" u="sng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4690F4B-B345-4A36-9058-0CEEA64789C1}"/>
              </a:ext>
            </a:extLst>
          </p:cNvPr>
          <p:cNvSpPr txBox="1"/>
          <p:nvPr/>
        </p:nvSpPr>
        <p:spPr>
          <a:xfrm>
            <a:off x="2916689" y="1182036"/>
            <a:ext cx="24373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Our Place in History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Name dates and events in History where Britain has hosted different sporting tournaments; Women’s 2022 European Championships and London 2012 Olympics,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Learn about some of the sports men and women from Britain over the last 50 years. </a:t>
            </a:r>
          </a:p>
          <a:p>
            <a:pPr algn="ctr"/>
            <a:endParaRPr lang="en-GB" b="1" u="sng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57971AC-F56C-4128-AE20-7AD8830896B1}"/>
              </a:ext>
            </a:extLst>
          </p:cNvPr>
          <p:cNvSpPr/>
          <p:nvPr/>
        </p:nvSpPr>
        <p:spPr>
          <a:xfrm>
            <a:off x="232159" y="3567408"/>
            <a:ext cx="2474863" cy="3212920"/>
          </a:xfrm>
          <a:prstGeom prst="rect">
            <a:avLst/>
          </a:prstGeom>
          <a:solidFill>
            <a:srgbClr val="BC8F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D81B3B8-0017-4D1E-A7C4-8891F50930C6}"/>
              </a:ext>
            </a:extLst>
          </p:cNvPr>
          <p:cNvSpPr/>
          <p:nvPr/>
        </p:nvSpPr>
        <p:spPr>
          <a:xfrm>
            <a:off x="5451701" y="3580858"/>
            <a:ext cx="2474863" cy="3212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9575" lvl="0">
              <a:spcBef>
                <a:spcPts val="295"/>
              </a:spcBef>
            </a:pPr>
            <a:endParaRPr lang="en-GB" sz="1200" spc="-5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BE935D8-92BF-458B-B8E7-8E728B4982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8333" y="3567408"/>
            <a:ext cx="2456901" cy="363353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F0AD4E65-9E23-4593-AC20-BF697752B5EC}"/>
              </a:ext>
            </a:extLst>
          </p:cNvPr>
          <p:cNvSpPr txBox="1"/>
          <p:nvPr/>
        </p:nvSpPr>
        <p:spPr>
          <a:xfrm>
            <a:off x="232159" y="3567408"/>
            <a:ext cx="231530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Carlito"/>
              </a:rPr>
              <a:t>Healthy Lifestyle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  <a:latin typeface="Carlito"/>
              </a:rPr>
              <a:t>Describe how they body is feeling before, during and after an activity.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  <a:latin typeface="Carlito"/>
              </a:rPr>
              <a:t>Begin to discuss different vocabulary: heart, sweaty, healthy, fitness, strong. </a:t>
            </a:r>
          </a:p>
          <a:p>
            <a:endParaRPr lang="en-GB" sz="1200" dirty="0">
              <a:latin typeface="Carlito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rlito"/>
              </a:rPr>
              <a:t>Show how to exercise safely in different environments.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rlito"/>
              </a:rPr>
              <a:t> Describe how their body is feeling during different activities. Begin to compare different sports.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rlito"/>
              </a:rPr>
              <a:t>Begin to explain what their body needs, to stay healthy. </a:t>
            </a:r>
          </a:p>
          <a:p>
            <a:endParaRPr lang="en-GB" sz="1200" dirty="0">
              <a:latin typeface="Carlito"/>
            </a:endParaRPr>
          </a:p>
          <a:p>
            <a:pPr algn="ctr"/>
            <a:endParaRPr lang="en-GB" u="sng" dirty="0">
              <a:latin typeface="Carlito"/>
            </a:endParaRPr>
          </a:p>
          <a:p>
            <a:pPr algn="ctr"/>
            <a:endParaRPr lang="en-GB" u="sng" dirty="0">
              <a:latin typeface="Carlito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5C0E4BD-B637-41B1-9820-22E0B50AFD53}"/>
              </a:ext>
            </a:extLst>
          </p:cNvPr>
          <p:cNvSpPr/>
          <p:nvPr/>
        </p:nvSpPr>
        <p:spPr>
          <a:xfrm>
            <a:off x="2848980" y="3642417"/>
            <a:ext cx="243219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u="sng" dirty="0">
                <a:latin typeface="Carlito"/>
              </a:rPr>
              <a:t>STEP Assessment;</a:t>
            </a:r>
          </a:p>
          <a:p>
            <a:pPr algn="ctr"/>
            <a:endParaRPr lang="en-GB" sz="1400" u="sng" dirty="0">
              <a:latin typeface="Carlito"/>
            </a:endParaRPr>
          </a:p>
          <a:p>
            <a:r>
              <a:rPr lang="en-GB" sz="1400" b="1" i="1" dirty="0">
                <a:latin typeface="Carlito"/>
              </a:rPr>
              <a:t>Space</a:t>
            </a:r>
            <a:r>
              <a:rPr lang="en-GB" sz="1400" i="1" dirty="0">
                <a:latin typeface="Carlito"/>
              </a:rPr>
              <a:t> – adapt the space that you are using.</a:t>
            </a:r>
          </a:p>
          <a:p>
            <a:r>
              <a:rPr lang="en-GB" sz="1400" b="1" i="1" dirty="0">
                <a:latin typeface="Carlito"/>
              </a:rPr>
              <a:t>Time or Task </a:t>
            </a:r>
            <a:r>
              <a:rPr lang="en-GB" sz="1400" i="1" dirty="0">
                <a:latin typeface="Carlito"/>
              </a:rPr>
              <a:t>– change the task or limit/extend time. </a:t>
            </a:r>
          </a:p>
          <a:p>
            <a:r>
              <a:rPr lang="en-GB" sz="1400" b="1" i="1" dirty="0">
                <a:latin typeface="Carlito"/>
              </a:rPr>
              <a:t>Equipment</a:t>
            </a:r>
            <a:r>
              <a:rPr lang="en-GB" sz="1400" i="1" dirty="0">
                <a:latin typeface="Carlito"/>
              </a:rPr>
              <a:t> – think about the equipment that you are giving. Can you change it?</a:t>
            </a:r>
          </a:p>
          <a:p>
            <a:r>
              <a:rPr lang="en-GB" sz="1400" b="1" i="1" dirty="0">
                <a:latin typeface="Carlito"/>
              </a:rPr>
              <a:t>People – </a:t>
            </a:r>
            <a:r>
              <a:rPr lang="en-GB" sz="1400" i="1" dirty="0">
                <a:latin typeface="Carlito"/>
              </a:rPr>
              <a:t>How are you splitting your class? Can you pair children up OR challenge the more able and support those that need it. </a:t>
            </a:r>
          </a:p>
          <a:p>
            <a:pPr algn="ctr"/>
            <a:endParaRPr lang="en-GB" u="sng" dirty="0">
              <a:latin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874810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882230" y="3298722"/>
            <a:ext cx="2244789" cy="15152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7A42663-46DF-4677-BB2B-FC44C64EFFD1}"/>
              </a:ext>
            </a:extLst>
          </p:cNvPr>
          <p:cNvSpPr/>
          <p:nvPr/>
        </p:nvSpPr>
        <p:spPr>
          <a:xfrm>
            <a:off x="5255112" y="3298722"/>
            <a:ext cx="2475497" cy="18838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9575" lvl="0">
              <a:spcBef>
                <a:spcPts val="295"/>
              </a:spcBef>
            </a:pPr>
            <a:endParaRPr lang="en-GB" sz="1200" spc="-5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2B6A4DA-7D58-4AAF-8FDA-39C206408712}"/>
              </a:ext>
            </a:extLst>
          </p:cNvPr>
          <p:cNvSpPr/>
          <p:nvPr/>
        </p:nvSpPr>
        <p:spPr>
          <a:xfrm>
            <a:off x="121073" y="3298722"/>
            <a:ext cx="2691353" cy="1753691"/>
          </a:xfrm>
          <a:prstGeom prst="rect">
            <a:avLst/>
          </a:prstGeom>
          <a:solidFill>
            <a:srgbClr val="BC8F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4CBAEF0-84CC-4A87-B9F6-084026485E3B}"/>
              </a:ext>
            </a:extLst>
          </p:cNvPr>
          <p:cNvSpPr/>
          <p:nvPr/>
        </p:nvSpPr>
        <p:spPr>
          <a:xfrm>
            <a:off x="193301" y="993347"/>
            <a:ext cx="6929244" cy="21331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805" lvl="0">
              <a:spcBef>
                <a:spcPts val="285"/>
              </a:spcBef>
            </a:pPr>
            <a:r>
              <a:rPr lang="en-GB" sz="1200" b="1" spc="-5" dirty="0">
                <a:solidFill>
                  <a:prstClr val="black"/>
                </a:solidFill>
                <a:latin typeface="Carlito"/>
                <a:cs typeface="Carlito"/>
              </a:rPr>
              <a:t>Children </a:t>
            </a:r>
            <a:r>
              <a:rPr lang="en-GB" sz="1200" b="1" dirty="0">
                <a:solidFill>
                  <a:prstClr val="black"/>
                </a:solidFill>
                <a:latin typeface="Carlito"/>
                <a:cs typeface="Carlito"/>
              </a:rPr>
              <a:t>will be </a:t>
            </a:r>
            <a:r>
              <a:rPr lang="en-GB" sz="1200" b="1" spc="-5" dirty="0">
                <a:solidFill>
                  <a:prstClr val="black"/>
                </a:solidFill>
                <a:latin typeface="Carlito"/>
                <a:cs typeface="Carlito"/>
              </a:rPr>
              <a:t>taught</a:t>
            </a:r>
            <a:r>
              <a:rPr lang="en-GB" sz="1200" b="1" spc="1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lang="en-GB" sz="1200" b="1" spc="-5" dirty="0">
                <a:solidFill>
                  <a:prstClr val="black"/>
                </a:solidFill>
                <a:latin typeface="Carlito"/>
                <a:cs typeface="Carlito"/>
              </a:rPr>
              <a:t>to:</a:t>
            </a:r>
            <a:endParaRPr lang="en-GB" sz="12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62890" lvl="0" indent="-172720"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srgbClr val="ED7D31">
                    <a:lumMod val="75000"/>
                  </a:srgbClr>
                </a:solidFill>
                <a:latin typeface="Carlito"/>
                <a:cs typeface="Carlito"/>
              </a:rPr>
              <a:t>Introduce and develop ABC (Agility, Balance and Coordination). </a:t>
            </a:r>
          </a:p>
          <a:p>
            <a:pPr marL="262890" lvl="0" indent="-172720"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srgbClr val="ED7D31">
                    <a:lumMod val="75000"/>
                  </a:srgbClr>
                </a:solidFill>
                <a:latin typeface="Carlito"/>
                <a:cs typeface="Carlito"/>
              </a:rPr>
              <a:t>Explore different ways of moving and speeds, showing control. </a:t>
            </a:r>
          </a:p>
          <a:p>
            <a:pPr marL="262890" lvl="0" indent="-172720"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srgbClr val="ED7D31">
                    <a:lumMod val="75000"/>
                  </a:srgbClr>
                </a:solidFill>
                <a:latin typeface="Carlito"/>
                <a:cs typeface="Carlito"/>
              </a:rPr>
              <a:t>Be able to coordinate moving in different directions (side to side, backwards </a:t>
            </a:r>
            <a:r>
              <a:rPr lang="en-GB" sz="1200" spc="-5" dirty="0" err="1">
                <a:solidFill>
                  <a:srgbClr val="ED7D31">
                    <a:lumMod val="75000"/>
                  </a:srgbClr>
                </a:solidFill>
                <a:latin typeface="Carlito"/>
                <a:cs typeface="Carlito"/>
              </a:rPr>
              <a:t>etc</a:t>
            </a:r>
            <a:r>
              <a:rPr lang="en-GB" sz="1200" spc="-5" dirty="0">
                <a:solidFill>
                  <a:srgbClr val="ED7D31">
                    <a:lumMod val="75000"/>
                  </a:srgbClr>
                </a:solidFill>
                <a:latin typeface="Carlito"/>
                <a:cs typeface="Carlito"/>
              </a:rPr>
              <a:t>).</a:t>
            </a:r>
          </a:p>
          <a:p>
            <a:pPr marL="262890" lvl="0" indent="-172720"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dirty="0">
                <a:solidFill>
                  <a:prstClr val="black"/>
                </a:solidFill>
                <a:latin typeface="Carlito"/>
                <a:cs typeface="Carlito"/>
              </a:rPr>
              <a:t>Understand the difference between A, B and C. </a:t>
            </a:r>
          </a:p>
          <a:p>
            <a:pPr marL="262890" lvl="0" indent="-172720"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dirty="0">
                <a:solidFill>
                  <a:prstClr val="black"/>
                </a:solidFill>
                <a:latin typeface="Carlito"/>
                <a:cs typeface="Carlito"/>
              </a:rPr>
              <a:t>Show clear control when changing direction and between different movements. </a:t>
            </a:r>
          </a:p>
          <a:p>
            <a:pPr marL="262890" lvl="0" indent="-172720"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dirty="0">
                <a:solidFill>
                  <a:prstClr val="black"/>
                </a:solidFill>
                <a:latin typeface="Carlito"/>
                <a:cs typeface="Carlito"/>
              </a:rPr>
              <a:t>Apply these skills into different games. </a:t>
            </a:r>
          </a:p>
          <a:p>
            <a:pPr marL="262890" lvl="0" indent="-172720"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dirty="0">
                <a:solidFill>
                  <a:prstClr val="black"/>
                </a:solidFill>
                <a:latin typeface="Carlito"/>
                <a:cs typeface="Carlito"/>
              </a:rPr>
              <a:t>Make simple decisions about when /where to move in game </a:t>
            </a:r>
          </a:p>
          <a:p>
            <a:pPr marL="262890" lvl="0" indent="-172720"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dirty="0">
                <a:solidFill>
                  <a:prstClr val="black"/>
                </a:solidFill>
                <a:latin typeface="Carlito"/>
                <a:cs typeface="Carlito"/>
              </a:rPr>
              <a:t>Perform some dribbling skills with hands, feet and a stick using space.</a:t>
            </a:r>
          </a:p>
          <a:p>
            <a:pPr marL="262890" lvl="0" indent="-172720"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endParaRPr lang="en-GB" sz="12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56C25B-2AEA-4F9B-BB9E-74BAD6A88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32" y="46655"/>
            <a:ext cx="912027" cy="816740"/>
          </a:xfrm>
          <a:prstGeom prst="rect">
            <a:avLst/>
          </a:prstGeom>
        </p:spPr>
      </p:pic>
      <p:grpSp>
        <p:nvGrpSpPr>
          <p:cNvPr id="4" name="object 6">
            <a:extLst>
              <a:ext uri="{FF2B5EF4-FFF2-40B4-BE49-F238E27FC236}">
                <a16:creationId xmlns:a16="http://schemas.microsoft.com/office/drawing/2014/main" id="{A5514543-91CD-4224-94C4-E4AD14B11FAB}"/>
              </a:ext>
            </a:extLst>
          </p:cNvPr>
          <p:cNvGrpSpPr/>
          <p:nvPr/>
        </p:nvGrpSpPr>
        <p:grpSpPr>
          <a:xfrm>
            <a:off x="2903735" y="77670"/>
            <a:ext cx="2769235" cy="602268"/>
            <a:chOff x="1330452" y="71627"/>
            <a:chExt cx="2769235" cy="490855"/>
          </a:xfrm>
        </p:grpSpPr>
        <p:sp>
          <p:nvSpPr>
            <p:cNvPr id="5" name="object 7">
              <a:extLst>
                <a:ext uri="{FF2B5EF4-FFF2-40B4-BE49-F238E27FC236}">
                  <a16:creationId xmlns:a16="http://schemas.microsoft.com/office/drawing/2014/main" id="{9B70035D-8A12-4329-947B-1E8C4BD19F8C}"/>
                </a:ext>
              </a:extLst>
            </p:cNvPr>
            <p:cNvSpPr/>
            <p:nvPr/>
          </p:nvSpPr>
          <p:spPr>
            <a:xfrm>
              <a:off x="1343406" y="84581"/>
              <a:ext cx="2743200" cy="464820"/>
            </a:xfrm>
            <a:custGeom>
              <a:avLst/>
              <a:gdLst/>
              <a:ahLst/>
              <a:cxnLst/>
              <a:rect l="l" t="t" r="r" b="b"/>
              <a:pathLst>
                <a:path w="2743200" h="464820">
                  <a:moveTo>
                    <a:pt x="2743199" y="0"/>
                  </a:moveTo>
                  <a:lnTo>
                    <a:pt x="0" y="0"/>
                  </a:lnTo>
                  <a:lnTo>
                    <a:pt x="0" y="464820"/>
                  </a:lnTo>
                  <a:lnTo>
                    <a:pt x="2743199" y="464820"/>
                  </a:lnTo>
                  <a:lnTo>
                    <a:pt x="27431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" name="object 8">
              <a:extLst>
                <a:ext uri="{FF2B5EF4-FFF2-40B4-BE49-F238E27FC236}">
                  <a16:creationId xmlns:a16="http://schemas.microsoft.com/office/drawing/2014/main" id="{96A411E2-D796-4D0A-8AF3-6B8B5EED1EBD}"/>
                </a:ext>
              </a:extLst>
            </p:cNvPr>
            <p:cNvSpPr/>
            <p:nvPr/>
          </p:nvSpPr>
          <p:spPr>
            <a:xfrm>
              <a:off x="1343406" y="84581"/>
              <a:ext cx="2743200" cy="464820"/>
            </a:xfrm>
            <a:custGeom>
              <a:avLst/>
              <a:gdLst/>
              <a:ahLst/>
              <a:cxnLst/>
              <a:rect l="l" t="t" r="r" b="b"/>
              <a:pathLst>
                <a:path w="2743200" h="464820">
                  <a:moveTo>
                    <a:pt x="0" y="464820"/>
                  </a:moveTo>
                  <a:lnTo>
                    <a:pt x="2743199" y="464820"/>
                  </a:lnTo>
                  <a:lnTo>
                    <a:pt x="2743199" y="0"/>
                  </a:lnTo>
                  <a:lnTo>
                    <a:pt x="0" y="0"/>
                  </a:lnTo>
                  <a:lnTo>
                    <a:pt x="0" y="46482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" name="object 2">
            <a:extLst>
              <a:ext uri="{FF2B5EF4-FFF2-40B4-BE49-F238E27FC236}">
                <a16:creationId xmlns:a16="http://schemas.microsoft.com/office/drawing/2014/main" id="{91FA3AAF-A3F5-4B86-8612-3166DACC957C}"/>
              </a:ext>
            </a:extLst>
          </p:cNvPr>
          <p:cNvGrpSpPr/>
          <p:nvPr/>
        </p:nvGrpSpPr>
        <p:grpSpPr>
          <a:xfrm>
            <a:off x="5659889" y="78242"/>
            <a:ext cx="2925311" cy="601696"/>
            <a:chOff x="4073588" y="71564"/>
            <a:chExt cx="2883535" cy="489584"/>
          </a:xfrm>
        </p:grpSpPr>
        <p:sp>
          <p:nvSpPr>
            <p:cNvPr id="8" name="object 3">
              <a:extLst>
                <a:ext uri="{FF2B5EF4-FFF2-40B4-BE49-F238E27FC236}">
                  <a16:creationId xmlns:a16="http://schemas.microsoft.com/office/drawing/2014/main" id="{43CB92D1-020F-403F-92AD-83458BC3C3AB}"/>
                </a:ext>
              </a:extLst>
            </p:cNvPr>
            <p:cNvSpPr/>
            <p:nvPr/>
          </p:nvSpPr>
          <p:spPr>
            <a:xfrm>
              <a:off x="4086606" y="84582"/>
              <a:ext cx="2857500" cy="463550"/>
            </a:xfrm>
            <a:custGeom>
              <a:avLst/>
              <a:gdLst/>
              <a:ahLst/>
              <a:cxnLst/>
              <a:rect l="l" t="t" r="r" b="b"/>
              <a:pathLst>
                <a:path w="2857500" h="463550">
                  <a:moveTo>
                    <a:pt x="2857500" y="0"/>
                  </a:moveTo>
                  <a:lnTo>
                    <a:pt x="0" y="0"/>
                  </a:lnTo>
                  <a:lnTo>
                    <a:pt x="0" y="463296"/>
                  </a:lnTo>
                  <a:lnTo>
                    <a:pt x="2857500" y="463296"/>
                  </a:lnTo>
                  <a:lnTo>
                    <a:pt x="28575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4">
              <a:extLst>
                <a:ext uri="{FF2B5EF4-FFF2-40B4-BE49-F238E27FC236}">
                  <a16:creationId xmlns:a16="http://schemas.microsoft.com/office/drawing/2014/main" id="{85291C65-263D-4581-AEF1-21B1FAFB8D14}"/>
                </a:ext>
              </a:extLst>
            </p:cNvPr>
            <p:cNvSpPr/>
            <p:nvPr/>
          </p:nvSpPr>
          <p:spPr>
            <a:xfrm>
              <a:off x="4086606" y="84582"/>
              <a:ext cx="2857500" cy="463550"/>
            </a:xfrm>
            <a:custGeom>
              <a:avLst/>
              <a:gdLst/>
              <a:ahLst/>
              <a:cxnLst/>
              <a:rect l="l" t="t" r="r" b="b"/>
              <a:pathLst>
                <a:path w="2857500" h="463550">
                  <a:moveTo>
                    <a:pt x="0" y="463296"/>
                  </a:moveTo>
                  <a:lnTo>
                    <a:pt x="2857500" y="463296"/>
                  </a:lnTo>
                  <a:lnTo>
                    <a:pt x="2857500" y="0"/>
                  </a:lnTo>
                  <a:lnTo>
                    <a:pt x="0" y="0"/>
                  </a:lnTo>
                  <a:lnTo>
                    <a:pt x="0" y="463296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Rectangle 9"/>
          <p:cNvSpPr/>
          <p:nvPr/>
        </p:nvSpPr>
        <p:spPr>
          <a:xfrm>
            <a:off x="3145989" y="123060"/>
            <a:ext cx="2284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spcBef>
                <a:spcPts val="100"/>
              </a:spcBef>
              <a:defRPr/>
            </a:pPr>
            <a:r>
              <a:rPr lang="en-GB" b="1" kern="0" spc="-10" dirty="0">
                <a:solidFill>
                  <a:schemeClr val="accent1">
                    <a:lumMod val="75000"/>
                  </a:schemeClr>
                </a:solidFill>
                <a:latin typeface="Carlito"/>
              </a:rPr>
              <a:t>Physical</a:t>
            </a:r>
            <a:r>
              <a:rPr lang="en-GB" b="1" kern="0" spc="-55" dirty="0">
                <a:solidFill>
                  <a:schemeClr val="accent1">
                    <a:lumMod val="75000"/>
                  </a:schemeClr>
                </a:solidFill>
                <a:latin typeface="Carlito"/>
              </a:rPr>
              <a:t> </a:t>
            </a:r>
            <a:r>
              <a:rPr lang="en-GB" b="1" kern="0" spc="-10" dirty="0">
                <a:solidFill>
                  <a:schemeClr val="accent1">
                    <a:lumMod val="75000"/>
                  </a:schemeClr>
                </a:solidFill>
                <a:latin typeface="Carlito"/>
              </a:rPr>
              <a:t>Education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89189" y="113116"/>
            <a:ext cx="2477601" cy="566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spcBef>
                <a:spcPts val="100"/>
              </a:spcBef>
              <a:defRPr/>
            </a:pPr>
            <a:r>
              <a:rPr lang="en-GB" b="1" kern="0" spc="-10" dirty="0">
                <a:solidFill>
                  <a:schemeClr val="accent1">
                    <a:lumMod val="75000"/>
                  </a:schemeClr>
                </a:solidFill>
                <a:latin typeface="Carlito"/>
              </a:rPr>
              <a:t>Unit: KS1 Multi Skills</a:t>
            </a:r>
          </a:p>
          <a:p>
            <a:pPr marL="12700" lvl="0">
              <a:spcBef>
                <a:spcPts val="100"/>
              </a:spcBef>
              <a:defRPr/>
            </a:pPr>
            <a:r>
              <a:rPr lang="en-GB" sz="1200" b="1" kern="0" spc="-10" dirty="0">
                <a:solidFill>
                  <a:schemeClr val="accent1">
                    <a:lumMod val="75000"/>
                  </a:schemeClr>
                </a:solidFill>
                <a:latin typeface="Carlito"/>
              </a:rPr>
              <a:t>Links to Invasion games in KS2</a:t>
            </a:r>
          </a:p>
        </p:txBody>
      </p:sp>
      <p:graphicFrame>
        <p:nvGraphicFramePr>
          <p:cNvPr id="12" name="object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856068"/>
              </p:ext>
            </p:extLst>
          </p:nvPr>
        </p:nvGraphicFramePr>
        <p:xfrm>
          <a:off x="7858702" y="1151084"/>
          <a:ext cx="4251960" cy="53651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3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579">
                <a:tc>
                  <a:txBody>
                    <a:bodyPr/>
                    <a:lstStyle/>
                    <a:p>
                      <a:pPr marL="48831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200" b="1" spc="-5" dirty="0">
                          <a:solidFill>
                            <a:srgbClr val="30859C"/>
                          </a:solidFill>
                          <a:latin typeface="Carlito"/>
                          <a:cs typeface="Carlito"/>
                        </a:rPr>
                        <a:t>Balance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stay still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and steady in a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position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or</a:t>
                      </a:r>
                      <a:r>
                        <a:rPr sz="1100" spc="-1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shape.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3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500380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943735"/>
                          </a:solidFill>
                          <a:latin typeface="Carlito"/>
                          <a:cs typeface="Carlito"/>
                        </a:rPr>
                        <a:t>Control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To perform movements and skills</a:t>
                      </a:r>
                      <a:r>
                        <a:rPr sz="1100" spc="-1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without</a:t>
                      </a:r>
                    </a:p>
                    <a:p>
                      <a:pPr marL="113030" marR="167005">
                        <a:lnSpc>
                          <a:spcPct val="11180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loosing your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balance,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change the speed</a:t>
                      </a:r>
                      <a:r>
                        <a:rPr sz="1100" spc="-1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and  direction </a:t>
                      </a:r>
                      <a:r>
                        <a:rPr sz="1100" spc="5" dirty="0">
                          <a:latin typeface="Carlito"/>
                          <a:cs typeface="Carlito"/>
                        </a:rPr>
                        <a:t>you</a:t>
                      </a:r>
                      <a:r>
                        <a:rPr sz="110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5" dirty="0">
                          <a:latin typeface="Carlito"/>
                          <a:cs typeface="Carlito"/>
                        </a:rPr>
                        <a:t>move.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506">
                <a:tc>
                  <a:txBody>
                    <a:bodyPr/>
                    <a:lstStyle/>
                    <a:p>
                      <a:pPr marL="53403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200" b="1" spc="-15" dirty="0">
                          <a:solidFill>
                            <a:srgbClr val="000090"/>
                          </a:solidFill>
                          <a:latin typeface="Carlito"/>
                          <a:cs typeface="Carlito"/>
                        </a:rPr>
                        <a:t>Attack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Movement made towards the</a:t>
                      </a:r>
                      <a:r>
                        <a:rPr sz="1100" spc="-10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oppositions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113030">
                        <a:lnSpc>
                          <a:spcPts val="128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goal within a game to score</a:t>
                      </a:r>
                      <a:r>
                        <a:rPr sz="1100" spc="-114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points.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2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50800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FF6600"/>
                          </a:solidFill>
                          <a:latin typeface="Carlito"/>
                          <a:cs typeface="Carlito"/>
                        </a:rPr>
                        <a:t>Defend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Movements made to protect the</a:t>
                      </a:r>
                      <a:r>
                        <a:rPr sz="1100" spc="-1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home</a:t>
                      </a:r>
                    </a:p>
                    <a:p>
                      <a:pPr marL="113030" marR="181610">
                        <a:lnSpc>
                          <a:spcPct val="11180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teams goal,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preventing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opposition</a:t>
                      </a:r>
                      <a:r>
                        <a:rPr sz="1100" spc="-1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from  scoring.</a:t>
                      </a:r>
                    </a:p>
                  </a:txBody>
                  <a:tcPr marL="0" marR="0" marT="63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795">
                <a:tc>
                  <a:txBody>
                    <a:bodyPr/>
                    <a:lstStyle/>
                    <a:p>
                      <a:pPr marR="356870" algn="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200" b="1" spc="-5" dirty="0">
                          <a:solidFill>
                            <a:srgbClr val="FF2CD6"/>
                          </a:solidFill>
                          <a:latin typeface="Carlito"/>
                          <a:cs typeface="Carlito"/>
                        </a:rPr>
                        <a:t>D</a:t>
                      </a:r>
                      <a:r>
                        <a:rPr sz="1200" b="1" spc="-20" dirty="0">
                          <a:solidFill>
                            <a:srgbClr val="FF2CD6"/>
                          </a:solidFill>
                          <a:latin typeface="Carlito"/>
                          <a:cs typeface="Carlito"/>
                        </a:rPr>
                        <a:t>ef</a:t>
                      </a:r>
                      <a:r>
                        <a:rPr sz="1200" b="1" spc="-5" dirty="0">
                          <a:solidFill>
                            <a:srgbClr val="FF2CD6"/>
                          </a:solidFill>
                          <a:latin typeface="Carlito"/>
                          <a:cs typeface="Carlito"/>
                        </a:rPr>
                        <a:t>e</a:t>
                      </a:r>
                      <a:r>
                        <a:rPr sz="1200" b="1" dirty="0">
                          <a:solidFill>
                            <a:srgbClr val="FF2CD6"/>
                          </a:solidFill>
                          <a:latin typeface="Carlito"/>
                          <a:cs typeface="Carlito"/>
                        </a:rPr>
                        <a:t>n</a:t>
                      </a:r>
                      <a:r>
                        <a:rPr sz="1200" b="1" spc="-5" dirty="0">
                          <a:solidFill>
                            <a:srgbClr val="FF2CD6"/>
                          </a:solidFill>
                          <a:latin typeface="Carlito"/>
                          <a:cs typeface="Carlito"/>
                        </a:rPr>
                        <a:t>ce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969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905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3030" marR="365125">
                        <a:lnSpc>
                          <a:spcPts val="1490"/>
                        </a:lnSpc>
                        <a:spcBef>
                          <a:spcPts val="5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1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positions,</a:t>
                      </a:r>
                      <a:r>
                        <a:rPr sz="11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whose</a:t>
                      </a:r>
                      <a:r>
                        <a:rPr sz="11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job</a:t>
                      </a:r>
                      <a:r>
                        <a:rPr sz="11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it</a:t>
                      </a:r>
                      <a:r>
                        <a:rPr sz="11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is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11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stop</a:t>
                      </a:r>
                      <a:r>
                        <a:rPr sz="11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the 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opposition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from</a:t>
                      </a:r>
                      <a:r>
                        <a:rPr sz="11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scoring.</a:t>
                      </a:r>
                    </a:p>
                  </a:txBody>
                  <a:tcPr marL="0" marR="0" marT="635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06">
                <a:tc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lang="en-GB" sz="1200" b="1" spc="-20" dirty="0">
                          <a:solidFill>
                            <a:srgbClr val="008000"/>
                          </a:solidFill>
                          <a:latin typeface="Carlito"/>
                          <a:cs typeface="Carlito"/>
                        </a:rPr>
                        <a:t>Dribble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905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GB" sz="1100" dirty="0">
                          <a:latin typeface="Carlito"/>
                          <a:cs typeface="Carlito"/>
                        </a:rPr>
                        <a:t>An act of taking the ball forward with repeated</a:t>
                      </a:r>
                      <a:r>
                        <a:rPr lang="en-GB" sz="1100" baseline="0" dirty="0">
                          <a:latin typeface="Carlito"/>
                          <a:cs typeface="Carlito"/>
                        </a:rPr>
                        <a:t> and controlled touches or bounces.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4902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30859C"/>
                          </a:solidFill>
                          <a:latin typeface="Carlito"/>
                          <a:cs typeface="Carlito"/>
                        </a:rPr>
                        <a:t>Coordination</a:t>
                      </a:r>
                      <a:endParaRPr lang="en-GB" sz="1200" dirty="0">
                        <a:latin typeface="Carlito"/>
                        <a:cs typeface="Carlito"/>
                      </a:endParaRPr>
                    </a:p>
                    <a:p>
                      <a:pPr marL="49022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GB" sz="1100" dirty="0">
                          <a:latin typeface="Carlito"/>
                          <a:cs typeface="Carlito"/>
                        </a:rPr>
                        <a:t>The ability to move two or more body parts</a:t>
                      </a: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GB" sz="1100" dirty="0">
                          <a:latin typeface="Carlito"/>
                          <a:cs typeface="Carlito"/>
                        </a:rPr>
                        <a:t>under control, smoothly and efficiently.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32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R="3371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GB" sz="1200" b="1" dirty="0">
                          <a:solidFill>
                            <a:srgbClr val="7030A0"/>
                          </a:solidFill>
                          <a:latin typeface="Carlito"/>
                          <a:cs typeface="Carlito"/>
                        </a:rPr>
                        <a:t>Agility</a:t>
                      </a:r>
                      <a:endParaRPr sz="1200" b="1" dirty="0">
                        <a:solidFill>
                          <a:srgbClr val="7030A0"/>
                        </a:solidFill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GB" sz="1100" dirty="0">
                          <a:latin typeface="Carlito"/>
                          <a:cs typeface="Carlito"/>
                        </a:rPr>
                        <a:t>The ability to change the direction of the body</a:t>
                      </a:r>
                      <a:r>
                        <a:rPr lang="en-GB" sz="1100" baseline="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GB" sz="1100" dirty="0">
                          <a:latin typeface="Carlito"/>
                          <a:cs typeface="Carlito"/>
                        </a:rPr>
                        <a:t>in an efficient and effective manner.</a:t>
                      </a: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598">
                <a:tc>
                  <a:txBody>
                    <a:bodyPr/>
                    <a:lstStyle/>
                    <a:p>
                      <a:pPr marL="49974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Speed</a:t>
                      </a:r>
                      <a:endParaRPr sz="1200" b="1" dirty="0">
                        <a:solidFill>
                          <a:srgbClr val="FF0000"/>
                        </a:solidFill>
                        <a:latin typeface="Carlito"/>
                        <a:cs typeface="Carlito"/>
                      </a:endParaRPr>
                    </a:p>
                  </a:txBody>
                  <a:tcPr marL="0" marR="0" marT="11811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GB" sz="1100" dirty="0">
                          <a:latin typeface="Carlito"/>
                          <a:cs typeface="Carlito"/>
                        </a:rPr>
                        <a:t>The rate at which someone or something is able to move.</a:t>
                      </a:r>
                      <a:r>
                        <a:rPr lang="en-GB" sz="1100" baseline="0" dirty="0">
                          <a:latin typeface="Carlito"/>
                          <a:cs typeface="Carlito"/>
                        </a:rPr>
                        <a:t> 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5267">
                <a:tc>
                  <a:txBody>
                    <a:bodyPr/>
                    <a:lstStyle/>
                    <a:p>
                      <a:pPr marL="47942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lang="en-GB" sz="1200" b="1" dirty="0">
                          <a:solidFill>
                            <a:srgbClr val="FF0066"/>
                          </a:solidFill>
                          <a:latin typeface="Carlito"/>
                          <a:cs typeface="Carlito"/>
                        </a:rPr>
                        <a:t>Game</a:t>
                      </a:r>
                      <a:endParaRPr sz="1200" b="1" dirty="0">
                        <a:solidFill>
                          <a:srgbClr val="FF0066"/>
                        </a:solidFill>
                        <a:latin typeface="Carlito"/>
                        <a:cs typeface="Carlito"/>
                      </a:endParaRPr>
                    </a:p>
                  </a:txBody>
                  <a:tcPr marL="0" marR="0" marT="11811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.</a:t>
                      </a:r>
                      <a:r>
                        <a:rPr lang="en-GB" sz="1100" spc="-5" dirty="0">
                          <a:latin typeface="Carlito"/>
                          <a:cs typeface="Carlito"/>
                        </a:rPr>
                        <a:t>A contest carried on following set</a:t>
                      </a:r>
                      <a:r>
                        <a:rPr lang="en-GB" sz="1100" spc="-5" baseline="0" dirty="0">
                          <a:latin typeface="Carlito"/>
                          <a:cs typeface="Carlito"/>
                        </a:rPr>
                        <a:t> rules amusement, exercise or reward.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190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5267">
                <a:tc>
                  <a:txBody>
                    <a:bodyPr/>
                    <a:lstStyle/>
                    <a:p>
                      <a:pPr marL="47942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lang="en-GB" sz="1200" b="1" dirty="0">
                          <a:solidFill>
                            <a:srgbClr val="00B050"/>
                          </a:solidFill>
                          <a:latin typeface="Carlito"/>
                          <a:cs typeface="Carlito"/>
                        </a:rPr>
                        <a:t>Tactic</a:t>
                      </a:r>
                      <a:endParaRPr sz="1200" b="1" dirty="0">
                        <a:solidFill>
                          <a:srgbClr val="00B050"/>
                        </a:solidFill>
                        <a:latin typeface="Carlito"/>
                        <a:cs typeface="Carlito"/>
                      </a:endParaRPr>
                    </a:p>
                  </a:txBody>
                  <a:tcPr marL="0" marR="0" marT="11811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en-GB" sz="1100" dirty="0">
                          <a:latin typeface="Carlito"/>
                          <a:cs typeface="Carlito"/>
                        </a:rPr>
                        <a:t>Planning something to achieve a goal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1905" marB="0">
                    <a:lnL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170171"/>
                  </a:ext>
                </a:extLst>
              </a:tr>
              <a:tr h="435267">
                <a:tc>
                  <a:txBody>
                    <a:bodyPr/>
                    <a:lstStyle/>
                    <a:p>
                      <a:pPr marL="47942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lang="en-GB" sz="1200" b="1" dirty="0">
                          <a:solidFill>
                            <a:schemeClr val="accent4"/>
                          </a:solidFill>
                          <a:latin typeface="Carlito"/>
                          <a:cs typeface="Carlito"/>
                        </a:rPr>
                        <a:t>Move</a:t>
                      </a:r>
                      <a:endParaRPr sz="1200" b="1" dirty="0">
                        <a:solidFill>
                          <a:schemeClr val="accent4"/>
                        </a:solidFill>
                        <a:latin typeface="Carlito"/>
                        <a:cs typeface="Carlito"/>
                      </a:endParaRPr>
                    </a:p>
                  </a:txBody>
                  <a:tcPr marL="0" marR="0" marT="11811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en-GB" sz="1100" dirty="0">
                          <a:latin typeface="Carlito"/>
                          <a:cs typeface="Carlito"/>
                        </a:rPr>
                        <a:t>To change place or position. 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1905" marB="0">
                    <a:lnL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459000"/>
                  </a:ext>
                </a:extLst>
              </a:tr>
            </a:tbl>
          </a:graphicData>
        </a:graphic>
      </p:graphicFrame>
      <p:grpSp>
        <p:nvGrpSpPr>
          <p:cNvPr id="13" name="object 10">
            <a:extLst>
              <a:ext uri="{FF2B5EF4-FFF2-40B4-BE49-F238E27FC236}">
                <a16:creationId xmlns:a16="http://schemas.microsoft.com/office/drawing/2014/main" id="{D6E74BD4-D464-403B-B6A3-3A9C99B3D52B}"/>
              </a:ext>
            </a:extLst>
          </p:cNvPr>
          <p:cNvGrpSpPr/>
          <p:nvPr/>
        </p:nvGrpSpPr>
        <p:grpSpPr>
          <a:xfrm>
            <a:off x="7858506" y="743011"/>
            <a:ext cx="4251960" cy="408940"/>
            <a:chOff x="4802123" y="829055"/>
            <a:chExt cx="4133215" cy="408940"/>
          </a:xfrm>
        </p:grpSpPr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F13F877E-06E4-445A-98B7-F992E18BE2D4}"/>
                </a:ext>
              </a:extLst>
            </p:cNvPr>
            <p:cNvSpPr/>
            <p:nvPr/>
          </p:nvSpPr>
          <p:spPr>
            <a:xfrm>
              <a:off x="4805171" y="832103"/>
              <a:ext cx="4127500" cy="402590"/>
            </a:xfrm>
            <a:custGeom>
              <a:avLst/>
              <a:gdLst/>
              <a:ahLst/>
              <a:cxnLst/>
              <a:rect l="l" t="t" r="r" b="b"/>
              <a:pathLst>
                <a:path w="4127500" h="402590">
                  <a:moveTo>
                    <a:pt x="4126991" y="0"/>
                  </a:moveTo>
                  <a:lnTo>
                    <a:pt x="0" y="0"/>
                  </a:lnTo>
                  <a:lnTo>
                    <a:pt x="0" y="402336"/>
                  </a:lnTo>
                  <a:lnTo>
                    <a:pt x="4126991" y="402336"/>
                  </a:lnTo>
                  <a:lnTo>
                    <a:pt x="4126991" y="0"/>
                  </a:lnTo>
                  <a:close/>
                </a:path>
              </a:pathLst>
            </a:custGeom>
            <a:solidFill>
              <a:srgbClr val="E6DFEB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Key Vocabulary:</a:t>
              </a: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object 12">
              <a:extLst>
                <a:ext uri="{FF2B5EF4-FFF2-40B4-BE49-F238E27FC236}">
                  <a16:creationId xmlns:a16="http://schemas.microsoft.com/office/drawing/2014/main" id="{A5269E4F-D8EF-43C2-8E4B-46620A94A30A}"/>
                </a:ext>
              </a:extLst>
            </p:cNvPr>
            <p:cNvSpPr/>
            <p:nvPr/>
          </p:nvSpPr>
          <p:spPr>
            <a:xfrm>
              <a:off x="4805171" y="832103"/>
              <a:ext cx="4127500" cy="402590"/>
            </a:xfrm>
            <a:custGeom>
              <a:avLst/>
              <a:gdLst/>
              <a:ahLst/>
              <a:cxnLst/>
              <a:rect l="l" t="t" r="r" b="b"/>
              <a:pathLst>
                <a:path w="4127500" h="402590">
                  <a:moveTo>
                    <a:pt x="0" y="402336"/>
                  </a:moveTo>
                  <a:lnTo>
                    <a:pt x="4126991" y="402336"/>
                  </a:lnTo>
                  <a:lnTo>
                    <a:pt x="4126991" y="0"/>
                  </a:lnTo>
                  <a:lnTo>
                    <a:pt x="0" y="0"/>
                  </a:lnTo>
                  <a:lnTo>
                    <a:pt x="0" y="402336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2F5B41EC-2775-4EB1-A6A0-BCE84BF2A65C}"/>
              </a:ext>
            </a:extLst>
          </p:cNvPr>
          <p:cNvSpPr/>
          <p:nvPr/>
        </p:nvSpPr>
        <p:spPr>
          <a:xfrm>
            <a:off x="51269" y="3330468"/>
            <a:ext cx="28884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9630" lvl="0">
              <a:spcBef>
                <a:spcPts val="295"/>
              </a:spcBef>
            </a:pPr>
            <a:r>
              <a:rPr lang="en-GB" sz="1200" b="1" spc="-10" dirty="0">
                <a:solidFill>
                  <a:prstClr val="black"/>
                </a:solidFill>
                <a:latin typeface="Carlito"/>
                <a:cs typeface="Carlito"/>
              </a:rPr>
              <a:t>Healthy Lifestyle:</a:t>
            </a:r>
          </a:p>
          <a:p>
            <a:pPr marL="262890" marR="252729" lvl="0" indent="-172720"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How does their body feel at the start and end?</a:t>
            </a:r>
          </a:p>
          <a:p>
            <a:pPr marL="262890" marR="252729" lvl="0" indent="-172720"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What body parts might they feel or be using?</a:t>
            </a:r>
          </a:p>
          <a:p>
            <a:pPr marL="262890" marR="252729" lvl="0" indent="-172720"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Think about using key vocabulary. </a:t>
            </a:r>
          </a:p>
          <a:p>
            <a:pPr marL="262890" marR="252729" lvl="0" indent="-172720"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How can we exercise safely?</a:t>
            </a:r>
          </a:p>
          <a:p>
            <a:pPr marL="262890" marR="252729" lvl="0" indent="-172720"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What does our body need? E.g. warm up / water etc.</a:t>
            </a:r>
          </a:p>
        </p:txBody>
      </p:sp>
      <p:sp>
        <p:nvSpPr>
          <p:cNvPr id="18" name="object 28"/>
          <p:cNvSpPr txBox="1"/>
          <p:nvPr/>
        </p:nvSpPr>
        <p:spPr>
          <a:xfrm>
            <a:off x="5255112" y="3298722"/>
            <a:ext cx="2475497" cy="2068515"/>
          </a:xfrm>
          <a:prstGeom prst="rect">
            <a:avLst/>
          </a:prstGeom>
          <a:ln w="9144">
            <a:solidFill>
              <a:srgbClr val="F6924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409575">
              <a:lnSpc>
                <a:spcPct val="100000"/>
              </a:lnSpc>
              <a:spcBef>
                <a:spcPts val="290"/>
              </a:spcBef>
            </a:pPr>
            <a:r>
              <a:rPr lang="en-GB" sz="1200" b="1" dirty="0">
                <a:latin typeface="Carlito"/>
                <a:cs typeface="Carlito"/>
              </a:rPr>
              <a:t>Sports Leadership</a:t>
            </a:r>
            <a:r>
              <a:rPr sz="1200" b="1" dirty="0">
                <a:latin typeface="Carlito"/>
                <a:cs typeface="Carlito"/>
              </a:rPr>
              <a:t>:</a:t>
            </a:r>
            <a:endParaRPr sz="1200" dirty="0">
              <a:latin typeface="Carlito"/>
              <a:cs typeface="Carlito"/>
            </a:endParaRPr>
          </a:p>
          <a:p>
            <a:pPr marL="377825" marR="626110" indent="-287020">
              <a:lnSpc>
                <a:spcPct val="100000"/>
              </a:lnSpc>
              <a:buFont typeface="Arial"/>
              <a:buChar char="•"/>
              <a:tabLst>
                <a:tab pos="377825" algn="l"/>
                <a:tab pos="378460" algn="l"/>
              </a:tabLst>
            </a:pPr>
            <a:r>
              <a:rPr lang="en-GB" sz="1200" spc="-5" dirty="0">
                <a:latin typeface="Carlito"/>
                <a:cs typeface="Carlito"/>
              </a:rPr>
              <a:t>Begin  to talk about playing fairly. What is that?</a:t>
            </a:r>
          </a:p>
          <a:p>
            <a:pPr marL="377825" marR="626110" indent="-287020">
              <a:lnSpc>
                <a:spcPct val="100000"/>
              </a:lnSpc>
              <a:buFont typeface="Arial"/>
              <a:buChar char="•"/>
              <a:tabLst>
                <a:tab pos="377825" algn="l"/>
                <a:tab pos="378460" algn="l"/>
              </a:tabLst>
            </a:pPr>
            <a:r>
              <a:rPr lang="en-GB" sz="1200" spc="-5" dirty="0">
                <a:latin typeface="Carlito"/>
                <a:cs typeface="Carlito"/>
              </a:rPr>
              <a:t>How can we help people in our team?</a:t>
            </a:r>
          </a:p>
          <a:p>
            <a:pPr marL="377825" marR="626110" indent="-287020">
              <a:lnSpc>
                <a:spcPct val="100000"/>
              </a:lnSpc>
              <a:buFont typeface="Arial"/>
              <a:buChar char="•"/>
              <a:tabLst>
                <a:tab pos="377825" algn="l"/>
                <a:tab pos="378460" algn="l"/>
              </a:tabLst>
            </a:pPr>
            <a:r>
              <a:rPr lang="en-GB" sz="1200" spc="-5" dirty="0">
                <a:latin typeface="Carlito"/>
                <a:cs typeface="Carlito"/>
              </a:rPr>
              <a:t>How should we act when we are losing?</a:t>
            </a:r>
          </a:p>
          <a:p>
            <a:pPr marL="377825" marR="626110" indent="-287020">
              <a:lnSpc>
                <a:spcPct val="100000"/>
              </a:lnSpc>
              <a:buFont typeface="Arial"/>
              <a:buChar char="•"/>
              <a:tabLst>
                <a:tab pos="377825" algn="l"/>
                <a:tab pos="378460" algn="l"/>
              </a:tabLst>
            </a:pPr>
            <a:r>
              <a:rPr lang="en-GB" sz="1200" spc="-5" dirty="0">
                <a:latin typeface="Carlito"/>
                <a:cs typeface="Carlito"/>
              </a:rPr>
              <a:t>Why do we want to show sportsmanship?</a:t>
            </a:r>
          </a:p>
          <a:p>
            <a:pPr marL="377825" marR="626110" indent="-287020">
              <a:lnSpc>
                <a:spcPct val="100000"/>
              </a:lnSpc>
              <a:buFont typeface="Arial"/>
              <a:buChar char="•"/>
              <a:tabLst>
                <a:tab pos="377825" algn="l"/>
                <a:tab pos="378460" algn="l"/>
              </a:tabLst>
            </a:pPr>
            <a:endParaRPr lang="en-GB" sz="1200" spc="-5" dirty="0">
              <a:latin typeface="Carlito"/>
              <a:cs typeface="Carlito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A744A-C164-4122-83A9-D4F111CD66B1}"/>
              </a:ext>
            </a:extLst>
          </p:cNvPr>
          <p:cNvSpPr/>
          <p:nvPr/>
        </p:nvSpPr>
        <p:spPr>
          <a:xfrm>
            <a:off x="121073" y="5116540"/>
            <a:ext cx="3234641" cy="1685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137646" y="5094291"/>
            <a:ext cx="2888418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7080" marR="514984" lvl="0" indent="-247015" algn="ctr">
              <a:spcBef>
                <a:spcPts val="295"/>
              </a:spcBef>
            </a:pPr>
            <a:r>
              <a:rPr lang="en-GB" sz="1200" b="1" dirty="0">
                <a:solidFill>
                  <a:prstClr val="black"/>
                </a:solidFill>
                <a:latin typeface="Carlito"/>
                <a:cs typeface="Carlito"/>
              </a:rPr>
              <a:t>Ambition &amp; Aspiration</a:t>
            </a:r>
            <a:endParaRPr lang="en-GB" sz="1200" b="1" spc="-1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767080" marR="514984" lvl="0" indent="-247015">
              <a:spcBef>
                <a:spcPts val="295"/>
              </a:spcBef>
            </a:pPr>
            <a:r>
              <a:rPr lang="en-GB" sz="1200" b="1" spc="-1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endParaRPr lang="en-GB" sz="12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40EAC0-EDAA-42B8-87A8-EB3A26DDDC93}"/>
              </a:ext>
            </a:extLst>
          </p:cNvPr>
          <p:cNvSpPr txBox="1"/>
          <p:nvPr/>
        </p:nvSpPr>
        <p:spPr>
          <a:xfrm>
            <a:off x="2881595" y="3429000"/>
            <a:ext cx="22204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170" marR="544195" lvl="0">
              <a:tabLst>
                <a:tab pos="263525" algn="l"/>
              </a:tabLst>
              <a:defRPr/>
            </a:pPr>
            <a:r>
              <a:rPr lang="en-GB" sz="1200" kern="0" spc="-10" dirty="0">
                <a:solidFill>
                  <a:prstClr val="black"/>
                </a:solidFill>
                <a:latin typeface="Carlito"/>
                <a:cs typeface="Carlito"/>
              </a:rPr>
              <a:t>Sports to consider…</a:t>
            </a:r>
          </a:p>
          <a:p>
            <a:pPr marL="90170" marR="544195" lvl="0">
              <a:tabLst>
                <a:tab pos="263525" algn="l"/>
              </a:tabLst>
              <a:defRPr/>
            </a:pPr>
            <a:endParaRPr lang="en-GB" sz="1200" kern="0" spc="-1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62890" marR="544195" lvl="0" indent="-172720">
              <a:buFont typeface="Arial"/>
              <a:buChar char="•"/>
              <a:tabLst>
                <a:tab pos="263525" algn="l"/>
              </a:tabLst>
              <a:defRPr/>
            </a:pPr>
            <a:r>
              <a:rPr lang="en-GB" sz="1200" kern="0" spc="-10" dirty="0">
                <a:solidFill>
                  <a:prstClr val="black"/>
                </a:solidFill>
                <a:latin typeface="Carlito"/>
                <a:cs typeface="Carlito"/>
              </a:rPr>
              <a:t>Hockey</a:t>
            </a:r>
            <a:endParaRPr lang="en-GB" sz="1200" kern="0" spc="-10" dirty="0">
              <a:solidFill>
                <a:prstClr val="black"/>
              </a:solidFill>
              <a:latin typeface="Carlito"/>
            </a:endParaRPr>
          </a:p>
          <a:p>
            <a:pPr marL="262890" marR="544195" lvl="0" indent="-172720">
              <a:buFont typeface="Arial"/>
              <a:buChar char="•"/>
              <a:tabLst>
                <a:tab pos="263525" algn="l"/>
              </a:tabLst>
              <a:defRPr/>
            </a:pPr>
            <a:r>
              <a:rPr lang="en-GB" sz="1200" kern="0" spc="-10" dirty="0">
                <a:solidFill>
                  <a:prstClr val="black"/>
                </a:solidFill>
                <a:latin typeface="Carlito"/>
              </a:rPr>
              <a:t>Tag-rugby</a:t>
            </a:r>
          </a:p>
          <a:p>
            <a:pPr marL="262890" marR="544195" lvl="0" indent="-172720">
              <a:buFont typeface="Arial"/>
              <a:buChar char="•"/>
              <a:tabLst>
                <a:tab pos="263525" algn="l"/>
              </a:tabLst>
              <a:defRPr/>
            </a:pPr>
            <a:r>
              <a:rPr lang="en-GB" sz="1200" kern="0" spc="-10" dirty="0">
                <a:solidFill>
                  <a:prstClr val="black"/>
                </a:solidFill>
                <a:latin typeface="Carlito"/>
              </a:rPr>
              <a:t>Football</a:t>
            </a:r>
          </a:p>
          <a:p>
            <a:pPr marL="262890" marR="544195" lvl="0" indent="-172720">
              <a:buFont typeface="Arial"/>
              <a:buChar char="•"/>
              <a:tabLst>
                <a:tab pos="263525" algn="l"/>
              </a:tabLst>
              <a:defRPr/>
            </a:pPr>
            <a:r>
              <a:rPr lang="en-GB" sz="1200" kern="0" spc="-10" dirty="0">
                <a:solidFill>
                  <a:prstClr val="black"/>
                </a:solidFill>
                <a:latin typeface="Carlito"/>
              </a:rPr>
              <a:t>Netball</a:t>
            </a:r>
          </a:p>
          <a:p>
            <a:pPr marL="262890" marR="544195" lvl="0" indent="-172720">
              <a:buFont typeface="Arial"/>
              <a:buChar char="•"/>
              <a:tabLst>
                <a:tab pos="263525" algn="l"/>
              </a:tabLst>
              <a:defRPr/>
            </a:pPr>
            <a:r>
              <a:rPr lang="en-GB" sz="1200" kern="0" spc="-10" dirty="0">
                <a:solidFill>
                  <a:prstClr val="black"/>
                </a:solidFill>
                <a:latin typeface="Carlito"/>
              </a:rPr>
              <a:t>Basketball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AE3FFDA-AC37-4CF8-9B7B-327B818C8F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301" y="5334227"/>
            <a:ext cx="1098893" cy="109264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427F045-29DF-4B21-AEBD-C3D1100F5E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2883" y="5344360"/>
            <a:ext cx="1224358" cy="1104299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35AD41C5-CA84-49C3-AC22-E59C4A448D30}"/>
              </a:ext>
            </a:extLst>
          </p:cNvPr>
          <p:cNvSpPr/>
          <p:nvPr/>
        </p:nvSpPr>
        <p:spPr>
          <a:xfrm>
            <a:off x="3868561" y="5433532"/>
            <a:ext cx="38407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Think…</a:t>
            </a:r>
          </a:p>
          <a:p>
            <a:r>
              <a:rPr lang="en-GB" b="1" dirty="0"/>
              <a:t>Sports Leadership</a:t>
            </a:r>
          </a:p>
          <a:p>
            <a:r>
              <a:rPr lang="en-GB" b="1" dirty="0"/>
              <a:t>Healthy Lifestyle </a:t>
            </a:r>
          </a:p>
          <a:p>
            <a:r>
              <a:rPr lang="en-GB" b="1" dirty="0"/>
              <a:t>Acquire, apply and evaluate skills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99E24C-C65F-44E9-BB9C-7849893D04BE}"/>
              </a:ext>
            </a:extLst>
          </p:cNvPr>
          <p:cNvSpPr txBox="1"/>
          <p:nvPr/>
        </p:nvSpPr>
        <p:spPr>
          <a:xfrm>
            <a:off x="98033" y="6464584"/>
            <a:ext cx="1378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Beth Mead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1744E49-5451-4025-83CD-7C4A0A286262}"/>
              </a:ext>
            </a:extLst>
          </p:cNvPr>
          <p:cNvSpPr txBox="1"/>
          <p:nvPr/>
        </p:nvSpPr>
        <p:spPr>
          <a:xfrm>
            <a:off x="1701447" y="6475543"/>
            <a:ext cx="1654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Marcus Rashford</a:t>
            </a:r>
          </a:p>
        </p:txBody>
      </p:sp>
    </p:spTree>
    <p:extLst>
      <p:ext uri="{BB962C8B-B14F-4D97-AF65-F5344CB8AC3E}">
        <p14:creationId xmlns:p14="http://schemas.microsoft.com/office/powerpoint/2010/main" val="385814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788468FB-4DB7-4D3A-A411-727B5B11B153}"/>
              </a:ext>
            </a:extLst>
          </p:cNvPr>
          <p:cNvSpPr/>
          <p:nvPr/>
        </p:nvSpPr>
        <p:spPr>
          <a:xfrm>
            <a:off x="3890636" y="3317152"/>
            <a:ext cx="3442489" cy="15053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25B372E-FCC1-4427-9063-CE326A5FD5FF}"/>
              </a:ext>
            </a:extLst>
          </p:cNvPr>
          <p:cNvSpPr/>
          <p:nvPr/>
        </p:nvSpPr>
        <p:spPr>
          <a:xfrm>
            <a:off x="147550" y="3317152"/>
            <a:ext cx="3572680" cy="1505369"/>
          </a:xfrm>
          <a:prstGeom prst="rect">
            <a:avLst/>
          </a:prstGeom>
          <a:solidFill>
            <a:srgbClr val="BC8F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5110EE0-0784-4CB6-B6B0-6BD650521674}"/>
              </a:ext>
            </a:extLst>
          </p:cNvPr>
          <p:cNvSpPr/>
          <p:nvPr/>
        </p:nvSpPr>
        <p:spPr>
          <a:xfrm>
            <a:off x="152700" y="916938"/>
            <a:ext cx="7188470" cy="2298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8E680A-1729-417F-93A4-37F9706F6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68" y="45709"/>
            <a:ext cx="873101" cy="781881"/>
          </a:xfrm>
          <a:prstGeom prst="rect">
            <a:avLst/>
          </a:prstGeom>
        </p:spPr>
      </p:pic>
      <p:grpSp>
        <p:nvGrpSpPr>
          <p:cNvPr id="5" name="object 10">
            <a:extLst>
              <a:ext uri="{FF2B5EF4-FFF2-40B4-BE49-F238E27FC236}">
                <a16:creationId xmlns:a16="http://schemas.microsoft.com/office/drawing/2014/main" id="{2B4BA900-7343-4760-8ED5-B61E4C15A1E5}"/>
              </a:ext>
            </a:extLst>
          </p:cNvPr>
          <p:cNvGrpSpPr/>
          <p:nvPr/>
        </p:nvGrpSpPr>
        <p:grpSpPr>
          <a:xfrm>
            <a:off x="7865398" y="548299"/>
            <a:ext cx="4133215" cy="408940"/>
            <a:chOff x="4802123" y="829055"/>
            <a:chExt cx="4133215" cy="408940"/>
          </a:xfrm>
        </p:grpSpPr>
        <p:sp>
          <p:nvSpPr>
            <p:cNvPr id="6" name="object 11">
              <a:extLst>
                <a:ext uri="{FF2B5EF4-FFF2-40B4-BE49-F238E27FC236}">
                  <a16:creationId xmlns:a16="http://schemas.microsoft.com/office/drawing/2014/main" id="{A4B89A7C-572E-4099-9583-884ADE277428}"/>
                </a:ext>
              </a:extLst>
            </p:cNvPr>
            <p:cNvSpPr/>
            <p:nvPr/>
          </p:nvSpPr>
          <p:spPr>
            <a:xfrm>
              <a:off x="4805171" y="832103"/>
              <a:ext cx="4127500" cy="402590"/>
            </a:xfrm>
            <a:custGeom>
              <a:avLst/>
              <a:gdLst/>
              <a:ahLst/>
              <a:cxnLst/>
              <a:rect l="l" t="t" r="r" b="b"/>
              <a:pathLst>
                <a:path w="4127500" h="402590">
                  <a:moveTo>
                    <a:pt x="4126991" y="0"/>
                  </a:moveTo>
                  <a:lnTo>
                    <a:pt x="0" y="0"/>
                  </a:lnTo>
                  <a:lnTo>
                    <a:pt x="0" y="402336"/>
                  </a:lnTo>
                  <a:lnTo>
                    <a:pt x="4126991" y="402336"/>
                  </a:lnTo>
                  <a:lnTo>
                    <a:pt x="4126991" y="0"/>
                  </a:lnTo>
                  <a:close/>
                </a:path>
              </a:pathLst>
            </a:custGeom>
            <a:solidFill>
              <a:srgbClr val="E6DFEB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Key Vocabulary:</a:t>
              </a: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" name="object 12">
              <a:extLst>
                <a:ext uri="{FF2B5EF4-FFF2-40B4-BE49-F238E27FC236}">
                  <a16:creationId xmlns:a16="http://schemas.microsoft.com/office/drawing/2014/main" id="{B62F2FA7-AE49-4F1D-8225-2780C03ED859}"/>
                </a:ext>
              </a:extLst>
            </p:cNvPr>
            <p:cNvSpPr/>
            <p:nvPr/>
          </p:nvSpPr>
          <p:spPr>
            <a:xfrm>
              <a:off x="4805171" y="832103"/>
              <a:ext cx="4127500" cy="402590"/>
            </a:xfrm>
            <a:custGeom>
              <a:avLst/>
              <a:gdLst/>
              <a:ahLst/>
              <a:cxnLst/>
              <a:rect l="l" t="t" r="r" b="b"/>
              <a:pathLst>
                <a:path w="4127500" h="402590">
                  <a:moveTo>
                    <a:pt x="0" y="402336"/>
                  </a:moveTo>
                  <a:lnTo>
                    <a:pt x="4126991" y="402336"/>
                  </a:lnTo>
                  <a:lnTo>
                    <a:pt x="4126991" y="0"/>
                  </a:lnTo>
                  <a:lnTo>
                    <a:pt x="0" y="0"/>
                  </a:lnTo>
                  <a:lnTo>
                    <a:pt x="0" y="402336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aphicFrame>
        <p:nvGraphicFramePr>
          <p:cNvPr id="11" name="object 36">
            <a:extLst>
              <a:ext uri="{FF2B5EF4-FFF2-40B4-BE49-F238E27FC236}">
                <a16:creationId xmlns:a16="http://schemas.microsoft.com/office/drawing/2014/main" id="{0764C784-9203-40E8-ACEC-664FCBB439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755486"/>
              </p:ext>
            </p:extLst>
          </p:nvPr>
        </p:nvGraphicFramePr>
        <p:xfrm>
          <a:off x="7868446" y="959229"/>
          <a:ext cx="4126865" cy="5720153"/>
        </p:xfrm>
        <a:graphic>
          <a:graphicData uri="http://schemas.openxmlformats.org/drawingml/2006/table">
            <a:tbl>
              <a:tblPr firstRow="1" bandRow="1"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4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8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 algn="ctr">
                        <a:lnSpc>
                          <a:spcPts val="1435"/>
                        </a:lnSpc>
                      </a:pPr>
                      <a:r>
                        <a:rPr sz="1200" b="1" spc="-5" dirty="0">
                          <a:solidFill>
                            <a:srgbClr val="008000"/>
                          </a:solidFill>
                          <a:latin typeface="Carlito"/>
                          <a:cs typeface="Carlito"/>
                        </a:rPr>
                        <a:t>Speed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The rate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at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which someone</a:t>
                      </a:r>
                      <a:r>
                        <a:rPr sz="1100" spc="-9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moves.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7314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Routine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When lots of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shapes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and movements</a:t>
                      </a:r>
                      <a:r>
                        <a:rPr sz="1100" spc="-1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join</a:t>
                      </a:r>
                    </a:p>
                    <a:p>
                      <a:pPr marL="108585">
                        <a:lnSpc>
                          <a:spcPts val="128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together to make a</a:t>
                      </a:r>
                      <a:r>
                        <a:rPr sz="1100" spc="-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dance.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0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985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b="1" spc="-5" dirty="0">
                          <a:solidFill>
                            <a:srgbClr val="30859C"/>
                          </a:solidFill>
                          <a:latin typeface="Carlito"/>
                          <a:cs typeface="Carlito"/>
                        </a:rPr>
                        <a:t>Balance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444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stay still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steady in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position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or</a:t>
                      </a:r>
                      <a:r>
                        <a:rPr sz="1100" spc="-1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shape.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2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795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b="1" spc="-5" dirty="0">
                          <a:solidFill>
                            <a:srgbClr val="943735"/>
                          </a:solidFill>
                          <a:latin typeface="Carlito"/>
                          <a:cs typeface="Carlito"/>
                        </a:rPr>
                        <a:t>Control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dance without </a:t>
                      </a:r>
                      <a:r>
                        <a:rPr sz="1100" spc="-10" dirty="0">
                          <a:latin typeface="Carlito"/>
                          <a:cs typeface="Carlito"/>
                        </a:rPr>
                        <a:t>loosing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your balance,</a:t>
                      </a:r>
                      <a:r>
                        <a:rPr sz="1100" spc="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change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10858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speed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and direction you</a:t>
                      </a:r>
                      <a:r>
                        <a:rPr sz="1100" spc="-10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5" dirty="0">
                          <a:latin typeface="Carlito"/>
                          <a:cs typeface="Carlito"/>
                        </a:rPr>
                        <a:t>move.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9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7314" algn="ctr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1200" b="1" spc="-5" dirty="0">
                          <a:solidFill>
                            <a:srgbClr val="FF6600"/>
                          </a:solidFill>
                          <a:latin typeface="Carlito"/>
                          <a:cs typeface="Carlito"/>
                        </a:rPr>
                        <a:t>Direction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1493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The way </a:t>
                      </a:r>
                      <a:r>
                        <a:rPr sz="1100" spc="5" dirty="0">
                          <a:latin typeface="Carlito"/>
                          <a:cs typeface="Carlito"/>
                        </a:rPr>
                        <a:t>you</a:t>
                      </a:r>
                      <a:r>
                        <a:rPr sz="11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5" dirty="0">
                          <a:latin typeface="Carlito"/>
                          <a:cs typeface="Carlito"/>
                        </a:rPr>
                        <a:t>move: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10858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Forwards, backwards, sideways,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up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100" spc="-1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down.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2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 algn="ctr">
                        <a:lnSpc>
                          <a:spcPts val="1340"/>
                        </a:lnSpc>
                      </a:pP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Mood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4097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How a character or person</a:t>
                      </a:r>
                      <a:r>
                        <a:rPr sz="1100" spc="-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feels.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6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5410" algn="ctr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1200" b="1" spc="-10" dirty="0">
                          <a:solidFill>
                            <a:srgbClr val="4F6128"/>
                          </a:solidFill>
                          <a:latin typeface="Carlito"/>
                          <a:cs typeface="Carlito"/>
                        </a:rPr>
                        <a:t>Facial</a:t>
                      </a:r>
                      <a:r>
                        <a:rPr sz="1200" b="1" spc="-40" dirty="0">
                          <a:solidFill>
                            <a:srgbClr val="4F6128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4F6128"/>
                          </a:solidFill>
                          <a:latin typeface="Carlito"/>
                          <a:cs typeface="Carlito"/>
                        </a:rPr>
                        <a:t>expression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1493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Using your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face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to show how </a:t>
                      </a:r>
                      <a:r>
                        <a:rPr sz="1100" spc="5" dirty="0">
                          <a:latin typeface="Carlito"/>
                          <a:cs typeface="Carlito"/>
                        </a:rPr>
                        <a:t>you</a:t>
                      </a:r>
                      <a:r>
                        <a:rPr sz="1100" spc="-1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feel: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10858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Happy, sad, upset,</a:t>
                      </a:r>
                      <a:r>
                        <a:rPr sz="11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angry.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6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06045"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2A1F94"/>
                          </a:solidFill>
                          <a:latin typeface="Carlito"/>
                          <a:cs typeface="Carlito"/>
                        </a:rPr>
                        <a:t>Interpretation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When somebody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explains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100" spc="-9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demonstrates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  <a:p>
                      <a:pPr marL="108585" marR="436245">
                        <a:lnSpc>
                          <a:spcPct val="1118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their understanding of an image,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piece</a:t>
                      </a:r>
                      <a:r>
                        <a:rPr sz="1100" spc="-1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of  writing or</a:t>
                      </a:r>
                      <a:r>
                        <a:rPr sz="11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music.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2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7314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b="1" spc="-5" dirty="0">
                          <a:solidFill>
                            <a:srgbClr val="660066"/>
                          </a:solidFill>
                          <a:latin typeface="Carlito"/>
                          <a:cs typeface="Carlito"/>
                        </a:rPr>
                        <a:t>Fluency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444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be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able to </a:t>
                      </a:r>
                      <a:r>
                        <a:rPr sz="1100" spc="5" dirty="0">
                          <a:latin typeface="Carlito"/>
                          <a:cs typeface="Carlito"/>
                        </a:rPr>
                        <a:t>move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with ease and</a:t>
                      </a:r>
                      <a:r>
                        <a:rPr sz="1100" spc="-1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gracefulness.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0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7950"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lang="en-GB" sz="1200" b="1" spc="-5" dirty="0">
                          <a:solidFill>
                            <a:srgbClr val="910F90"/>
                          </a:solidFill>
                          <a:latin typeface="Carlito"/>
                          <a:cs typeface="Carlito"/>
                        </a:rPr>
                        <a:t>Co-ordination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15570" marB="0">
                    <a:lnL w="1905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GB" sz="1100" dirty="0">
                          <a:latin typeface="Carlito"/>
                          <a:cs typeface="Carlito"/>
                        </a:rPr>
                        <a:t>The working together of different muscles to carry out different movements.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4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98425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b="1" spc="-5" dirty="0">
                          <a:solidFill>
                            <a:srgbClr val="008000"/>
                          </a:solidFill>
                          <a:latin typeface="Carlito"/>
                          <a:cs typeface="Carlito"/>
                        </a:rPr>
                        <a:t>Timing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4139">
                        <a:lnSpc>
                          <a:spcPts val="1115"/>
                        </a:lnSpc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Moving to the beat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or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rhythm within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piece</a:t>
                      </a:r>
                      <a:r>
                        <a:rPr sz="1100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5" dirty="0">
                          <a:latin typeface="Carlito"/>
                          <a:cs typeface="Carlito"/>
                        </a:rPr>
                        <a:t>of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104139">
                        <a:lnSpc>
                          <a:spcPts val="1275"/>
                        </a:lnSpc>
                        <a:spcBef>
                          <a:spcPts val="17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music.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27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0330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Theme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20014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4139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topic of the dance or story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such</a:t>
                      </a:r>
                      <a:r>
                        <a:rPr sz="1100" spc="-1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as: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adventure, horror, cultural,</a:t>
                      </a:r>
                      <a:r>
                        <a:rPr sz="110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futuristic.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1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033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GB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rlito"/>
                          <a:cs typeface="Carlito"/>
                        </a:rPr>
                        <a:t>Sequence</a:t>
                      </a:r>
                      <a:endParaRPr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4139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GB" sz="1100" spc="-5" dirty="0">
                          <a:latin typeface="Carlito"/>
                          <a:cs typeface="Carlito"/>
                        </a:rPr>
                        <a:t>A pattern in which one thing follows another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.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76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0330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lang="en-GB" sz="1200" b="1" dirty="0">
                          <a:solidFill>
                            <a:srgbClr val="00B0F0"/>
                          </a:solidFill>
                          <a:latin typeface="Carlito"/>
                          <a:cs typeface="Carlito"/>
                        </a:rPr>
                        <a:t>Rhythm </a:t>
                      </a:r>
                      <a:endParaRPr sz="1200" b="1" dirty="0">
                        <a:solidFill>
                          <a:srgbClr val="00B0F0"/>
                        </a:solidFill>
                        <a:latin typeface="Carlito"/>
                        <a:cs typeface="Carlito"/>
                      </a:endParaRPr>
                    </a:p>
                  </a:txBody>
                  <a:tcPr marL="0" marR="0" marT="12065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4139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en-GB" sz="1100" spc="-5" dirty="0">
                          <a:latin typeface="Carlito"/>
                          <a:cs typeface="Carlito"/>
                        </a:rPr>
                        <a:t>Moving to the regular repetition of sounds. 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1905" marB="0">
                    <a:lnL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87929">
                <a:tc>
                  <a:txBody>
                    <a:bodyPr/>
                    <a:lstStyle/>
                    <a:p>
                      <a:pPr marL="100330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Level</a:t>
                      </a:r>
                      <a:endParaRPr sz="1200" b="1" dirty="0">
                        <a:solidFill>
                          <a:srgbClr val="FF0000"/>
                        </a:solidFill>
                        <a:latin typeface="Carlito"/>
                        <a:cs typeface="Carlito"/>
                      </a:endParaRPr>
                    </a:p>
                  </a:txBody>
                  <a:tcPr marL="0" marR="0" marT="12065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en-GB" sz="1100" dirty="0">
                          <a:latin typeface="Carlito"/>
                          <a:cs typeface="Carlito"/>
                        </a:rPr>
                        <a:t>The different physical aspects a dancer reaches when performing. These are high middle and low.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1905" marB="0">
                    <a:lnL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529289"/>
                  </a:ext>
                </a:extLst>
              </a:tr>
            </a:tbl>
          </a:graphicData>
        </a:graphic>
      </p:graphicFrame>
      <p:grpSp>
        <p:nvGrpSpPr>
          <p:cNvPr id="12" name="object 6">
            <a:extLst>
              <a:ext uri="{FF2B5EF4-FFF2-40B4-BE49-F238E27FC236}">
                <a16:creationId xmlns:a16="http://schemas.microsoft.com/office/drawing/2014/main" id="{A5514543-91CD-4224-94C4-E4AD14B11FAB}"/>
              </a:ext>
            </a:extLst>
          </p:cNvPr>
          <p:cNvGrpSpPr/>
          <p:nvPr/>
        </p:nvGrpSpPr>
        <p:grpSpPr>
          <a:xfrm>
            <a:off x="2958271" y="45467"/>
            <a:ext cx="2769235" cy="490855"/>
            <a:chOff x="1330452" y="71627"/>
            <a:chExt cx="2769235" cy="490855"/>
          </a:xfrm>
        </p:grpSpPr>
        <p:sp>
          <p:nvSpPr>
            <p:cNvPr id="13" name="object 7">
              <a:extLst>
                <a:ext uri="{FF2B5EF4-FFF2-40B4-BE49-F238E27FC236}">
                  <a16:creationId xmlns:a16="http://schemas.microsoft.com/office/drawing/2014/main" id="{9B70035D-8A12-4329-947B-1E8C4BD19F8C}"/>
                </a:ext>
              </a:extLst>
            </p:cNvPr>
            <p:cNvSpPr/>
            <p:nvPr/>
          </p:nvSpPr>
          <p:spPr>
            <a:xfrm>
              <a:off x="1343406" y="84581"/>
              <a:ext cx="2743200" cy="464820"/>
            </a:xfrm>
            <a:custGeom>
              <a:avLst/>
              <a:gdLst/>
              <a:ahLst/>
              <a:cxnLst/>
              <a:rect l="l" t="t" r="r" b="b"/>
              <a:pathLst>
                <a:path w="2743200" h="464820">
                  <a:moveTo>
                    <a:pt x="2743199" y="0"/>
                  </a:moveTo>
                  <a:lnTo>
                    <a:pt x="0" y="0"/>
                  </a:lnTo>
                  <a:lnTo>
                    <a:pt x="0" y="464820"/>
                  </a:lnTo>
                  <a:lnTo>
                    <a:pt x="2743199" y="464820"/>
                  </a:lnTo>
                  <a:lnTo>
                    <a:pt x="27431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object 8">
              <a:extLst>
                <a:ext uri="{FF2B5EF4-FFF2-40B4-BE49-F238E27FC236}">
                  <a16:creationId xmlns:a16="http://schemas.microsoft.com/office/drawing/2014/main" id="{96A411E2-D796-4D0A-8AF3-6B8B5EED1EBD}"/>
                </a:ext>
              </a:extLst>
            </p:cNvPr>
            <p:cNvSpPr/>
            <p:nvPr/>
          </p:nvSpPr>
          <p:spPr>
            <a:xfrm>
              <a:off x="1343406" y="84581"/>
              <a:ext cx="2743200" cy="464820"/>
            </a:xfrm>
            <a:custGeom>
              <a:avLst/>
              <a:gdLst/>
              <a:ahLst/>
              <a:cxnLst/>
              <a:rect l="l" t="t" r="r" b="b"/>
              <a:pathLst>
                <a:path w="2743200" h="464820">
                  <a:moveTo>
                    <a:pt x="0" y="464820"/>
                  </a:moveTo>
                  <a:lnTo>
                    <a:pt x="2743199" y="464820"/>
                  </a:lnTo>
                  <a:lnTo>
                    <a:pt x="2743199" y="0"/>
                  </a:lnTo>
                  <a:lnTo>
                    <a:pt x="0" y="0"/>
                  </a:lnTo>
                  <a:lnTo>
                    <a:pt x="0" y="46482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" name="object 2">
            <a:extLst>
              <a:ext uri="{FF2B5EF4-FFF2-40B4-BE49-F238E27FC236}">
                <a16:creationId xmlns:a16="http://schemas.microsoft.com/office/drawing/2014/main" id="{03B8629F-295C-419B-A40A-21CD66BA87D3}"/>
              </a:ext>
            </a:extLst>
          </p:cNvPr>
          <p:cNvGrpSpPr/>
          <p:nvPr/>
        </p:nvGrpSpPr>
        <p:grpSpPr>
          <a:xfrm>
            <a:off x="5707217" y="33657"/>
            <a:ext cx="2883535" cy="489584"/>
            <a:chOff x="4073588" y="71564"/>
            <a:chExt cx="2883535" cy="489584"/>
          </a:xfrm>
        </p:grpSpPr>
        <p:sp>
          <p:nvSpPr>
            <p:cNvPr id="16" name="object 3">
              <a:extLst>
                <a:ext uri="{FF2B5EF4-FFF2-40B4-BE49-F238E27FC236}">
                  <a16:creationId xmlns:a16="http://schemas.microsoft.com/office/drawing/2014/main" id="{72524FDD-75B7-4954-86D3-8B6597895F52}"/>
                </a:ext>
              </a:extLst>
            </p:cNvPr>
            <p:cNvSpPr/>
            <p:nvPr/>
          </p:nvSpPr>
          <p:spPr>
            <a:xfrm>
              <a:off x="4086606" y="84582"/>
              <a:ext cx="2857500" cy="463550"/>
            </a:xfrm>
            <a:custGeom>
              <a:avLst/>
              <a:gdLst/>
              <a:ahLst/>
              <a:cxnLst/>
              <a:rect l="l" t="t" r="r" b="b"/>
              <a:pathLst>
                <a:path w="2857500" h="463550">
                  <a:moveTo>
                    <a:pt x="2857500" y="0"/>
                  </a:moveTo>
                  <a:lnTo>
                    <a:pt x="0" y="0"/>
                  </a:lnTo>
                  <a:lnTo>
                    <a:pt x="0" y="463296"/>
                  </a:lnTo>
                  <a:lnTo>
                    <a:pt x="2857500" y="463296"/>
                  </a:lnTo>
                  <a:lnTo>
                    <a:pt x="28575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4">
              <a:extLst>
                <a:ext uri="{FF2B5EF4-FFF2-40B4-BE49-F238E27FC236}">
                  <a16:creationId xmlns:a16="http://schemas.microsoft.com/office/drawing/2014/main" id="{982FF11F-34BB-4B86-9210-00AA1BC5610E}"/>
                </a:ext>
              </a:extLst>
            </p:cNvPr>
            <p:cNvSpPr/>
            <p:nvPr/>
          </p:nvSpPr>
          <p:spPr>
            <a:xfrm>
              <a:off x="4086606" y="84582"/>
              <a:ext cx="2857500" cy="463550"/>
            </a:xfrm>
            <a:custGeom>
              <a:avLst/>
              <a:gdLst/>
              <a:ahLst/>
              <a:cxnLst/>
              <a:rect l="l" t="t" r="r" b="b"/>
              <a:pathLst>
                <a:path w="2857500" h="463550">
                  <a:moveTo>
                    <a:pt x="0" y="463296"/>
                  </a:moveTo>
                  <a:lnTo>
                    <a:pt x="2857500" y="463296"/>
                  </a:lnTo>
                  <a:lnTo>
                    <a:pt x="2857500" y="0"/>
                  </a:lnTo>
                  <a:lnTo>
                    <a:pt x="0" y="0"/>
                  </a:lnTo>
                  <a:lnTo>
                    <a:pt x="0" y="463296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9">
            <a:extLst>
              <a:ext uri="{FF2B5EF4-FFF2-40B4-BE49-F238E27FC236}">
                <a16:creationId xmlns:a16="http://schemas.microsoft.com/office/drawing/2014/main" id="{F24EC74A-A3BA-4D39-9D0F-0CB489933D36}"/>
              </a:ext>
            </a:extLst>
          </p:cNvPr>
          <p:cNvSpPr txBox="1">
            <a:spLocks/>
          </p:cNvSpPr>
          <p:nvPr/>
        </p:nvSpPr>
        <p:spPr>
          <a:xfrm>
            <a:off x="3240838" y="96313"/>
            <a:ext cx="2370138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000" b="1" i="0">
                <a:solidFill>
                  <a:srgbClr val="8063A1"/>
                </a:solidFill>
                <a:latin typeface="Carlito"/>
                <a:ea typeface="+mj-ea"/>
                <a:cs typeface="Carlito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-1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rlito"/>
                <a:ea typeface="+mj-ea"/>
              </a:rPr>
              <a:t>Physical</a:t>
            </a:r>
            <a:r>
              <a:rPr kumimoji="0" lang="en-GB" sz="2000" b="1" i="0" u="none" strike="noStrike" kern="0" cap="none" spc="-55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rlito"/>
                <a:ea typeface="+mj-ea"/>
              </a:rPr>
              <a:t> </a:t>
            </a:r>
            <a:r>
              <a:rPr kumimoji="0" lang="en-GB" sz="2000" b="1" i="0" u="none" strike="noStrike" kern="0" cap="none" spc="-1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rlito"/>
                <a:ea typeface="+mj-ea"/>
              </a:rPr>
              <a:t>Education</a:t>
            </a: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C4E8956B-78A5-4453-96CC-B26ACE72BC12}"/>
              </a:ext>
            </a:extLst>
          </p:cNvPr>
          <p:cNvSpPr txBox="1">
            <a:spLocks/>
          </p:cNvSpPr>
          <p:nvPr/>
        </p:nvSpPr>
        <p:spPr>
          <a:xfrm>
            <a:off x="6251193" y="110767"/>
            <a:ext cx="1971039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000" b="1" i="0">
                <a:solidFill>
                  <a:srgbClr val="8063A1"/>
                </a:solidFill>
                <a:latin typeface="Carlito"/>
                <a:ea typeface="+mj-ea"/>
                <a:cs typeface="Carlito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kern="0" spc="-10" dirty="0">
                <a:solidFill>
                  <a:schemeClr val="accent1">
                    <a:lumMod val="75000"/>
                  </a:schemeClr>
                </a:solidFill>
              </a:rPr>
              <a:t>Unit: KS1 Dance</a:t>
            </a:r>
            <a:endParaRPr kumimoji="0" lang="en-GB" sz="2000" b="1" i="0" u="none" strike="noStrike" kern="0" cap="none" spc="-1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rlito"/>
              <a:ea typeface="+mj-ea"/>
            </a:endParaRPr>
          </a:p>
        </p:txBody>
      </p:sp>
      <p:sp>
        <p:nvSpPr>
          <p:cNvPr id="21" name="object 18">
            <a:extLst>
              <a:ext uri="{FF2B5EF4-FFF2-40B4-BE49-F238E27FC236}">
                <a16:creationId xmlns:a16="http://schemas.microsoft.com/office/drawing/2014/main" id="{00A89602-9AC0-4040-98D0-05FA0D643610}"/>
              </a:ext>
            </a:extLst>
          </p:cNvPr>
          <p:cNvSpPr txBox="1"/>
          <p:nvPr/>
        </p:nvSpPr>
        <p:spPr>
          <a:xfrm>
            <a:off x="144656" y="935690"/>
            <a:ext cx="7188470" cy="2324354"/>
          </a:xfrm>
          <a:prstGeom prst="rect">
            <a:avLst/>
          </a:prstGeom>
          <a:ln w="9144">
            <a:solidFill>
              <a:srgbClr val="97B853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85"/>
              </a:spcBef>
            </a:pPr>
            <a:r>
              <a:rPr sz="1200" b="1" spc="-5" dirty="0">
                <a:latin typeface="Carlito"/>
                <a:cs typeface="Carlito"/>
              </a:rPr>
              <a:t>Children </a:t>
            </a:r>
            <a:r>
              <a:rPr sz="1200" b="1" dirty="0">
                <a:latin typeface="Carlito"/>
                <a:cs typeface="Carlito"/>
              </a:rPr>
              <a:t>will be </a:t>
            </a:r>
            <a:r>
              <a:rPr sz="1200" b="1" spc="-5" dirty="0">
                <a:latin typeface="Carlito"/>
                <a:cs typeface="Carlito"/>
              </a:rPr>
              <a:t>taught</a:t>
            </a:r>
            <a:r>
              <a:rPr sz="1200" b="1" spc="10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to:</a:t>
            </a:r>
            <a:endParaRPr sz="1200" dirty="0">
              <a:latin typeface="Carlito"/>
              <a:cs typeface="Carlito"/>
            </a:endParaRP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sz="1200" spc="-5" dirty="0">
                <a:solidFill>
                  <a:schemeClr val="accent2">
                    <a:lumMod val="75000"/>
                  </a:schemeClr>
                </a:solidFill>
                <a:latin typeface="Carlito"/>
                <a:cs typeface="Carlito"/>
              </a:rPr>
              <a:t>Express </a:t>
            </a:r>
            <a:r>
              <a:rPr sz="1200" dirty="0">
                <a:solidFill>
                  <a:schemeClr val="accent2">
                    <a:lumMod val="75000"/>
                  </a:schemeClr>
                </a:solidFill>
                <a:latin typeface="Carlito"/>
                <a:cs typeface="Carlito"/>
              </a:rPr>
              <a:t>and </a:t>
            </a:r>
            <a:r>
              <a:rPr sz="1200" spc="-10" dirty="0">
                <a:solidFill>
                  <a:schemeClr val="accent2">
                    <a:lumMod val="75000"/>
                  </a:schemeClr>
                </a:solidFill>
                <a:latin typeface="Carlito"/>
                <a:cs typeface="Carlito"/>
              </a:rPr>
              <a:t>communicate </a:t>
            </a:r>
            <a:r>
              <a:rPr sz="1200" dirty="0">
                <a:solidFill>
                  <a:schemeClr val="accent2">
                    <a:lumMod val="75000"/>
                  </a:schemeClr>
                </a:solidFill>
                <a:latin typeface="Carlito"/>
                <a:cs typeface="Carlito"/>
              </a:rPr>
              <a:t>ideas and</a:t>
            </a:r>
            <a:r>
              <a:rPr sz="1200" spc="-20" dirty="0">
                <a:solidFill>
                  <a:schemeClr val="accent2">
                    <a:lumMod val="75000"/>
                  </a:schemeClr>
                </a:solidFill>
                <a:latin typeface="Carlito"/>
                <a:cs typeface="Carlito"/>
              </a:rPr>
              <a:t> </a:t>
            </a:r>
            <a:r>
              <a:rPr sz="1200" spc="-5" dirty="0">
                <a:solidFill>
                  <a:schemeClr val="accent2">
                    <a:lumMod val="75000"/>
                  </a:schemeClr>
                </a:solidFill>
                <a:latin typeface="Carlito"/>
                <a:cs typeface="Carlito"/>
              </a:rPr>
              <a:t>feelings</a:t>
            </a:r>
            <a:r>
              <a:rPr lang="en-GB" sz="1200" spc="-5" dirty="0">
                <a:solidFill>
                  <a:schemeClr val="accent2">
                    <a:lumMod val="75000"/>
                  </a:schemeClr>
                </a:solidFill>
                <a:latin typeface="Carlito"/>
                <a:cs typeface="Carlito"/>
              </a:rPr>
              <a:t>. </a:t>
            </a: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dirty="0">
                <a:solidFill>
                  <a:schemeClr val="accent2">
                    <a:lumMod val="75000"/>
                  </a:schemeClr>
                </a:solidFill>
                <a:latin typeface="Carlito"/>
                <a:cs typeface="Carlito"/>
              </a:rPr>
              <a:t>Learn and understand the term ‘beat’.</a:t>
            </a: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dirty="0">
                <a:solidFill>
                  <a:schemeClr val="accent2">
                    <a:lumMod val="75000"/>
                  </a:schemeClr>
                </a:solidFill>
                <a:latin typeface="Carlito"/>
                <a:cs typeface="Carlito"/>
              </a:rPr>
              <a:t>Begin to practise performing different movements in time with the beat. </a:t>
            </a: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dirty="0">
                <a:solidFill>
                  <a:schemeClr val="accent2">
                    <a:lumMod val="75000"/>
                  </a:schemeClr>
                </a:solidFill>
                <a:latin typeface="Carlito"/>
                <a:cs typeface="Carlito"/>
              </a:rPr>
              <a:t>Explore a range of different ways in which you can move and change direction.</a:t>
            </a: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dirty="0">
                <a:solidFill>
                  <a:schemeClr val="accent2">
                    <a:lumMod val="75000"/>
                  </a:schemeClr>
                </a:solidFill>
                <a:latin typeface="Carlito"/>
                <a:cs typeface="Carlito"/>
              </a:rPr>
              <a:t>Link moves together and perform up sequences up to 10 beats. </a:t>
            </a: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dirty="0">
                <a:latin typeface="Carlito"/>
                <a:cs typeface="Carlito"/>
              </a:rPr>
              <a:t>Explore and change different levels and speeds of movement. </a:t>
            </a: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dirty="0">
                <a:latin typeface="Carlito"/>
                <a:cs typeface="Carlito"/>
              </a:rPr>
              <a:t>Use movement imaginatively, responding to stimuli, including  music and performing basic skills.</a:t>
            </a: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dirty="0">
                <a:latin typeface="Carlito"/>
                <a:cs typeface="Carlito"/>
              </a:rPr>
              <a:t>Begin to work cooperatively with others when creating a dance. </a:t>
            </a: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dirty="0">
                <a:latin typeface="Carlito"/>
                <a:cs typeface="Carlito"/>
              </a:rPr>
              <a:t>Create a complete dance that is controlled and in time.</a:t>
            </a: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endParaRPr sz="1200" dirty="0">
              <a:latin typeface="Carlito"/>
              <a:cs typeface="Carlito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101431-5C95-4B8A-A514-D78A671F74B5}"/>
              </a:ext>
            </a:extLst>
          </p:cNvPr>
          <p:cNvSpPr/>
          <p:nvPr/>
        </p:nvSpPr>
        <p:spPr>
          <a:xfrm>
            <a:off x="144656" y="4990793"/>
            <a:ext cx="3234641" cy="1685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0F3E3D-85B6-442A-B10B-2084165EC803}"/>
              </a:ext>
            </a:extLst>
          </p:cNvPr>
          <p:cNvSpPr/>
          <p:nvPr/>
        </p:nvSpPr>
        <p:spPr>
          <a:xfrm>
            <a:off x="144656" y="3567886"/>
            <a:ext cx="3572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2890" marR="252729" lvl="0" indent="-172720"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How does our body feel when dancing? </a:t>
            </a:r>
          </a:p>
          <a:p>
            <a:pPr marL="262890" marR="252729" lvl="0" indent="-172720"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Do we use different body parts?</a:t>
            </a:r>
          </a:p>
          <a:p>
            <a:pPr marL="262890" marR="252729" lvl="0" indent="-172720"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How does it feel when we are balancing?</a:t>
            </a:r>
          </a:p>
          <a:p>
            <a:pPr marL="262890" marR="252729" lvl="0" indent="-172720"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Do we still get sweaty and does our heart beat as fast?</a:t>
            </a:r>
          </a:p>
          <a:p>
            <a:pPr marL="262890" marR="252729" lvl="0" indent="-172720"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What does our body need to stay healthy?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B808E4-DB49-4ED0-B92D-75D5848638C9}"/>
              </a:ext>
            </a:extLst>
          </p:cNvPr>
          <p:cNvSpPr/>
          <p:nvPr/>
        </p:nvSpPr>
        <p:spPr>
          <a:xfrm>
            <a:off x="3852374" y="3318011"/>
            <a:ext cx="35861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9575" lvl="0">
              <a:spcBef>
                <a:spcPts val="290"/>
              </a:spcBef>
            </a:pPr>
            <a:r>
              <a:rPr lang="en-GB" sz="1200" b="1" dirty="0">
                <a:solidFill>
                  <a:prstClr val="black"/>
                </a:solidFill>
                <a:latin typeface="Carlito"/>
                <a:cs typeface="Carlito"/>
              </a:rPr>
              <a:t>Sports Leadership:</a:t>
            </a:r>
            <a:endParaRPr lang="en-GB" sz="12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377825" marR="626110" lvl="0" indent="-287020">
              <a:buFont typeface="Arial"/>
              <a:buChar char="•"/>
              <a:tabLst>
                <a:tab pos="377825" algn="l"/>
                <a:tab pos="378460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How can we help others who are not as confident in dance?</a:t>
            </a:r>
          </a:p>
          <a:p>
            <a:pPr marL="377825" marR="626110" lvl="0" indent="-287020">
              <a:buFont typeface="Arial"/>
              <a:buChar char="•"/>
              <a:tabLst>
                <a:tab pos="377825" algn="l"/>
                <a:tab pos="378460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How can we still show sportsmanship in a lesson when we aren’t racing or against someone?</a:t>
            </a:r>
          </a:p>
          <a:p>
            <a:pPr marL="377825" marR="626110" lvl="0" indent="-287020">
              <a:buFont typeface="Arial"/>
              <a:buChar char="•"/>
              <a:tabLst>
                <a:tab pos="377825" algn="l"/>
                <a:tab pos="378460" algn="l"/>
              </a:tabLst>
            </a:pPr>
            <a:endParaRPr lang="en-GB" sz="1200" spc="-5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00D0CF-02F6-49F4-AEBB-ED794286FCAD}"/>
              </a:ext>
            </a:extLst>
          </p:cNvPr>
          <p:cNvSpPr/>
          <p:nvPr/>
        </p:nvSpPr>
        <p:spPr>
          <a:xfrm>
            <a:off x="-443971" y="3345308"/>
            <a:ext cx="21167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49630" lvl="0">
              <a:spcBef>
                <a:spcPts val="295"/>
              </a:spcBef>
            </a:pPr>
            <a:r>
              <a:rPr lang="en-GB" sz="1200" b="1" spc="-10" dirty="0">
                <a:solidFill>
                  <a:prstClr val="black"/>
                </a:solidFill>
                <a:latin typeface="Carlito"/>
                <a:cs typeface="Carlito"/>
              </a:rPr>
              <a:t>Healthy Lifestyle: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B7D1C47-E163-4D17-A1F1-9137D54C0629}"/>
              </a:ext>
            </a:extLst>
          </p:cNvPr>
          <p:cNvSpPr/>
          <p:nvPr/>
        </p:nvSpPr>
        <p:spPr>
          <a:xfrm>
            <a:off x="317767" y="5018949"/>
            <a:ext cx="2888418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7080" marR="514984" lvl="0" indent="-247015" algn="ctr">
              <a:spcBef>
                <a:spcPts val="295"/>
              </a:spcBef>
            </a:pPr>
            <a:r>
              <a:rPr lang="en-GB" sz="1200" b="1" dirty="0">
                <a:solidFill>
                  <a:prstClr val="black"/>
                </a:solidFill>
                <a:latin typeface="Carlito"/>
                <a:cs typeface="Carlito"/>
              </a:rPr>
              <a:t>Ambition &amp; Aspiration</a:t>
            </a:r>
            <a:endParaRPr lang="en-GB" sz="1200" b="1" spc="-1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767080" marR="514984" lvl="0" indent="-247015">
              <a:spcBef>
                <a:spcPts val="295"/>
              </a:spcBef>
            </a:pPr>
            <a:r>
              <a:rPr lang="en-GB" sz="1200" b="1" spc="-1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endParaRPr lang="en-GB" sz="12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446C5BF-8807-4F27-87AD-739F2FB50E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131" y="5324162"/>
            <a:ext cx="1160939" cy="102653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A546DF9-6814-478F-B3F2-B48E63A29C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7475" y="5335829"/>
            <a:ext cx="1571971" cy="1023609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42765178-AD6A-4FAD-8A96-B80E87E355BC}"/>
              </a:ext>
            </a:extLst>
          </p:cNvPr>
          <p:cNvSpPr/>
          <p:nvPr/>
        </p:nvSpPr>
        <p:spPr>
          <a:xfrm>
            <a:off x="3873976" y="5233157"/>
            <a:ext cx="38407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Think…</a:t>
            </a:r>
          </a:p>
          <a:p>
            <a:r>
              <a:rPr lang="en-GB" b="1" dirty="0"/>
              <a:t>Sports Leadership</a:t>
            </a:r>
          </a:p>
          <a:p>
            <a:r>
              <a:rPr lang="en-GB" b="1" dirty="0"/>
              <a:t>Healthy Lifestyle </a:t>
            </a:r>
          </a:p>
          <a:p>
            <a:r>
              <a:rPr lang="en-GB" b="1" dirty="0"/>
              <a:t>Acquire, apply and evaluate skills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731569E-A028-4DD8-8565-7252081FD004}"/>
              </a:ext>
            </a:extLst>
          </p:cNvPr>
          <p:cNvSpPr txBox="1"/>
          <p:nvPr/>
        </p:nvSpPr>
        <p:spPr>
          <a:xfrm>
            <a:off x="250568" y="6403542"/>
            <a:ext cx="1378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Ashley Banjo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2EB572-971B-4551-8446-7BB757B5C3D5}"/>
              </a:ext>
            </a:extLst>
          </p:cNvPr>
          <p:cNvSpPr txBox="1"/>
          <p:nvPr/>
        </p:nvSpPr>
        <p:spPr>
          <a:xfrm>
            <a:off x="2000781" y="6386124"/>
            <a:ext cx="1378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Diversity</a:t>
            </a:r>
          </a:p>
        </p:txBody>
      </p:sp>
    </p:spTree>
    <p:extLst>
      <p:ext uri="{BB962C8B-B14F-4D97-AF65-F5344CB8AC3E}">
        <p14:creationId xmlns:p14="http://schemas.microsoft.com/office/powerpoint/2010/main" val="697133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4CBAEF0-84CC-4A87-B9F6-084026485E3B}"/>
              </a:ext>
            </a:extLst>
          </p:cNvPr>
          <p:cNvSpPr/>
          <p:nvPr/>
        </p:nvSpPr>
        <p:spPr>
          <a:xfrm>
            <a:off x="160789" y="902263"/>
            <a:ext cx="6929244" cy="22345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1A744A-C164-4122-83A9-D4F111CD66B1}"/>
              </a:ext>
            </a:extLst>
          </p:cNvPr>
          <p:cNvSpPr/>
          <p:nvPr/>
        </p:nvSpPr>
        <p:spPr>
          <a:xfrm>
            <a:off x="201133" y="4692160"/>
            <a:ext cx="3757092" cy="2080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7A42663-46DF-4677-BB2B-FC44C64EFFD1}"/>
              </a:ext>
            </a:extLst>
          </p:cNvPr>
          <p:cNvSpPr/>
          <p:nvPr/>
        </p:nvSpPr>
        <p:spPr>
          <a:xfrm>
            <a:off x="4106061" y="3195974"/>
            <a:ext cx="3388835" cy="13849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9575" lvl="0">
              <a:spcBef>
                <a:spcPts val="295"/>
              </a:spcBef>
            </a:pPr>
            <a:endParaRPr lang="en-GB" sz="1200" spc="-5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2B6A4DA-7D58-4AAF-8FDA-39C206408712}"/>
              </a:ext>
            </a:extLst>
          </p:cNvPr>
          <p:cNvSpPr/>
          <p:nvPr/>
        </p:nvSpPr>
        <p:spPr>
          <a:xfrm>
            <a:off x="157759" y="3195974"/>
            <a:ext cx="3838745" cy="1384995"/>
          </a:xfrm>
          <a:prstGeom prst="rect">
            <a:avLst/>
          </a:prstGeom>
          <a:solidFill>
            <a:srgbClr val="BC8F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9E77A32-F25A-492E-89E2-B7A3FF824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33" y="123060"/>
            <a:ext cx="827568" cy="741105"/>
          </a:xfrm>
          <a:prstGeom prst="rect">
            <a:avLst/>
          </a:prstGeom>
        </p:spPr>
      </p:pic>
      <p:grpSp>
        <p:nvGrpSpPr>
          <p:cNvPr id="3" name="object 6">
            <a:extLst>
              <a:ext uri="{FF2B5EF4-FFF2-40B4-BE49-F238E27FC236}">
                <a16:creationId xmlns:a16="http://schemas.microsoft.com/office/drawing/2014/main" id="{A5514543-91CD-4224-94C4-E4AD14B11FAB}"/>
              </a:ext>
            </a:extLst>
          </p:cNvPr>
          <p:cNvGrpSpPr/>
          <p:nvPr/>
        </p:nvGrpSpPr>
        <p:grpSpPr>
          <a:xfrm>
            <a:off x="3500635" y="59182"/>
            <a:ext cx="2769235" cy="490855"/>
            <a:chOff x="1330452" y="71627"/>
            <a:chExt cx="2769235" cy="490855"/>
          </a:xfrm>
        </p:grpSpPr>
        <p:sp>
          <p:nvSpPr>
            <p:cNvPr id="4" name="object 7">
              <a:extLst>
                <a:ext uri="{FF2B5EF4-FFF2-40B4-BE49-F238E27FC236}">
                  <a16:creationId xmlns:a16="http://schemas.microsoft.com/office/drawing/2014/main" id="{9B70035D-8A12-4329-947B-1E8C4BD19F8C}"/>
                </a:ext>
              </a:extLst>
            </p:cNvPr>
            <p:cNvSpPr/>
            <p:nvPr/>
          </p:nvSpPr>
          <p:spPr>
            <a:xfrm>
              <a:off x="1343406" y="84581"/>
              <a:ext cx="2743200" cy="464820"/>
            </a:xfrm>
            <a:custGeom>
              <a:avLst/>
              <a:gdLst/>
              <a:ahLst/>
              <a:cxnLst/>
              <a:rect l="l" t="t" r="r" b="b"/>
              <a:pathLst>
                <a:path w="2743200" h="464820">
                  <a:moveTo>
                    <a:pt x="2743199" y="0"/>
                  </a:moveTo>
                  <a:lnTo>
                    <a:pt x="0" y="0"/>
                  </a:lnTo>
                  <a:lnTo>
                    <a:pt x="0" y="464820"/>
                  </a:lnTo>
                  <a:lnTo>
                    <a:pt x="2743199" y="464820"/>
                  </a:lnTo>
                  <a:lnTo>
                    <a:pt x="27431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" name="object 8">
              <a:extLst>
                <a:ext uri="{FF2B5EF4-FFF2-40B4-BE49-F238E27FC236}">
                  <a16:creationId xmlns:a16="http://schemas.microsoft.com/office/drawing/2014/main" id="{96A411E2-D796-4D0A-8AF3-6B8B5EED1EBD}"/>
                </a:ext>
              </a:extLst>
            </p:cNvPr>
            <p:cNvSpPr/>
            <p:nvPr/>
          </p:nvSpPr>
          <p:spPr>
            <a:xfrm>
              <a:off x="1343406" y="84581"/>
              <a:ext cx="2743200" cy="464820"/>
            </a:xfrm>
            <a:custGeom>
              <a:avLst/>
              <a:gdLst/>
              <a:ahLst/>
              <a:cxnLst/>
              <a:rect l="l" t="t" r="r" b="b"/>
              <a:pathLst>
                <a:path w="2743200" h="464820">
                  <a:moveTo>
                    <a:pt x="0" y="464820"/>
                  </a:moveTo>
                  <a:lnTo>
                    <a:pt x="2743199" y="464820"/>
                  </a:lnTo>
                  <a:lnTo>
                    <a:pt x="2743199" y="0"/>
                  </a:lnTo>
                  <a:lnTo>
                    <a:pt x="0" y="0"/>
                  </a:lnTo>
                  <a:lnTo>
                    <a:pt x="0" y="46482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" name="object 2">
            <a:extLst>
              <a:ext uri="{FF2B5EF4-FFF2-40B4-BE49-F238E27FC236}">
                <a16:creationId xmlns:a16="http://schemas.microsoft.com/office/drawing/2014/main" id="{91FA3AAF-A3F5-4B86-8612-3166DACC957C}"/>
              </a:ext>
            </a:extLst>
          </p:cNvPr>
          <p:cNvGrpSpPr/>
          <p:nvPr/>
        </p:nvGrpSpPr>
        <p:grpSpPr>
          <a:xfrm>
            <a:off x="6256788" y="59754"/>
            <a:ext cx="2883535" cy="489584"/>
            <a:chOff x="4073588" y="71564"/>
            <a:chExt cx="2883535" cy="489584"/>
          </a:xfrm>
        </p:grpSpPr>
        <p:sp>
          <p:nvSpPr>
            <p:cNvPr id="7" name="object 3">
              <a:extLst>
                <a:ext uri="{FF2B5EF4-FFF2-40B4-BE49-F238E27FC236}">
                  <a16:creationId xmlns:a16="http://schemas.microsoft.com/office/drawing/2014/main" id="{43CB92D1-020F-403F-92AD-83458BC3C3AB}"/>
                </a:ext>
              </a:extLst>
            </p:cNvPr>
            <p:cNvSpPr/>
            <p:nvPr/>
          </p:nvSpPr>
          <p:spPr>
            <a:xfrm>
              <a:off x="4086606" y="84582"/>
              <a:ext cx="2857500" cy="463550"/>
            </a:xfrm>
            <a:custGeom>
              <a:avLst/>
              <a:gdLst/>
              <a:ahLst/>
              <a:cxnLst/>
              <a:rect l="l" t="t" r="r" b="b"/>
              <a:pathLst>
                <a:path w="2857500" h="463550">
                  <a:moveTo>
                    <a:pt x="2857500" y="0"/>
                  </a:moveTo>
                  <a:lnTo>
                    <a:pt x="0" y="0"/>
                  </a:lnTo>
                  <a:lnTo>
                    <a:pt x="0" y="463296"/>
                  </a:lnTo>
                  <a:lnTo>
                    <a:pt x="2857500" y="463296"/>
                  </a:lnTo>
                  <a:lnTo>
                    <a:pt x="28575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85291C65-263D-4581-AEF1-21B1FAFB8D14}"/>
                </a:ext>
              </a:extLst>
            </p:cNvPr>
            <p:cNvSpPr/>
            <p:nvPr/>
          </p:nvSpPr>
          <p:spPr>
            <a:xfrm>
              <a:off x="4086606" y="84582"/>
              <a:ext cx="2857500" cy="463550"/>
            </a:xfrm>
            <a:custGeom>
              <a:avLst/>
              <a:gdLst/>
              <a:ahLst/>
              <a:cxnLst/>
              <a:rect l="l" t="t" r="r" b="b"/>
              <a:pathLst>
                <a:path w="2857500" h="463550">
                  <a:moveTo>
                    <a:pt x="0" y="463296"/>
                  </a:moveTo>
                  <a:lnTo>
                    <a:pt x="2857500" y="463296"/>
                  </a:lnTo>
                  <a:lnTo>
                    <a:pt x="2857500" y="0"/>
                  </a:lnTo>
                  <a:lnTo>
                    <a:pt x="0" y="0"/>
                  </a:lnTo>
                  <a:lnTo>
                    <a:pt x="0" y="463296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Rectangle 9"/>
          <p:cNvSpPr/>
          <p:nvPr/>
        </p:nvSpPr>
        <p:spPr>
          <a:xfrm>
            <a:off x="3742889" y="119880"/>
            <a:ext cx="2284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spcBef>
                <a:spcPts val="100"/>
              </a:spcBef>
              <a:defRPr/>
            </a:pPr>
            <a:r>
              <a:rPr lang="en-GB" b="1" kern="0" spc="-10" dirty="0">
                <a:solidFill>
                  <a:schemeClr val="accent1">
                    <a:lumMod val="75000"/>
                  </a:schemeClr>
                </a:solidFill>
                <a:latin typeface="Carlito"/>
              </a:rPr>
              <a:t>Physical</a:t>
            </a:r>
            <a:r>
              <a:rPr lang="en-GB" b="1" kern="0" spc="-55" dirty="0">
                <a:solidFill>
                  <a:schemeClr val="accent1">
                    <a:lumMod val="75000"/>
                  </a:schemeClr>
                </a:solidFill>
                <a:latin typeface="Carlito"/>
              </a:rPr>
              <a:t> </a:t>
            </a:r>
            <a:r>
              <a:rPr lang="en-GB" b="1" kern="0" spc="-10" dirty="0">
                <a:solidFill>
                  <a:schemeClr val="accent1">
                    <a:lumMod val="75000"/>
                  </a:schemeClr>
                </a:solidFill>
                <a:latin typeface="Carlito"/>
              </a:rPr>
              <a:t>Education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56256" y="109982"/>
            <a:ext cx="2582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spcBef>
                <a:spcPts val="100"/>
              </a:spcBef>
              <a:defRPr/>
            </a:pPr>
            <a:r>
              <a:rPr lang="en-GB" b="1" kern="0" spc="-10" dirty="0">
                <a:solidFill>
                  <a:schemeClr val="accent1">
                    <a:lumMod val="75000"/>
                  </a:schemeClr>
                </a:solidFill>
                <a:latin typeface="Carlito"/>
              </a:rPr>
              <a:t>Unit: KS1 Gymnastics</a:t>
            </a:r>
          </a:p>
        </p:txBody>
      </p:sp>
      <p:grpSp>
        <p:nvGrpSpPr>
          <p:cNvPr id="12" name="object 10">
            <a:extLst>
              <a:ext uri="{FF2B5EF4-FFF2-40B4-BE49-F238E27FC236}">
                <a16:creationId xmlns:a16="http://schemas.microsoft.com/office/drawing/2014/main" id="{D6E74BD4-D464-403B-B6A3-3A9C99B3D52B}"/>
              </a:ext>
            </a:extLst>
          </p:cNvPr>
          <p:cNvGrpSpPr/>
          <p:nvPr/>
        </p:nvGrpSpPr>
        <p:grpSpPr>
          <a:xfrm>
            <a:off x="7869845" y="630039"/>
            <a:ext cx="4133215" cy="396418"/>
            <a:chOff x="4802123" y="829055"/>
            <a:chExt cx="4133215" cy="408940"/>
          </a:xfrm>
        </p:grpSpPr>
        <p:sp>
          <p:nvSpPr>
            <p:cNvPr id="13" name="object 11">
              <a:extLst>
                <a:ext uri="{FF2B5EF4-FFF2-40B4-BE49-F238E27FC236}">
                  <a16:creationId xmlns:a16="http://schemas.microsoft.com/office/drawing/2014/main" id="{F13F877E-06E4-445A-98B7-F992E18BE2D4}"/>
                </a:ext>
              </a:extLst>
            </p:cNvPr>
            <p:cNvSpPr/>
            <p:nvPr/>
          </p:nvSpPr>
          <p:spPr>
            <a:xfrm>
              <a:off x="4805171" y="832103"/>
              <a:ext cx="4127500" cy="402590"/>
            </a:xfrm>
            <a:custGeom>
              <a:avLst/>
              <a:gdLst/>
              <a:ahLst/>
              <a:cxnLst/>
              <a:rect l="l" t="t" r="r" b="b"/>
              <a:pathLst>
                <a:path w="4127500" h="402590">
                  <a:moveTo>
                    <a:pt x="4126991" y="0"/>
                  </a:moveTo>
                  <a:lnTo>
                    <a:pt x="0" y="0"/>
                  </a:lnTo>
                  <a:lnTo>
                    <a:pt x="0" y="402336"/>
                  </a:lnTo>
                  <a:lnTo>
                    <a:pt x="4126991" y="402336"/>
                  </a:lnTo>
                  <a:lnTo>
                    <a:pt x="4126991" y="0"/>
                  </a:lnTo>
                  <a:close/>
                </a:path>
              </a:pathLst>
            </a:custGeom>
            <a:solidFill>
              <a:srgbClr val="E6DFEB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Key Vocabulary:</a:t>
              </a: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object 12">
              <a:extLst>
                <a:ext uri="{FF2B5EF4-FFF2-40B4-BE49-F238E27FC236}">
                  <a16:creationId xmlns:a16="http://schemas.microsoft.com/office/drawing/2014/main" id="{A5269E4F-D8EF-43C2-8E4B-46620A94A30A}"/>
                </a:ext>
              </a:extLst>
            </p:cNvPr>
            <p:cNvSpPr/>
            <p:nvPr/>
          </p:nvSpPr>
          <p:spPr>
            <a:xfrm>
              <a:off x="4805171" y="832103"/>
              <a:ext cx="4127500" cy="402590"/>
            </a:xfrm>
            <a:custGeom>
              <a:avLst/>
              <a:gdLst/>
              <a:ahLst/>
              <a:cxnLst/>
              <a:rect l="l" t="t" r="r" b="b"/>
              <a:pathLst>
                <a:path w="4127500" h="402590">
                  <a:moveTo>
                    <a:pt x="0" y="402336"/>
                  </a:moveTo>
                  <a:lnTo>
                    <a:pt x="4126991" y="402336"/>
                  </a:lnTo>
                  <a:lnTo>
                    <a:pt x="4126991" y="0"/>
                  </a:lnTo>
                  <a:lnTo>
                    <a:pt x="0" y="0"/>
                  </a:lnTo>
                  <a:lnTo>
                    <a:pt x="0" y="402336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aphicFrame>
        <p:nvGraphicFramePr>
          <p:cNvPr id="15" name="object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181160"/>
              </p:ext>
            </p:extLst>
          </p:nvPr>
        </p:nvGraphicFramePr>
        <p:xfrm>
          <a:off x="7828767" y="1026457"/>
          <a:ext cx="4171626" cy="4904527"/>
        </p:xfrm>
        <a:graphic>
          <a:graphicData uri="http://schemas.openxmlformats.org/drawingml/2006/table">
            <a:tbl>
              <a:tblPr firstRow="1" bandRow="1"/>
              <a:tblGrid>
                <a:gridCol w="1276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4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8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9220" algn="ctr">
                        <a:lnSpc>
                          <a:spcPts val="1410"/>
                        </a:lnSpc>
                      </a:pPr>
                      <a:r>
                        <a:rPr sz="1200" b="1" spc="-5" dirty="0">
                          <a:solidFill>
                            <a:srgbClr val="008000"/>
                          </a:solidFill>
                          <a:latin typeface="Carlito"/>
                          <a:cs typeface="Carlito"/>
                        </a:rPr>
                        <a:t>Sequence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order of movements within a</a:t>
                      </a:r>
                      <a:r>
                        <a:rPr sz="1100" spc="-1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routine.</a:t>
                      </a:r>
                    </a:p>
                    <a:p>
                      <a:pPr marL="1085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.</a:t>
                      </a:r>
                    </a:p>
                  </a:txBody>
                  <a:tcPr marL="0" marR="0" marT="63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9220" algn="ctr">
                        <a:lnSpc>
                          <a:spcPts val="1340"/>
                        </a:lnSpc>
                      </a:pPr>
                      <a:r>
                        <a:rPr sz="1200" b="1" spc="-5" dirty="0">
                          <a:solidFill>
                            <a:srgbClr val="30859C"/>
                          </a:solidFill>
                          <a:latin typeface="Carlito"/>
                          <a:cs typeface="Carlito"/>
                        </a:rPr>
                        <a:t>Balance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stay still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steady in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position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or</a:t>
                      </a:r>
                      <a:r>
                        <a:rPr sz="1100" spc="-1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shape.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7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200" b="1" spc="-5" dirty="0">
                          <a:solidFill>
                            <a:srgbClr val="943735"/>
                          </a:solidFill>
                          <a:latin typeface="Carlito"/>
                          <a:cs typeface="Carlito"/>
                        </a:rPr>
                        <a:t>Control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dance without </a:t>
                      </a:r>
                      <a:r>
                        <a:rPr sz="1100" spc="-10" dirty="0">
                          <a:latin typeface="Carlito"/>
                          <a:cs typeface="Carlito"/>
                        </a:rPr>
                        <a:t>loosing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your balance,</a:t>
                      </a:r>
                      <a:r>
                        <a:rPr sz="1100" spc="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change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10858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speed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and direction you</a:t>
                      </a:r>
                      <a:r>
                        <a:rPr sz="1100" spc="-1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5" dirty="0">
                          <a:latin typeface="Carlito"/>
                          <a:cs typeface="Carlito"/>
                        </a:rPr>
                        <a:t>move.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3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795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200" b="1" spc="-5" dirty="0">
                          <a:solidFill>
                            <a:srgbClr val="FF6600"/>
                          </a:solidFill>
                          <a:latin typeface="Carlito"/>
                          <a:cs typeface="Carlito"/>
                        </a:rPr>
                        <a:t>Direction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way you</a:t>
                      </a:r>
                      <a:r>
                        <a:rPr sz="11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move: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108585">
                        <a:lnSpc>
                          <a:spcPts val="1285"/>
                        </a:lnSpc>
                        <a:spcBef>
                          <a:spcPts val="565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Forwards,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backwards, sideways, up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100" spc="-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down.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7950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Body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Shape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Shapes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created through the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position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100" spc="-1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the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108585">
                        <a:lnSpc>
                          <a:spcPts val="1280"/>
                        </a:lnSpc>
                        <a:spcBef>
                          <a:spcPts val="165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body.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7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7314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200" b="1" spc="-15" dirty="0">
                          <a:solidFill>
                            <a:srgbClr val="4F6128"/>
                          </a:solidFill>
                          <a:latin typeface="Carlito"/>
                          <a:cs typeface="Carlito"/>
                        </a:rPr>
                        <a:t>Technique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The safe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method performers have been</a:t>
                      </a:r>
                      <a:r>
                        <a:rPr sz="1100" spc="-10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taught</a:t>
                      </a:r>
                      <a:r>
                        <a:rPr lang="en-GB" sz="1100" spc="0" baseline="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to perform a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skill such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as a forward</a:t>
                      </a:r>
                      <a:r>
                        <a:rPr sz="1100" spc="-1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roll.</a:t>
                      </a: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8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985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200" b="1" spc="-15" dirty="0">
                          <a:solidFill>
                            <a:srgbClr val="2A1F94"/>
                          </a:solidFill>
                          <a:latin typeface="Carlito"/>
                          <a:cs typeface="Carlito"/>
                        </a:rPr>
                        <a:t>Travelling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572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How the performer decides to move within</a:t>
                      </a:r>
                      <a:r>
                        <a:rPr sz="1100" spc="-1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10858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routine on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hands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10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feet.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5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660066"/>
                          </a:solidFill>
                          <a:latin typeface="Carlito"/>
                          <a:cs typeface="Carlito"/>
                        </a:rPr>
                        <a:t>Fluency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To be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able to move with ease and</a:t>
                      </a:r>
                      <a:r>
                        <a:rPr sz="1100" spc="-1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gracefulness.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93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 algn="ctr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200" b="1" spc="-5" dirty="0">
                          <a:solidFill>
                            <a:srgbClr val="910F90"/>
                          </a:solidFill>
                          <a:latin typeface="Carlito"/>
                          <a:cs typeface="Carlito"/>
                        </a:rPr>
                        <a:t>Element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13664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gymnastic skills such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as a forward roll</a:t>
                      </a:r>
                      <a:r>
                        <a:rPr sz="1100" spc="-1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or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10858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balance.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5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11760"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200" b="1" spc="-10" dirty="0">
                          <a:solidFill>
                            <a:srgbClr val="008000"/>
                          </a:solidFill>
                          <a:latin typeface="Carlito"/>
                          <a:cs typeface="Carlito"/>
                        </a:rPr>
                        <a:t>Point</a:t>
                      </a:r>
                      <a:r>
                        <a:rPr sz="1200" b="1" spc="-15" dirty="0">
                          <a:solidFill>
                            <a:srgbClr val="00800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008000"/>
                          </a:solidFill>
                          <a:latin typeface="Carlito"/>
                          <a:cs typeface="Carlito"/>
                        </a:rPr>
                        <a:t>balances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318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111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When a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balance is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performed on a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number</a:t>
                      </a:r>
                      <a:r>
                        <a:rPr sz="1100" spc="-1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5" dirty="0">
                          <a:latin typeface="Carlito"/>
                          <a:cs typeface="Carlito"/>
                        </a:rPr>
                        <a:t>of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111125">
                        <a:lnSpc>
                          <a:spcPts val="1275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points of the</a:t>
                      </a:r>
                      <a:r>
                        <a:rPr sz="110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body.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6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11125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Canon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111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Performing the same movements and</a:t>
                      </a:r>
                      <a:r>
                        <a:rPr sz="1100" spc="-1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physical</a:t>
                      </a:r>
                      <a:r>
                        <a:rPr lang="en-GB" sz="11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actions at the same</a:t>
                      </a:r>
                      <a:r>
                        <a:rPr sz="1100" spc="-9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time.</a:t>
                      </a: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26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1239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200" b="1" dirty="0">
                          <a:solidFill>
                            <a:srgbClr val="30859C"/>
                          </a:solidFill>
                          <a:latin typeface="Carlito"/>
                          <a:cs typeface="Carlito"/>
                        </a:rPr>
                        <a:t>Body</a:t>
                      </a:r>
                      <a:r>
                        <a:rPr sz="1200" b="1" spc="-20" dirty="0">
                          <a:solidFill>
                            <a:srgbClr val="30859C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0859C"/>
                          </a:solidFill>
                          <a:latin typeface="Carlito"/>
                          <a:cs typeface="Carlito"/>
                        </a:rPr>
                        <a:t>tension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90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111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Tensing muscles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to create a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stable</a:t>
                      </a:r>
                      <a:r>
                        <a:rPr sz="1100" spc="-1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shape.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94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12395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b="1" spc="-10" dirty="0">
                          <a:solidFill>
                            <a:srgbClr val="FF6600"/>
                          </a:solidFill>
                          <a:latin typeface="Carlito"/>
                          <a:cs typeface="Carlito"/>
                        </a:rPr>
                        <a:t>Safety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2065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111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Making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sure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the environment around</a:t>
                      </a:r>
                      <a:r>
                        <a:rPr sz="1100" spc="-10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and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11112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techniques are performed</a:t>
                      </a:r>
                      <a:r>
                        <a:rPr sz="11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properly.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190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65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17195">
                        <a:lnSpc>
                          <a:spcPts val="1380"/>
                        </a:lnSpc>
                      </a:pPr>
                      <a:r>
                        <a:rPr lang="en-GB" sz="1200" b="1" dirty="0">
                          <a:solidFill>
                            <a:srgbClr val="7030A0"/>
                          </a:solidFill>
                          <a:latin typeface="Carlito"/>
                          <a:cs typeface="Carlito"/>
                        </a:rPr>
                        <a:t>Contrast</a:t>
                      </a:r>
                      <a:endParaRPr sz="1200" b="1" dirty="0">
                        <a:solidFill>
                          <a:srgbClr val="7030A0"/>
                        </a:solidFill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111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en-GB" sz="1100" dirty="0">
                          <a:latin typeface="Carlito"/>
                          <a:cs typeface="Carlito"/>
                        </a:rPr>
                        <a:t>To compare</a:t>
                      </a:r>
                      <a:r>
                        <a:rPr lang="en-GB" sz="1100" baseline="0" dirty="0">
                          <a:latin typeface="Carlito"/>
                          <a:cs typeface="Carlito"/>
                        </a:rPr>
                        <a:t> in order to make differences clear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.</a:t>
                      </a:r>
                    </a:p>
                  </a:txBody>
                  <a:tcPr marL="0" marR="0" marT="190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6" name="object 18">
            <a:extLst>
              <a:ext uri="{FF2B5EF4-FFF2-40B4-BE49-F238E27FC236}">
                <a16:creationId xmlns:a16="http://schemas.microsoft.com/office/drawing/2014/main" id="{00A89602-9AC0-4040-98D0-05FA0D643610}"/>
              </a:ext>
            </a:extLst>
          </p:cNvPr>
          <p:cNvSpPr txBox="1"/>
          <p:nvPr/>
        </p:nvSpPr>
        <p:spPr>
          <a:xfrm>
            <a:off x="160789" y="923671"/>
            <a:ext cx="6929244" cy="2324354"/>
          </a:xfrm>
          <a:prstGeom prst="rect">
            <a:avLst/>
          </a:prstGeom>
          <a:ln w="9144">
            <a:solidFill>
              <a:srgbClr val="97B853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85"/>
              </a:spcBef>
            </a:pPr>
            <a:r>
              <a:rPr sz="1200" b="1" spc="-5" dirty="0">
                <a:latin typeface="Carlito"/>
                <a:cs typeface="Carlito"/>
              </a:rPr>
              <a:t>Children </a:t>
            </a:r>
            <a:r>
              <a:rPr sz="1200" b="1" dirty="0">
                <a:latin typeface="Carlito"/>
                <a:cs typeface="Carlito"/>
              </a:rPr>
              <a:t>will be </a:t>
            </a:r>
            <a:r>
              <a:rPr sz="1200" b="1" spc="-5" dirty="0">
                <a:latin typeface="Carlito"/>
                <a:cs typeface="Carlito"/>
              </a:rPr>
              <a:t>taught</a:t>
            </a:r>
            <a:r>
              <a:rPr sz="1200" b="1" spc="10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to:</a:t>
            </a:r>
            <a:endParaRPr sz="1200" dirty="0">
              <a:latin typeface="Carlito"/>
              <a:cs typeface="Carlito"/>
            </a:endParaRP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schemeClr val="accent2">
                    <a:lumMod val="75000"/>
                  </a:schemeClr>
                </a:solidFill>
                <a:latin typeface="Carlito"/>
                <a:cs typeface="Carlito"/>
              </a:rPr>
              <a:t>Introduce and develop the term level and explore how to change this in gymnastics.</a:t>
            </a: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schemeClr val="accent2">
                    <a:lumMod val="75000"/>
                  </a:schemeClr>
                </a:solidFill>
                <a:latin typeface="Carlito"/>
                <a:cs typeface="Carlito"/>
              </a:rPr>
              <a:t>Explore different shapes that can be made and ways in which you can travel. </a:t>
            </a: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schemeClr val="accent2">
                    <a:lumMod val="75000"/>
                  </a:schemeClr>
                </a:solidFill>
                <a:latin typeface="Carlito"/>
                <a:cs typeface="Carlito"/>
              </a:rPr>
              <a:t>Introduce vocab such as along, next to, on to. </a:t>
            </a: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schemeClr val="accent2">
                    <a:lumMod val="75000"/>
                  </a:schemeClr>
                </a:solidFill>
                <a:latin typeface="Carlito"/>
                <a:cs typeface="Carlito"/>
              </a:rPr>
              <a:t>Begin to link shapes and movements into a sequence. </a:t>
            </a: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dirty="0">
                <a:latin typeface="Carlito"/>
                <a:cs typeface="Carlito"/>
              </a:rPr>
              <a:t>Build upon shape and travel learnt in </a:t>
            </a:r>
            <a:r>
              <a:rPr lang="en-GB" sz="1200" dirty="0" err="1">
                <a:latin typeface="Carlito"/>
                <a:cs typeface="Carlito"/>
              </a:rPr>
              <a:t>Yr</a:t>
            </a:r>
            <a:r>
              <a:rPr lang="en-GB" sz="1200" dirty="0">
                <a:latin typeface="Carlito"/>
                <a:cs typeface="Carlito"/>
              </a:rPr>
              <a:t> 1 and introduce balance to a sequence. </a:t>
            </a: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dirty="0">
                <a:latin typeface="Carlito"/>
                <a:cs typeface="Carlito"/>
              </a:rPr>
              <a:t>Perform a variety of balances (recognising the different body parts used) with control. </a:t>
            </a: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dirty="0">
                <a:latin typeface="Carlito"/>
                <a:cs typeface="Carlito"/>
              </a:rPr>
              <a:t>Explore movement and travel involving apparatus. </a:t>
            </a: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dirty="0">
                <a:latin typeface="Carlito"/>
                <a:cs typeface="Carlito"/>
              </a:rPr>
              <a:t>Create a sequence of balances and shapes that are linked with travel in pairs or groups.</a:t>
            </a: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dirty="0">
                <a:latin typeface="Carlito"/>
                <a:cs typeface="Carlito"/>
              </a:rPr>
              <a:t>Show contrasts on use of body and shape (such as small, tall, straight, curved).</a:t>
            </a:r>
          </a:p>
          <a:p>
            <a:pPr marL="90170">
              <a:lnSpc>
                <a:spcPct val="100000"/>
              </a:lnSpc>
              <a:spcBef>
                <a:spcPts val="215"/>
              </a:spcBef>
              <a:tabLst>
                <a:tab pos="263525" algn="l"/>
              </a:tabLst>
            </a:pPr>
            <a:endParaRPr lang="en-GB" sz="1200" dirty="0">
              <a:latin typeface="Carlito"/>
              <a:cs typeface="Carlito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475475" y="518458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Think…</a:t>
            </a:r>
          </a:p>
          <a:p>
            <a:r>
              <a:rPr lang="en-GB" b="1" dirty="0"/>
              <a:t>Sports Leadership</a:t>
            </a:r>
          </a:p>
          <a:p>
            <a:r>
              <a:rPr lang="en-GB" b="1" dirty="0"/>
              <a:t>Healthy Lifestyle </a:t>
            </a:r>
          </a:p>
          <a:p>
            <a:r>
              <a:rPr lang="en-GB" b="1" dirty="0"/>
              <a:t>Acquire, apply and evaluate skills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E5B7427-C964-4BCB-979A-DA69989671CC}"/>
              </a:ext>
            </a:extLst>
          </p:cNvPr>
          <p:cNvSpPr/>
          <p:nvPr/>
        </p:nvSpPr>
        <p:spPr>
          <a:xfrm>
            <a:off x="92986" y="3248025"/>
            <a:ext cx="38652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9630" lvl="0">
              <a:spcBef>
                <a:spcPts val="295"/>
              </a:spcBef>
            </a:pPr>
            <a:r>
              <a:rPr lang="en-GB" sz="1200" b="1" spc="-10" dirty="0">
                <a:solidFill>
                  <a:prstClr val="black"/>
                </a:solidFill>
                <a:latin typeface="Carlito"/>
                <a:cs typeface="Carlito"/>
              </a:rPr>
              <a:t>Healthy Lifestyle:</a:t>
            </a:r>
          </a:p>
          <a:p>
            <a:pPr marL="262890" marR="252729" lvl="0" indent="-172720"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How can we use this space safely?</a:t>
            </a:r>
          </a:p>
          <a:p>
            <a:pPr marL="262890" marR="252729" lvl="0" indent="-172720"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What body parts can we use to travel?</a:t>
            </a:r>
          </a:p>
          <a:p>
            <a:pPr marL="262890" marR="252729" lvl="0" indent="-172720"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Why might we need to show strength in gym?</a:t>
            </a:r>
          </a:p>
          <a:p>
            <a:pPr marL="262890" marR="252729" lvl="0" indent="-172720"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How does our body feel doing different balances and techniques?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38F85F-E61C-41DD-8049-B78380BC2322}"/>
              </a:ext>
            </a:extLst>
          </p:cNvPr>
          <p:cNvSpPr/>
          <p:nvPr/>
        </p:nvSpPr>
        <p:spPr>
          <a:xfrm>
            <a:off x="4022998" y="3332612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9575" lvl="0">
              <a:spcBef>
                <a:spcPts val="290"/>
              </a:spcBef>
            </a:pPr>
            <a:r>
              <a:rPr lang="en-GB" sz="1200" b="1" dirty="0">
                <a:solidFill>
                  <a:prstClr val="black"/>
                </a:solidFill>
                <a:latin typeface="Carlito"/>
                <a:cs typeface="Carlito"/>
              </a:rPr>
              <a:t>Sports Leadership:</a:t>
            </a:r>
            <a:endParaRPr lang="en-GB" sz="12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377825" marR="626110" lvl="0" indent="-287020">
              <a:buFont typeface="Arial"/>
              <a:buChar char="•"/>
              <a:tabLst>
                <a:tab pos="377825" algn="l"/>
                <a:tab pos="378460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Begin  to talk about playing fairly. What is that?</a:t>
            </a:r>
          </a:p>
          <a:p>
            <a:pPr marL="377825" marR="626110" lvl="0" indent="-287020">
              <a:buFont typeface="Arial"/>
              <a:buChar char="•"/>
              <a:tabLst>
                <a:tab pos="377825" algn="l"/>
                <a:tab pos="378460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How can we help people in our team?</a:t>
            </a:r>
          </a:p>
          <a:p>
            <a:pPr marL="377825" marR="626110" lvl="0" indent="-287020">
              <a:buFont typeface="Arial"/>
              <a:buChar char="•"/>
              <a:tabLst>
                <a:tab pos="377825" algn="l"/>
                <a:tab pos="378460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How should we act when we are losing?</a:t>
            </a:r>
          </a:p>
          <a:p>
            <a:pPr marL="377825" marR="626110" lvl="0" indent="-287020">
              <a:buFont typeface="Arial"/>
              <a:buChar char="•"/>
              <a:tabLst>
                <a:tab pos="377825" algn="l"/>
                <a:tab pos="378460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Why do we want to show sportsmanship?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C80FB9-4021-4A26-ADF1-61EB4054AD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449" y="5084490"/>
            <a:ext cx="1284504" cy="127197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BF7F909-3BFD-4E1C-BBB0-8FC0A5C949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940" y="5105286"/>
            <a:ext cx="1423993" cy="123038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B774CCB0-C7C5-49C1-B2E7-DE544D9B51A5}"/>
              </a:ext>
            </a:extLst>
          </p:cNvPr>
          <p:cNvSpPr/>
          <p:nvPr/>
        </p:nvSpPr>
        <p:spPr>
          <a:xfrm>
            <a:off x="560615" y="4790670"/>
            <a:ext cx="2888418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7080" marR="514984" lvl="0" indent="-247015" algn="ctr">
              <a:spcBef>
                <a:spcPts val="295"/>
              </a:spcBef>
            </a:pPr>
            <a:r>
              <a:rPr lang="en-GB" sz="1200" b="1" dirty="0">
                <a:solidFill>
                  <a:prstClr val="black"/>
                </a:solidFill>
                <a:latin typeface="Carlito"/>
                <a:cs typeface="Carlito"/>
              </a:rPr>
              <a:t>Ambition &amp; Aspiration</a:t>
            </a:r>
            <a:endParaRPr lang="en-GB" sz="1200" b="1" spc="-1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767080" marR="514984" lvl="0" indent="-247015">
              <a:spcBef>
                <a:spcPts val="295"/>
              </a:spcBef>
            </a:pPr>
            <a:r>
              <a:rPr lang="en-GB" sz="1200" b="1" spc="-1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endParaRPr lang="en-GB" sz="12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55803B5-F20B-4689-BCFB-C9F6FBAA1A38}"/>
              </a:ext>
            </a:extLst>
          </p:cNvPr>
          <p:cNvSpPr txBox="1"/>
          <p:nvPr/>
        </p:nvSpPr>
        <p:spPr>
          <a:xfrm>
            <a:off x="250568" y="6403542"/>
            <a:ext cx="1378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Max Whitlock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8488693-85E7-40BC-B668-9FDFEAD9EB4A}"/>
              </a:ext>
            </a:extLst>
          </p:cNvPr>
          <p:cNvSpPr txBox="1"/>
          <p:nvPr/>
        </p:nvSpPr>
        <p:spPr>
          <a:xfrm>
            <a:off x="2228940" y="6384910"/>
            <a:ext cx="1378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Beth Tweddle</a:t>
            </a:r>
          </a:p>
        </p:txBody>
      </p:sp>
    </p:spTree>
    <p:extLst>
      <p:ext uri="{BB962C8B-B14F-4D97-AF65-F5344CB8AC3E}">
        <p14:creationId xmlns:p14="http://schemas.microsoft.com/office/powerpoint/2010/main" val="1331509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2B6A4DA-7D58-4AAF-8FDA-39C206408712}"/>
              </a:ext>
            </a:extLst>
          </p:cNvPr>
          <p:cNvSpPr/>
          <p:nvPr/>
        </p:nvSpPr>
        <p:spPr>
          <a:xfrm>
            <a:off x="103928" y="3137129"/>
            <a:ext cx="3002935" cy="1541952"/>
          </a:xfrm>
          <a:prstGeom prst="rect">
            <a:avLst/>
          </a:prstGeom>
          <a:solidFill>
            <a:srgbClr val="BC8F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7A42663-46DF-4677-BB2B-FC44C64EFFD1}"/>
              </a:ext>
            </a:extLst>
          </p:cNvPr>
          <p:cNvSpPr/>
          <p:nvPr/>
        </p:nvSpPr>
        <p:spPr>
          <a:xfrm>
            <a:off x="5343850" y="3137129"/>
            <a:ext cx="2535021" cy="15419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9575" lvl="0">
              <a:spcBef>
                <a:spcPts val="295"/>
              </a:spcBef>
            </a:pPr>
            <a:endParaRPr lang="en-GB" sz="1200" spc="-5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CBAEF0-84CC-4A87-B9F6-084026485E3B}"/>
              </a:ext>
            </a:extLst>
          </p:cNvPr>
          <p:cNvSpPr/>
          <p:nvPr/>
        </p:nvSpPr>
        <p:spPr>
          <a:xfrm>
            <a:off x="262865" y="955487"/>
            <a:ext cx="7507467" cy="21112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3177255" y="3173543"/>
            <a:ext cx="2096203" cy="122653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170" marR="544195" lvl="0">
              <a:tabLst>
                <a:tab pos="263525" algn="l"/>
              </a:tabLst>
              <a:defRPr/>
            </a:pPr>
            <a:r>
              <a:rPr lang="en-GB" sz="1200" b="1" kern="0" spc="-10" dirty="0">
                <a:solidFill>
                  <a:prstClr val="black"/>
                </a:solidFill>
                <a:latin typeface="Carlito"/>
                <a:cs typeface="Carlito"/>
              </a:rPr>
              <a:t>Sports to consider.. </a:t>
            </a:r>
          </a:p>
          <a:p>
            <a:pPr marL="262890" marR="544195" lvl="0" indent="-172720">
              <a:buFont typeface="Arial"/>
              <a:buChar char="•"/>
              <a:tabLst>
                <a:tab pos="263525" algn="l"/>
              </a:tabLst>
              <a:defRPr/>
            </a:pPr>
            <a:r>
              <a:rPr lang="en-GB" sz="1200" kern="0" spc="-10" dirty="0">
                <a:solidFill>
                  <a:prstClr val="black"/>
                </a:solidFill>
                <a:latin typeface="Carlito"/>
                <a:cs typeface="Carlito"/>
              </a:rPr>
              <a:t>Handball</a:t>
            </a:r>
          </a:p>
          <a:p>
            <a:pPr marL="262890" marR="544195" lvl="0" indent="-172720">
              <a:buFont typeface="Arial"/>
              <a:buChar char="•"/>
              <a:tabLst>
                <a:tab pos="263525" algn="l"/>
              </a:tabLst>
              <a:defRPr/>
            </a:pPr>
            <a:r>
              <a:rPr lang="en-GB" sz="1200" kern="0" spc="-10" dirty="0">
                <a:solidFill>
                  <a:prstClr val="black"/>
                </a:solidFill>
                <a:latin typeface="Carlito"/>
              </a:rPr>
              <a:t>Cricket</a:t>
            </a:r>
          </a:p>
          <a:p>
            <a:pPr marL="262890" marR="544195" lvl="0" indent="-172720">
              <a:buFont typeface="Arial"/>
              <a:buChar char="•"/>
              <a:tabLst>
                <a:tab pos="263525" algn="l"/>
              </a:tabLst>
              <a:defRPr/>
            </a:pPr>
            <a:r>
              <a:rPr lang="en-GB" sz="1200" kern="0" spc="-10" dirty="0" err="1">
                <a:solidFill>
                  <a:prstClr val="black"/>
                </a:solidFill>
                <a:latin typeface="Carlito"/>
              </a:rPr>
              <a:t>Rounders</a:t>
            </a:r>
            <a:endParaRPr lang="en-GB" sz="1200" kern="0" spc="-10" dirty="0">
              <a:solidFill>
                <a:prstClr val="black"/>
              </a:solidFill>
              <a:latin typeface="Carlito"/>
            </a:endParaRPr>
          </a:p>
          <a:p>
            <a:pPr marL="262890" marR="544195" lvl="0" indent="-172720">
              <a:buFont typeface="Arial"/>
              <a:buChar char="•"/>
              <a:tabLst>
                <a:tab pos="263525" algn="l"/>
              </a:tabLst>
              <a:defRPr/>
            </a:pPr>
            <a:r>
              <a:rPr lang="en-GB" sz="1200" kern="0" spc="-10" dirty="0">
                <a:solidFill>
                  <a:prstClr val="black"/>
                </a:solidFill>
                <a:latin typeface="Carlito"/>
              </a:rPr>
              <a:t>Tennis (striking)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1054AD2-AF86-42DA-BDFB-5FB5962BC6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33" y="77672"/>
            <a:ext cx="926208" cy="829440"/>
          </a:xfrm>
          <a:prstGeom prst="rect">
            <a:avLst/>
          </a:prstGeom>
        </p:spPr>
      </p:pic>
      <p:grpSp>
        <p:nvGrpSpPr>
          <p:cNvPr id="3" name="object 6">
            <a:extLst>
              <a:ext uri="{FF2B5EF4-FFF2-40B4-BE49-F238E27FC236}">
                <a16:creationId xmlns:a16="http://schemas.microsoft.com/office/drawing/2014/main" id="{A5514543-91CD-4224-94C4-E4AD14B11FAB}"/>
              </a:ext>
            </a:extLst>
          </p:cNvPr>
          <p:cNvGrpSpPr/>
          <p:nvPr/>
        </p:nvGrpSpPr>
        <p:grpSpPr>
          <a:xfrm>
            <a:off x="2903735" y="77670"/>
            <a:ext cx="2769235" cy="602268"/>
            <a:chOff x="1330452" y="71627"/>
            <a:chExt cx="2769235" cy="490855"/>
          </a:xfrm>
        </p:grpSpPr>
        <p:sp>
          <p:nvSpPr>
            <p:cNvPr id="4" name="object 7">
              <a:extLst>
                <a:ext uri="{FF2B5EF4-FFF2-40B4-BE49-F238E27FC236}">
                  <a16:creationId xmlns:a16="http://schemas.microsoft.com/office/drawing/2014/main" id="{9B70035D-8A12-4329-947B-1E8C4BD19F8C}"/>
                </a:ext>
              </a:extLst>
            </p:cNvPr>
            <p:cNvSpPr/>
            <p:nvPr/>
          </p:nvSpPr>
          <p:spPr>
            <a:xfrm>
              <a:off x="1343406" y="84581"/>
              <a:ext cx="2743200" cy="464820"/>
            </a:xfrm>
            <a:custGeom>
              <a:avLst/>
              <a:gdLst/>
              <a:ahLst/>
              <a:cxnLst/>
              <a:rect l="l" t="t" r="r" b="b"/>
              <a:pathLst>
                <a:path w="2743200" h="464820">
                  <a:moveTo>
                    <a:pt x="2743199" y="0"/>
                  </a:moveTo>
                  <a:lnTo>
                    <a:pt x="0" y="0"/>
                  </a:lnTo>
                  <a:lnTo>
                    <a:pt x="0" y="464820"/>
                  </a:lnTo>
                  <a:lnTo>
                    <a:pt x="2743199" y="464820"/>
                  </a:lnTo>
                  <a:lnTo>
                    <a:pt x="27431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" name="object 8">
              <a:extLst>
                <a:ext uri="{FF2B5EF4-FFF2-40B4-BE49-F238E27FC236}">
                  <a16:creationId xmlns:a16="http://schemas.microsoft.com/office/drawing/2014/main" id="{96A411E2-D796-4D0A-8AF3-6B8B5EED1EBD}"/>
                </a:ext>
              </a:extLst>
            </p:cNvPr>
            <p:cNvSpPr/>
            <p:nvPr/>
          </p:nvSpPr>
          <p:spPr>
            <a:xfrm>
              <a:off x="1343406" y="84581"/>
              <a:ext cx="2743200" cy="464820"/>
            </a:xfrm>
            <a:custGeom>
              <a:avLst/>
              <a:gdLst/>
              <a:ahLst/>
              <a:cxnLst/>
              <a:rect l="l" t="t" r="r" b="b"/>
              <a:pathLst>
                <a:path w="2743200" h="464820">
                  <a:moveTo>
                    <a:pt x="0" y="464820"/>
                  </a:moveTo>
                  <a:lnTo>
                    <a:pt x="2743199" y="464820"/>
                  </a:lnTo>
                  <a:lnTo>
                    <a:pt x="2743199" y="0"/>
                  </a:lnTo>
                  <a:lnTo>
                    <a:pt x="0" y="0"/>
                  </a:lnTo>
                  <a:lnTo>
                    <a:pt x="0" y="46482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" name="object 2">
            <a:extLst>
              <a:ext uri="{FF2B5EF4-FFF2-40B4-BE49-F238E27FC236}">
                <a16:creationId xmlns:a16="http://schemas.microsoft.com/office/drawing/2014/main" id="{91FA3AAF-A3F5-4B86-8612-3166DACC957C}"/>
              </a:ext>
            </a:extLst>
          </p:cNvPr>
          <p:cNvGrpSpPr/>
          <p:nvPr/>
        </p:nvGrpSpPr>
        <p:grpSpPr>
          <a:xfrm>
            <a:off x="5659889" y="78242"/>
            <a:ext cx="2925311" cy="601696"/>
            <a:chOff x="4073588" y="71564"/>
            <a:chExt cx="2883535" cy="489584"/>
          </a:xfrm>
        </p:grpSpPr>
        <p:sp>
          <p:nvSpPr>
            <p:cNvPr id="7" name="object 3">
              <a:extLst>
                <a:ext uri="{FF2B5EF4-FFF2-40B4-BE49-F238E27FC236}">
                  <a16:creationId xmlns:a16="http://schemas.microsoft.com/office/drawing/2014/main" id="{43CB92D1-020F-403F-92AD-83458BC3C3AB}"/>
                </a:ext>
              </a:extLst>
            </p:cNvPr>
            <p:cNvSpPr/>
            <p:nvPr/>
          </p:nvSpPr>
          <p:spPr>
            <a:xfrm>
              <a:off x="4086606" y="84582"/>
              <a:ext cx="2857500" cy="463550"/>
            </a:xfrm>
            <a:custGeom>
              <a:avLst/>
              <a:gdLst/>
              <a:ahLst/>
              <a:cxnLst/>
              <a:rect l="l" t="t" r="r" b="b"/>
              <a:pathLst>
                <a:path w="2857500" h="463550">
                  <a:moveTo>
                    <a:pt x="2857500" y="0"/>
                  </a:moveTo>
                  <a:lnTo>
                    <a:pt x="0" y="0"/>
                  </a:lnTo>
                  <a:lnTo>
                    <a:pt x="0" y="463296"/>
                  </a:lnTo>
                  <a:lnTo>
                    <a:pt x="2857500" y="463296"/>
                  </a:lnTo>
                  <a:lnTo>
                    <a:pt x="28575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85291C65-263D-4581-AEF1-21B1FAFB8D14}"/>
                </a:ext>
              </a:extLst>
            </p:cNvPr>
            <p:cNvSpPr/>
            <p:nvPr/>
          </p:nvSpPr>
          <p:spPr>
            <a:xfrm>
              <a:off x="4086606" y="84582"/>
              <a:ext cx="2857500" cy="463550"/>
            </a:xfrm>
            <a:custGeom>
              <a:avLst/>
              <a:gdLst/>
              <a:ahLst/>
              <a:cxnLst/>
              <a:rect l="l" t="t" r="r" b="b"/>
              <a:pathLst>
                <a:path w="2857500" h="463550">
                  <a:moveTo>
                    <a:pt x="0" y="463296"/>
                  </a:moveTo>
                  <a:lnTo>
                    <a:pt x="2857500" y="463296"/>
                  </a:lnTo>
                  <a:lnTo>
                    <a:pt x="2857500" y="0"/>
                  </a:lnTo>
                  <a:lnTo>
                    <a:pt x="0" y="0"/>
                  </a:lnTo>
                  <a:lnTo>
                    <a:pt x="0" y="463296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Rectangle 8"/>
          <p:cNvSpPr/>
          <p:nvPr/>
        </p:nvSpPr>
        <p:spPr>
          <a:xfrm>
            <a:off x="3145989" y="123060"/>
            <a:ext cx="2284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spcBef>
                <a:spcPts val="100"/>
              </a:spcBef>
              <a:defRPr/>
            </a:pPr>
            <a:r>
              <a:rPr lang="en-GB" b="1" kern="0" spc="-10" dirty="0">
                <a:solidFill>
                  <a:schemeClr val="accent1">
                    <a:lumMod val="75000"/>
                  </a:schemeClr>
                </a:solidFill>
                <a:latin typeface="Carlito"/>
              </a:rPr>
              <a:t>Physical</a:t>
            </a:r>
            <a:r>
              <a:rPr lang="en-GB" b="1" kern="0" spc="-55" dirty="0">
                <a:solidFill>
                  <a:schemeClr val="accent1">
                    <a:lumMod val="75000"/>
                  </a:schemeClr>
                </a:solidFill>
                <a:latin typeface="Carlito"/>
              </a:rPr>
              <a:t> </a:t>
            </a:r>
            <a:r>
              <a:rPr lang="en-GB" b="1" kern="0" spc="-10" dirty="0">
                <a:solidFill>
                  <a:schemeClr val="accent1">
                    <a:lumMod val="75000"/>
                  </a:schemeClr>
                </a:solidFill>
                <a:latin typeface="Carlito"/>
              </a:rPr>
              <a:t>Education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89189" y="93564"/>
            <a:ext cx="2605842" cy="5514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spcBef>
                <a:spcPts val="100"/>
              </a:spcBef>
              <a:defRPr/>
            </a:pPr>
            <a:r>
              <a:rPr lang="en-GB" b="1" kern="0" spc="-10" dirty="0">
                <a:solidFill>
                  <a:schemeClr val="accent1">
                    <a:lumMod val="75000"/>
                  </a:schemeClr>
                </a:solidFill>
                <a:latin typeface="Carlito"/>
              </a:rPr>
              <a:t>Unit: KS1 Multi Sports</a:t>
            </a:r>
          </a:p>
          <a:p>
            <a:pPr marL="12700" lvl="0">
              <a:spcBef>
                <a:spcPts val="100"/>
              </a:spcBef>
              <a:defRPr/>
            </a:pPr>
            <a:r>
              <a:rPr lang="en-GB" sz="1100" b="1" kern="0" spc="-10" dirty="0">
                <a:solidFill>
                  <a:schemeClr val="accent1">
                    <a:lumMod val="75000"/>
                  </a:schemeClr>
                </a:solidFill>
                <a:latin typeface="Carlito"/>
              </a:rPr>
              <a:t>Link to basic throwing and catching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2233" y="921859"/>
            <a:ext cx="76581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805" lvl="0">
              <a:spcBef>
                <a:spcPts val="285"/>
              </a:spcBef>
            </a:pPr>
            <a:r>
              <a:rPr lang="en-GB" sz="1200" b="1" spc="-5" dirty="0">
                <a:solidFill>
                  <a:prstClr val="black"/>
                </a:solidFill>
                <a:latin typeface="Carlito"/>
                <a:cs typeface="Carlito"/>
              </a:rPr>
              <a:t>Children </a:t>
            </a:r>
            <a:r>
              <a:rPr lang="en-GB" sz="1200" b="1" dirty="0">
                <a:solidFill>
                  <a:prstClr val="black"/>
                </a:solidFill>
                <a:latin typeface="Carlito"/>
                <a:cs typeface="Carlito"/>
              </a:rPr>
              <a:t>will be </a:t>
            </a:r>
            <a:r>
              <a:rPr lang="en-GB" sz="1200" b="1" spc="-5" dirty="0">
                <a:solidFill>
                  <a:prstClr val="black"/>
                </a:solidFill>
                <a:latin typeface="Carlito"/>
                <a:cs typeface="Carlito"/>
              </a:rPr>
              <a:t>taught</a:t>
            </a:r>
            <a:r>
              <a:rPr lang="en-GB" sz="1200" b="1" spc="1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lang="en-GB" sz="1200" b="1" spc="-5" dirty="0">
                <a:solidFill>
                  <a:prstClr val="black"/>
                </a:solidFill>
                <a:latin typeface="Carlito"/>
                <a:cs typeface="Carlito"/>
              </a:rPr>
              <a:t>to:</a:t>
            </a:r>
            <a:endParaRPr lang="en-GB" sz="12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62890" lvl="0" indent="-172720"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srgbClr val="ED7D31">
                    <a:lumMod val="75000"/>
                  </a:srgbClr>
                </a:solidFill>
                <a:latin typeface="Carlito"/>
                <a:cs typeface="Carlito"/>
              </a:rPr>
              <a:t>Introduce bounce, underarm and overarm throwing techniques. </a:t>
            </a:r>
          </a:p>
          <a:p>
            <a:pPr marL="262890" lvl="0" indent="-172720"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srgbClr val="ED7D31">
                    <a:lumMod val="75000"/>
                  </a:srgbClr>
                </a:solidFill>
                <a:latin typeface="Carlito"/>
                <a:cs typeface="Carlito"/>
              </a:rPr>
              <a:t>Explore throwing and catching and dribbling with different objects (beanbags, small balls, uneven balls, foam balls). </a:t>
            </a:r>
          </a:p>
          <a:p>
            <a:pPr marL="262890" lvl="0" indent="-172720"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srgbClr val="ED7D31">
                    <a:lumMod val="75000"/>
                  </a:srgbClr>
                </a:solidFill>
                <a:latin typeface="Carlito"/>
                <a:cs typeface="Carlito"/>
              </a:rPr>
              <a:t>Be aware of when to use the different techniques or balls (discuss sports). </a:t>
            </a:r>
          </a:p>
          <a:p>
            <a:pPr marL="262890" lvl="0" indent="-172720"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srgbClr val="ED7D31">
                    <a:lumMod val="75000"/>
                  </a:srgbClr>
                </a:solidFill>
                <a:latin typeface="Carlito"/>
                <a:cs typeface="Carlito"/>
              </a:rPr>
              <a:t>Master receiving skills ( stop, trap and catch). </a:t>
            </a:r>
          </a:p>
          <a:p>
            <a:pPr marL="262890" lvl="0" indent="-172720"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dirty="0">
                <a:solidFill>
                  <a:prstClr val="black"/>
                </a:solidFill>
                <a:latin typeface="Carlito"/>
                <a:cs typeface="Carlito"/>
              </a:rPr>
              <a:t>Develop accuracy of the different throws learnt in Year 1 and begin to apply them into different situations (overarm for distance </a:t>
            </a:r>
            <a:r>
              <a:rPr lang="en-GB" sz="1200" dirty="0" err="1">
                <a:solidFill>
                  <a:prstClr val="black"/>
                </a:solidFill>
                <a:latin typeface="Carlito"/>
                <a:cs typeface="Carlito"/>
              </a:rPr>
              <a:t>etc</a:t>
            </a:r>
            <a:r>
              <a:rPr lang="en-GB" sz="1200" dirty="0">
                <a:solidFill>
                  <a:prstClr val="black"/>
                </a:solidFill>
                <a:latin typeface="Carlito"/>
                <a:cs typeface="Carlito"/>
              </a:rPr>
              <a:t>). </a:t>
            </a:r>
          </a:p>
          <a:p>
            <a:pPr marL="262890" lvl="0" indent="-172720"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dirty="0">
                <a:solidFill>
                  <a:prstClr val="black"/>
                </a:solidFill>
                <a:latin typeface="Carlito"/>
                <a:cs typeface="Carlito"/>
              </a:rPr>
              <a:t>Introduce movement to throwing and catching (not to always be standing still). </a:t>
            </a:r>
          </a:p>
          <a:p>
            <a:pPr marL="262890" lvl="0" indent="-172720"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dirty="0">
                <a:solidFill>
                  <a:prstClr val="black"/>
                </a:solidFill>
                <a:latin typeface="Carlito"/>
                <a:cs typeface="Carlito"/>
              </a:rPr>
              <a:t>Introduce striking techniques (with larger balls to begin with) and body positioning. </a:t>
            </a:r>
          </a:p>
          <a:p>
            <a:pPr marL="262890" lvl="0" indent="-172720"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>
                <a:solidFill>
                  <a:prstClr val="black"/>
                </a:solidFill>
                <a:latin typeface="Carlito"/>
                <a:cs typeface="Carlito"/>
              </a:rPr>
              <a:t>Apply </a:t>
            </a:r>
            <a:r>
              <a:rPr lang="en-GB" sz="1200" dirty="0">
                <a:solidFill>
                  <a:prstClr val="black"/>
                </a:solidFill>
                <a:latin typeface="Carlito"/>
                <a:cs typeface="Carlito"/>
              </a:rPr>
              <a:t>skills into a game (handball/cricket). </a:t>
            </a:r>
          </a:p>
        </p:txBody>
      </p:sp>
      <p:graphicFrame>
        <p:nvGraphicFramePr>
          <p:cNvPr id="12" name="objec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170444"/>
              </p:ext>
            </p:extLst>
          </p:nvPr>
        </p:nvGraphicFramePr>
        <p:xfrm>
          <a:off x="7979142" y="1131908"/>
          <a:ext cx="4128135" cy="52844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1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085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10" dirty="0">
                          <a:solidFill>
                            <a:srgbClr val="2A1F94"/>
                          </a:solidFill>
                          <a:latin typeface="Carlito"/>
                          <a:cs typeface="Carlito"/>
                        </a:rPr>
                        <a:t>Overarm</a:t>
                      </a:r>
                      <a:r>
                        <a:rPr sz="1200" b="1" spc="-40" dirty="0">
                          <a:solidFill>
                            <a:srgbClr val="2A1F94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A1F94"/>
                          </a:solidFill>
                          <a:latin typeface="Carlito"/>
                          <a:cs typeface="Carlito"/>
                        </a:rPr>
                        <a:t>throw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An object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throw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from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the should</a:t>
                      </a:r>
                      <a:r>
                        <a:rPr sz="12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and</a:t>
                      </a:r>
                    </a:p>
                    <a:p>
                      <a:pPr marL="108585" marR="190500">
                        <a:lnSpc>
                          <a:spcPts val="162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then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forced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forward.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This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throw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is</a:t>
                      </a:r>
                      <a:r>
                        <a:rPr sz="1200" spc="-114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great 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for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longer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distances.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90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07314"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92D050"/>
                          </a:solidFill>
                          <a:latin typeface="Carlito"/>
                          <a:cs typeface="Carlito"/>
                        </a:rPr>
                        <a:t>Underarm</a:t>
                      </a:r>
                      <a:r>
                        <a:rPr sz="1200" b="1" spc="-25" dirty="0">
                          <a:solidFill>
                            <a:srgbClr val="92D05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92D050"/>
                          </a:solidFill>
                          <a:latin typeface="Carlito"/>
                          <a:cs typeface="Carlito"/>
                        </a:rPr>
                        <a:t>throw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Using an object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to throw over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2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short</a:t>
                      </a:r>
                    </a:p>
                    <a:p>
                      <a:pPr marL="10858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distance 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accurately.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It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involves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the</a:t>
                      </a:r>
                    </a:p>
                    <a:p>
                      <a:pPr marL="108585" marR="143510">
                        <a:lnSpc>
                          <a:spcPct val="1119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latin typeface="Carlito"/>
                          <a:cs typeface="Carlito"/>
                        </a:rPr>
                        <a:t>transference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weight forwards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as the 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straight-</a:t>
                      </a:r>
                      <a:r>
                        <a:rPr sz="1200" b="1" spc="-5" dirty="0">
                          <a:latin typeface="Carlito"/>
                          <a:cs typeface="Carlito"/>
                        </a:rPr>
                        <a:t>throwing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arm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swings through 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from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the back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front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to release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the  object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at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hip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height.</a:t>
                      </a:r>
                    </a:p>
                  </a:txBody>
                  <a:tcPr marL="0" marR="0" marT="190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1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0922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5" dirty="0">
                          <a:solidFill>
                            <a:srgbClr val="FF6600"/>
                          </a:solidFill>
                          <a:latin typeface="Carlito"/>
                          <a:cs typeface="Carlito"/>
                        </a:rPr>
                        <a:t>Field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444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Attempting to return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the ball or</a:t>
                      </a:r>
                      <a:r>
                        <a:rPr sz="1200" spc="-1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object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108585" marR="180975">
                        <a:lnSpc>
                          <a:spcPts val="1620"/>
                        </a:lnSpc>
                        <a:spcBef>
                          <a:spcPts val="70"/>
                        </a:spcBef>
                      </a:pPr>
                      <a:r>
                        <a:rPr sz="1200" spc="-10" dirty="0">
                          <a:latin typeface="Carlito"/>
                          <a:cs typeface="Carlito"/>
                        </a:rPr>
                        <a:t>before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striking team complete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 run 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between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2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markers.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90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029">
                <a:tc>
                  <a:txBody>
                    <a:bodyPr/>
                    <a:lstStyle/>
                    <a:p>
                      <a:pPr marL="110489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200" b="1" spc="-10" dirty="0">
                          <a:solidFill>
                            <a:srgbClr val="FF2CD6"/>
                          </a:solidFill>
                          <a:latin typeface="Carlito"/>
                          <a:cs typeface="Carlito"/>
                        </a:rPr>
                        <a:t>Strike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Hitting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 ball or object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into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an</a:t>
                      </a:r>
                      <a:r>
                        <a:rPr sz="120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open</a:t>
                      </a:r>
                    </a:p>
                    <a:p>
                      <a:pPr marL="108585">
                        <a:lnSpc>
                          <a:spcPts val="1415"/>
                        </a:lnSpc>
                        <a:spcBef>
                          <a:spcPts val="1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space in the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playing</a:t>
                      </a:r>
                      <a:r>
                        <a:rPr sz="12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area.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442">
                <a:tc>
                  <a:txBody>
                    <a:bodyPr/>
                    <a:lstStyle/>
                    <a:p>
                      <a:pPr marL="49022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Receive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When the ball is passed to a player.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They</a:t>
                      </a:r>
                      <a:r>
                        <a:rPr sz="1100" spc="-1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are</a:t>
                      </a: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able to stop it and move on with</a:t>
                      </a:r>
                      <a:r>
                        <a:rPr sz="1100" spc="-1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it.</a:t>
                      </a:r>
                    </a:p>
                  </a:txBody>
                  <a:tcPr marL="0" marR="0" marT="1270" marB="0">
                    <a:lnL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559404"/>
                  </a:ext>
                </a:extLst>
              </a:tr>
              <a:tr h="6763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R="33718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dirty="0">
                          <a:solidFill>
                            <a:srgbClr val="30859C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200" b="1" spc="-5" dirty="0">
                          <a:solidFill>
                            <a:srgbClr val="30859C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sz="1200" b="1" dirty="0">
                          <a:solidFill>
                            <a:srgbClr val="30859C"/>
                          </a:solidFill>
                          <a:latin typeface="Carlito"/>
                          <a:cs typeface="Carlito"/>
                        </a:rPr>
                        <a:t>cu</a:t>
                      </a:r>
                      <a:r>
                        <a:rPr sz="1200" b="1" spc="-20" dirty="0">
                          <a:solidFill>
                            <a:srgbClr val="30859C"/>
                          </a:solidFill>
                          <a:latin typeface="Carlito"/>
                          <a:cs typeface="Carlito"/>
                        </a:rPr>
                        <a:t>r</a:t>
                      </a:r>
                      <a:r>
                        <a:rPr sz="1200" b="1" spc="-5" dirty="0">
                          <a:solidFill>
                            <a:srgbClr val="30859C"/>
                          </a:solidFill>
                          <a:latin typeface="Carlito"/>
                          <a:cs typeface="Carlito"/>
                        </a:rPr>
                        <a:t>acy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Being able to make passes and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shots</a:t>
                      </a:r>
                      <a:r>
                        <a:rPr sz="1100" spc="-1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making</a:t>
                      </a: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sure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they get to the location the player</a:t>
                      </a:r>
                      <a:r>
                        <a:rPr sz="1100" spc="-1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is</a:t>
                      </a:r>
                    </a:p>
                    <a:p>
                      <a:pPr marL="104775">
                        <a:lnSpc>
                          <a:spcPts val="1280"/>
                        </a:lnSpc>
                        <a:spcBef>
                          <a:spcPts val="155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aiming</a:t>
                      </a:r>
                      <a:r>
                        <a:rPr sz="11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for.</a:t>
                      </a:r>
                    </a:p>
                  </a:txBody>
                  <a:tcPr marL="0" marR="0" marT="1270" marB="0">
                    <a:lnL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431851"/>
                  </a:ext>
                </a:extLst>
              </a:tr>
              <a:tr h="339978">
                <a:tc>
                  <a:txBody>
                    <a:bodyPr/>
                    <a:lstStyle/>
                    <a:p>
                      <a:pPr marL="49974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200" b="1" spc="-5" dirty="0">
                          <a:solidFill>
                            <a:srgbClr val="3C8F2D"/>
                          </a:solidFill>
                          <a:latin typeface="Carlito"/>
                          <a:cs typeface="Carlito"/>
                        </a:rPr>
                        <a:t>Passing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1811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Sending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the ball to another member of</a:t>
                      </a:r>
                      <a:r>
                        <a:rPr sz="1100" spc="-1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your</a:t>
                      </a: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team.</a:t>
                      </a:r>
                    </a:p>
                  </a:txBody>
                  <a:tcPr marL="0" marR="0" marT="1270" marB="0">
                    <a:lnL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471928"/>
                  </a:ext>
                </a:extLst>
              </a:tr>
              <a:tr h="971869">
                <a:tc>
                  <a:txBody>
                    <a:bodyPr/>
                    <a:lstStyle/>
                    <a:p>
                      <a:pPr marL="110489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en-GB" sz="1200" b="1" dirty="0">
                          <a:solidFill>
                            <a:srgbClr val="7030A0"/>
                          </a:solidFill>
                          <a:latin typeface="Carlito"/>
                          <a:cs typeface="Carlito"/>
                        </a:rPr>
                        <a:t>Control</a:t>
                      </a:r>
                      <a:endParaRPr sz="1200" b="1" dirty="0">
                        <a:solidFill>
                          <a:srgbClr val="7030A0"/>
                        </a:solidFill>
                        <a:latin typeface="Carlito"/>
                        <a:cs typeface="Carlito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GB" sz="1200" dirty="0">
                          <a:latin typeface="Carlito"/>
                          <a:cs typeface="Carlito"/>
                        </a:rPr>
                        <a:t>To perform movements and skills</a:t>
                      </a:r>
                      <a:r>
                        <a:rPr lang="en-GB" sz="1200" spc="-1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GB" sz="1200" dirty="0">
                          <a:latin typeface="Carlito"/>
                          <a:cs typeface="Carlito"/>
                        </a:rPr>
                        <a:t>without loosing your </a:t>
                      </a:r>
                      <a:r>
                        <a:rPr lang="en-GB" sz="1200" spc="-5" dirty="0">
                          <a:latin typeface="Carlito"/>
                          <a:cs typeface="Carlito"/>
                        </a:rPr>
                        <a:t>balance, </a:t>
                      </a:r>
                      <a:r>
                        <a:rPr lang="en-GB" sz="1200" dirty="0">
                          <a:latin typeface="Carlito"/>
                          <a:cs typeface="Carlito"/>
                        </a:rPr>
                        <a:t>change the speed</a:t>
                      </a:r>
                      <a:r>
                        <a:rPr lang="en-GB" sz="1200" spc="-1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GB" sz="1200" dirty="0">
                          <a:latin typeface="Carlito"/>
                          <a:cs typeface="Carlito"/>
                        </a:rPr>
                        <a:t>and  direction </a:t>
                      </a:r>
                      <a:r>
                        <a:rPr lang="en-GB" sz="1200" spc="5" dirty="0">
                          <a:latin typeface="Carlito"/>
                          <a:cs typeface="Carlito"/>
                        </a:rPr>
                        <a:t>you</a:t>
                      </a:r>
                      <a:r>
                        <a:rPr lang="en-GB" sz="120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GB" sz="1200" spc="5" dirty="0">
                          <a:latin typeface="Carlito"/>
                          <a:cs typeface="Carlito"/>
                        </a:rPr>
                        <a:t>move.</a:t>
                      </a:r>
                      <a:endParaRPr lang="en-GB" sz="12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820562"/>
                  </a:ext>
                </a:extLst>
              </a:tr>
            </a:tbl>
          </a:graphicData>
        </a:graphic>
      </p:graphicFrame>
      <p:grpSp>
        <p:nvGrpSpPr>
          <p:cNvPr id="13" name="object 10">
            <a:extLst>
              <a:ext uri="{FF2B5EF4-FFF2-40B4-BE49-F238E27FC236}">
                <a16:creationId xmlns:a16="http://schemas.microsoft.com/office/drawing/2014/main" id="{D6E74BD4-D464-403B-B6A3-3A9C99B3D52B}"/>
              </a:ext>
            </a:extLst>
          </p:cNvPr>
          <p:cNvGrpSpPr/>
          <p:nvPr/>
        </p:nvGrpSpPr>
        <p:grpSpPr>
          <a:xfrm>
            <a:off x="7974391" y="729318"/>
            <a:ext cx="4127178" cy="402590"/>
            <a:chOff x="4805171" y="832103"/>
            <a:chExt cx="4132257" cy="402590"/>
          </a:xfrm>
        </p:grpSpPr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F13F877E-06E4-445A-98B7-F992E18BE2D4}"/>
                </a:ext>
              </a:extLst>
            </p:cNvPr>
            <p:cNvSpPr/>
            <p:nvPr/>
          </p:nvSpPr>
          <p:spPr>
            <a:xfrm>
              <a:off x="4809928" y="832103"/>
              <a:ext cx="4127500" cy="402590"/>
            </a:xfrm>
            <a:custGeom>
              <a:avLst/>
              <a:gdLst/>
              <a:ahLst/>
              <a:cxnLst/>
              <a:rect l="l" t="t" r="r" b="b"/>
              <a:pathLst>
                <a:path w="4127500" h="402590">
                  <a:moveTo>
                    <a:pt x="4126991" y="0"/>
                  </a:moveTo>
                  <a:lnTo>
                    <a:pt x="0" y="0"/>
                  </a:lnTo>
                  <a:lnTo>
                    <a:pt x="0" y="402336"/>
                  </a:lnTo>
                  <a:lnTo>
                    <a:pt x="4126991" y="402336"/>
                  </a:lnTo>
                  <a:lnTo>
                    <a:pt x="4126991" y="0"/>
                  </a:lnTo>
                  <a:close/>
                </a:path>
              </a:pathLst>
            </a:custGeom>
            <a:solidFill>
              <a:srgbClr val="E6DFEB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Key Vocabulary:</a:t>
              </a: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object 12">
              <a:extLst>
                <a:ext uri="{FF2B5EF4-FFF2-40B4-BE49-F238E27FC236}">
                  <a16:creationId xmlns:a16="http://schemas.microsoft.com/office/drawing/2014/main" id="{A5269E4F-D8EF-43C2-8E4B-46620A94A30A}"/>
                </a:ext>
              </a:extLst>
            </p:cNvPr>
            <p:cNvSpPr/>
            <p:nvPr/>
          </p:nvSpPr>
          <p:spPr>
            <a:xfrm>
              <a:off x="4805171" y="832103"/>
              <a:ext cx="4127500" cy="402590"/>
            </a:xfrm>
            <a:custGeom>
              <a:avLst/>
              <a:gdLst/>
              <a:ahLst/>
              <a:cxnLst/>
              <a:rect l="l" t="t" r="r" b="b"/>
              <a:pathLst>
                <a:path w="4127500" h="402590">
                  <a:moveTo>
                    <a:pt x="0" y="402336"/>
                  </a:moveTo>
                  <a:lnTo>
                    <a:pt x="4126991" y="402336"/>
                  </a:lnTo>
                  <a:lnTo>
                    <a:pt x="4126991" y="0"/>
                  </a:lnTo>
                  <a:lnTo>
                    <a:pt x="0" y="0"/>
                  </a:lnTo>
                  <a:lnTo>
                    <a:pt x="0" y="402336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F1A744A-C164-4122-83A9-D4F111CD66B1}"/>
              </a:ext>
            </a:extLst>
          </p:cNvPr>
          <p:cNvSpPr/>
          <p:nvPr/>
        </p:nvSpPr>
        <p:spPr>
          <a:xfrm>
            <a:off x="201133" y="4768679"/>
            <a:ext cx="3494045" cy="1925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4288289" y="506270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b="1" dirty="0">
                <a:solidFill>
                  <a:prstClr val="black"/>
                </a:solidFill>
              </a:rPr>
              <a:t>Think…</a:t>
            </a:r>
          </a:p>
          <a:p>
            <a:pPr lvl="0"/>
            <a:r>
              <a:rPr lang="en-GB" b="1" dirty="0">
                <a:solidFill>
                  <a:prstClr val="black"/>
                </a:solidFill>
              </a:rPr>
              <a:t>Sports Leadership</a:t>
            </a:r>
          </a:p>
          <a:p>
            <a:pPr lvl="0"/>
            <a:r>
              <a:rPr lang="en-GB" b="1" dirty="0">
                <a:solidFill>
                  <a:prstClr val="black"/>
                </a:solidFill>
              </a:rPr>
              <a:t>Healthy Lifestyle </a:t>
            </a:r>
          </a:p>
          <a:p>
            <a:pPr lvl="0"/>
            <a:r>
              <a:rPr lang="en-GB" b="1" dirty="0">
                <a:solidFill>
                  <a:prstClr val="black"/>
                </a:solidFill>
              </a:rPr>
              <a:t>Acquire, apply and evaluate skills</a:t>
            </a:r>
            <a:endParaRPr lang="en-GB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1C07510-4E91-49B9-912B-4F2C2FD64B5B}"/>
              </a:ext>
            </a:extLst>
          </p:cNvPr>
          <p:cNvSpPr/>
          <p:nvPr/>
        </p:nvSpPr>
        <p:spPr>
          <a:xfrm>
            <a:off x="83435" y="3168074"/>
            <a:ext cx="30938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9630" lvl="0">
              <a:spcBef>
                <a:spcPts val="295"/>
              </a:spcBef>
            </a:pPr>
            <a:r>
              <a:rPr lang="en-GB" sz="1200" b="1" spc="-10" dirty="0">
                <a:solidFill>
                  <a:prstClr val="black"/>
                </a:solidFill>
                <a:latin typeface="Carlito"/>
                <a:cs typeface="Carlito"/>
              </a:rPr>
              <a:t>Healthy </a:t>
            </a:r>
            <a:r>
              <a:rPr lang="en-GB" sz="1200" spc="-10" dirty="0">
                <a:solidFill>
                  <a:prstClr val="black"/>
                </a:solidFill>
                <a:latin typeface="Carlito"/>
                <a:cs typeface="Carlito"/>
              </a:rPr>
              <a:t>Lifestyle:</a:t>
            </a:r>
          </a:p>
          <a:p>
            <a:pPr marL="262890" marR="252729" lvl="0" indent="-172720"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What body parts do we use when throwing and catching?</a:t>
            </a:r>
          </a:p>
          <a:p>
            <a:pPr marL="262890" marR="252729" lvl="0" indent="-172720"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Are we always feeling  sweaty or tired?</a:t>
            </a:r>
          </a:p>
          <a:p>
            <a:pPr marL="262890" marR="252729" lvl="0" indent="-172720"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How can we stay safe when exercising?</a:t>
            </a:r>
          </a:p>
          <a:p>
            <a:pPr marL="262890" marR="252729" lvl="0" indent="-172720"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Does our body feel differently compared to gymnastics or multi-sports?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70135D3-6971-4E4C-8226-635241678FAE}"/>
              </a:ext>
            </a:extLst>
          </p:cNvPr>
          <p:cNvSpPr/>
          <p:nvPr/>
        </p:nvSpPr>
        <p:spPr>
          <a:xfrm>
            <a:off x="5343849" y="3137076"/>
            <a:ext cx="30938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9575" lvl="0">
              <a:spcBef>
                <a:spcPts val="290"/>
              </a:spcBef>
            </a:pPr>
            <a:r>
              <a:rPr lang="en-GB" sz="1200" b="1" dirty="0">
                <a:solidFill>
                  <a:prstClr val="black"/>
                </a:solidFill>
                <a:latin typeface="Carlito"/>
                <a:cs typeface="Carlito"/>
              </a:rPr>
              <a:t>Sports Leadership:</a:t>
            </a:r>
            <a:endParaRPr lang="en-GB" sz="12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377825" marR="626110" lvl="0" indent="-287020">
              <a:buFont typeface="Arial"/>
              <a:buChar char="•"/>
              <a:tabLst>
                <a:tab pos="377825" algn="l"/>
                <a:tab pos="378460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How can we demonstrate being good sports and leaders? E.g. hand shaking.</a:t>
            </a:r>
          </a:p>
          <a:p>
            <a:pPr marL="377825" marR="626110" lvl="0" indent="-287020">
              <a:buFont typeface="Arial"/>
              <a:buChar char="•"/>
              <a:tabLst>
                <a:tab pos="377825" algn="l"/>
                <a:tab pos="378460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What do we do if someone drops a throw or cannot throw under arm?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793C178E-D536-479F-934E-48DE337E0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219" y="5078564"/>
            <a:ext cx="1150229" cy="120435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945DE47-1BEC-4E81-AD04-8BCB6270D5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7559" y="5078564"/>
            <a:ext cx="1150229" cy="1204357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B1F9654F-725E-484E-9530-EA626D381F64}"/>
              </a:ext>
            </a:extLst>
          </p:cNvPr>
          <p:cNvSpPr/>
          <p:nvPr/>
        </p:nvSpPr>
        <p:spPr>
          <a:xfrm>
            <a:off x="443136" y="4797550"/>
            <a:ext cx="2888418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7080" marR="514984" lvl="0" indent="-247015" algn="ctr">
              <a:spcBef>
                <a:spcPts val="295"/>
              </a:spcBef>
            </a:pPr>
            <a:r>
              <a:rPr lang="en-GB" sz="1200" b="1" dirty="0">
                <a:solidFill>
                  <a:prstClr val="black"/>
                </a:solidFill>
                <a:latin typeface="Carlito"/>
                <a:cs typeface="Carlito"/>
              </a:rPr>
              <a:t>Ambition &amp; Aspiration</a:t>
            </a:r>
            <a:endParaRPr lang="en-GB" sz="1200" b="1" spc="-1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767080" marR="514984" lvl="0" indent="-247015">
              <a:spcBef>
                <a:spcPts val="295"/>
              </a:spcBef>
            </a:pPr>
            <a:r>
              <a:rPr lang="en-GB" sz="1200" b="1" spc="-1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endParaRPr lang="en-GB" sz="12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353B157-229C-4923-B65A-3C194814EBD5}"/>
              </a:ext>
            </a:extLst>
          </p:cNvPr>
          <p:cNvSpPr txBox="1"/>
          <p:nvPr/>
        </p:nvSpPr>
        <p:spPr>
          <a:xfrm>
            <a:off x="201133" y="6335041"/>
            <a:ext cx="1703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Emma </a:t>
            </a:r>
            <a:r>
              <a:rPr lang="en-GB" sz="1600" b="1" dirty="0" err="1"/>
              <a:t>Radacanu</a:t>
            </a:r>
            <a:endParaRPr lang="en-GB" sz="1600" b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2E05E8-762F-4BCB-B6E0-DA64327E5E5E}"/>
              </a:ext>
            </a:extLst>
          </p:cNvPr>
          <p:cNvSpPr txBox="1"/>
          <p:nvPr/>
        </p:nvSpPr>
        <p:spPr>
          <a:xfrm>
            <a:off x="2091957" y="6317370"/>
            <a:ext cx="1703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err="1"/>
              <a:t>Moeen</a:t>
            </a:r>
            <a:r>
              <a:rPr lang="en-GB" sz="1600" b="1" dirty="0"/>
              <a:t> Ali</a:t>
            </a:r>
          </a:p>
        </p:txBody>
      </p:sp>
    </p:spTree>
    <p:extLst>
      <p:ext uri="{BB962C8B-B14F-4D97-AF65-F5344CB8AC3E}">
        <p14:creationId xmlns:p14="http://schemas.microsoft.com/office/powerpoint/2010/main" val="39061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0F1A744A-C164-4122-83A9-D4F111CD66B1}"/>
              </a:ext>
            </a:extLst>
          </p:cNvPr>
          <p:cNvSpPr/>
          <p:nvPr/>
        </p:nvSpPr>
        <p:spPr>
          <a:xfrm>
            <a:off x="154648" y="4552174"/>
            <a:ext cx="3665790" cy="2182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CBAEF0-84CC-4A87-B9F6-084026485E3B}"/>
              </a:ext>
            </a:extLst>
          </p:cNvPr>
          <p:cNvSpPr/>
          <p:nvPr/>
        </p:nvSpPr>
        <p:spPr>
          <a:xfrm>
            <a:off x="184041" y="872111"/>
            <a:ext cx="7188470" cy="17536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FA6F14-312E-4D15-84D5-50659767AA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33" y="123061"/>
            <a:ext cx="773701" cy="692866"/>
          </a:xfrm>
          <a:prstGeom prst="rect">
            <a:avLst/>
          </a:prstGeom>
        </p:spPr>
      </p:pic>
      <p:grpSp>
        <p:nvGrpSpPr>
          <p:cNvPr id="3" name="object 10">
            <a:extLst>
              <a:ext uri="{FF2B5EF4-FFF2-40B4-BE49-F238E27FC236}">
                <a16:creationId xmlns:a16="http://schemas.microsoft.com/office/drawing/2014/main" id="{D6E74BD4-D464-403B-B6A3-3A9C99B3D52B}"/>
              </a:ext>
            </a:extLst>
          </p:cNvPr>
          <p:cNvGrpSpPr/>
          <p:nvPr/>
        </p:nvGrpSpPr>
        <p:grpSpPr>
          <a:xfrm>
            <a:off x="7869845" y="630039"/>
            <a:ext cx="4133215" cy="408940"/>
            <a:chOff x="4802123" y="829055"/>
            <a:chExt cx="4133215" cy="408940"/>
          </a:xfrm>
        </p:grpSpPr>
        <p:sp>
          <p:nvSpPr>
            <p:cNvPr id="4" name="object 11">
              <a:extLst>
                <a:ext uri="{FF2B5EF4-FFF2-40B4-BE49-F238E27FC236}">
                  <a16:creationId xmlns:a16="http://schemas.microsoft.com/office/drawing/2014/main" id="{F13F877E-06E4-445A-98B7-F992E18BE2D4}"/>
                </a:ext>
              </a:extLst>
            </p:cNvPr>
            <p:cNvSpPr/>
            <p:nvPr/>
          </p:nvSpPr>
          <p:spPr>
            <a:xfrm>
              <a:off x="4805171" y="832103"/>
              <a:ext cx="4127500" cy="402590"/>
            </a:xfrm>
            <a:custGeom>
              <a:avLst/>
              <a:gdLst/>
              <a:ahLst/>
              <a:cxnLst/>
              <a:rect l="l" t="t" r="r" b="b"/>
              <a:pathLst>
                <a:path w="4127500" h="402590">
                  <a:moveTo>
                    <a:pt x="4126991" y="0"/>
                  </a:moveTo>
                  <a:lnTo>
                    <a:pt x="0" y="0"/>
                  </a:lnTo>
                  <a:lnTo>
                    <a:pt x="0" y="402336"/>
                  </a:lnTo>
                  <a:lnTo>
                    <a:pt x="4126991" y="402336"/>
                  </a:lnTo>
                  <a:lnTo>
                    <a:pt x="4126991" y="0"/>
                  </a:lnTo>
                  <a:close/>
                </a:path>
              </a:pathLst>
            </a:custGeom>
            <a:solidFill>
              <a:srgbClr val="E6DFEB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Key Vocabulary:</a:t>
              </a: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" name="object 12">
              <a:extLst>
                <a:ext uri="{FF2B5EF4-FFF2-40B4-BE49-F238E27FC236}">
                  <a16:creationId xmlns:a16="http://schemas.microsoft.com/office/drawing/2014/main" id="{A5269E4F-D8EF-43C2-8E4B-46620A94A30A}"/>
                </a:ext>
              </a:extLst>
            </p:cNvPr>
            <p:cNvSpPr/>
            <p:nvPr/>
          </p:nvSpPr>
          <p:spPr>
            <a:xfrm>
              <a:off x="4805171" y="832103"/>
              <a:ext cx="4127500" cy="402590"/>
            </a:xfrm>
            <a:custGeom>
              <a:avLst/>
              <a:gdLst/>
              <a:ahLst/>
              <a:cxnLst/>
              <a:rect l="l" t="t" r="r" b="b"/>
              <a:pathLst>
                <a:path w="4127500" h="402590">
                  <a:moveTo>
                    <a:pt x="0" y="402336"/>
                  </a:moveTo>
                  <a:lnTo>
                    <a:pt x="4126991" y="402336"/>
                  </a:lnTo>
                  <a:lnTo>
                    <a:pt x="4126991" y="0"/>
                  </a:lnTo>
                  <a:lnTo>
                    <a:pt x="0" y="0"/>
                  </a:lnTo>
                  <a:lnTo>
                    <a:pt x="0" y="402336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" name="object 6">
            <a:extLst>
              <a:ext uri="{FF2B5EF4-FFF2-40B4-BE49-F238E27FC236}">
                <a16:creationId xmlns:a16="http://schemas.microsoft.com/office/drawing/2014/main" id="{170F9EA7-C90C-489F-A5EC-77691AD05BAE}"/>
              </a:ext>
            </a:extLst>
          </p:cNvPr>
          <p:cNvGrpSpPr/>
          <p:nvPr/>
        </p:nvGrpSpPr>
        <p:grpSpPr>
          <a:xfrm>
            <a:off x="3243993" y="59182"/>
            <a:ext cx="3025877" cy="490855"/>
            <a:chOff x="1330452" y="71627"/>
            <a:chExt cx="2769235" cy="490855"/>
          </a:xfrm>
        </p:grpSpPr>
        <p:sp>
          <p:nvSpPr>
            <p:cNvPr id="7" name="object 7">
              <a:extLst>
                <a:ext uri="{FF2B5EF4-FFF2-40B4-BE49-F238E27FC236}">
                  <a16:creationId xmlns:a16="http://schemas.microsoft.com/office/drawing/2014/main" id="{3409CCE1-15EB-4257-A049-B38B0AC7500A}"/>
                </a:ext>
              </a:extLst>
            </p:cNvPr>
            <p:cNvSpPr/>
            <p:nvPr/>
          </p:nvSpPr>
          <p:spPr>
            <a:xfrm>
              <a:off x="1343406" y="84581"/>
              <a:ext cx="2743200" cy="464820"/>
            </a:xfrm>
            <a:custGeom>
              <a:avLst/>
              <a:gdLst/>
              <a:ahLst/>
              <a:cxnLst/>
              <a:rect l="l" t="t" r="r" b="b"/>
              <a:pathLst>
                <a:path w="2743200" h="464820">
                  <a:moveTo>
                    <a:pt x="2743199" y="0"/>
                  </a:moveTo>
                  <a:lnTo>
                    <a:pt x="0" y="0"/>
                  </a:lnTo>
                  <a:lnTo>
                    <a:pt x="0" y="464820"/>
                  </a:lnTo>
                  <a:lnTo>
                    <a:pt x="2743199" y="464820"/>
                  </a:lnTo>
                  <a:lnTo>
                    <a:pt x="27431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" name="object 8">
              <a:extLst>
                <a:ext uri="{FF2B5EF4-FFF2-40B4-BE49-F238E27FC236}">
                  <a16:creationId xmlns:a16="http://schemas.microsoft.com/office/drawing/2014/main" id="{31FEF6BD-CAA3-4E60-B279-CF503E3086EE}"/>
                </a:ext>
              </a:extLst>
            </p:cNvPr>
            <p:cNvSpPr/>
            <p:nvPr/>
          </p:nvSpPr>
          <p:spPr>
            <a:xfrm>
              <a:off x="1343406" y="84581"/>
              <a:ext cx="2743200" cy="464820"/>
            </a:xfrm>
            <a:custGeom>
              <a:avLst/>
              <a:gdLst/>
              <a:ahLst/>
              <a:cxnLst/>
              <a:rect l="l" t="t" r="r" b="b"/>
              <a:pathLst>
                <a:path w="2743200" h="464820">
                  <a:moveTo>
                    <a:pt x="0" y="464820"/>
                  </a:moveTo>
                  <a:lnTo>
                    <a:pt x="2743199" y="464820"/>
                  </a:lnTo>
                  <a:lnTo>
                    <a:pt x="2743199" y="0"/>
                  </a:lnTo>
                  <a:lnTo>
                    <a:pt x="0" y="0"/>
                  </a:lnTo>
                  <a:lnTo>
                    <a:pt x="0" y="46482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" name="object 2">
            <a:extLst>
              <a:ext uri="{FF2B5EF4-FFF2-40B4-BE49-F238E27FC236}">
                <a16:creationId xmlns:a16="http://schemas.microsoft.com/office/drawing/2014/main" id="{91FA3AAF-A3F5-4B86-8612-3166DACC957C}"/>
              </a:ext>
            </a:extLst>
          </p:cNvPr>
          <p:cNvGrpSpPr/>
          <p:nvPr/>
        </p:nvGrpSpPr>
        <p:grpSpPr>
          <a:xfrm>
            <a:off x="6256788" y="59754"/>
            <a:ext cx="2883535" cy="489584"/>
            <a:chOff x="4073588" y="71564"/>
            <a:chExt cx="2883535" cy="489584"/>
          </a:xfrm>
        </p:grpSpPr>
        <p:sp>
          <p:nvSpPr>
            <p:cNvPr id="10" name="object 3">
              <a:extLst>
                <a:ext uri="{FF2B5EF4-FFF2-40B4-BE49-F238E27FC236}">
                  <a16:creationId xmlns:a16="http://schemas.microsoft.com/office/drawing/2014/main" id="{43CB92D1-020F-403F-92AD-83458BC3C3AB}"/>
                </a:ext>
              </a:extLst>
            </p:cNvPr>
            <p:cNvSpPr/>
            <p:nvPr/>
          </p:nvSpPr>
          <p:spPr>
            <a:xfrm>
              <a:off x="4086606" y="84582"/>
              <a:ext cx="2857500" cy="463550"/>
            </a:xfrm>
            <a:custGeom>
              <a:avLst/>
              <a:gdLst/>
              <a:ahLst/>
              <a:cxnLst/>
              <a:rect l="l" t="t" r="r" b="b"/>
              <a:pathLst>
                <a:path w="2857500" h="463550">
                  <a:moveTo>
                    <a:pt x="2857500" y="0"/>
                  </a:moveTo>
                  <a:lnTo>
                    <a:pt x="0" y="0"/>
                  </a:lnTo>
                  <a:lnTo>
                    <a:pt x="0" y="463296"/>
                  </a:lnTo>
                  <a:lnTo>
                    <a:pt x="2857500" y="463296"/>
                  </a:lnTo>
                  <a:lnTo>
                    <a:pt x="28575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4">
              <a:extLst>
                <a:ext uri="{FF2B5EF4-FFF2-40B4-BE49-F238E27FC236}">
                  <a16:creationId xmlns:a16="http://schemas.microsoft.com/office/drawing/2014/main" id="{85291C65-263D-4581-AEF1-21B1FAFB8D14}"/>
                </a:ext>
              </a:extLst>
            </p:cNvPr>
            <p:cNvSpPr/>
            <p:nvPr/>
          </p:nvSpPr>
          <p:spPr>
            <a:xfrm>
              <a:off x="4086606" y="84582"/>
              <a:ext cx="2857500" cy="463550"/>
            </a:xfrm>
            <a:custGeom>
              <a:avLst/>
              <a:gdLst/>
              <a:ahLst/>
              <a:cxnLst/>
              <a:rect l="l" t="t" r="r" b="b"/>
              <a:pathLst>
                <a:path w="2857500" h="463550">
                  <a:moveTo>
                    <a:pt x="0" y="463296"/>
                  </a:moveTo>
                  <a:lnTo>
                    <a:pt x="2857500" y="463296"/>
                  </a:lnTo>
                  <a:lnTo>
                    <a:pt x="2857500" y="0"/>
                  </a:lnTo>
                  <a:lnTo>
                    <a:pt x="0" y="0"/>
                  </a:lnTo>
                  <a:lnTo>
                    <a:pt x="0" y="463296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9">
            <a:extLst>
              <a:ext uri="{FF2B5EF4-FFF2-40B4-BE49-F238E27FC236}">
                <a16:creationId xmlns:a16="http://schemas.microsoft.com/office/drawing/2014/main" id="{E9F5D230-977F-4ABA-9D5B-8E524A4A0A2C}"/>
              </a:ext>
            </a:extLst>
          </p:cNvPr>
          <p:cNvSpPr txBox="1">
            <a:spLocks/>
          </p:cNvSpPr>
          <p:nvPr/>
        </p:nvSpPr>
        <p:spPr>
          <a:xfrm>
            <a:off x="3571793" y="134815"/>
            <a:ext cx="2370137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000" b="1" i="0">
                <a:solidFill>
                  <a:srgbClr val="8063A1"/>
                </a:solidFill>
                <a:latin typeface="Carlito"/>
                <a:ea typeface="+mj-ea"/>
                <a:cs typeface="Carlito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-1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rlito"/>
                <a:ea typeface="+mj-ea"/>
              </a:rPr>
              <a:t>Physical</a:t>
            </a:r>
            <a:r>
              <a:rPr kumimoji="0" lang="en-GB" sz="2000" b="1" i="0" u="none" strike="noStrike" kern="0" cap="none" spc="-55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rlito"/>
                <a:ea typeface="+mj-ea"/>
              </a:rPr>
              <a:t> </a:t>
            </a:r>
            <a:r>
              <a:rPr kumimoji="0" lang="en-GB" sz="2000" b="1" i="0" u="none" strike="noStrike" kern="0" cap="none" spc="-1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rlito"/>
                <a:ea typeface="+mj-ea"/>
              </a:rPr>
              <a:t>Education</a:t>
            </a:r>
          </a:p>
        </p:txBody>
      </p:sp>
      <p:sp>
        <p:nvSpPr>
          <p:cNvPr id="16" name="object 9">
            <a:extLst>
              <a:ext uri="{FF2B5EF4-FFF2-40B4-BE49-F238E27FC236}">
                <a16:creationId xmlns:a16="http://schemas.microsoft.com/office/drawing/2014/main" id="{9C95CA75-FCC3-4DFA-AC99-F99BA12D22FA}"/>
              </a:ext>
            </a:extLst>
          </p:cNvPr>
          <p:cNvSpPr txBox="1">
            <a:spLocks/>
          </p:cNvSpPr>
          <p:nvPr/>
        </p:nvSpPr>
        <p:spPr>
          <a:xfrm>
            <a:off x="6642869" y="96721"/>
            <a:ext cx="2484437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000" b="1" i="0">
                <a:solidFill>
                  <a:srgbClr val="8063A1"/>
                </a:solidFill>
                <a:latin typeface="Carlito"/>
                <a:ea typeface="+mj-ea"/>
                <a:cs typeface="Carlito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kern="0" spc="-10" dirty="0">
                <a:solidFill>
                  <a:schemeClr val="accent1">
                    <a:lumMod val="75000"/>
                  </a:schemeClr>
                </a:solidFill>
              </a:rPr>
              <a:t>Unit: KS1 Athletics</a:t>
            </a:r>
            <a:endParaRPr kumimoji="0" lang="en-GB" sz="2000" b="1" i="0" u="none" strike="noStrike" kern="0" cap="none" spc="-1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rlito"/>
              <a:ea typeface="+mj-ea"/>
            </a:endParaRPr>
          </a:p>
        </p:txBody>
      </p:sp>
      <p:graphicFrame>
        <p:nvGraphicFramePr>
          <p:cNvPr id="17" name="object 14">
            <a:extLst>
              <a:ext uri="{FF2B5EF4-FFF2-40B4-BE49-F238E27FC236}">
                <a16:creationId xmlns:a16="http://schemas.microsoft.com/office/drawing/2014/main" id="{156FA14A-C95C-4147-A108-C7C2E5A06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21073"/>
              </p:ext>
            </p:extLst>
          </p:nvPr>
        </p:nvGraphicFramePr>
        <p:xfrm>
          <a:off x="7872258" y="1011107"/>
          <a:ext cx="4128135" cy="5807307"/>
        </p:xfrm>
        <a:graphic>
          <a:graphicData uri="http://schemas.openxmlformats.org/drawingml/2006/table">
            <a:tbl>
              <a:tblPr firstRow="1" bandRow="1"/>
              <a:tblGrid>
                <a:gridCol w="136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0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372110" algn="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1200" b="1" dirty="0">
                          <a:solidFill>
                            <a:srgbClr val="30859C"/>
                          </a:solidFill>
                          <a:latin typeface="Carlito"/>
                          <a:cs typeface="Carlito"/>
                        </a:rPr>
                        <a:t>B</a:t>
                      </a:r>
                      <a:r>
                        <a:rPr sz="1200" b="1" spc="-10" dirty="0">
                          <a:solidFill>
                            <a:srgbClr val="30859C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200" b="1" dirty="0">
                          <a:solidFill>
                            <a:srgbClr val="30859C"/>
                          </a:solidFill>
                          <a:latin typeface="Carlito"/>
                          <a:cs typeface="Carlito"/>
                        </a:rPr>
                        <a:t>l</a:t>
                      </a:r>
                      <a:r>
                        <a:rPr sz="1200" b="1" spc="-5" dirty="0">
                          <a:solidFill>
                            <a:srgbClr val="30859C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200" b="1" dirty="0">
                          <a:solidFill>
                            <a:srgbClr val="30859C"/>
                          </a:solidFill>
                          <a:latin typeface="Carlito"/>
                          <a:cs typeface="Carlito"/>
                        </a:rPr>
                        <a:t>n</a:t>
                      </a:r>
                      <a:r>
                        <a:rPr sz="1200" b="1" spc="-5" dirty="0">
                          <a:solidFill>
                            <a:srgbClr val="30859C"/>
                          </a:solidFill>
                          <a:latin typeface="Carlito"/>
                          <a:cs typeface="Carlito"/>
                        </a:rPr>
                        <a:t>ce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906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200" spc="-55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stay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still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and steady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in a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position</a:t>
                      </a:r>
                      <a:r>
                        <a:rPr sz="1200" spc="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or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108585">
                        <a:lnSpc>
                          <a:spcPts val="1415"/>
                        </a:lnSpc>
                        <a:spcBef>
                          <a:spcPts val="16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shape.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90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7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R="415925" algn="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943735"/>
                          </a:solidFill>
                          <a:latin typeface="Carlito"/>
                          <a:cs typeface="Carlito"/>
                        </a:rPr>
                        <a:t>Th</a:t>
                      </a:r>
                      <a:r>
                        <a:rPr sz="1200" b="1" spc="-10" dirty="0">
                          <a:solidFill>
                            <a:srgbClr val="943735"/>
                          </a:solidFill>
                          <a:latin typeface="Carlito"/>
                          <a:cs typeface="Carlito"/>
                        </a:rPr>
                        <a:t>r</a:t>
                      </a:r>
                      <a:r>
                        <a:rPr sz="1200" b="1" dirty="0">
                          <a:solidFill>
                            <a:srgbClr val="943735"/>
                          </a:solidFill>
                          <a:latin typeface="Carlito"/>
                          <a:cs typeface="Carlito"/>
                        </a:rPr>
                        <a:t>ow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Propel (something) with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force</a:t>
                      </a:r>
                      <a:r>
                        <a:rPr sz="1200" spc="1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through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108585" marR="86360">
                        <a:lnSpc>
                          <a:spcPts val="1620"/>
                        </a:lnSpc>
                        <a:spcBef>
                          <a:spcPts val="8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air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by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movement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the arm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and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hand.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7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09220"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92D050"/>
                          </a:solidFill>
                          <a:latin typeface="Carlito"/>
                          <a:cs typeface="Carlito"/>
                        </a:rPr>
                        <a:t>Run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444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200" spc="-55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move at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 speed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faster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than a</a:t>
                      </a:r>
                      <a:r>
                        <a:rPr sz="120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walk,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10858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never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having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both or all the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feet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on</a:t>
                      </a:r>
                      <a:r>
                        <a:rPr sz="1200" spc="-1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the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108585">
                        <a:lnSpc>
                          <a:spcPts val="1405"/>
                        </a:lnSpc>
                        <a:spcBef>
                          <a:spcPts val="18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ground at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same</a:t>
                      </a:r>
                      <a:r>
                        <a:rPr sz="12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time.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90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92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098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5" dirty="0">
                          <a:solidFill>
                            <a:srgbClr val="000090"/>
                          </a:solidFill>
                          <a:latin typeface="Carlito"/>
                          <a:cs typeface="Carlito"/>
                        </a:rPr>
                        <a:t>Jump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444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Push oneself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off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surface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into</a:t>
                      </a:r>
                      <a:r>
                        <a:rPr sz="12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the</a:t>
                      </a:r>
                    </a:p>
                    <a:p>
                      <a:pPr marL="10858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air by using the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muscles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in one's legs</a:t>
                      </a:r>
                      <a:r>
                        <a:rPr sz="1200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and</a:t>
                      </a:r>
                    </a:p>
                    <a:p>
                      <a:pPr marL="108585">
                        <a:lnSpc>
                          <a:spcPts val="1410"/>
                        </a:lnSpc>
                        <a:spcBef>
                          <a:spcPts val="18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feet.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90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5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429259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b="1" dirty="0">
                          <a:solidFill>
                            <a:srgbClr val="FF6600"/>
                          </a:solidFill>
                          <a:latin typeface="Carlito"/>
                          <a:cs typeface="Carlito"/>
                        </a:rPr>
                        <a:t>Sp</a:t>
                      </a:r>
                      <a:r>
                        <a:rPr sz="1200" b="1" spc="5" dirty="0">
                          <a:solidFill>
                            <a:srgbClr val="FF6600"/>
                          </a:solidFill>
                          <a:latin typeface="Carlito"/>
                          <a:cs typeface="Carlito"/>
                        </a:rPr>
                        <a:t>r</a:t>
                      </a:r>
                      <a:r>
                        <a:rPr sz="1200" b="1" dirty="0">
                          <a:solidFill>
                            <a:srgbClr val="FF6600"/>
                          </a:solidFill>
                          <a:latin typeface="Carlito"/>
                          <a:cs typeface="Carlito"/>
                        </a:rPr>
                        <a:t>i</a:t>
                      </a:r>
                      <a:r>
                        <a:rPr sz="1200" b="1" spc="-10" dirty="0">
                          <a:solidFill>
                            <a:srgbClr val="FF6600"/>
                          </a:solidFill>
                          <a:latin typeface="Carlito"/>
                          <a:cs typeface="Carlito"/>
                        </a:rPr>
                        <a:t>n</a:t>
                      </a:r>
                      <a:r>
                        <a:rPr sz="1200" b="1" dirty="0">
                          <a:solidFill>
                            <a:srgbClr val="FF6600"/>
                          </a:solidFill>
                          <a:latin typeface="Carlito"/>
                          <a:cs typeface="Carlito"/>
                        </a:rPr>
                        <a:t>t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Run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at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full speed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over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 short</a:t>
                      </a:r>
                      <a:r>
                        <a:rPr sz="1200" spc="-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distance.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7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424180" algn="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200" b="1" spc="-95" dirty="0">
                          <a:solidFill>
                            <a:srgbClr val="FF2CD6"/>
                          </a:solidFill>
                          <a:latin typeface="Carlito"/>
                          <a:cs typeface="Carlito"/>
                        </a:rPr>
                        <a:t>T</a:t>
                      </a:r>
                      <a:r>
                        <a:rPr sz="1200" b="1" spc="-10" dirty="0">
                          <a:solidFill>
                            <a:srgbClr val="FF2CD6"/>
                          </a:solidFill>
                          <a:latin typeface="Carlito"/>
                          <a:cs typeface="Carlito"/>
                        </a:rPr>
                        <a:t>ar</a:t>
                      </a:r>
                      <a:r>
                        <a:rPr sz="1200" b="1" spc="-20" dirty="0">
                          <a:solidFill>
                            <a:srgbClr val="FF2CD6"/>
                          </a:solidFill>
                          <a:latin typeface="Carlito"/>
                          <a:cs typeface="Carlito"/>
                        </a:rPr>
                        <a:t>ge</a:t>
                      </a:r>
                      <a:r>
                        <a:rPr sz="1200" b="1" dirty="0">
                          <a:solidFill>
                            <a:srgbClr val="FF2CD6"/>
                          </a:solidFill>
                          <a:latin typeface="Carlito"/>
                          <a:cs typeface="Carlito"/>
                        </a:rPr>
                        <a:t>t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9969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8585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An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aim.</a:t>
                      </a:r>
                    </a:p>
                  </a:txBody>
                  <a:tcPr marL="0" marR="0" marT="10477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578">
                <a:tc>
                  <a:txBody>
                    <a:bodyPr/>
                    <a:lstStyle/>
                    <a:p>
                      <a:pPr marR="424180" algn="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lang="en-GB" sz="1200" b="1" dirty="0">
                          <a:solidFill>
                            <a:srgbClr val="00B0F0"/>
                          </a:solidFill>
                          <a:latin typeface="Carlito"/>
                          <a:cs typeface="Carlito"/>
                        </a:rPr>
                        <a:t>Jogging</a:t>
                      </a:r>
                      <a:endParaRPr sz="1200" b="1" dirty="0">
                        <a:solidFill>
                          <a:srgbClr val="00B0F0"/>
                        </a:solidFill>
                        <a:latin typeface="Carlito"/>
                        <a:cs typeface="Carlito"/>
                      </a:endParaRPr>
                    </a:p>
                  </a:txBody>
                  <a:tcPr marL="0" marR="0" marT="9969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lang="en-GB" sz="1200" dirty="0">
                          <a:latin typeface="Carlito"/>
                          <a:cs typeface="Carlito"/>
                        </a:rPr>
                        <a:t>Running at a steady, gentle pace as a form of physical exercise.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775" marB="0">
                    <a:lnL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165559"/>
                  </a:ext>
                </a:extLst>
              </a:tr>
              <a:tr h="356712">
                <a:tc>
                  <a:txBody>
                    <a:bodyPr/>
                    <a:lstStyle/>
                    <a:p>
                      <a:pPr marR="424180" algn="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Hop</a:t>
                      </a:r>
                      <a:endParaRPr sz="1200" b="1" dirty="0">
                        <a:solidFill>
                          <a:srgbClr val="FF0000"/>
                        </a:solidFill>
                        <a:latin typeface="Carlito"/>
                        <a:cs typeface="Carlito"/>
                      </a:endParaRPr>
                    </a:p>
                  </a:txBody>
                  <a:tcPr marL="0" marR="0" marT="9969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lang="en-GB" sz="1200" dirty="0">
                          <a:latin typeface="Carlito"/>
                          <a:cs typeface="Carlito"/>
                        </a:rPr>
                        <a:t>To move by jumping on one foot.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775" marB="0">
                    <a:lnL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7149"/>
                  </a:ext>
                </a:extLst>
              </a:tr>
              <a:tr h="464578">
                <a:tc>
                  <a:txBody>
                    <a:bodyPr/>
                    <a:lstStyle/>
                    <a:p>
                      <a:pPr marR="424180" algn="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lang="en-GB" sz="1200" b="1" dirty="0">
                          <a:solidFill>
                            <a:srgbClr val="00B050"/>
                          </a:solidFill>
                          <a:latin typeface="Carlito"/>
                          <a:cs typeface="Carlito"/>
                        </a:rPr>
                        <a:t>Leap</a:t>
                      </a:r>
                      <a:endParaRPr sz="1200" b="1" dirty="0">
                        <a:solidFill>
                          <a:srgbClr val="00B050"/>
                        </a:solidFill>
                        <a:latin typeface="Carlito"/>
                        <a:cs typeface="Carlito"/>
                      </a:endParaRPr>
                    </a:p>
                  </a:txBody>
                  <a:tcPr marL="0" marR="0" marT="9969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lang="en-GB" sz="1200" dirty="0">
                          <a:latin typeface="Carlito"/>
                          <a:cs typeface="Carlito"/>
                        </a:rPr>
                        <a:t>Jump or spring a long way, to a great height.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775" marB="0">
                    <a:lnL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605521"/>
                  </a:ext>
                </a:extLst>
              </a:tr>
              <a:tr h="434484">
                <a:tc>
                  <a:txBody>
                    <a:bodyPr/>
                    <a:lstStyle/>
                    <a:p>
                      <a:pPr marR="424180" algn="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lang="en-GB" sz="1200" b="1" dirty="0">
                          <a:solidFill>
                            <a:srgbClr val="7030A0"/>
                          </a:solidFill>
                          <a:latin typeface="Carlito"/>
                          <a:cs typeface="Carlito"/>
                        </a:rPr>
                        <a:t>Balance</a:t>
                      </a:r>
                      <a:endParaRPr sz="1200" b="1" dirty="0">
                        <a:solidFill>
                          <a:srgbClr val="7030A0"/>
                        </a:solidFill>
                        <a:latin typeface="Carlito"/>
                        <a:cs typeface="Carlito"/>
                      </a:endParaRPr>
                    </a:p>
                  </a:txBody>
                  <a:tcPr marL="0" marR="0" marT="9969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rlito"/>
                          <a:ea typeface="+mn-ea"/>
                          <a:cs typeface="Carlito"/>
                        </a:rPr>
                        <a:t>The </a:t>
                      </a:r>
                      <a:r>
                        <a:rPr kumimoji="0" lang="en-GB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rlito"/>
                          <a:ea typeface="+mn-ea"/>
                          <a:cs typeface="Carlito"/>
                        </a:rPr>
                        <a:t>ability to hold your body </a:t>
                      </a:r>
                      <a:r>
                        <a:rPr kumimoji="0" lang="en-GB" sz="11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rlito"/>
                          <a:ea typeface="+mn-ea"/>
                          <a:cs typeface="Carlito"/>
                        </a:rPr>
                        <a:t>upright </a:t>
                      </a:r>
                      <a:r>
                        <a:rPr kumimoji="0" lang="en-GB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rlito"/>
                          <a:ea typeface="+mn-ea"/>
                          <a:cs typeface="Carlito"/>
                        </a:rPr>
                        <a:t>and</a:t>
                      </a:r>
                      <a:r>
                        <a:rPr kumimoji="0" lang="en-GB" sz="1100" b="0" i="0" u="none" strike="noStrike" kern="0" cap="none" spc="-14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rlito"/>
                          <a:ea typeface="+mn-ea"/>
                          <a:cs typeface="Carlito"/>
                        </a:rPr>
                        <a:t> </a:t>
                      </a:r>
                      <a:r>
                        <a:rPr kumimoji="0" lang="en-GB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rlito"/>
                          <a:ea typeface="+mn-ea"/>
                          <a:cs typeface="Carlito"/>
                        </a:rPr>
                        <a:t>steady without </a:t>
                      </a:r>
                      <a:r>
                        <a:rPr kumimoji="0" lang="en-GB" sz="11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rlito"/>
                          <a:ea typeface="+mn-ea"/>
                          <a:cs typeface="Carlito"/>
                        </a:rPr>
                        <a:t>falling</a:t>
                      </a:r>
                      <a:r>
                        <a:rPr kumimoji="0" lang="en-GB" sz="1100" b="0" i="0" u="none" strike="noStrike" kern="0" cap="none" spc="-6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rlito"/>
                          <a:ea typeface="+mn-ea"/>
                          <a:cs typeface="Carlito"/>
                        </a:rPr>
                        <a:t> </a:t>
                      </a:r>
                      <a:r>
                        <a:rPr kumimoji="0" lang="en-GB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rlito"/>
                          <a:ea typeface="+mn-ea"/>
                          <a:cs typeface="Carlito"/>
                        </a:rPr>
                        <a:t>down</a:t>
                      </a:r>
                    </a:p>
                  </a:txBody>
                  <a:tcPr marL="0" marR="0" marT="104775" marB="0">
                    <a:lnL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826992"/>
                  </a:ext>
                </a:extLst>
              </a:tr>
              <a:tr h="645142">
                <a:tc>
                  <a:txBody>
                    <a:bodyPr/>
                    <a:lstStyle/>
                    <a:p>
                      <a:pPr marR="42418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lang="en-GB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rlito"/>
                          <a:cs typeface="Carlito"/>
                        </a:rPr>
                        <a:t>Co-ordination</a:t>
                      </a:r>
                      <a:endParaRPr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rlito"/>
                        <a:cs typeface="Carlito"/>
                      </a:endParaRPr>
                    </a:p>
                  </a:txBody>
                  <a:tcPr marL="0" marR="0" marT="9969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lang="en-GB" sz="1200" dirty="0">
                          <a:latin typeface="Carlito"/>
                          <a:cs typeface="Carlito"/>
                        </a:rPr>
                        <a:t>The ability to move two or more body parts under control, smoothly and efficiently.</a:t>
                      </a:r>
                    </a:p>
                  </a:txBody>
                  <a:tcPr marL="0" marR="0" marT="104775" marB="0">
                    <a:lnL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961028"/>
                  </a:ext>
                </a:extLst>
              </a:tr>
              <a:tr h="464578">
                <a:tc>
                  <a:txBody>
                    <a:bodyPr/>
                    <a:lstStyle/>
                    <a:p>
                      <a:pPr marR="424180" algn="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lang="en-GB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rlito"/>
                          <a:cs typeface="Carlito"/>
                        </a:rPr>
                        <a:t>Stamina</a:t>
                      </a:r>
                      <a:endParaRPr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rlito"/>
                        <a:cs typeface="Carlito"/>
                      </a:endParaRPr>
                    </a:p>
                  </a:txBody>
                  <a:tcPr marL="0" marR="0" marT="99695" marB="0">
                    <a:lnL w="12700">
                      <a:solidFill>
                        <a:srgbClr val="221F1F"/>
                      </a:solidFill>
                      <a:prstDash val="solid"/>
                    </a:lnL>
                    <a:lnR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lang="en-GB" sz="1200" dirty="0">
                          <a:latin typeface="Carlito"/>
                          <a:cs typeface="Carlito"/>
                        </a:rPr>
                        <a:t>Ability to take part in prolonged physical activity. 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775" marB="0">
                    <a:lnL w="12700" cap="flat" cmpd="sng" algn="ctr">
                      <a:solidFill>
                        <a:srgbClr val="22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21F1F"/>
                      </a:solidFill>
                      <a:prstDash val="solid"/>
                    </a:lnR>
                    <a:lnT w="12700">
                      <a:solidFill>
                        <a:srgbClr val="221F1F"/>
                      </a:solidFill>
                      <a:prstDash val="solid"/>
                    </a:lnT>
                    <a:lnB w="12700">
                      <a:solidFill>
                        <a:srgbClr val="221F1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552581"/>
                  </a:ext>
                </a:extLst>
              </a:tr>
            </a:tbl>
          </a:graphicData>
        </a:graphic>
      </p:graphicFrame>
      <p:sp>
        <p:nvSpPr>
          <p:cNvPr id="18" name="object 18">
            <a:extLst>
              <a:ext uri="{FF2B5EF4-FFF2-40B4-BE49-F238E27FC236}">
                <a16:creationId xmlns:a16="http://schemas.microsoft.com/office/drawing/2014/main" id="{D1C18BDF-EC98-41C1-84C5-CC9FDABDBF31}"/>
              </a:ext>
            </a:extLst>
          </p:cNvPr>
          <p:cNvSpPr txBox="1"/>
          <p:nvPr/>
        </p:nvSpPr>
        <p:spPr>
          <a:xfrm>
            <a:off x="197357" y="891299"/>
            <a:ext cx="7188470" cy="1724190"/>
          </a:xfrm>
          <a:prstGeom prst="rect">
            <a:avLst/>
          </a:prstGeom>
          <a:ln w="9144">
            <a:solidFill>
              <a:srgbClr val="97B853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85"/>
              </a:spcBef>
            </a:pPr>
            <a:r>
              <a:rPr sz="1400" b="1" spc="-5" dirty="0">
                <a:latin typeface="Carlito"/>
                <a:cs typeface="Carlito"/>
              </a:rPr>
              <a:t>Children </a:t>
            </a:r>
            <a:r>
              <a:rPr sz="1400" b="1" dirty="0">
                <a:latin typeface="Carlito"/>
                <a:cs typeface="Carlito"/>
              </a:rPr>
              <a:t>will be </a:t>
            </a:r>
            <a:r>
              <a:rPr sz="1400" b="1" spc="-5" dirty="0">
                <a:latin typeface="Carlito"/>
                <a:cs typeface="Carlito"/>
              </a:rPr>
              <a:t>taught</a:t>
            </a:r>
            <a:r>
              <a:rPr sz="1400" b="1" spc="1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to:</a:t>
            </a:r>
            <a:endParaRPr sz="1400" dirty="0">
              <a:latin typeface="Carlito"/>
              <a:cs typeface="Carlito"/>
            </a:endParaRP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schemeClr val="accent2">
                    <a:lumMod val="75000"/>
                  </a:schemeClr>
                </a:solidFill>
                <a:latin typeface="Carlito"/>
                <a:cs typeface="Carlito"/>
              </a:rPr>
              <a:t>Learn the difference between running, jogging and sprint. Discuss terms like slower faster.</a:t>
            </a: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schemeClr val="accent2">
                    <a:lumMod val="75000"/>
                  </a:schemeClr>
                </a:solidFill>
                <a:latin typeface="Carlito"/>
                <a:cs typeface="Carlito"/>
              </a:rPr>
              <a:t>Begin to practise the different ways of jumping (hop, long jump, two-footed and leap). </a:t>
            </a: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schemeClr val="accent2">
                    <a:lumMod val="75000"/>
                  </a:schemeClr>
                </a:solidFill>
                <a:latin typeface="Carlito"/>
                <a:cs typeface="Carlito"/>
              </a:rPr>
              <a:t>Apply balance and coordination to sports day events (egg and spoon). </a:t>
            </a: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schemeClr val="accent2">
                    <a:lumMod val="75000"/>
                  </a:schemeClr>
                </a:solidFill>
                <a:latin typeface="Carlito"/>
                <a:cs typeface="Carlito"/>
              </a:rPr>
              <a:t>Throw different objects in a variety of ways </a:t>
            </a: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dirty="0">
                <a:latin typeface="Carlito"/>
                <a:cs typeface="Carlito"/>
              </a:rPr>
              <a:t>Know when to run, jog or sprint and link this to shorter distances, relays, cross country etc. </a:t>
            </a: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dirty="0">
                <a:latin typeface="Carlito"/>
                <a:cs typeface="Carlito"/>
              </a:rPr>
              <a:t>Develop different ways of jumping but using arms and bent knees to improve accuracy and distance. </a:t>
            </a:r>
          </a:p>
          <a:p>
            <a:pPr marL="262890" indent="-17272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63525" algn="l"/>
              </a:tabLst>
            </a:pPr>
            <a:r>
              <a:rPr lang="en-GB" sz="1200" dirty="0">
                <a:latin typeface="Carlito"/>
                <a:cs typeface="Carlito"/>
              </a:rPr>
              <a:t>Apply agility, balance and coordination to sports day events (egg and spoon). 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624DE8-574D-46ED-A521-95B0A6036842}"/>
              </a:ext>
            </a:extLst>
          </p:cNvPr>
          <p:cNvSpPr/>
          <p:nvPr/>
        </p:nvSpPr>
        <p:spPr>
          <a:xfrm>
            <a:off x="4151386" y="552285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Think…</a:t>
            </a:r>
          </a:p>
          <a:p>
            <a:r>
              <a:rPr lang="en-GB" b="1" dirty="0"/>
              <a:t>Sports Leadership</a:t>
            </a:r>
          </a:p>
          <a:p>
            <a:r>
              <a:rPr lang="en-GB" b="1" dirty="0"/>
              <a:t>Healthy Lifestyle </a:t>
            </a:r>
          </a:p>
          <a:p>
            <a:r>
              <a:rPr lang="en-GB" b="1" dirty="0"/>
              <a:t>Acquire, apply and evaluate skills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2B6A4DA-7D58-4AAF-8FDA-39C206408712}"/>
              </a:ext>
            </a:extLst>
          </p:cNvPr>
          <p:cNvSpPr/>
          <p:nvPr/>
        </p:nvSpPr>
        <p:spPr>
          <a:xfrm>
            <a:off x="154648" y="2712143"/>
            <a:ext cx="3665790" cy="1753691"/>
          </a:xfrm>
          <a:prstGeom prst="rect">
            <a:avLst/>
          </a:prstGeom>
          <a:solidFill>
            <a:srgbClr val="BC8F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7A42663-46DF-4677-BB2B-FC44C64EFFD1}"/>
              </a:ext>
            </a:extLst>
          </p:cNvPr>
          <p:cNvSpPr/>
          <p:nvPr/>
        </p:nvSpPr>
        <p:spPr>
          <a:xfrm>
            <a:off x="3955637" y="2731308"/>
            <a:ext cx="3823026" cy="17536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9575" lvl="0">
              <a:spcBef>
                <a:spcPts val="295"/>
              </a:spcBef>
            </a:pPr>
            <a:endParaRPr lang="en-GB" sz="1200" spc="-5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36EB349-C6D8-4DB5-A503-32AB64BA7415}"/>
              </a:ext>
            </a:extLst>
          </p:cNvPr>
          <p:cNvSpPr/>
          <p:nvPr/>
        </p:nvSpPr>
        <p:spPr>
          <a:xfrm>
            <a:off x="4025017" y="4552175"/>
            <a:ext cx="3753646" cy="9706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A49E18D-55C1-44B8-AA80-1B27D9D0DDF2}"/>
              </a:ext>
            </a:extLst>
          </p:cNvPr>
          <p:cNvSpPr/>
          <p:nvPr/>
        </p:nvSpPr>
        <p:spPr>
          <a:xfrm>
            <a:off x="171986" y="2804158"/>
            <a:ext cx="36484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9630" lvl="0">
              <a:spcBef>
                <a:spcPts val="295"/>
              </a:spcBef>
            </a:pPr>
            <a:r>
              <a:rPr lang="en-GB" sz="1200" b="1" spc="-10" dirty="0">
                <a:solidFill>
                  <a:prstClr val="black"/>
                </a:solidFill>
                <a:latin typeface="Carlito"/>
                <a:cs typeface="Carlito"/>
              </a:rPr>
              <a:t>Healthy Lifestyle:</a:t>
            </a:r>
          </a:p>
          <a:p>
            <a:pPr marL="262890" marR="252729" lvl="0" indent="-172720"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How does our body change and feel in different events that we are trying?</a:t>
            </a:r>
          </a:p>
          <a:p>
            <a:pPr marL="262890" marR="252729" lvl="0" indent="-172720"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Does your body feel the same way in a sprint as it does in the bean bag toss?</a:t>
            </a:r>
          </a:p>
          <a:p>
            <a:pPr marL="262890" marR="252729" lvl="0" indent="-172720"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Do you think our body uses different body parts in different events?</a:t>
            </a:r>
          </a:p>
          <a:p>
            <a:pPr marL="262890" marR="252729" lvl="0" indent="-172720">
              <a:buFont typeface="Arial"/>
              <a:buChar char="•"/>
              <a:tabLst>
                <a:tab pos="263525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What body parts are you using?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D5D62F9-A60A-4467-A0B8-6492CDD1FA04}"/>
              </a:ext>
            </a:extLst>
          </p:cNvPr>
          <p:cNvSpPr/>
          <p:nvPr/>
        </p:nvSpPr>
        <p:spPr>
          <a:xfrm>
            <a:off x="3948394" y="2868516"/>
            <a:ext cx="39870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9575" lvl="0">
              <a:spcBef>
                <a:spcPts val="290"/>
              </a:spcBef>
            </a:pPr>
            <a:r>
              <a:rPr lang="en-GB" sz="1200" b="1" dirty="0">
                <a:solidFill>
                  <a:prstClr val="black"/>
                </a:solidFill>
                <a:latin typeface="Carlito"/>
                <a:cs typeface="Carlito"/>
              </a:rPr>
              <a:t>Sports Leadership:</a:t>
            </a:r>
            <a:endParaRPr lang="en-GB" sz="12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377825" marR="626110" lvl="0" indent="-287020">
              <a:buFont typeface="Arial"/>
              <a:buChar char="•"/>
              <a:tabLst>
                <a:tab pos="377825" algn="l"/>
                <a:tab pos="378460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How can you show sportsmanship?</a:t>
            </a:r>
          </a:p>
          <a:p>
            <a:pPr marL="377825" marR="626110" lvl="0" indent="-287020">
              <a:buFont typeface="Arial"/>
              <a:buChar char="•"/>
              <a:tabLst>
                <a:tab pos="377825" algn="l"/>
                <a:tab pos="378460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How should you react if someone is upset when they lose?</a:t>
            </a:r>
          </a:p>
          <a:p>
            <a:pPr marL="377825" marR="626110" lvl="0" indent="-287020">
              <a:buFont typeface="Arial"/>
              <a:buChar char="•"/>
              <a:tabLst>
                <a:tab pos="377825" algn="l"/>
                <a:tab pos="378460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Is it ok to be happy when you win?</a:t>
            </a:r>
          </a:p>
          <a:p>
            <a:pPr marL="377825" marR="626110" lvl="0" indent="-287020">
              <a:buFont typeface="Arial"/>
              <a:buChar char="•"/>
              <a:tabLst>
                <a:tab pos="377825" algn="l"/>
                <a:tab pos="378460" algn="l"/>
              </a:tabLst>
            </a:pPr>
            <a:r>
              <a:rPr lang="en-GB" sz="1200" spc="-5" dirty="0">
                <a:solidFill>
                  <a:prstClr val="black"/>
                </a:solidFill>
                <a:latin typeface="Carlito"/>
                <a:cs typeface="Carlito"/>
              </a:rPr>
              <a:t>How can you show kindness and care in sport?</a:t>
            </a:r>
          </a:p>
          <a:p>
            <a:pPr marL="377825" marR="626110" lvl="0" indent="-287020">
              <a:buFont typeface="Arial"/>
              <a:buChar char="•"/>
              <a:tabLst>
                <a:tab pos="377825" algn="l"/>
                <a:tab pos="378460" algn="l"/>
              </a:tabLst>
            </a:pPr>
            <a:endParaRPr lang="en-GB" sz="1200" spc="-5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85DF3DF-6995-434E-B514-2C2830BEAF03}"/>
              </a:ext>
            </a:extLst>
          </p:cNvPr>
          <p:cNvSpPr/>
          <p:nvPr/>
        </p:nvSpPr>
        <p:spPr>
          <a:xfrm>
            <a:off x="543334" y="4631385"/>
            <a:ext cx="2888418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7080" marR="514984" lvl="0" indent="-247015" algn="ctr">
              <a:spcBef>
                <a:spcPts val="295"/>
              </a:spcBef>
            </a:pPr>
            <a:r>
              <a:rPr lang="en-GB" sz="1200" b="1" dirty="0">
                <a:solidFill>
                  <a:prstClr val="black"/>
                </a:solidFill>
                <a:latin typeface="Carlito"/>
                <a:cs typeface="Carlito"/>
              </a:rPr>
              <a:t>Ambition &amp; Aspiration</a:t>
            </a:r>
            <a:endParaRPr lang="en-GB" sz="1200" b="1" spc="-1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767080" marR="514984" lvl="0" indent="-247015">
              <a:spcBef>
                <a:spcPts val="295"/>
              </a:spcBef>
            </a:pPr>
            <a:r>
              <a:rPr lang="en-GB" sz="1200" b="1" spc="-1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endParaRPr lang="en-GB" sz="12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F45A02A-EA22-475E-944C-B6EFFCD063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204" y="4937444"/>
            <a:ext cx="1620032" cy="140072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882E3AA-7445-49D2-9994-D5885563D2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5997" y="4936795"/>
            <a:ext cx="1578720" cy="1400727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B12EFF7B-2988-417B-9C47-BB0F4F432B4D}"/>
              </a:ext>
            </a:extLst>
          </p:cNvPr>
          <p:cNvSpPr txBox="1"/>
          <p:nvPr/>
        </p:nvSpPr>
        <p:spPr>
          <a:xfrm>
            <a:off x="201133" y="6335041"/>
            <a:ext cx="1703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Dina Asher-Smith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E62E58-4404-4AB4-87B4-16488FC5E603}"/>
              </a:ext>
            </a:extLst>
          </p:cNvPr>
          <p:cNvSpPr txBox="1"/>
          <p:nvPr/>
        </p:nvSpPr>
        <p:spPr>
          <a:xfrm>
            <a:off x="2030994" y="6335041"/>
            <a:ext cx="1703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Mo Farah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E97C50C-C167-4A5B-AF7A-C531ACA9FC99}"/>
              </a:ext>
            </a:extLst>
          </p:cNvPr>
          <p:cNvSpPr/>
          <p:nvPr/>
        </p:nvSpPr>
        <p:spPr>
          <a:xfrm>
            <a:off x="4045485" y="4552174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90170" marR="544195" lvl="0">
              <a:tabLst>
                <a:tab pos="263525" algn="l"/>
              </a:tabLst>
              <a:defRPr/>
            </a:pPr>
            <a:r>
              <a:rPr lang="en-GB" sz="1200" kern="0" spc="-10" dirty="0">
                <a:solidFill>
                  <a:prstClr val="black"/>
                </a:solidFill>
                <a:latin typeface="Carlito"/>
                <a:cs typeface="Carlito"/>
              </a:rPr>
              <a:t>Events to consider…</a:t>
            </a:r>
            <a:endParaRPr lang="en-GB" sz="1200" kern="0" spc="-10" dirty="0">
              <a:solidFill>
                <a:prstClr val="black"/>
              </a:solidFill>
              <a:latin typeface="Carlito"/>
            </a:endParaRPr>
          </a:p>
          <a:p>
            <a:pPr marL="262890" marR="544195" lvl="0" indent="-172720">
              <a:buFont typeface="Arial"/>
              <a:buChar char="•"/>
              <a:tabLst>
                <a:tab pos="263525" algn="l"/>
              </a:tabLst>
              <a:defRPr/>
            </a:pPr>
            <a:r>
              <a:rPr lang="en-GB" sz="1200" kern="0" spc="-10" dirty="0">
                <a:solidFill>
                  <a:prstClr val="black"/>
                </a:solidFill>
                <a:latin typeface="Carlito"/>
              </a:rPr>
              <a:t>Sprinting</a:t>
            </a:r>
          </a:p>
          <a:p>
            <a:pPr marL="262890" marR="544195" lvl="0" indent="-172720">
              <a:buFont typeface="Arial"/>
              <a:buChar char="•"/>
              <a:tabLst>
                <a:tab pos="263525" algn="l"/>
              </a:tabLst>
              <a:defRPr/>
            </a:pPr>
            <a:r>
              <a:rPr lang="en-GB" sz="1200" kern="0" spc="-10" dirty="0">
                <a:solidFill>
                  <a:prstClr val="black"/>
                </a:solidFill>
                <a:latin typeface="Carlito"/>
              </a:rPr>
              <a:t>Run the risk</a:t>
            </a:r>
          </a:p>
          <a:p>
            <a:pPr marL="262890" marR="544195" lvl="0" indent="-172720">
              <a:buFont typeface="Arial"/>
              <a:buChar char="•"/>
              <a:tabLst>
                <a:tab pos="263525" algn="l"/>
              </a:tabLst>
              <a:defRPr/>
            </a:pPr>
            <a:r>
              <a:rPr lang="en-GB" sz="1200" kern="0" spc="-10" dirty="0">
                <a:solidFill>
                  <a:prstClr val="black"/>
                </a:solidFill>
                <a:latin typeface="Carlito"/>
              </a:rPr>
              <a:t>Egg and spoon</a:t>
            </a:r>
          </a:p>
          <a:p>
            <a:pPr marL="262890" marR="544195" lvl="0" indent="-172720">
              <a:buFont typeface="Arial"/>
              <a:buChar char="•"/>
              <a:tabLst>
                <a:tab pos="263525" algn="l"/>
              </a:tabLst>
              <a:defRPr/>
            </a:pPr>
            <a:r>
              <a:rPr lang="en-GB" sz="1200" kern="0" spc="-10">
                <a:solidFill>
                  <a:prstClr val="black"/>
                </a:solidFill>
                <a:latin typeface="Carlito"/>
              </a:rPr>
              <a:t>Long jump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495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2494</Words>
  <Application>Microsoft Office PowerPoint</Application>
  <PresentationFormat>Widescreen</PresentationFormat>
  <Paragraphs>387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Carlito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Tobias Riddoch</dc:creator>
  <cp:lastModifiedBy>Mr Riddoch</cp:lastModifiedBy>
  <cp:revision>56</cp:revision>
  <cp:lastPrinted>2020-09-04T06:42:14Z</cp:lastPrinted>
  <dcterms:created xsi:type="dcterms:W3CDTF">2020-08-04T10:46:24Z</dcterms:created>
  <dcterms:modified xsi:type="dcterms:W3CDTF">2023-04-28T12:53:04Z</dcterms:modified>
</cp:coreProperties>
</file>