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4" r:id="rId3"/>
    <p:sldId id="260" r:id="rId4"/>
    <p:sldId id="261" r:id="rId5"/>
    <p:sldId id="257" r:id="rId6"/>
    <p:sldId id="259" r:id="rId7"/>
    <p:sldId id="262" r:id="rId8"/>
    <p:sldId id="258"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3262-A7AA-4CE0-BC6F-1919143855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D0EFC8-461D-4015-9C1F-DD02B55817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D4535D9-CF8A-4853-BD27-6D0418E4939F}"/>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7DD8B4CC-6F62-43FE-B969-B34E65D5B1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B9083-C596-40B6-80E6-078F978D2596}"/>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319955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22B73-920C-437B-93F2-C8FB1B3FCE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1D4DAB-2A01-46F2-AA81-1ADC2F18AE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7EE7B-C843-4ED1-96BA-576978C2634C}"/>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A037A995-BF66-4155-99EB-DFEBE077FB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CF9748-40DD-495E-A18F-E0053E3F5097}"/>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1923114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05F565-2F6F-446C-BAE5-A5A85FE4A6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466EDD-9DC8-4BD9-8A52-575B08E288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93E93A-9996-4FA0-8484-52BCB91D711B}"/>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A6BC59B2-8F93-487C-AF37-21A2935E7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5F1017-81C2-4816-966C-B201E507E82F}"/>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282395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C46E-B0A4-417F-87B2-2114CB84357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974256-33E0-493D-9885-29478E32287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CBF336-3ADD-428A-BBD8-7E648D6F9E7D}"/>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725A07D9-24C1-4500-8FF4-D4585B0246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565B7B-59A7-4184-B47D-C0843D3ECAE2}"/>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1002579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FEA2-1F33-45CE-B478-72F6F028BE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6793D5-028C-4313-AC17-5EDABAA9D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7D4931-CC98-457C-954D-77CDB7C89ADB}"/>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15D6CA7E-E0E4-4E6D-BCB4-B3D82C47AC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E8068E-A84E-4571-9A50-A2FF593874E1}"/>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83688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3B0B-1647-40D6-B990-65255878FD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F22B2F-F916-4C0A-BF52-074F646501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0475BD-AD0D-47D1-A172-01AE751098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1BBB7A-1427-4B25-A365-3D0616375EE9}"/>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6" name="Footer Placeholder 5">
            <a:extLst>
              <a:ext uri="{FF2B5EF4-FFF2-40B4-BE49-F238E27FC236}">
                <a16:creationId xmlns:a16="http://schemas.microsoft.com/office/drawing/2014/main" id="{C142807B-7E55-4945-8961-A24DAE657B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9DD9EB-88B9-4821-BAFC-5720EDE27D45}"/>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48726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97C0-3532-4F20-BD55-BCC5FE39373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B89459-49B6-47B9-8957-AAAC39F97C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47BA1B-0BF0-4787-B4B0-5CEF184C2C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176C01-E976-4625-A2F1-085237101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6A86839-6DC7-411C-929E-D5728E57C0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84EA62-8581-41D5-A7CB-E5C8FF2DE326}"/>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8" name="Footer Placeholder 7">
            <a:extLst>
              <a:ext uri="{FF2B5EF4-FFF2-40B4-BE49-F238E27FC236}">
                <a16:creationId xmlns:a16="http://schemas.microsoft.com/office/drawing/2014/main" id="{CA03111F-B292-4FCF-BEB3-AA5DC92DF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1CEB0A2-473D-499C-A898-BF279070B82F}"/>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364944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97E4-D89E-4437-960B-64C215D061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C78A91-8517-4C64-9617-F787FAAFDB9B}"/>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4" name="Footer Placeholder 3">
            <a:extLst>
              <a:ext uri="{FF2B5EF4-FFF2-40B4-BE49-F238E27FC236}">
                <a16:creationId xmlns:a16="http://schemas.microsoft.com/office/drawing/2014/main" id="{E2CEFC86-1668-444F-8009-358931A5730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2B0DDDD-2B84-485A-AC1C-A01670655BAD}"/>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4238650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C32C8-16DA-4002-A59B-44DF04F92844}"/>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3" name="Footer Placeholder 2">
            <a:extLst>
              <a:ext uri="{FF2B5EF4-FFF2-40B4-BE49-F238E27FC236}">
                <a16:creationId xmlns:a16="http://schemas.microsoft.com/office/drawing/2014/main" id="{B9200EEE-C55A-4220-96E9-F927446FCDE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2C1C9C6-209E-40AC-949F-29209FCAC341}"/>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235231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8EDF9-B349-4BB1-BCAE-E8BA12DFB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5C85F1-4FCF-49CF-8C4F-629661AA7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73897C-F043-4F63-8CDD-1C173375B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9A5F37A-1079-4134-BD66-F5D0936CFFA1}"/>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6" name="Footer Placeholder 5">
            <a:extLst>
              <a:ext uri="{FF2B5EF4-FFF2-40B4-BE49-F238E27FC236}">
                <a16:creationId xmlns:a16="http://schemas.microsoft.com/office/drawing/2014/main" id="{3C667E68-C734-42FC-B38A-785D14FFF5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78F93C-583E-4951-B317-78C032F32143}"/>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94229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BDA8-2119-409B-A4C5-529AFBB512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1860A2-1E8C-43F0-B51D-3BCB1E568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307A28-F020-42B1-AA42-95FC86820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83FC8F-A721-4113-88E1-730DABAAA3CE}"/>
              </a:ext>
            </a:extLst>
          </p:cNvPr>
          <p:cNvSpPr>
            <a:spLocks noGrp="1"/>
          </p:cNvSpPr>
          <p:nvPr>
            <p:ph type="dt" sz="half" idx="10"/>
          </p:nvPr>
        </p:nvSpPr>
        <p:spPr/>
        <p:txBody>
          <a:bodyPr/>
          <a:lstStyle/>
          <a:p>
            <a:fld id="{FB730760-209F-4B5D-90AD-FD4614BCFAE5}" type="datetimeFigureOut">
              <a:rPr lang="en-GB" smtClean="0"/>
              <a:t>02/05/2023</a:t>
            </a:fld>
            <a:endParaRPr lang="en-GB"/>
          </a:p>
        </p:txBody>
      </p:sp>
      <p:sp>
        <p:nvSpPr>
          <p:cNvPr id="6" name="Footer Placeholder 5">
            <a:extLst>
              <a:ext uri="{FF2B5EF4-FFF2-40B4-BE49-F238E27FC236}">
                <a16:creationId xmlns:a16="http://schemas.microsoft.com/office/drawing/2014/main" id="{31981890-ED57-49B7-B06C-8E9AB3CFC7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7A2DBC-96D4-4DFD-AF69-391C30CDBD3B}"/>
              </a:ext>
            </a:extLst>
          </p:cNvPr>
          <p:cNvSpPr>
            <a:spLocks noGrp="1"/>
          </p:cNvSpPr>
          <p:nvPr>
            <p:ph type="sldNum" sz="quarter" idx="12"/>
          </p:nvPr>
        </p:nvSpPr>
        <p:spPr/>
        <p:txBody>
          <a:bodyPr/>
          <a:lstStyle/>
          <a:p>
            <a:fld id="{5F616F2E-3017-463A-A33E-7482617F0E23}" type="slidenum">
              <a:rPr lang="en-GB" smtClean="0"/>
              <a:t>‹#›</a:t>
            </a:fld>
            <a:endParaRPr lang="en-GB"/>
          </a:p>
        </p:txBody>
      </p:sp>
    </p:spTree>
    <p:extLst>
      <p:ext uri="{BB962C8B-B14F-4D97-AF65-F5344CB8AC3E}">
        <p14:creationId xmlns:p14="http://schemas.microsoft.com/office/powerpoint/2010/main" val="84108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9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8A6A5-2E46-4C64-A195-44EB256B2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99069F-7362-4FFA-9705-A2920A392A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5BEBD9-2F69-4F8F-8CCF-1BC3F04802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0760-209F-4B5D-90AD-FD4614BCFAE5}" type="datetimeFigureOut">
              <a:rPr lang="en-GB" smtClean="0"/>
              <a:t>02/05/2023</a:t>
            </a:fld>
            <a:endParaRPr lang="en-GB"/>
          </a:p>
        </p:txBody>
      </p:sp>
      <p:sp>
        <p:nvSpPr>
          <p:cNvPr id="5" name="Footer Placeholder 4">
            <a:extLst>
              <a:ext uri="{FF2B5EF4-FFF2-40B4-BE49-F238E27FC236}">
                <a16:creationId xmlns:a16="http://schemas.microsoft.com/office/drawing/2014/main" id="{3C701F4B-D907-44F8-9E67-B83F6A4D82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5B3C0E-D94C-4EBD-A923-AECDEC27D0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16F2E-3017-463A-A33E-7482617F0E23}" type="slidenum">
              <a:rPr lang="en-GB" smtClean="0"/>
              <a:t>‹#›</a:t>
            </a:fld>
            <a:endParaRPr lang="en-GB"/>
          </a:p>
        </p:txBody>
      </p:sp>
    </p:spTree>
    <p:extLst>
      <p:ext uri="{BB962C8B-B14F-4D97-AF65-F5344CB8AC3E}">
        <p14:creationId xmlns:p14="http://schemas.microsoft.com/office/powerpoint/2010/main" val="1492271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1495B5-1B0A-4CA4-A04B-3DE36921BA92}"/>
              </a:ext>
            </a:extLst>
          </p:cNvPr>
          <p:cNvPicPr>
            <a:picLocks noChangeAspect="1"/>
          </p:cNvPicPr>
          <p:nvPr/>
        </p:nvPicPr>
        <p:blipFill>
          <a:blip r:embed="rId2"/>
          <a:stretch>
            <a:fillRect/>
          </a:stretch>
        </p:blipFill>
        <p:spPr>
          <a:xfrm>
            <a:off x="2072669" y="2164304"/>
            <a:ext cx="3919627" cy="3919627"/>
          </a:xfrm>
          <a:prstGeom prst="rect">
            <a:avLst/>
          </a:prstGeom>
        </p:spPr>
      </p:pic>
      <p:graphicFrame>
        <p:nvGraphicFramePr>
          <p:cNvPr id="6" name="Table 5">
            <a:extLst>
              <a:ext uri="{FF2B5EF4-FFF2-40B4-BE49-F238E27FC236}">
                <a16:creationId xmlns:a16="http://schemas.microsoft.com/office/drawing/2014/main" id="{51A673C5-29BA-405F-BDF0-BCC28F11EA9C}"/>
              </a:ext>
            </a:extLst>
          </p:cNvPr>
          <p:cNvGraphicFramePr>
            <a:graphicFrameLocks noGrp="1"/>
          </p:cNvGraphicFramePr>
          <p:nvPr>
            <p:extLst/>
          </p:nvPr>
        </p:nvGraphicFramePr>
        <p:xfrm>
          <a:off x="6946697" y="1729409"/>
          <a:ext cx="3172634" cy="4354522"/>
        </p:xfrm>
        <a:graphic>
          <a:graphicData uri="http://schemas.openxmlformats.org/drawingml/2006/table">
            <a:tbl>
              <a:tblPr/>
              <a:tblGrid>
                <a:gridCol w="3172634">
                  <a:extLst>
                    <a:ext uri="{9D8B030D-6E8A-4147-A177-3AD203B41FA5}">
                      <a16:colId xmlns:a16="http://schemas.microsoft.com/office/drawing/2014/main" val="1068493598"/>
                    </a:ext>
                  </a:extLst>
                </a:gridCol>
              </a:tblGrid>
              <a:tr h="1333477">
                <a:tc>
                  <a:txBody>
                    <a:bodyPr/>
                    <a:lstStyle/>
                    <a:p>
                      <a:pPr marL="359994" marR="0" indent="-359994" algn="ctr" rtl="0">
                        <a:lnSpc>
                          <a:spcPct val="107000"/>
                        </a:lnSpc>
                        <a:spcBef>
                          <a:spcPts val="0"/>
                        </a:spcBef>
                        <a:spcAft>
                          <a:spcPts val="800"/>
                        </a:spcAft>
                      </a:pPr>
                      <a:r>
                        <a:rPr lang="en-GB" sz="700" kern="1400" dirty="0">
                          <a:ln>
                            <a:noFill/>
                          </a:ln>
                          <a:solidFill>
                            <a:srgbClr val="000000"/>
                          </a:solidFill>
                          <a:effectLst/>
                          <a:latin typeface="Symbol" panose="05050102010706020507" pitchFamily="18" charset="2"/>
                        </a:rPr>
                        <a:t>·</a:t>
                      </a:r>
                      <a:r>
                        <a:rPr lang="en-GB" sz="700" kern="1400" dirty="0">
                          <a:ln>
                            <a:noFill/>
                          </a:ln>
                          <a:solidFill>
                            <a:srgbClr val="000000"/>
                          </a:solidFill>
                          <a:effectLst/>
                          <a:latin typeface="Calibri" panose="020F0502020204030204" pitchFamily="34" charset="0"/>
                        </a:rPr>
                        <a:t> </a:t>
                      </a:r>
                      <a:r>
                        <a:rPr lang="en-GB" sz="3300" b="1" kern="1400" dirty="0">
                          <a:ln>
                            <a:noFill/>
                          </a:ln>
                          <a:solidFill>
                            <a:srgbClr val="000000"/>
                          </a:solidFill>
                          <a:effectLst/>
                          <a:latin typeface="Arial" panose="020B0604020202020204" pitchFamily="34" charset="0"/>
                        </a:rPr>
                        <a:t> </a:t>
                      </a:r>
                      <a:r>
                        <a:rPr lang="en-GB" sz="3000" b="1" kern="1400" dirty="0">
                          <a:ln>
                            <a:noFill/>
                          </a:ln>
                          <a:solidFill>
                            <a:srgbClr val="000000"/>
                          </a:solidFill>
                          <a:effectLst/>
                          <a:latin typeface="Arial" panose="020B0604020202020204" pitchFamily="34" charset="0"/>
                        </a:rPr>
                        <a:t>Healthy </a:t>
                      </a:r>
                      <a:endParaRPr lang="en-GB" sz="700" kern="1400" dirty="0">
                        <a:ln>
                          <a:noFill/>
                        </a:ln>
                        <a:solidFill>
                          <a:srgbClr val="000000"/>
                        </a:solidFill>
                        <a:effectLst/>
                        <a:latin typeface="Calibri" panose="020F0502020204030204" pitchFamily="34" charset="0"/>
                      </a:endParaRPr>
                    </a:p>
                    <a:p>
                      <a:pPr marR="0" indent="0" algn="ctr" rtl="0">
                        <a:lnSpc>
                          <a:spcPct val="107000"/>
                        </a:lnSpc>
                        <a:spcBef>
                          <a:spcPts val="0"/>
                        </a:spcBef>
                        <a:spcAft>
                          <a:spcPts val="800"/>
                        </a:spcAft>
                      </a:pPr>
                      <a:r>
                        <a:rPr lang="en-GB" sz="3000" b="1" kern="1400" dirty="0">
                          <a:ln>
                            <a:noFill/>
                          </a:ln>
                          <a:solidFill>
                            <a:srgbClr val="000000"/>
                          </a:solidFill>
                          <a:effectLst/>
                          <a:latin typeface="Arial" panose="020B0604020202020204" pitchFamily="34" charset="0"/>
                        </a:rPr>
                        <a:t>Lifestyle </a:t>
                      </a:r>
                      <a:endParaRPr lang="en-GB" sz="700" kern="1400" dirty="0">
                        <a:ln>
                          <a:noFill/>
                        </a:ln>
                        <a:solidFill>
                          <a:srgbClr val="000000"/>
                        </a:solidFill>
                        <a:effectLst/>
                        <a:latin typeface="Calibri" panose="020F0502020204030204" pitchFamily="34" charset="0"/>
                      </a:endParaRPr>
                    </a:p>
                  </a:txBody>
                  <a:tcPr marL="27170" marR="27170" marT="27170" marB="27170">
                    <a:lnL>
                      <a:noFill/>
                    </a:lnL>
                    <a:lnR>
                      <a:noFill/>
                    </a:lnR>
                    <a:lnT>
                      <a:noFill/>
                    </a:lnT>
                    <a:lnB>
                      <a:noFill/>
                    </a:lnB>
                  </a:tcPr>
                </a:tc>
                <a:extLst>
                  <a:ext uri="{0D108BD9-81ED-4DB2-BD59-A6C34878D82A}">
                    <a16:rowId xmlns:a16="http://schemas.microsoft.com/office/drawing/2014/main" val="1115769355"/>
                  </a:ext>
                </a:extLst>
              </a:tr>
              <a:tr h="1804901">
                <a:tc>
                  <a:txBody>
                    <a:bodyPr/>
                    <a:lstStyle/>
                    <a:p>
                      <a:pPr marL="359994" marR="0" indent="-359994" algn="ctr" rtl="0">
                        <a:lnSpc>
                          <a:spcPct val="119000"/>
                        </a:lnSpc>
                        <a:spcBef>
                          <a:spcPts val="0"/>
                        </a:spcBef>
                        <a:spcAft>
                          <a:spcPts val="600"/>
                        </a:spcAft>
                      </a:pPr>
                      <a:r>
                        <a:rPr lang="en-GB" sz="700" kern="1400">
                          <a:ln>
                            <a:noFill/>
                          </a:ln>
                          <a:solidFill>
                            <a:srgbClr val="000000"/>
                          </a:solidFill>
                          <a:effectLst/>
                          <a:latin typeface="Symbol" panose="05050102010706020507" pitchFamily="18" charset="2"/>
                        </a:rPr>
                        <a:t>·</a:t>
                      </a:r>
                      <a:r>
                        <a:rPr lang="en-GB" sz="700" kern="1400">
                          <a:ln>
                            <a:noFill/>
                          </a:ln>
                          <a:solidFill>
                            <a:srgbClr val="000000"/>
                          </a:solidFill>
                          <a:effectLst/>
                          <a:latin typeface="Calibri" panose="020F0502020204030204" pitchFamily="34" charset="0"/>
                        </a:rPr>
                        <a:t> </a:t>
                      </a:r>
                      <a:r>
                        <a:rPr lang="en-GB" sz="2400" b="1" kern="1400">
                          <a:ln>
                            <a:noFill/>
                          </a:ln>
                          <a:solidFill>
                            <a:srgbClr val="212121"/>
                          </a:solidFill>
                          <a:effectLst/>
                          <a:latin typeface="Arial" panose="020B0604020202020204" pitchFamily="34" charset="0"/>
                        </a:rPr>
                        <a:t>Acquire, Apply and Evaluate Skills and Techniques.</a:t>
                      </a:r>
                      <a:r>
                        <a:rPr lang="en-GB" sz="2400" b="1" kern="1400">
                          <a:ln>
                            <a:noFill/>
                          </a:ln>
                          <a:solidFill>
                            <a:srgbClr val="000000"/>
                          </a:solidFill>
                          <a:effectLst/>
                          <a:latin typeface="Arial" panose="020B0604020202020204" pitchFamily="34" charset="0"/>
                        </a:rPr>
                        <a:t> </a:t>
                      </a:r>
                      <a:endParaRPr lang="en-GB" sz="700" kern="140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GB" sz="2400" b="1" kern="1400">
                          <a:ln>
                            <a:noFill/>
                          </a:ln>
                          <a:solidFill>
                            <a:srgbClr val="000000"/>
                          </a:solidFill>
                          <a:effectLst/>
                          <a:latin typeface="Arial" panose="020B0604020202020204" pitchFamily="34" charset="0"/>
                        </a:rPr>
                        <a:t> </a:t>
                      </a:r>
                      <a:endParaRPr lang="en-GB" sz="700" kern="1400">
                        <a:ln>
                          <a:noFill/>
                        </a:ln>
                        <a:solidFill>
                          <a:srgbClr val="000000"/>
                        </a:solidFill>
                        <a:effectLst/>
                        <a:latin typeface="Calibri" panose="020F0502020204030204" pitchFamily="34" charset="0"/>
                      </a:endParaRPr>
                    </a:p>
                  </a:txBody>
                  <a:tcPr marL="27170" marR="27170" marT="27170" marB="27170">
                    <a:lnL>
                      <a:noFill/>
                    </a:lnL>
                    <a:lnR>
                      <a:noFill/>
                    </a:lnR>
                    <a:lnT>
                      <a:noFill/>
                    </a:lnT>
                    <a:lnB>
                      <a:noFill/>
                    </a:lnB>
                  </a:tcPr>
                </a:tc>
                <a:extLst>
                  <a:ext uri="{0D108BD9-81ED-4DB2-BD59-A6C34878D82A}">
                    <a16:rowId xmlns:a16="http://schemas.microsoft.com/office/drawing/2014/main" val="3967838329"/>
                  </a:ext>
                </a:extLst>
              </a:tr>
              <a:tr h="1150657">
                <a:tc>
                  <a:txBody>
                    <a:bodyPr/>
                    <a:lstStyle/>
                    <a:p>
                      <a:pPr marL="359994" marR="0" indent="-359994" algn="ctr" rtl="0">
                        <a:lnSpc>
                          <a:spcPct val="119000"/>
                        </a:lnSpc>
                        <a:spcBef>
                          <a:spcPts val="0"/>
                        </a:spcBef>
                        <a:spcAft>
                          <a:spcPts val="600"/>
                        </a:spcAft>
                      </a:pPr>
                      <a:r>
                        <a:rPr lang="en-GB" sz="700" kern="1400" dirty="0">
                          <a:ln>
                            <a:noFill/>
                          </a:ln>
                          <a:solidFill>
                            <a:srgbClr val="000000"/>
                          </a:solidFill>
                          <a:effectLst/>
                          <a:latin typeface="Symbol" panose="05050102010706020507" pitchFamily="18" charset="2"/>
                        </a:rPr>
                        <a:t>·</a:t>
                      </a:r>
                      <a:r>
                        <a:rPr lang="en-GB" sz="700" kern="1400" dirty="0">
                          <a:ln>
                            <a:noFill/>
                          </a:ln>
                          <a:solidFill>
                            <a:srgbClr val="000000"/>
                          </a:solidFill>
                          <a:effectLst/>
                          <a:latin typeface="Calibri" panose="020F0502020204030204" pitchFamily="34" charset="0"/>
                        </a:rPr>
                        <a:t> </a:t>
                      </a:r>
                      <a:r>
                        <a:rPr lang="en-GB" sz="3000" b="1" kern="1400" dirty="0">
                          <a:ln>
                            <a:noFill/>
                          </a:ln>
                          <a:solidFill>
                            <a:srgbClr val="000000"/>
                          </a:solidFill>
                          <a:effectLst/>
                          <a:latin typeface="Arial" panose="020B0604020202020204" pitchFamily="34" charset="0"/>
                        </a:rPr>
                        <a:t>Sports </a:t>
                      </a:r>
                      <a:endParaRPr lang="en-GB" sz="700" kern="1400" dirty="0">
                        <a:ln>
                          <a:noFill/>
                        </a:ln>
                        <a:solidFill>
                          <a:srgbClr val="000000"/>
                        </a:solidFill>
                        <a:effectLst/>
                        <a:latin typeface="Calibri" panose="020F0502020204030204" pitchFamily="34" charset="0"/>
                      </a:endParaRPr>
                    </a:p>
                    <a:p>
                      <a:pPr marR="0" indent="0" algn="ctr" rtl="0">
                        <a:lnSpc>
                          <a:spcPct val="119000"/>
                        </a:lnSpc>
                        <a:spcBef>
                          <a:spcPts val="0"/>
                        </a:spcBef>
                        <a:spcAft>
                          <a:spcPts val="600"/>
                        </a:spcAft>
                      </a:pPr>
                      <a:r>
                        <a:rPr lang="en-GB" sz="3000" b="1" kern="1400" dirty="0">
                          <a:ln>
                            <a:noFill/>
                          </a:ln>
                          <a:solidFill>
                            <a:srgbClr val="000000"/>
                          </a:solidFill>
                          <a:effectLst/>
                          <a:latin typeface="Arial" panose="020B0604020202020204" pitchFamily="34" charset="0"/>
                        </a:rPr>
                        <a:t>Leadership  </a:t>
                      </a:r>
                      <a:endParaRPr lang="en-GB" sz="700" kern="1400" dirty="0">
                        <a:ln>
                          <a:noFill/>
                        </a:ln>
                        <a:solidFill>
                          <a:srgbClr val="000000"/>
                        </a:solidFill>
                        <a:effectLst/>
                        <a:latin typeface="Calibri" panose="020F0502020204030204" pitchFamily="34" charset="0"/>
                      </a:endParaRPr>
                    </a:p>
                  </a:txBody>
                  <a:tcPr marL="27170" marR="27170" marT="27170" marB="27170">
                    <a:lnL>
                      <a:noFill/>
                    </a:lnL>
                    <a:lnR>
                      <a:noFill/>
                    </a:lnR>
                    <a:lnT>
                      <a:noFill/>
                    </a:lnT>
                    <a:lnB>
                      <a:noFill/>
                    </a:lnB>
                  </a:tcPr>
                </a:tc>
                <a:extLst>
                  <a:ext uri="{0D108BD9-81ED-4DB2-BD59-A6C34878D82A}">
                    <a16:rowId xmlns:a16="http://schemas.microsoft.com/office/drawing/2014/main" val="2614858883"/>
                  </a:ext>
                </a:extLst>
              </a:tr>
            </a:tbl>
          </a:graphicData>
        </a:graphic>
      </p:graphicFrame>
      <p:sp>
        <p:nvSpPr>
          <p:cNvPr id="7" name="Control 2">
            <a:extLst>
              <a:ext uri="{FF2B5EF4-FFF2-40B4-BE49-F238E27FC236}">
                <a16:creationId xmlns:a16="http://schemas.microsoft.com/office/drawing/2014/main" id="{3103C742-EC6C-4A1D-97BE-DEAF6F57CE37}"/>
              </a:ext>
            </a:extLst>
          </p:cNvPr>
          <p:cNvSpPr>
            <a:spLocks noChangeArrowheads="1" noChangeShapeType="1"/>
          </p:cNvSpPr>
          <p:nvPr/>
        </p:nvSpPr>
        <p:spPr bwMode="auto">
          <a:xfrm>
            <a:off x="12189170" y="2205831"/>
            <a:ext cx="4270375" cy="538638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8" name="TextBox 7">
            <a:extLst>
              <a:ext uri="{FF2B5EF4-FFF2-40B4-BE49-F238E27FC236}">
                <a16:creationId xmlns:a16="http://schemas.microsoft.com/office/drawing/2014/main" id="{AC71E893-991A-4CF4-8937-963DBD48FD21}"/>
              </a:ext>
            </a:extLst>
          </p:cNvPr>
          <p:cNvSpPr txBox="1"/>
          <p:nvPr/>
        </p:nvSpPr>
        <p:spPr>
          <a:xfrm>
            <a:off x="1638669" y="204717"/>
            <a:ext cx="9422644" cy="830997"/>
          </a:xfrm>
          <a:prstGeom prst="rect">
            <a:avLst/>
          </a:prstGeom>
          <a:noFill/>
        </p:spPr>
        <p:txBody>
          <a:bodyPr wrap="none" rtlCol="0">
            <a:spAutoFit/>
          </a:bodyPr>
          <a:lstStyle/>
          <a:p>
            <a:r>
              <a:rPr lang="en-GB" sz="4800" b="1" dirty="0">
                <a:solidFill>
                  <a:srgbClr val="0070C0"/>
                </a:solidFill>
              </a:rPr>
              <a:t>Valley Primary School PE Curriculum</a:t>
            </a:r>
          </a:p>
        </p:txBody>
      </p:sp>
    </p:spTree>
    <p:extLst>
      <p:ext uri="{BB962C8B-B14F-4D97-AF65-F5344CB8AC3E}">
        <p14:creationId xmlns:p14="http://schemas.microsoft.com/office/powerpoint/2010/main" val="336105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2B6A4DA-7D58-4AAF-8FDA-39C206408712}"/>
              </a:ext>
            </a:extLst>
          </p:cNvPr>
          <p:cNvSpPr/>
          <p:nvPr/>
        </p:nvSpPr>
        <p:spPr>
          <a:xfrm>
            <a:off x="225336" y="1194225"/>
            <a:ext cx="2474863" cy="223477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7A42663-46DF-4677-BB2B-FC44C64EFFD1}"/>
              </a:ext>
            </a:extLst>
          </p:cNvPr>
          <p:cNvSpPr/>
          <p:nvPr/>
        </p:nvSpPr>
        <p:spPr>
          <a:xfrm>
            <a:off x="5429954" y="1193972"/>
            <a:ext cx="2475497" cy="2234776"/>
          </a:xfrm>
          <a:prstGeom prst="rect">
            <a:avLst/>
          </a:prstGeom>
          <a:solidFill>
            <a:srgbClr val="FF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9575" lvl="0">
              <a:spcBef>
                <a:spcPts val="295"/>
              </a:spcBef>
            </a:pPr>
            <a:endParaRPr lang="en-GB" sz="1200" spc="-5" dirty="0">
              <a:solidFill>
                <a:prstClr val="black"/>
              </a:solidFill>
              <a:latin typeface="Carlito"/>
              <a:cs typeface="Carlito"/>
            </a:endParaRPr>
          </a:p>
        </p:txBody>
      </p:sp>
      <p:sp>
        <p:nvSpPr>
          <p:cNvPr id="18" name="Rectangle 17"/>
          <p:cNvSpPr/>
          <p:nvPr/>
        </p:nvSpPr>
        <p:spPr>
          <a:xfrm>
            <a:off x="2809134" y="3580805"/>
            <a:ext cx="2489640" cy="32129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latin typeface="Carlito"/>
            </a:endParaRPr>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201133" y="77672"/>
            <a:ext cx="926208" cy="829440"/>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735" y="77670"/>
            <a:ext cx="2769235" cy="602268"/>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2">
            <a:extLst>
              <a:ext uri="{FF2B5EF4-FFF2-40B4-BE49-F238E27FC236}">
                <a16:creationId xmlns:a16="http://schemas.microsoft.com/office/drawing/2014/main" id="{91FA3AAF-A3F5-4B86-8612-3166DACC957C}"/>
              </a:ext>
            </a:extLst>
          </p:cNvPr>
          <p:cNvGrpSpPr/>
          <p:nvPr/>
        </p:nvGrpSpPr>
        <p:grpSpPr>
          <a:xfrm>
            <a:off x="5659889" y="78242"/>
            <a:ext cx="2925311" cy="601696"/>
            <a:chOff x="4073588" y="71564"/>
            <a:chExt cx="2883535" cy="489584"/>
          </a:xfrm>
        </p:grpSpPr>
        <p:sp>
          <p:nvSpPr>
            <p:cNvPr id="7" name="object 3">
              <a:extLst>
                <a:ext uri="{FF2B5EF4-FFF2-40B4-BE49-F238E27FC236}">
                  <a16:creationId xmlns:a16="http://schemas.microsoft.com/office/drawing/2014/main" id="{43CB92D1-020F-403F-92AD-83458BC3C3AB}"/>
                </a:ext>
              </a:extLst>
            </p:cNvPr>
            <p:cNvSpPr/>
            <p:nvPr/>
          </p:nvSpPr>
          <p:spPr>
            <a:xfrm>
              <a:off x="4086606" y="84582"/>
              <a:ext cx="2857500" cy="463550"/>
            </a:xfrm>
            <a:custGeom>
              <a:avLst/>
              <a:gdLst/>
              <a:ahLst/>
              <a:cxnLst/>
              <a:rect l="l" t="t" r="r" b="b"/>
              <a:pathLst>
                <a:path w="2857500" h="463550">
                  <a:moveTo>
                    <a:pt x="2857500" y="0"/>
                  </a:moveTo>
                  <a:lnTo>
                    <a:pt x="0" y="0"/>
                  </a:lnTo>
                  <a:lnTo>
                    <a:pt x="0" y="463296"/>
                  </a:lnTo>
                  <a:lnTo>
                    <a:pt x="2857500" y="463296"/>
                  </a:lnTo>
                  <a:lnTo>
                    <a:pt x="2857500" y="0"/>
                  </a:lnTo>
                  <a:close/>
                </a:path>
              </a:pathLst>
            </a:custGeom>
            <a:solidFill>
              <a:srgbClr val="FFFFFF"/>
            </a:solidFill>
          </p:spPr>
          <p:txBody>
            <a:bodyPr wrap="square" lIns="0" tIns="0" rIns="0" bIns="0" rtlCol="0"/>
            <a:lstStyle/>
            <a:p>
              <a:endParaRPr/>
            </a:p>
          </p:txBody>
        </p:sp>
        <p:sp>
          <p:nvSpPr>
            <p:cNvPr id="8" name="object 4">
              <a:extLst>
                <a:ext uri="{FF2B5EF4-FFF2-40B4-BE49-F238E27FC236}">
                  <a16:creationId xmlns:a16="http://schemas.microsoft.com/office/drawing/2014/main" id="{85291C65-263D-4581-AEF1-21B1FAFB8D14}"/>
                </a:ext>
              </a:extLst>
            </p:cNvPr>
            <p:cNvSpPr/>
            <p:nvPr/>
          </p:nvSpPr>
          <p:spPr>
            <a:xfrm>
              <a:off x="4086606" y="84582"/>
              <a:ext cx="2857500" cy="463550"/>
            </a:xfrm>
            <a:custGeom>
              <a:avLst/>
              <a:gdLst/>
              <a:ahLst/>
              <a:cxnLst/>
              <a:rect l="l" t="t" r="r" b="b"/>
              <a:pathLst>
                <a:path w="2857500" h="463550">
                  <a:moveTo>
                    <a:pt x="0" y="463296"/>
                  </a:moveTo>
                  <a:lnTo>
                    <a:pt x="2857500" y="463296"/>
                  </a:lnTo>
                  <a:lnTo>
                    <a:pt x="2857500" y="0"/>
                  </a:lnTo>
                  <a:lnTo>
                    <a:pt x="0" y="0"/>
                  </a:lnTo>
                  <a:lnTo>
                    <a:pt x="0" y="463296"/>
                  </a:lnTo>
                  <a:close/>
                </a:path>
              </a:pathLst>
            </a:custGeom>
            <a:ln w="25908">
              <a:solidFill>
                <a:srgbClr val="000000"/>
              </a:solidFill>
            </a:ln>
          </p:spPr>
          <p:txBody>
            <a:bodyPr wrap="square" lIns="0" tIns="0" rIns="0" bIns="0" rtlCol="0"/>
            <a:lstStyle/>
            <a:p>
              <a:endParaRPr/>
            </a:p>
          </p:txBody>
        </p:sp>
      </p:grpSp>
      <p:sp>
        <p:nvSpPr>
          <p:cNvPr id="9" name="Rectangle 8"/>
          <p:cNvSpPr/>
          <p:nvPr/>
        </p:nvSpPr>
        <p:spPr>
          <a:xfrm>
            <a:off x="3145989" y="123060"/>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0" name="Rectangle 9"/>
          <p:cNvSpPr/>
          <p:nvPr/>
        </p:nvSpPr>
        <p:spPr>
          <a:xfrm>
            <a:off x="5889189" y="93564"/>
            <a:ext cx="2467224" cy="551433"/>
          </a:xfrm>
          <a:prstGeom prst="rect">
            <a:avLst/>
          </a:prstGeom>
        </p:spPr>
        <p:txBody>
          <a:bodyPr wrap="square">
            <a:spAutoFit/>
          </a:bodyPr>
          <a:lstStyle/>
          <a:p>
            <a:pPr marL="12700" lvl="0">
              <a:spcBef>
                <a:spcPts val="100"/>
              </a:spcBef>
              <a:defRPr/>
            </a:pPr>
            <a:r>
              <a:rPr lang="en-GB" b="1" kern="0" spc="-10" dirty="0">
                <a:solidFill>
                  <a:schemeClr val="accent1">
                    <a:lumMod val="75000"/>
                  </a:schemeClr>
                </a:solidFill>
                <a:latin typeface="Carlito"/>
              </a:rPr>
              <a:t>Curriculum Drivers</a:t>
            </a:r>
          </a:p>
          <a:p>
            <a:pPr marL="12700" lvl="0">
              <a:spcBef>
                <a:spcPts val="100"/>
              </a:spcBef>
              <a:defRPr/>
            </a:pPr>
            <a:r>
              <a:rPr lang="en-GB" sz="1100" b="1" kern="0" spc="-10" dirty="0">
                <a:solidFill>
                  <a:schemeClr val="accent1">
                    <a:lumMod val="75000"/>
                  </a:schemeClr>
                </a:solidFill>
                <a:latin typeface="Carlito"/>
              </a:rPr>
              <a:t>End of Year 4 expectation</a:t>
            </a:r>
          </a:p>
        </p:txBody>
      </p:sp>
      <p:graphicFrame>
        <p:nvGraphicFramePr>
          <p:cNvPr id="12" name="object 14"/>
          <p:cNvGraphicFramePr>
            <a:graphicFrameLocks noGrp="1"/>
          </p:cNvGraphicFramePr>
          <p:nvPr>
            <p:extLst>
              <p:ext uri="{D42A27DB-BD31-4B8C-83A1-F6EECF244321}">
                <p14:modId xmlns:p14="http://schemas.microsoft.com/office/powerpoint/2010/main" val="1770007501"/>
              </p:ext>
            </p:extLst>
          </p:nvPr>
        </p:nvGraphicFramePr>
        <p:xfrm>
          <a:off x="8362122" y="1131908"/>
          <a:ext cx="3745155" cy="4065180"/>
        </p:xfrm>
        <a:graphic>
          <a:graphicData uri="http://schemas.openxmlformats.org/drawingml/2006/table">
            <a:tbl>
              <a:tblPr firstRow="1" bandRow="1">
                <a:tableStyleId>{2D5ABB26-0587-4C30-8999-92F81FD0307C}</a:tableStyleId>
              </a:tblPr>
              <a:tblGrid>
                <a:gridCol w="1369382">
                  <a:extLst>
                    <a:ext uri="{9D8B030D-6E8A-4147-A177-3AD203B41FA5}">
                      <a16:colId xmlns:a16="http://schemas.microsoft.com/office/drawing/2014/main" val="20000"/>
                    </a:ext>
                  </a:extLst>
                </a:gridCol>
                <a:gridCol w="2375773">
                  <a:extLst>
                    <a:ext uri="{9D8B030D-6E8A-4147-A177-3AD203B41FA5}">
                      <a16:colId xmlns:a16="http://schemas.microsoft.com/office/drawing/2014/main" val="20001"/>
                    </a:ext>
                  </a:extLst>
                </a:gridCol>
              </a:tblGrid>
              <a:tr h="552137">
                <a:tc>
                  <a:txBody>
                    <a:bodyPr/>
                    <a:lstStyle/>
                    <a:p>
                      <a:pPr marL="108585" algn="l">
                        <a:lnSpc>
                          <a:spcPct val="100000"/>
                        </a:lnSpc>
                        <a:spcBef>
                          <a:spcPts val="5"/>
                        </a:spcBef>
                      </a:pPr>
                      <a:r>
                        <a:rPr lang="en-GB" sz="1200" b="1" spc="-10" dirty="0">
                          <a:solidFill>
                            <a:srgbClr val="2A1F94"/>
                          </a:solidFill>
                          <a:latin typeface="Carlito"/>
                          <a:cs typeface="Carlito"/>
                        </a:rPr>
                        <a:t>Ambition </a:t>
                      </a:r>
                      <a:endParaRPr sz="1200" dirty="0">
                        <a:latin typeface="Carlito"/>
                        <a:cs typeface="Carlito"/>
                      </a:endParaRPr>
                    </a:p>
                  </a:txBody>
                  <a:tcPr marL="0" marR="0" marT="381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8585" marR="0" lvl="0" indent="0" algn="l" defTabSz="914400" rtl="0" eaLnBrk="1" fontAlgn="auto" latinLnBrk="0" hangingPunct="1">
                        <a:lnSpc>
                          <a:spcPct val="100000"/>
                        </a:lnSpc>
                        <a:spcBef>
                          <a:spcPts val="15"/>
                        </a:spcBef>
                        <a:spcAft>
                          <a:spcPts val="0"/>
                        </a:spcAft>
                        <a:buClrTx/>
                        <a:buSzTx/>
                        <a:buFontTx/>
                        <a:buNone/>
                        <a:tabLst/>
                        <a:defRPr/>
                      </a:pPr>
                      <a:r>
                        <a:rPr lang="en-GB" sz="1200" dirty="0"/>
                        <a:t>A strong desire to achieve something. </a:t>
                      </a:r>
                    </a:p>
                    <a:p>
                      <a:pPr marL="108585">
                        <a:lnSpc>
                          <a:spcPct val="100000"/>
                        </a:lnSpc>
                        <a:spcBef>
                          <a:spcPts val="15"/>
                        </a:spcBef>
                      </a:pPr>
                      <a:endParaRPr sz="1200" dirty="0">
                        <a:latin typeface="Carlito"/>
                        <a:cs typeface="Carlito"/>
                      </a:endParaRP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0"/>
                  </a:ext>
                </a:extLst>
              </a:tr>
              <a:tr h="715206">
                <a:tc>
                  <a:txBody>
                    <a:bodyPr/>
                    <a:lstStyle/>
                    <a:p>
                      <a:pPr marL="107314" algn="l">
                        <a:lnSpc>
                          <a:spcPct val="100000"/>
                        </a:lnSpc>
                      </a:pPr>
                      <a:r>
                        <a:rPr lang="en-GB" sz="1200" b="1" spc="-5" dirty="0">
                          <a:solidFill>
                            <a:srgbClr val="92D050"/>
                          </a:solidFill>
                          <a:latin typeface="Carlito"/>
                          <a:cs typeface="Carlito"/>
                        </a:rPr>
                        <a:t>Aspiration</a:t>
                      </a:r>
                      <a:endParaRPr sz="1200" dirty="0">
                        <a:latin typeface="Carlito"/>
                        <a:cs typeface="Carlito"/>
                      </a:endParaRPr>
                    </a:p>
                  </a:txBody>
                  <a:tcPr marL="0" marR="0" marT="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8585">
                        <a:lnSpc>
                          <a:spcPct val="100000"/>
                        </a:lnSpc>
                        <a:spcBef>
                          <a:spcPts val="15"/>
                        </a:spcBef>
                      </a:pPr>
                      <a:r>
                        <a:rPr lang="en-GB" sz="1200" dirty="0">
                          <a:latin typeface="Carlito"/>
                          <a:cs typeface="Carlito"/>
                        </a:rPr>
                        <a:t>The hope of wanting to be someone or do something. </a:t>
                      </a:r>
                      <a:endParaRPr sz="1200" dirty="0">
                        <a:latin typeface="Carlito"/>
                        <a:cs typeface="Carlito"/>
                      </a:endParaRP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1"/>
                  </a:ext>
                </a:extLst>
              </a:tr>
              <a:tr h="552137">
                <a:tc>
                  <a:txBody>
                    <a:bodyPr/>
                    <a:lstStyle/>
                    <a:p>
                      <a:pPr marL="109220" algn="l">
                        <a:lnSpc>
                          <a:spcPct val="100000"/>
                        </a:lnSpc>
                        <a:spcBef>
                          <a:spcPts val="5"/>
                        </a:spcBef>
                      </a:pPr>
                      <a:r>
                        <a:rPr lang="en-GB" sz="1200" b="1" spc="-5" dirty="0">
                          <a:solidFill>
                            <a:srgbClr val="FF6600"/>
                          </a:solidFill>
                          <a:latin typeface="Carlito"/>
                          <a:cs typeface="Carlito"/>
                        </a:rPr>
                        <a:t>Resilience</a:t>
                      </a:r>
                      <a:endParaRPr lang="en-GB" sz="1200" dirty="0">
                        <a:latin typeface="Carlito"/>
                        <a:cs typeface="Carlito"/>
                      </a:endParaRPr>
                    </a:p>
                  </a:txBody>
                  <a:tcPr marL="0" marR="0" marT="444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8585">
                        <a:lnSpc>
                          <a:spcPct val="100000"/>
                        </a:lnSpc>
                        <a:spcBef>
                          <a:spcPts val="15"/>
                        </a:spcBef>
                      </a:pPr>
                      <a:r>
                        <a:rPr lang="en-GB" sz="1200" dirty="0">
                          <a:latin typeface="Carlito"/>
                          <a:cs typeface="Carlito"/>
                        </a:rPr>
                        <a:t>The ability to be able to bounce back or overcome difficulties. </a:t>
                      </a:r>
                      <a:endParaRPr sz="1200" dirty="0">
                        <a:latin typeface="Carlito"/>
                        <a:cs typeface="Carlito"/>
                      </a:endParaRP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2"/>
                  </a:ext>
                </a:extLst>
              </a:tr>
              <a:tr h="365029">
                <a:tc>
                  <a:txBody>
                    <a:bodyPr/>
                    <a:lstStyle/>
                    <a:p>
                      <a:pPr marL="110489" algn="l">
                        <a:lnSpc>
                          <a:spcPct val="100000"/>
                        </a:lnSpc>
                        <a:spcBef>
                          <a:spcPts val="790"/>
                        </a:spcBef>
                      </a:pPr>
                      <a:r>
                        <a:rPr lang="en-GB" sz="1200" b="1" spc="-10" dirty="0">
                          <a:solidFill>
                            <a:srgbClr val="FF2CD6"/>
                          </a:solidFill>
                          <a:latin typeface="Carlito"/>
                          <a:cs typeface="Carlito"/>
                        </a:rPr>
                        <a:t>Healthy Lifestyle</a:t>
                      </a:r>
                    </a:p>
                    <a:p>
                      <a:pPr marL="110489" algn="ctr">
                        <a:lnSpc>
                          <a:spcPct val="100000"/>
                        </a:lnSpc>
                        <a:spcBef>
                          <a:spcPts val="790"/>
                        </a:spcBef>
                      </a:pPr>
                      <a:endParaRPr sz="1200" dirty="0">
                        <a:latin typeface="Carlito"/>
                        <a:cs typeface="Carlito"/>
                      </a:endParaRPr>
                    </a:p>
                  </a:txBody>
                  <a:tcPr marL="0" marR="0" marT="100330"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8585">
                        <a:lnSpc>
                          <a:spcPct val="100000"/>
                        </a:lnSpc>
                        <a:spcBef>
                          <a:spcPts val="20"/>
                        </a:spcBef>
                      </a:pPr>
                      <a:r>
                        <a:rPr lang="en-GB" sz="1200" dirty="0">
                          <a:latin typeface="Carlito"/>
                          <a:cs typeface="Carlito"/>
                        </a:rPr>
                        <a:t>Knowing how to stay healthy both physically and mentally by exercising and eating a balanced diet. </a:t>
                      </a:r>
                      <a:endParaRPr sz="1200" dirty="0">
                        <a:latin typeface="Carlito"/>
                        <a:cs typeface="Carlito"/>
                      </a:endParaRPr>
                    </a:p>
                  </a:txBody>
                  <a:tcPr marL="0" marR="0" marT="2540"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7442">
                <a:tc>
                  <a:txBody>
                    <a:bodyPr/>
                    <a:lstStyle/>
                    <a:p>
                      <a:pPr marL="490220" algn="l">
                        <a:lnSpc>
                          <a:spcPct val="100000"/>
                        </a:lnSpc>
                        <a:spcBef>
                          <a:spcPts val="700"/>
                        </a:spcBef>
                      </a:pPr>
                      <a:r>
                        <a:rPr lang="en-GB" sz="1200" b="1" dirty="0">
                          <a:solidFill>
                            <a:srgbClr val="FF0000"/>
                          </a:solidFill>
                          <a:latin typeface="Carlito"/>
                          <a:cs typeface="Carlito"/>
                        </a:rPr>
                        <a:t>Teamwork</a:t>
                      </a:r>
                      <a:endParaRPr sz="1200" b="1" dirty="0">
                        <a:solidFill>
                          <a:srgbClr val="FF0000"/>
                        </a:solidFill>
                        <a:latin typeface="Carlito"/>
                        <a:cs typeface="Carlito"/>
                      </a:endParaRPr>
                    </a:p>
                  </a:txBody>
                  <a:tcPr marL="0" marR="0" marT="8890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0"/>
                        </a:spcBef>
                      </a:pPr>
                      <a:r>
                        <a:rPr lang="en-GB" sz="1100" dirty="0">
                          <a:latin typeface="Carlito"/>
                          <a:cs typeface="Carlito"/>
                        </a:rPr>
                        <a:t>Working together in a pair or a group in order to achieve something. </a:t>
                      </a:r>
                      <a:endParaRPr sz="1100" dirty="0">
                        <a:latin typeface="Carlito"/>
                        <a:cs typeface="Carlito"/>
                      </a:endParaRP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2276559404"/>
                  </a:ext>
                </a:extLst>
              </a:tr>
              <a:tr h="676378">
                <a:tc>
                  <a:txBody>
                    <a:bodyPr/>
                    <a:lstStyle/>
                    <a:p>
                      <a:pPr algn="ctr">
                        <a:lnSpc>
                          <a:spcPct val="100000"/>
                        </a:lnSpc>
                        <a:spcBef>
                          <a:spcPts val="10"/>
                        </a:spcBef>
                      </a:pPr>
                      <a:endParaRPr sz="1200" dirty="0">
                        <a:latin typeface="Times New Roman"/>
                        <a:cs typeface="Times New Roman"/>
                      </a:endParaRPr>
                    </a:p>
                    <a:p>
                      <a:pPr marR="337185" algn="ctr">
                        <a:lnSpc>
                          <a:spcPct val="100000"/>
                        </a:lnSpc>
                        <a:spcBef>
                          <a:spcPts val="5"/>
                        </a:spcBef>
                      </a:pPr>
                      <a:r>
                        <a:rPr lang="en-GB" sz="1200" b="1" dirty="0">
                          <a:solidFill>
                            <a:srgbClr val="30859C"/>
                          </a:solidFill>
                          <a:latin typeface="Carlito"/>
                          <a:cs typeface="Carlito"/>
                        </a:rPr>
                        <a:t>Community</a:t>
                      </a:r>
                      <a:endParaRPr sz="1200" dirty="0">
                        <a:latin typeface="Carlito"/>
                        <a:cs typeface="Carlito"/>
                      </a:endParaRPr>
                    </a:p>
                  </a:txBody>
                  <a:tcPr marL="0" marR="0" marT="127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0"/>
                        </a:spcBef>
                      </a:pPr>
                      <a:r>
                        <a:rPr lang="en-GB" sz="1100" dirty="0">
                          <a:latin typeface="Carlito"/>
                          <a:cs typeface="Carlito"/>
                        </a:rPr>
                        <a:t>A group of people that share, or have in common, one particular interest. </a:t>
                      </a:r>
                      <a:endParaRPr sz="1100" dirty="0">
                        <a:latin typeface="Carlito"/>
                        <a:cs typeface="Carlito"/>
                      </a:endParaRP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626431851"/>
                  </a:ext>
                </a:extLst>
              </a:tr>
              <a:tr h="339978">
                <a:tc>
                  <a:txBody>
                    <a:bodyPr/>
                    <a:lstStyle/>
                    <a:p>
                      <a:pPr marL="499745" algn="l">
                        <a:lnSpc>
                          <a:spcPct val="100000"/>
                        </a:lnSpc>
                        <a:spcBef>
                          <a:spcPts val="930"/>
                        </a:spcBef>
                      </a:pPr>
                      <a:r>
                        <a:rPr lang="en-GB" sz="1200" b="1" spc="-5" dirty="0">
                          <a:solidFill>
                            <a:srgbClr val="3C8F2D"/>
                          </a:solidFill>
                          <a:latin typeface="Carlito"/>
                          <a:cs typeface="Carlito"/>
                        </a:rPr>
                        <a:t>Role models</a:t>
                      </a:r>
                      <a:endParaRPr sz="1200" dirty="0">
                        <a:latin typeface="Carlito"/>
                        <a:cs typeface="Carlito"/>
                      </a:endParaRP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0"/>
                        </a:spcBef>
                      </a:pPr>
                      <a:r>
                        <a:rPr lang="en-GB" sz="1100" dirty="0">
                          <a:latin typeface="Carlito"/>
                          <a:cs typeface="Carlito"/>
                        </a:rPr>
                        <a:t>Someone that can be looked to and who sets the example of how to behave and interact with others. </a:t>
                      </a:r>
                      <a:endParaRPr sz="1100" dirty="0">
                        <a:latin typeface="Carlito"/>
                        <a:cs typeface="Carlito"/>
                      </a:endParaRP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3428471928"/>
                  </a:ext>
                </a:extLst>
              </a:tr>
            </a:tbl>
          </a:graphicData>
        </a:graphic>
      </p:graphicFrame>
      <p:grpSp>
        <p:nvGrpSpPr>
          <p:cNvPr id="13" name="object 10">
            <a:extLst>
              <a:ext uri="{FF2B5EF4-FFF2-40B4-BE49-F238E27FC236}">
                <a16:creationId xmlns:a16="http://schemas.microsoft.com/office/drawing/2014/main" id="{D6E74BD4-D464-403B-B6A3-3A9C99B3D52B}"/>
              </a:ext>
            </a:extLst>
          </p:cNvPr>
          <p:cNvGrpSpPr/>
          <p:nvPr/>
        </p:nvGrpSpPr>
        <p:grpSpPr>
          <a:xfrm>
            <a:off x="8356413" y="729318"/>
            <a:ext cx="3745155" cy="402590"/>
            <a:chOff x="4805171" y="832103"/>
            <a:chExt cx="4132257" cy="402590"/>
          </a:xfrm>
        </p:grpSpPr>
        <p:sp>
          <p:nvSpPr>
            <p:cNvPr id="14" name="object 11">
              <a:extLst>
                <a:ext uri="{FF2B5EF4-FFF2-40B4-BE49-F238E27FC236}">
                  <a16:creationId xmlns:a16="http://schemas.microsoft.com/office/drawing/2014/main" id="{F13F877E-06E4-445A-98B7-F992E18BE2D4}"/>
                </a:ext>
              </a:extLst>
            </p:cNvPr>
            <p:cNvSpPr/>
            <p:nvPr/>
          </p:nvSpPr>
          <p:spPr>
            <a:xfrm>
              <a:off x="4809928"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5" name="object 12">
              <a:extLst>
                <a:ext uri="{FF2B5EF4-FFF2-40B4-BE49-F238E27FC236}">
                  <a16:creationId xmlns:a16="http://schemas.microsoft.com/office/drawing/2014/main" id="{A5269E4F-D8EF-43C2-8E4B-46620A94A30A}"/>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22" name="Rectangle 21">
            <a:extLst>
              <a:ext uri="{FF2B5EF4-FFF2-40B4-BE49-F238E27FC236}">
                <a16:creationId xmlns:a16="http://schemas.microsoft.com/office/drawing/2014/main" id="{0F1A744A-C164-4122-83A9-D4F111CD66B1}"/>
              </a:ext>
            </a:extLst>
          </p:cNvPr>
          <p:cNvSpPr/>
          <p:nvPr/>
        </p:nvSpPr>
        <p:spPr>
          <a:xfrm>
            <a:off x="2827328" y="1193972"/>
            <a:ext cx="2475497" cy="223477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Picture 26" descr="PE_Icon_Print">
            <a:extLst>
              <a:ext uri="{FF2B5EF4-FFF2-40B4-BE49-F238E27FC236}">
                <a16:creationId xmlns:a16="http://schemas.microsoft.com/office/drawing/2014/main" id="{24E36BC0-3151-42E0-B702-F960EEF3BD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707" y="77672"/>
            <a:ext cx="762615" cy="829440"/>
          </a:xfrm>
          <a:prstGeom prst="rect">
            <a:avLst/>
          </a:prstGeom>
          <a:noFill/>
          <a:ln>
            <a:noFill/>
          </a:ln>
          <a:effectLst/>
        </p:spPr>
      </p:pic>
      <p:sp>
        <p:nvSpPr>
          <p:cNvPr id="24" name="TextBox 23">
            <a:extLst>
              <a:ext uri="{FF2B5EF4-FFF2-40B4-BE49-F238E27FC236}">
                <a16:creationId xmlns:a16="http://schemas.microsoft.com/office/drawing/2014/main" id="{CCF679C5-1021-4E08-903A-CD45C3632897}"/>
              </a:ext>
            </a:extLst>
          </p:cNvPr>
          <p:cNvSpPr txBox="1"/>
          <p:nvPr/>
        </p:nvSpPr>
        <p:spPr>
          <a:xfrm>
            <a:off x="262865" y="1193971"/>
            <a:ext cx="2437334" cy="2031325"/>
          </a:xfrm>
          <a:prstGeom prst="rect">
            <a:avLst/>
          </a:prstGeom>
          <a:noFill/>
        </p:spPr>
        <p:txBody>
          <a:bodyPr wrap="square" rtlCol="0">
            <a:spAutoFit/>
          </a:bodyPr>
          <a:lstStyle/>
          <a:p>
            <a:pPr algn="ctr"/>
            <a:r>
              <a:rPr lang="en-GB" b="1" u="sng" dirty="0"/>
              <a:t>Ambition &amp; Aspiration</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1200" dirty="0"/>
              <a:t>Be aware of the different careers and learn about national and global sports personalities. </a:t>
            </a:r>
          </a:p>
          <a:p>
            <a:pPr marL="285750" indent="-285750">
              <a:buFont typeface="Arial" panose="020B0604020202020204" pitchFamily="34" charset="0"/>
              <a:buChar char="•"/>
            </a:pPr>
            <a:r>
              <a:rPr lang="en-GB" sz="1200" dirty="0"/>
              <a:t>Know the importance of applying and evaluating skills that you have learnt to help you improve and aim high.</a:t>
            </a:r>
          </a:p>
        </p:txBody>
      </p:sp>
      <p:sp>
        <p:nvSpPr>
          <p:cNvPr id="28" name="TextBox 27">
            <a:extLst>
              <a:ext uri="{FF2B5EF4-FFF2-40B4-BE49-F238E27FC236}">
                <a16:creationId xmlns:a16="http://schemas.microsoft.com/office/drawing/2014/main" id="{A54D5B0F-BC5B-4A93-A648-A61F53C9F67F}"/>
              </a:ext>
            </a:extLst>
          </p:cNvPr>
          <p:cNvSpPr txBox="1"/>
          <p:nvPr/>
        </p:nvSpPr>
        <p:spPr>
          <a:xfrm>
            <a:off x="5536844" y="1193919"/>
            <a:ext cx="2437334" cy="2677656"/>
          </a:xfrm>
          <a:prstGeom prst="rect">
            <a:avLst/>
          </a:prstGeom>
          <a:noFill/>
        </p:spPr>
        <p:txBody>
          <a:bodyPr wrap="square" rtlCol="0">
            <a:spAutoFit/>
          </a:bodyPr>
          <a:lstStyle/>
          <a:p>
            <a:pPr algn="ctr"/>
            <a:r>
              <a:rPr lang="en-GB" b="1" u="sng" dirty="0"/>
              <a:t>Community</a:t>
            </a:r>
          </a:p>
          <a:p>
            <a:pPr algn="ctr"/>
            <a:endParaRPr lang="en-GB" b="1" u="sng" dirty="0"/>
          </a:p>
          <a:p>
            <a:pPr marL="171450" lvl="0" indent="-171450">
              <a:buFont typeface="Arial" panose="020B0604020202020204" pitchFamily="34" charset="0"/>
              <a:buChar char="•"/>
            </a:pPr>
            <a:r>
              <a:rPr lang="en-GB" sz="1200" dirty="0"/>
              <a:t>Know and understand how positive change can be brought about within a team environment.</a:t>
            </a:r>
          </a:p>
          <a:p>
            <a:pPr marL="171450" lvl="0" indent="-171450">
              <a:buFont typeface="Arial" panose="020B0604020202020204" pitchFamily="34" charset="0"/>
              <a:buChar char="•"/>
            </a:pPr>
            <a:r>
              <a:rPr lang="en-GB" sz="1200" dirty="0"/>
              <a:t>See that a team and community can be made up from people of all different backgrounds, ethnicities and beliefs. </a:t>
            </a:r>
          </a:p>
          <a:p>
            <a:pPr lvl="0"/>
            <a:endParaRPr lang="en-GB" dirty="0"/>
          </a:p>
          <a:p>
            <a:pPr algn="ctr"/>
            <a:endParaRPr lang="en-GB" b="1" u="sng" dirty="0"/>
          </a:p>
        </p:txBody>
      </p:sp>
      <p:sp>
        <p:nvSpPr>
          <p:cNvPr id="29" name="TextBox 28">
            <a:extLst>
              <a:ext uri="{FF2B5EF4-FFF2-40B4-BE49-F238E27FC236}">
                <a16:creationId xmlns:a16="http://schemas.microsoft.com/office/drawing/2014/main" id="{A4690F4B-B345-4A36-9058-0CEEA64789C1}"/>
              </a:ext>
            </a:extLst>
          </p:cNvPr>
          <p:cNvSpPr txBox="1"/>
          <p:nvPr/>
        </p:nvSpPr>
        <p:spPr>
          <a:xfrm>
            <a:off x="2916689" y="1182036"/>
            <a:ext cx="2437334" cy="2400657"/>
          </a:xfrm>
          <a:prstGeom prst="rect">
            <a:avLst/>
          </a:prstGeom>
          <a:noFill/>
        </p:spPr>
        <p:txBody>
          <a:bodyPr wrap="square" rtlCol="0">
            <a:spAutoFit/>
          </a:bodyPr>
          <a:lstStyle/>
          <a:p>
            <a:pPr algn="ctr"/>
            <a:r>
              <a:rPr lang="en-GB" b="1" u="sng" dirty="0"/>
              <a:t>Our Place in History</a:t>
            </a:r>
          </a:p>
          <a:p>
            <a:pPr algn="ctr"/>
            <a:endParaRPr lang="en-GB" b="1" u="sng" dirty="0"/>
          </a:p>
          <a:p>
            <a:pPr marL="171450" lvl="0" indent="-171450">
              <a:buFont typeface="Arial" panose="020B0604020202020204" pitchFamily="34" charset="0"/>
              <a:buChar char="•"/>
            </a:pPr>
            <a:r>
              <a:rPr lang="en-GB" sz="1200" dirty="0"/>
              <a:t>Understand when the 2012 London Olympics was within a timeline and its legacy. </a:t>
            </a:r>
          </a:p>
          <a:p>
            <a:pPr marL="171450" lvl="0" indent="-171450">
              <a:buFont typeface="Arial" panose="020B0604020202020204" pitchFamily="34" charset="0"/>
              <a:buChar char="•"/>
            </a:pPr>
            <a:r>
              <a:rPr lang="en-GB" sz="1200" dirty="0"/>
              <a:t>Know and name some of the rule changes that made sport more inclusive to all. </a:t>
            </a:r>
          </a:p>
          <a:p>
            <a:pPr marL="171450" lvl="0" indent="-171450">
              <a:buFont typeface="Arial" panose="020B0604020202020204" pitchFamily="34" charset="0"/>
              <a:buChar char="•"/>
            </a:pPr>
            <a:r>
              <a:rPr lang="en-GB" sz="1200" dirty="0"/>
              <a:t>Learn about Sporting Heroes who changed History. </a:t>
            </a:r>
          </a:p>
          <a:p>
            <a:pPr algn="ctr"/>
            <a:endParaRPr lang="en-GB" b="1" u="sng" dirty="0"/>
          </a:p>
        </p:txBody>
      </p:sp>
      <p:sp>
        <p:nvSpPr>
          <p:cNvPr id="26" name="Rectangle 25">
            <a:extLst>
              <a:ext uri="{FF2B5EF4-FFF2-40B4-BE49-F238E27FC236}">
                <a16:creationId xmlns:a16="http://schemas.microsoft.com/office/drawing/2014/main" id="{057971AC-F56C-4128-AE20-7AD8830896B1}"/>
              </a:ext>
            </a:extLst>
          </p:cNvPr>
          <p:cNvSpPr/>
          <p:nvPr/>
        </p:nvSpPr>
        <p:spPr>
          <a:xfrm>
            <a:off x="232159" y="3567408"/>
            <a:ext cx="2474863" cy="3212920"/>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6D81B3B8-0017-4D1E-A7C4-8891F50930C6}"/>
              </a:ext>
            </a:extLst>
          </p:cNvPr>
          <p:cNvSpPr/>
          <p:nvPr/>
        </p:nvSpPr>
        <p:spPr>
          <a:xfrm>
            <a:off x="5451701" y="3580858"/>
            <a:ext cx="2474863" cy="3212919"/>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9575" lvl="0">
              <a:spcBef>
                <a:spcPts val="295"/>
              </a:spcBef>
            </a:pPr>
            <a:endParaRPr lang="en-GB" sz="1200" spc="-5" dirty="0">
              <a:solidFill>
                <a:prstClr val="black"/>
              </a:solidFill>
              <a:latin typeface="Carlito"/>
              <a:cs typeface="Carlito"/>
            </a:endParaRPr>
          </a:p>
        </p:txBody>
      </p:sp>
      <p:sp>
        <p:nvSpPr>
          <p:cNvPr id="23" name="TextBox 22">
            <a:extLst>
              <a:ext uri="{FF2B5EF4-FFF2-40B4-BE49-F238E27FC236}">
                <a16:creationId xmlns:a16="http://schemas.microsoft.com/office/drawing/2014/main" id="{F0AD4E65-9E23-4593-AC20-BF697752B5EC}"/>
              </a:ext>
            </a:extLst>
          </p:cNvPr>
          <p:cNvSpPr txBox="1"/>
          <p:nvPr/>
        </p:nvSpPr>
        <p:spPr>
          <a:xfrm>
            <a:off x="232159" y="3567408"/>
            <a:ext cx="2456901" cy="3877985"/>
          </a:xfrm>
          <a:prstGeom prst="rect">
            <a:avLst/>
          </a:prstGeom>
          <a:noFill/>
        </p:spPr>
        <p:txBody>
          <a:bodyPr wrap="square" rtlCol="0">
            <a:spAutoFit/>
          </a:bodyPr>
          <a:lstStyle/>
          <a:p>
            <a:pPr algn="ctr"/>
            <a:r>
              <a:rPr lang="en-GB" u="sng" dirty="0">
                <a:latin typeface="Carlito"/>
              </a:rPr>
              <a:t>Healthy Lifestyle</a:t>
            </a:r>
          </a:p>
          <a:p>
            <a:pPr marL="171450" indent="-171450">
              <a:buFont typeface="Arial" panose="020B0604020202020204" pitchFamily="34" charset="0"/>
              <a:buChar char="•"/>
            </a:pPr>
            <a:r>
              <a:rPr lang="en-GB" sz="1200" dirty="0">
                <a:solidFill>
                  <a:srgbClr val="FF0000"/>
                </a:solidFill>
                <a:latin typeface="Carlito"/>
              </a:rPr>
              <a:t>Begin to discuss the importance on warming-up and cooling down when exercising. </a:t>
            </a:r>
          </a:p>
          <a:p>
            <a:pPr marL="171450" indent="-171450">
              <a:buFont typeface="Arial" panose="020B0604020202020204" pitchFamily="34" charset="0"/>
              <a:buChar char="•"/>
            </a:pPr>
            <a:r>
              <a:rPr lang="en-GB" sz="1200" dirty="0">
                <a:solidFill>
                  <a:srgbClr val="FF0000"/>
                </a:solidFill>
                <a:latin typeface="Carlito"/>
              </a:rPr>
              <a:t>Identify different body parts used in different activities; compare how different sports use different muscles etc.</a:t>
            </a:r>
          </a:p>
          <a:p>
            <a:endParaRPr lang="en-GB" sz="1200" dirty="0">
              <a:latin typeface="Carlito"/>
            </a:endParaRPr>
          </a:p>
          <a:p>
            <a:pPr marL="171450" indent="-171450">
              <a:buFont typeface="Arial" panose="020B0604020202020204" pitchFamily="34" charset="0"/>
              <a:buChar char="•"/>
            </a:pPr>
            <a:r>
              <a:rPr lang="en-GB" sz="1200" dirty="0">
                <a:latin typeface="Carlito"/>
              </a:rPr>
              <a:t>Explain the importance of warming up and why staying fit is important for their health. </a:t>
            </a:r>
          </a:p>
          <a:p>
            <a:pPr marL="171450" indent="-171450">
              <a:buFont typeface="Arial" panose="020B0604020202020204" pitchFamily="34" charset="0"/>
              <a:buChar char="•"/>
            </a:pPr>
            <a:r>
              <a:rPr lang="en-GB" sz="1200" dirty="0">
                <a:latin typeface="Carlito"/>
              </a:rPr>
              <a:t>Begin to explore how different body parts feel before, during and after exercising in different sports. </a:t>
            </a:r>
          </a:p>
          <a:p>
            <a:endParaRPr lang="en-GB" sz="1200" dirty="0">
              <a:latin typeface="Carlito"/>
            </a:endParaRPr>
          </a:p>
          <a:p>
            <a:pPr algn="ctr"/>
            <a:endParaRPr lang="en-GB" u="sng" dirty="0">
              <a:latin typeface="Carlito"/>
            </a:endParaRPr>
          </a:p>
          <a:p>
            <a:pPr algn="ctr"/>
            <a:endParaRPr lang="en-GB" u="sng" dirty="0">
              <a:latin typeface="Carlito"/>
            </a:endParaRPr>
          </a:p>
        </p:txBody>
      </p:sp>
      <p:sp>
        <p:nvSpPr>
          <p:cNvPr id="19" name="Rectangle 18">
            <a:extLst>
              <a:ext uri="{FF2B5EF4-FFF2-40B4-BE49-F238E27FC236}">
                <a16:creationId xmlns:a16="http://schemas.microsoft.com/office/drawing/2014/main" id="{45C0E4BD-B637-41B1-9820-22E0B50AFD53}"/>
              </a:ext>
            </a:extLst>
          </p:cNvPr>
          <p:cNvSpPr/>
          <p:nvPr/>
        </p:nvSpPr>
        <p:spPr>
          <a:xfrm>
            <a:off x="2848980" y="3642417"/>
            <a:ext cx="2432192" cy="3447098"/>
          </a:xfrm>
          <a:prstGeom prst="rect">
            <a:avLst/>
          </a:prstGeom>
        </p:spPr>
        <p:txBody>
          <a:bodyPr wrap="square">
            <a:spAutoFit/>
          </a:bodyPr>
          <a:lstStyle/>
          <a:p>
            <a:pPr algn="ctr"/>
            <a:r>
              <a:rPr lang="en-GB" u="sng" dirty="0">
                <a:latin typeface="Carlito"/>
              </a:rPr>
              <a:t>STEP Assessment;</a:t>
            </a:r>
          </a:p>
          <a:p>
            <a:pPr algn="ctr"/>
            <a:endParaRPr lang="en-GB" sz="1400" u="sng" dirty="0">
              <a:latin typeface="Carlito"/>
            </a:endParaRPr>
          </a:p>
          <a:p>
            <a:r>
              <a:rPr lang="en-GB" sz="1400" b="1" i="1" dirty="0">
                <a:latin typeface="Carlito"/>
              </a:rPr>
              <a:t>Space</a:t>
            </a:r>
            <a:r>
              <a:rPr lang="en-GB" sz="1400" i="1" dirty="0">
                <a:latin typeface="Carlito"/>
              </a:rPr>
              <a:t> – adapt the space that you are using.</a:t>
            </a:r>
          </a:p>
          <a:p>
            <a:r>
              <a:rPr lang="en-GB" sz="1400" b="1" i="1" dirty="0">
                <a:latin typeface="Carlito"/>
              </a:rPr>
              <a:t>Time or Task </a:t>
            </a:r>
            <a:r>
              <a:rPr lang="en-GB" sz="1400" i="1" dirty="0">
                <a:latin typeface="Carlito"/>
              </a:rPr>
              <a:t>– change the task or limit/extend time. </a:t>
            </a:r>
          </a:p>
          <a:p>
            <a:r>
              <a:rPr lang="en-GB" sz="1400" b="1" i="1" dirty="0">
                <a:latin typeface="Carlito"/>
              </a:rPr>
              <a:t>Equipment</a:t>
            </a:r>
            <a:r>
              <a:rPr lang="en-GB" sz="1400" i="1" dirty="0">
                <a:latin typeface="Carlito"/>
              </a:rPr>
              <a:t> – think about the equipment that you are giving. Can you change it?</a:t>
            </a:r>
          </a:p>
          <a:p>
            <a:r>
              <a:rPr lang="en-GB" sz="1400" b="1" i="1" dirty="0">
                <a:latin typeface="Carlito"/>
              </a:rPr>
              <a:t>People – </a:t>
            </a:r>
            <a:r>
              <a:rPr lang="en-GB" sz="1400" i="1" dirty="0">
                <a:latin typeface="Carlito"/>
              </a:rPr>
              <a:t>How are you splitting your class? Can you pair children up OR challenge the more able and support those that need it. </a:t>
            </a:r>
          </a:p>
          <a:p>
            <a:pPr algn="ctr"/>
            <a:endParaRPr lang="en-GB" u="sng" dirty="0">
              <a:latin typeface="Carlito"/>
            </a:endParaRPr>
          </a:p>
        </p:txBody>
      </p:sp>
      <p:sp>
        <p:nvSpPr>
          <p:cNvPr id="31" name="TextBox 30">
            <a:extLst>
              <a:ext uri="{FF2B5EF4-FFF2-40B4-BE49-F238E27FC236}">
                <a16:creationId xmlns:a16="http://schemas.microsoft.com/office/drawing/2014/main" id="{D3548A95-EA06-4514-9EC8-BCBE98111FDE}"/>
              </a:ext>
            </a:extLst>
          </p:cNvPr>
          <p:cNvSpPr txBox="1"/>
          <p:nvPr/>
        </p:nvSpPr>
        <p:spPr>
          <a:xfrm>
            <a:off x="5388062" y="3642417"/>
            <a:ext cx="2456901" cy="3877985"/>
          </a:xfrm>
          <a:prstGeom prst="rect">
            <a:avLst/>
          </a:prstGeom>
          <a:noFill/>
        </p:spPr>
        <p:txBody>
          <a:bodyPr wrap="square" rtlCol="0">
            <a:spAutoFit/>
          </a:bodyPr>
          <a:lstStyle/>
          <a:p>
            <a:pPr algn="ctr"/>
            <a:r>
              <a:rPr lang="en-GB" u="sng" dirty="0">
                <a:latin typeface="Carlito"/>
              </a:rPr>
              <a:t>Sports Leadership</a:t>
            </a:r>
          </a:p>
          <a:p>
            <a:pPr marL="171450" indent="-171450">
              <a:buFont typeface="Arial" panose="020B0604020202020204" pitchFamily="34" charset="0"/>
              <a:buChar char="•"/>
            </a:pPr>
            <a:r>
              <a:rPr lang="en-GB" sz="1200" dirty="0">
                <a:solidFill>
                  <a:srgbClr val="FF0000"/>
                </a:solidFill>
                <a:latin typeface="Carlito"/>
              </a:rPr>
              <a:t>To show respect to all during team sports. </a:t>
            </a:r>
          </a:p>
          <a:p>
            <a:pPr marL="171450" indent="-171450">
              <a:buFont typeface="Arial" panose="020B0604020202020204" pitchFamily="34" charset="0"/>
              <a:buChar char="•"/>
            </a:pPr>
            <a:r>
              <a:rPr lang="en-GB" sz="1200" dirty="0">
                <a:solidFill>
                  <a:srgbClr val="FF0000"/>
                </a:solidFill>
                <a:latin typeface="Carlito"/>
              </a:rPr>
              <a:t>Begin to discuss leaders in sport (present examples) and to discuss qualities such as good communicators (listening and talking), motivating and helping others.</a:t>
            </a:r>
          </a:p>
          <a:p>
            <a:endParaRPr lang="en-GB" sz="1200" dirty="0">
              <a:latin typeface="Carlito"/>
            </a:endParaRPr>
          </a:p>
          <a:p>
            <a:pPr marL="171450" indent="-171450">
              <a:buFont typeface="Arial" panose="020B0604020202020204" pitchFamily="34" charset="0"/>
              <a:buChar char="•"/>
            </a:pPr>
            <a:r>
              <a:rPr lang="en-GB" sz="1200" dirty="0">
                <a:latin typeface="Carlito"/>
              </a:rPr>
              <a:t>To begin to lead warm-ups in small groups. </a:t>
            </a:r>
          </a:p>
          <a:p>
            <a:pPr marL="171450" indent="-171450">
              <a:buFont typeface="Arial" panose="020B0604020202020204" pitchFamily="34" charset="0"/>
              <a:buChar char="•"/>
            </a:pPr>
            <a:r>
              <a:rPr lang="en-GB" sz="1200" dirty="0">
                <a:latin typeface="Carlito"/>
              </a:rPr>
              <a:t>Begin to demonstrate the typical qualities that a leader has. </a:t>
            </a:r>
          </a:p>
          <a:p>
            <a:pPr marL="171450" indent="-171450">
              <a:buFont typeface="Arial" panose="020B0604020202020204" pitchFamily="34" charset="0"/>
              <a:buChar char="•"/>
            </a:pPr>
            <a:r>
              <a:rPr lang="en-GB" sz="1200" dirty="0">
                <a:latin typeface="Carlito"/>
              </a:rPr>
              <a:t>Begin to evaluate and assess their own and others performances. </a:t>
            </a:r>
          </a:p>
          <a:p>
            <a:endParaRPr lang="en-GB" sz="1200" dirty="0">
              <a:latin typeface="Carlito"/>
            </a:endParaRPr>
          </a:p>
          <a:p>
            <a:pPr algn="ctr"/>
            <a:endParaRPr lang="en-GB" u="sng" dirty="0">
              <a:latin typeface="Carlito"/>
            </a:endParaRPr>
          </a:p>
          <a:p>
            <a:pPr algn="ctr"/>
            <a:endParaRPr lang="en-GB" u="sng" dirty="0">
              <a:latin typeface="Carlito"/>
            </a:endParaRPr>
          </a:p>
        </p:txBody>
      </p:sp>
    </p:spTree>
    <p:extLst>
      <p:ext uri="{BB962C8B-B14F-4D97-AF65-F5344CB8AC3E}">
        <p14:creationId xmlns:p14="http://schemas.microsoft.com/office/powerpoint/2010/main" val="287481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576149" y="5097371"/>
            <a:ext cx="2250992" cy="120032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9630" lvl="0">
              <a:spcBef>
                <a:spcPts val="295"/>
              </a:spcBef>
              <a:defRPr/>
            </a:pPr>
            <a:endParaRPr lang="en-GB" sz="1200" kern="0" dirty="0">
              <a:solidFill>
                <a:prstClr val="black"/>
              </a:solidFill>
              <a:latin typeface="Carlito"/>
              <a:cs typeface="Carlito"/>
            </a:endParaRPr>
          </a:p>
        </p:txBody>
      </p:sp>
      <p:sp>
        <p:nvSpPr>
          <p:cNvPr id="24" name="Rectangle 23">
            <a:extLst>
              <a:ext uri="{FF2B5EF4-FFF2-40B4-BE49-F238E27FC236}">
                <a16:creationId xmlns:a16="http://schemas.microsoft.com/office/drawing/2014/main" id="{788468FB-4DB7-4D3A-A411-727B5B11B153}"/>
              </a:ext>
            </a:extLst>
          </p:cNvPr>
          <p:cNvSpPr/>
          <p:nvPr/>
        </p:nvSpPr>
        <p:spPr>
          <a:xfrm>
            <a:off x="3454688" y="3467000"/>
            <a:ext cx="4200145" cy="1072716"/>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E2B6A4DA-7D58-4AAF-8FDA-39C206408712}"/>
              </a:ext>
            </a:extLst>
          </p:cNvPr>
          <p:cNvSpPr/>
          <p:nvPr/>
        </p:nvSpPr>
        <p:spPr>
          <a:xfrm>
            <a:off x="127297" y="3480620"/>
            <a:ext cx="3222191" cy="1407579"/>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55110EE0-0784-4CB6-B6B0-6BD650521674}"/>
              </a:ext>
            </a:extLst>
          </p:cNvPr>
          <p:cNvSpPr/>
          <p:nvPr/>
        </p:nvSpPr>
        <p:spPr>
          <a:xfrm>
            <a:off x="148880" y="1011071"/>
            <a:ext cx="7505953" cy="2425832"/>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805" lvl="0">
              <a:spcBef>
                <a:spcPts val="285"/>
              </a:spcBef>
            </a:pPr>
            <a:r>
              <a:rPr lang="en-GB" sz="1200" b="1" spc="-5" dirty="0">
                <a:solidFill>
                  <a:prstClr val="black"/>
                </a:solidFill>
                <a:latin typeface="Carlito"/>
                <a:cs typeface="Carlito"/>
              </a:rPr>
              <a:t>Children </a:t>
            </a:r>
            <a:r>
              <a:rPr lang="en-GB" sz="1200" b="1" dirty="0">
                <a:solidFill>
                  <a:prstClr val="black"/>
                </a:solidFill>
                <a:latin typeface="Carlito"/>
                <a:cs typeface="Carlito"/>
              </a:rPr>
              <a:t>will be </a:t>
            </a:r>
            <a:r>
              <a:rPr lang="en-GB" sz="1200" b="1" spc="-5" dirty="0">
                <a:solidFill>
                  <a:prstClr val="black"/>
                </a:solidFill>
                <a:latin typeface="Carlito"/>
                <a:cs typeface="Carlito"/>
              </a:rPr>
              <a:t>taught</a:t>
            </a:r>
            <a:r>
              <a:rPr lang="en-GB" sz="1200" b="1" spc="10" dirty="0">
                <a:solidFill>
                  <a:prstClr val="black"/>
                </a:solidFill>
                <a:latin typeface="Carlito"/>
                <a:cs typeface="Carlito"/>
              </a:rPr>
              <a:t> </a:t>
            </a:r>
            <a:r>
              <a:rPr lang="en-GB" sz="1200" b="1" spc="-5" dirty="0">
                <a:solidFill>
                  <a:prstClr val="black"/>
                </a:solidFill>
                <a:latin typeface="Carlito"/>
                <a:cs typeface="Carlito"/>
              </a:rPr>
              <a:t>to:</a:t>
            </a:r>
            <a:endParaRPr lang="en-GB" sz="1200" dirty="0">
              <a:solidFill>
                <a:prstClr val="black"/>
              </a:solidFill>
              <a:latin typeface="Carlito"/>
              <a:cs typeface="Carlito"/>
            </a:endParaRP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Apply tactics to a variety of different invasion games and the terms attack and defence.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Apply hand-eye coordination into game situations.</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Continue to apply Agility, Balance and Coordination but advancing this into a competitive situation.</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Be able to work as a team (showing motivation, sportsmanship). </a:t>
            </a:r>
          </a:p>
          <a:p>
            <a:pPr marL="262890" lvl="0" indent="-172720">
              <a:spcBef>
                <a:spcPts val="215"/>
              </a:spcBef>
              <a:buFont typeface="Arial"/>
              <a:buChar char="•"/>
              <a:tabLst>
                <a:tab pos="263525" algn="l"/>
              </a:tabLst>
            </a:pPr>
            <a:r>
              <a:rPr lang="en-GB" sz="1200" dirty="0">
                <a:solidFill>
                  <a:prstClr val="black"/>
                </a:solidFill>
                <a:latin typeface="Carlito"/>
                <a:cs typeface="Carlito"/>
              </a:rPr>
              <a:t>Apply teamwork when attacking and defending in games. </a:t>
            </a:r>
          </a:p>
          <a:p>
            <a:pPr marL="262890" lvl="0" indent="-172720">
              <a:spcBef>
                <a:spcPts val="215"/>
              </a:spcBef>
              <a:buFont typeface="Arial"/>
              <a:buChar char="•"/>
              <a:tabLst>
                <a:tab pos="263525" algn="l"/>
              </a:tabLst>
            </a:pPr>
            <a:r>
              <a:rPr lang="en-GB" sz="1200" dirty="0">
                <a:solidFill>
                  <a:prstClr val="black"/>
                </a:solidFill>
                <a:latin typeface="Carlito"/>
                <a:cs typeface="Carlito"/>
              </a:rPr>
              <a:t>Understand rules of different games and begin to understand the positions in relevant sports. </a:t>
            </a:r>
          </a:p>
          <a:p>
            <a:pPr marL="262890" lvl="0" indent="-172720">
              <a:spcBef>
                <a:spcPts val="215"/>
              </a:spcBef>
              <a:buFont typeface="Arial"/>
              <a:buChar char="•"/>
              <a:tabLst>
                <a:tab pos="263525" algn="l"/>
              </a:tabLst>
            </a:pPr>
            <a:r>
              <a:rPr lang="en-GB" sz="1200" dirty="0">
                <a:solidFill>
                  <a:prstClr val="black"/>
                </a:solidFill>
                <a:latin typeface="Carlito"/>
                <a:cs typeface="Carlito"/>
              </a:rPr>
              <a:t>Choose suitable tactics to defend, attack, pass and receive the ball when playing a game.</a:t>
            </a:r>
          </a:p>
          <a:p>
            <a:pPr marL="262890" lvl="0" indent="-172720">
              <a:spcBef>
                <a:spcPts val="215"/>
              </a:spcBef>
              <a:buFont typeface="Arial"/>
              <a:buChar char="•"/>
              <a:tabLst>
                <a:tab pos="263525" algn="l"/>
              </a:tabLst>
            </a:pPr>
            <a:r>
              <a:rPr lang="en-GB" sz="1200" dirty="0">
                <a:solidFill>
                  <a:prstClr val="black"/>
                </a:solidFill>
                <a:latin typeface="Carlito"/>
                <a:cs typeface="Carlito"/>
              </a:rPr>
              <a:t>Be able to evaluate their own and peers performances, identifying how to improve using good communication skills. </a:t>
            </a:r>
          </a:p>
          <a:p>
            <a:pPr marL="262890" lvl="0" indent="-172720">
              <a:spcBef>
                <a:spcPts val="215"/>
              </a:spcBef>
              <a:buFont typeface="Arial"/>
              <a:buChar char="•"/>
              <a:tabLst>
                <a:tab pos="263525" algn="l"/>
              </a:tabLst>
            </a:pPr>
            <a:r>
              <a:rPr lang="en-GB" sz="1200" dirty="0">
                <a:solidFill>
                  <a:prstClr val="black"/>
                </a:solidFill>
                <a:latin typeface="Carlito"/>
                <a:cs typeface="Carlito"/>
              </a:rPr>
              <a:t>Begin to understand the concept of space in invasion games and the importance of creating it. </a:t>
            </a:r>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148881" y="123060"/>
            <a:ext cx="869076" cy="778277"/>
          </a:xfrm>
          <a:prstGeom prst="rect">
            <a:avLst/>
          </a:prstGeom>
        </p:spPr>
      </p:pic>
      <p:grpSp>
        <p:nvGrpSpPr>
          <p:cNvPr id="4" name="object 6">
            <a:extLst>
              <a:ext uri="{FF2B5EF4-FFF2-40B4-BE49-F238E27FC236}">
                <a16:creationId xmlns:a16="http://schemas.microsoft.com/office/drawing/2014/main" id="{A5514543-91CD-4224-94C4-E4AD14B11FAB}"/>
              </a:ext>
            </a:extLst>
          </p:cNvPr>
          <p:cNvGrpSpPr/>
          <p:nvPr/>
        </p:nvGrpSpPr>
        <p:grpSpPr>
          <a:xfrm>
            <a:off x="2903861" y="41239"/>
            <a:ext cx="2769235" cy="414722"/>
            <a:chOff x="1330452" y="71627"/>
            <a:chExt cx="2769235" cy="490855"/>
          </a:xfrm>
        </p:grpSpPr>
        <p:sp>
          <p:nvSpPr>
            <p:cNvPr id="5"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6"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7" name="object 6">
            <a:extLst>
              <a:ext uri="{FF2B5EF4-FFF2-40B4-BE49-F238E27FC236}">
                <a16:creationId xmlns:a16="http://schemas.microsoft.com/office/drawing/2014/main" id="{A5514543-91CD-4224-94C4-E4AD14B11FAB}"/>
              </a:ext>
            </a:extLst>
          </p:cNvPr>
          <p:cNvGrpSpPr/>
          <p:nvPr/>
        </p:nvGrpSpPr>
        <p:grpSpPr>
          <a:xfrm>
            <a:off x="5624515" y="41185"/>
            <a:ext cx="3220881" cy="414722"/>
            <a:chOff x="1330452" y="71627"/>
            <a:chExt cx="2769235" cy="490855"/>
          </a:xfrm>
        </p:grpSpPr>
        <p:sp>
          <p:nvSpPr>
            <p:cNvPr id="8"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9"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0" name="Rectangle 9"/>
          <p:cNvSpPr/>
          <p:nvPr/>
        </p:nvSpPr>
        <p:spPr>
          <a:xfrm>
            <a:off x="3146115" y="67954"/>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1" name="Rectangle 10"/>
          <p:cNvSpPr/>
          <p:nvPr/>
        </p:nvSpPr>
        <p:spPr>
          <a:xfrm>
            <a:off x="5639582" y="75550"/>
            <a:ext cx="3179075"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LKS2 Invasion Games</a:t>
            </a:r>
          </a:p>
        </p:txBody>
      </p:sp>
      <p:grpSp>
        <p:nvGrpSpPr>
          <p:cNvPr id="12" name="object 10">
            <a:extLst>
              <a:ext uri="{FF2B5EF4-FFF2-40B4-BE49-F238E27FC236}">
                <a16:creationId xmlns:a16="http://schemas.microsoft.com/office/drawing/2014/main" id="{2B4BA900-7343-4760-8ED5-B61E4C15A1E5}"/>
              </a:ext>
            </a:extLst>
          </p:cNvPr>
          <p:cNvGrpSpPr/>
          <p:nvPr/>
        </p:nvGrpSpPr>
        <p:grpSpPr>
          <a:xfrm>
            <a:off x="7800057" y="489068"/>
            <a:ext cx="4296149" cy="408940"/>
            <a:chOff x="4802123" y="829055"/>
            <a:chExt cx="4133215" cy="408940"/>
          </a:xfrm>
        </p:grpSpPr>
        <p:sp>
          <p:nvSpPr>
            <p:cNvPr id="13"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4"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aphicFrame>
        <p:nvGraphicFramePr>
          <p:cNvPr id="15" name="object 29"/>
          <p:cNvGraphicFramePr>
            <a:graphicFrameLocks noGrp="1"/>
          </p:cNvGraphicFramePr>
          <p:nvPr>
            <p:extLst>
              <p:ext uri="{D42A27DB-BD31-4B8C-83A1-F6EECF244321}">
                <p14:modId xmlns:p14="http://schemas.microsoft.com/office/powerpoint/2010/main" val="989738722"/>
              </p:ext>
            </p:extLst>
          </p:nvPr>
        </p:nvGraphicFramePr>
        <p:xfrm>
          <a:off x="7803104" y="901337"/>
          <a:ext cx="4290329" cy="5530818"/>
        </p:xfrm>
        <a:graphic>
          <a:graphicData uri="http://schemas.openxmlformats.org/drawingml/2006/table">
            <a:tbl>
              <a:tblPr firstRow="1" bandRow="1">
                <a:tableStyleId>{2D5ABB26-0587-4C30-8999-92F81FD0307C}</a:tableStyleId>
              </a:tblPr>
              <a:tblGrid>
                <a:gridCol w="1497387">
                  <a:extLst>
                    <a:ext uri="{9D8B030D-6E8A-4147-A177-3AD203B41FA5}">
                      <a16:colId xmlns:a16="http://schemas.microsoft.com/office/drawing/2014/main" val="20000"/>
                    </a:ext>
                  </a:extLst>
                </a:gridCol>
                <a:gridCol w="2792942">
                  <a:extLst>
                    <a:ext uri="{9D8B030D-6E8A-4147-A177-3AD203B41FA5}">
                      <a16:colId xmlns:a16="http://schemas.microsoft.com/office/drawing/2014/main" val="20001"/>
                    </a:ext>
                  </a:extLst>
                </a:gridCol>
              </a:tblGrid>
              <a:tr h="322579">
                <a:tc>
                  <a:txBody>
                    <a:bodyPr/>
                    <a:lstStyle/>
                    <a:p>
                      <a:pPr marL="488315">
                        <a:lnSpc>
                          <a:spcPct val="100000"/>
                        </a:lnSpc>
                        <a:spcBef>
                          <a:spcPts val="480"/>
                        </a:spcBef>
                      </a:pPr>
                      <a:r>
                        <a:rPr sz="1200" b="1" spc="-5" dirty="0">
                          <a:solidFill>
                            <a:srgbClr val="30859C"/>
                          </a:solidFill>
                          <a:latin typeface="Carlito"/>
                          <a:cs typeface="Carlito"/>
                        </a:rPr>
                        <a:t>Balance</a:t>
                      </a:r>
                      <a:endParaRPr sz="1200">
                        <a:latin typeface="Carlito"/>
                        <a:cs typeface="Carlito"/>
                      </a:endParaRPr>
                    </a:p>
                  </a:txBody>
                  <a:tcPr marL="0" marR="0" marT="6096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13030">
                        <a:lnSpc>
                          <a:spcPct val="100000"/>
                        </a:lnSpc>
                        <a:spcBef>
                          <a:spcPts val="575"/>
                        </a:spcBef>
                      </a:pPr>
                      <a:r>
                        <a:rPr sz="1100" dirty="0">
                          <a:latin typeface="Carlito"/>
                          <a:cs typeface="Carlito"/>
                        </a:rPr>
                        <a:t>To </a:t>
                      </a:r>
                      <a:r>
                        <a:rPr sz="1100" spc="-5" dirty="0">
                          <a:latin typeface="Carlito"/>
                          <a:cs typeface="Carlito"/>
                        </a:rPr>
                        <a:t>stay still </a:t>
                      </a:r>
                      <a:r>
                        <a:rPr sz="1100" dirty="0">
                          <a:latin typeface="Carlito"/>
                          <a:cs typeface="Carlito"/>
                        </a:rPr>
                        <a:t>and steady in a </a:t>
                      </a:r>
                      <a:r>
                        <a:rPr sz="1100" spc="-5" dirty="0">
                          <a:latin typeface="Carlito"/>
                          <a:cs typeface="Carlito"/>
                        </a:rPr>
                        <a:t>position </a:t>
                      </a:r>
                      <a:r>
                        <a:rPr sz="1100" dirty="0">
                          <a:latin typeface="Carlito"/>
                          <a:cs typeface="Carlito"/>
                        </a:rPr>
                        <a:t>or</a:t>
                      </a:r>
                      <a:r>
                        <a:rPr sz="1100" spc="-135" dirty="0">
                          <a:latin typeface="Carlito"/>
                          <a:cs typeface="Carlito"/>
                        </a:rPr>
                        <a:t> </a:t>
                      </a:r>
                      <a:r>
                        <a:rPr sz="1100" spc="-5" dirty="0">
                          <a:latin typeface="Carlito"/>
                          <a:cs typeface="Carlito"/>
                        </a:rPr>
                        <a:t>shape.</a:t>
                      </a:r>
                      <a:endParaRPr sz="1100" dirty="0">
                        <a:latin typeface="Carlito"/>
                        <a:cs typeface="Carlito"/>
                      </a:endParaRPr>
                    </a:p>
                  </a:txBody>
                  <a:tcPr marL="0" marR="0" marT="7302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0"/>
                  </a:ext>
                </a:extLst>
              </a:tr>
              <a:tr h="553338">
                <a:tc>
                  <a:txBody>
                    <a:bodyPr/>
                    <a:lstStyle/>
                    <a:p>
                      <a:pPr>
                        <a:lnSpc>
                          <a:spcPct val="100000"/>
                        </a:lnSpc>
                        <a:spcBef>
                          <a:spcPts val="10"/>
                        </a:spcBef>
                      </a:pPr>
                      <a:endParaRPr sz="1200" dirty="0">
                        <a:latin typeface="Times New Roman"/>
                        <a:cs typeface="Times New Roman"/>
                      </a:endParaRPr>
                    </a:p>
                    <a:p>
                      <a:pPr marL="500380">
                        <a:lnSpc>
                          <a:spcPct val="100000"/>
                        </a:lnSpc>
                      </a:pPr>
                      <a:r>
                        <a:rPr sz="1200" b="1" spc="-5" dirty="0">
                          <a:solidFill>
                            <a:srgbClr val="943735"/>
                          </a:solidFill>
                          <a:latin typeface="Carlito"/>
                          <a:cs typeface="Carlito"/>
                        </a:rPr>
                        <a:t>Control</a:t>
                      </a:r>
                      <a:endParaRPr sz="1200" dirty="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13030">
                        <a:lnSpc>
                          <a:spcPct val="100000"/>
                        </a:lnSpc>
                        <a:spcBef>
                          <a:spcPts val="5"/>
                        </a:spcBef>
                      </a:pPr>
                      <a:r>
                        <a:rPr sz="1100" dirty="0">
                          <a:latin typeface="Carlito"/>
                          <a:cs typeface="Carlito"/>
                        </a:rPr>
                        <a:t>To perform movements and skills</a:t>
                      </a:r>
                      <a:r>
                        <a:rPr sz="1100" spc="-140" dirty="0">
                          <a:latin typeface="Carlito"/>
                          <a:cs typeface="Carlito"/>
                        </a:rPr>
                        <a:t> </a:t>
                      </a:r>
                      <a:r>
                        <a:rPr sz="1100" dirty="0">
                          <a:latin typeface="Carlito"/>
                          <a:cs typeface="Carlito"/>
                        </a:rPr>
                        <a:t>without</a:t>
                      </a:r>
                    </a:p>
                    <a:p>
                      <a:pPr marL="113030" marR="167005">
                        <a:lnSpc>
                          <a:spcPct val="111800"/>
                        </a:lnSpc>
                        <a:spcBef>
                          <a:spcPts val="15"/>
                        </a:spcBef>
                      </a:pPr>
                      <a:r>
                        <a:rPr sz="1100" dirty="0">
                          <a:latin typeface="Carlito"/>
                          <a:cs typeface="Carlito"/>
                        </a:rPr>
                        <a:t>loosing your </a:t>
                      </a:r>
                      <a:r>
                        <a:rPr sz="1100" spc="-5" dirty="0">
                          <a:latin typeface="Carlito"/>
                          <a:cs typeface="Carlito"/>
                        </a:rPr>
                        <a:t>balance, </a:t>
                      </a:r>
                      <a:r>
                        <a:rPr sz="1100" dirty="0">
                          <a:latin typeface="Carlito"/>
                          <a:cs typeface="Carlito"/>
                        </a:rPr>
                        <a:t>change the speed</a:t>
                      </a:r>
                      <a:r>
                        <a:rPr sz="1100" spc="-155" dirty="0">
                          <a:latin typeface="Carlito"/>
                          <a:cs typeface="Carlito"/>
                        </a:rPr>
                        <a:t> </a:t>
                      </a:r>
                      <a:r>
                        <a:rPr sz="1100" dirty="0">
                          <a:latin typeface="Carlito"/>
                          <a:cs typeface="Carlito"/>
                        </a:rPr>
                        <a:t>and  direction </a:t>
                      </a:r>
                      <a:r>
                        <a:rPr sz="1100" spc="5" dirty="0">
                          <a:latin typeface="Carlito"/>
                          <a:cs typeface="Carlito"/>
                        </a:rPr>
                        <a:t>you</a:t>
                      </a:r>
                      <a:r>
                        <a:rPr sz="1100" spc="-65" dirty="0">
                          <a:latin typeface="Carlito"/>
                          <a:cs typeface="Carlito"/>
                        </a:rPr>
                        <a:t> </a:t>
                      </a:r>
                      <a:r>
                        <a:rPr sz="1100" spc="5" dirty="0">
                          <a:latin typeface="Carlito"/>
                          <a:cs typeface="Carlito"/>
                        </a:rPr>
                        <a:t>move.</a:t>
                      </a:r>
                      <a:endParaRPr sz="1100" dirty="0">
                        <a:latin typeface="Carlito"/>
                        <a:cs typeface="Carlito"/>
                      </a:endParaRPr>
                    </a:p>
                  </a:txBody>
                  <a:tcPr marL="0" marR="0" marT="63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1"/>
                  </a:ext>
                </a:extLst>
              </a:tr>
              <a:tr h="365506">
                <a:tc>
                  <a:txBody>
                    <a:bodyPr/>
                    <a:lstStyle/>
                    <a:p>
                      <a:pPr marL="534035">
                        <a:lnSpc>
                          <a:spcPct val="100000"/>
                        </a:lnSpc>
                        <a:spcBef>
                          <a:spcPts val="650"/>
                        </a:spcBef>
                      </a:pPr>
                      <a:r>
                        <a:rPr sz="1200" b="1" spc="-15" dirty="0">
                          <a:solidFill>
                            <a:srgbClr val="000090"/>
                          </a:solidFill>
                          <a:latin typeface="Carlito"/>
                          <a:cs typeface="Carlito"/>
                        </a:rPr>
                        <a:t>Attack</a:t>
                      </a:r>
                      <a:endParaRPr sz="1200" dirty="0">
                        <a:latin typeface="Carlito"/>
                        <a:cs typeface="Carlito"/>
                      </a:endParaRPr>
                    </a:p>
                  </a:txBody>
                  <a:tcPr marL="0" marR="0" marT="8255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13030">
                        <a:lnSpc>
                          <a:spcPct val="100000"/>
                        </a:lnSpc>
                        <a:spcBef>
                          <a:spcPts val="5"/>
                        </a:spcBef>
                      </a:pPr>
                      <a:r>
                        <a:rPr sz="1100" dirty="0">
                          <a:latin typeface="Carlito"/>
                          <a:cs typeface="Carlito"/>
                        </a:rPr>
                        <a:t>Movement made towards the</a:t>
                      </a:r>
                      <a:r>
                        <a:rPr sz="1100" spc="-105" dirty="0">
                          <a:latin typeface="Carlito"/>
                          <a:cs typeface="Carlito"/>
                        </a:rPr>
                        <a:t> </a:t>
                      </a:r>
                      <a:r>
                        <a:rPr sz="1100" spc="-5" dirty="0">
                          <a:latin typeface="Carlito"/>
                          <a:cs typeface="Carlito"/>
                        </a:rPr>
                        <a:t>oppositions</a:t>
                      </a:r>
                      <a:endParaRPr sz="1100">
                        <a:latin typeface="Carlito"/>
                        <a:cs typeface="Carlito"/>
                      </a:endParaRPr>
                    </a:p>
                    <a:p>
                      <a:pPr marL="113030">
                        <a:lnSpc>
                          <a:spcPts val="1280"/>
                        </a:lnSpc>
                        <a:spcBef>
                          <a:spcPts val="170"/>
                        </a:spcBef>
                      </a:pPr>
                      <a:r>
                        <a:rPr sz="1100" dirty="0">
                          <a:latin typeface="Carlito"/>
                          <a:cs typeface="Carlito"/>
                        </a:rPr>
                        <a:t>goal within a game to score</a:t>
                      </a:r>
                      <a:r>
                        <a:rPr sz="1100" spc="-114" dirty="0">
                          <a:latin typeface="Carlito"/>
                          <a:cs typeface="Carlito"/>
                        </a:rPr>
                        <a:t> </a:t>
                      </a:r>
                      <a:r>
                        <a:rPr sz="1100" dirty="0">
                          <a:latin typeface="Carlito"/>
                          <a:cs typeface="Carlito"/>
                        </a:rPr>
                        <a:t>points.</a:t>
                      </a:r>
                      <a:endParaRPr sz="1100">
                        <a:latin typeface="Carlito"/>
                        <a:cs typeface="Carlito"/>
                      </a:endParaRPr>
                    </a:p>
                  </a:txBody>
                  <a:tcPr marL="0" marR="0" marT="63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2"/>
                  </a:ext>
                </a:extLst>
              </a:tr>
              <a:tr h="553212">
                <a:tc>
                  <a:txBody>
                    <a:bodyPr/>
                    <a:lstStyle/>
                    <a:p>
                      <a:pPr>
                        <a:lnSpc>
                          <a:spcPct val="100000"/>
                        </a:lnSpc>
                        <a:spcBef>
                          <a:spcPts val="10"/>
                        </a:spcBef>
                      </a:pPr>
                      <a:endParaRPr sz="1200">
                        <a:latin typeface="Times New Roman"/>
                        <a:cs typeface="Times New Roman"/>
                      </a:endParaRPr>
                    </a:p>
                    <a:p>
                      <a:pPr marL="508000">
                        <a:lnSpc>
                          <a:spcPct val="100000"/>
                        </a:lnSpc>
                      </a:pPr>
                      <a:r>
                        <a:rPr sz="1200" b="1" spc="-10" dirty="0">
                          <a:solidFill>
                            <a:srgbClr val="FF6600"/>
                          </a:solidFill>
                          <a:latin typeface="Carlito"/>
                          <a:cs typeface="Carlito"/>
                        </a:rPr>
                        <a:t>Defend</a:t>
                      </a:r>
                      <a:endParaRPr sz="120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13030">
                        <a:lnSpc>
                          <a:spcPct val="100000"/>
                        </a:lnSpc>
                        <a:spcBef>
                          <a:spcPts val="5"/>
                        </a:spcBef>
                      </a:pPr>
                      <a:r>
                        <a:rPr sz="1100" dirty="0">
                          <a:latin typeface="Carlito"/>
                          <a:cs typeface="Carlito"/>
                        </a:rPr>
                        <a:t>Movements made to protect the</a:t>
                      </a:r>
                      <a:r>
                        <a:rPr sz="1100" spc="-135" dirty="0">
                          <a:latin typeface="Carlito"/>
                          <a:cs typeface="Carlito"/>
                        </a:rPr>
                        <a:t> </a:t>
                      </a:r>
                      <a:r>
                        <a:rPr sz="1100" dirty="0">
                          <a:latin typeface="Carlito"/>
                          <a:cs typeface="Carlito"/>
                        </a:rPr>
                        <a:t>home</a:t>
                      </a:r>
                      <a:endParaRPr sz="1100">
                        <a:latin typeface="Carlito"/>
                        <a:cs typeface="Carlito"/>
                      </a:endParaRPr>
                    </a:p>
                    <a:p>
                      <a:pPr marL="113030" marR="181610">
                        <a:lnSpc>
                          <a:spcPct val="111800"/>
                        </a:lnSpc>
                        <a:spcBef>
                          <a:spcPts val="15"/>
                        </a:spcBef>
                      </a:pPr>
                      <a:r>
                        <a:rPr sz="1100" dirty="0">
                          <a:latin typeface="Carlito"/>
                          <a:cs typeface="Carlito"/>
                        </a:rPr>
                        <a:t>teams goal, </a:t>
                      </a:r>
                      <a:r>
                        <a:rPr sz="1100" spc="-5" dirty="0">
                          <a:latin typeface="Carlito"/>
                          <a:cs typeface="Carlito"/>
                        </a:rPr>
                        <a:t>preventing </a:t>
                      </a:r>
                      <a:r>
                        <a:rPr sz="1100" dirty="0">
                          <a:latin typeface="Carlito"/>
                          <a:cs typeface="Carlito"/>
                        </a:rPr>
                        <a:t>the </a:t>
                      </a:r>
                      <a:r>
                        <a:rPr sz="1100" spc="-5" dirty="0">
                          <a:latin typeface="Carlito"/>
                          <a:cs typeface="Carlito"/>
                        </a:rPr>
                        <a:t>opposition</a:t>
                      </a:r>
                      <a:r>
                        <a:rPr sz="1100" spc="-125" dirty="0">
                          <a:latin typeface="Carlito"/>
                          <a:cs typeface="Carlito"/>
                        </a:rPr>
                        <a:t> </a:t>
                      </a:r>
                      <a:r>
                        <a:rPr sz="1100" dirty="0">
                          <a:latin typeface="Carlito"/>
                          <a:cs typeface="Carlito"/>
                        </a:rPr>
                        <a:t>from  scoring.</a:t>
                      </a:r>
                      <a:endParaRPr sz="1100">
                        <a:latin typeface="Carlito"/>
                        <a:cs typeface="Carlito"/>
                      </a:endParaRPr>
                    </a:p>
                  </a:txBody>
                  <a:tcPr marL="0" marR="0" marT="63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3"/>
                  </a:ext>
                </a:extLst>
              </a:tr>
              <a:tr h="399795">
                <a:tc>
                  <a:txBody>
                    <a:bodyPr/>
                    <a:lstStyle/>
                    <a:p>
                      <a:pPr marR="356870" algn="r">
                        <a:lnSpc>
                          <a:spcPct val="100000"/>
                        </a:lnSpc>
                        <a:spcBef>
                          <a:spcPts val="785"/>
                        </a:spcBef>
                      </a:pPr>
                      <a:r>
                        <a:rPr lang="en-GB" sz="1200" b="1" spc="-5" dirty="0">
                          <a:solidFill>
                            <a:srgbClr val="FF2CD6"/>
                          </a:solidFill>
                          <a:latin typeface="Carlito"/>
                          <a:cs typeface="Carlito"/>
                        </a:rPr>
                        <a:t>Bounce Pass</a:t>
                      </a:r>
                      <a:endParaRPr sz="1200" dirty="0">
                        <a:latin typeface="Carlito"/>
                        <a:cs typeface="Carlito"/>
                      </a:endParaRPr>
                    </a:p>
                  </a:txBody>
                  <a:tcPr marL="0" marR="0" marT="99695" marB="0">
                    <a:lnL w="12700">
                      <a:solidFill>
                        <a:srgbClr val="221F1F"/>
                      </a:solidFill>
                      <a:prstDash val="solid"/>
                    </a:lnL>
                    <a:lnR w="12700">
                      <a:solidFill>
                        <a:srgbClr val="221F1F"/>
                      </a:solidFill>
                      <a:prstDash val="solid"/>
                    </a:lnR>
                    <a:lnT w="12700">
                      <a:solidFill>
                        <a:srgbClr val="221F1F"/>
                      </a:solidFill>
                      <a:prstDash val="solid"/>
                    </a:lnT>
                    <a:lnB w="19050">
                      <a:solidFill>
                        <a:srgbClr val="221F1F"/>
                      </a:solidFill>
                      <a:prstDash val="solid"/>
                    </a:lnB>
                    <a:solidFill>
                      <a:srgbClr val="FFFFFF"/>
                    </a:solidFill>
                  </a:tcPr>
                </a:tc>
                <a:tc>
                  <a:txBody>
                    <a:bodyPr/>
                    <a:lstStyle/>
                    <a:p>
                      <a:pPr marL="113030" marR="365125">
                        <a:lnSpc>
                          <a:spcPts val="1490"/>
                        </a:lnSpc>
                        <a:spcBef>
                          <a:spcPts val="50"/>
                        </a:spcBef>
                      </a:pPr>
                      <a:r>
                        <a:rPr lang="en-GB" sz="1100" dirty="0">
                          <a:latin typeface="Carlito"/>
                          <a:cs typeface="Carlito"/>
                        </a:rPr>
                        <a:t>To pass the ball to a team mate using one bounce.</a:t>
                      </a:r>
                    </a:p>
                  </a:txBody>
                  <a:tcPr marL="0" marR="0" marT="635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4"/>
                  </a:ext>
                </a:extLst>
              </a:tr>
              <a:tr h="365506">
                <a:tc>
                  <a:txBody>
                    <a:bodyPr/>
                    <a:lstStyle/>
                    <a:p>
                      <a:pPr marL="517525">
                        <a:lnSpc>
                          <a:spcPct val="100000"/>
                        </a:lnSpc>
                        <a:spcBef>
                          <a:spcPts val="650"/>
                        </a:spcBef>
                      </a:pPr>
                      <a:r>
                        <a:rPr sz="1200" b="1" spc="-20" dirty="0">
                          <a:solidFill>
                            <a:srgbClr val="008000"/>
                          </a:solidFill>
                          <a:latin typeface="Carlito"/>
                          <a:cs typeface="Carlito"/>
                        </a:rPr>
                        <a:t>Weave</a:t>
                      </a:r>
                      <a:endParaRPr sz="1200">
                        <a:latin typeface="Carlito"/>
                        <a:cs typeface="Carlito"/>
                      </a:endParaRPr>
                    </a:p>
                  </a:txBody>
                  <a:tcPr marL="0" marR="0" marT="82550" marB="0">
                    <a:lnL w="12700">
                      <a:solidFill>
                        <a:srgbClr val="221F1F"/>
                      </a:solidFill>
                      <a:prstDash val="solid"/>
                    </a:lnL>
                    <a:lnR w="12700">
                      <a:solidFill>
                        <a:srgbClr val="221F1F"/>
                      </a:solidFill>
                      <a:prstDash val="solid"/>
                    </a:lnR>
                    <a:lnT w="1905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0"/>
                        </a:spcBef>
                      </a:pPr>
                      <a:r>
                        <a:rPr sz="1100" dirty="0">
                          <a:latin typeface="Carlito"/>
                          <a:cs typeface="Carlito"/>
                        </a:rPr>
                        <a:t>When </a:t>
                      </a:r>
                      <a:r>
                        <a:rPr sz="1100" spc="-5" dirty="0">
                          <a:latin typeface="Carlito"/>
                          <a:cs typeface="Carlito"/>
                        </a:rPr>
                        <a:t>dribbling be </a:t>
                      </a:r>
                      <a:r>
                        <a:rPr sz="1100" dirty="0">
                          <a:latin typeface="Carlito"/>
                          <a:cs typeface="Carlito"/>
                        </a:rPr>
                        <a:t>able to move in a </a:t>
                      </a:r>
                      <a:r>
                        <a:rPr sz="1100" spc="-5" dirty="0">
                          <a:latin typeface="Carlito"/>
                          <a:cs typeface="Carlito"/>
                        </a:rPr>
                        <a:t>side</a:t>
                      </a:r>
                      <a:r>
                        <a:rPr sz="1100" spc="-110" dirty="0">
                          <a:latin typeface="Carlito"/>
                          <a:cs typeface="Carlito"/>
                        </a:rPr>
                        <a:t> </a:t>
                      </a:r>
                      <a:r>
                        <a:rPr sz="1100" dirty="0">
                          <a:latin typeface="Carlito"/>
                          <a:cs typeface="Carlito"/>
                        </a:rPr>
                        <a:t>to</a:t>
                      </a:r>
                      <a:endParaRPr sz="1100">
                        <a:latin typeface="Carlito"/>
                        <a:cs typeface="Carlito"/>
                      </a:endParaRPr>
                    </a:p>
                    <a:p>
                      <a:pPr marL="104775">
                        <a:lnSpc>
                          <a:spcPts val="1280"/>
                        </a:lnSpc>
                        <a:spcBef>
                          <a:spcPts val="170"/>
                        </a:spcBef>
                      </a:pPr>
                      <a:r>
                        <a:rPr sz="1100" spc="-5" dirty="0">
                          <a:latin typeface="Carlito"/>
                          <a:cs typeface="Carlito"/>
                        </a:rPr>
                        <a:t>side</a:t>
                      </a:r>
                      <a:r>
                        <a:rPr sz="1100" spc="-15" dirty="0">
                          <a:latin typeface="Carlito"/>
                          <a:cs typeface="Carlito"/>
                        </a:rPr>
                        <a:t> </a:t>
                      </a:r>
                      <a:r>
                        <a:rPr sz="1100" dirty="0">
                          <a:latin typeface="Carlito"/>
                          <a:cs typeface="Carlito"/>
                        </a:rPr>
                        <a:t>motion.</a:t>
                      </a:r>
                      <a:endParaRPr sz="110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5"/>
                  </a:ext>
                </a:extLst>
              </a:tr>
              <a:tr h="377825">
                <a:tc>
                  <a:txBody>
                    <a:bodyPr/>
                    <a:lstStyle/>
                    <a:p>
                      <a:pPr marL="490220" marR="0" lvl="0" indent="0" algn="l" defTabSz="914400" rtl="0" eaLnBrk="1" fontAlgn="auto" latinLnBrk="0" hangingPunct="1">
                        <a:lnSpc>
                          <a:spcPct val="100000"/>
                        </a:lnSpc>
                        <a:spcBef>
                          <a:spcPts val="700"/>
                        </a:spcBef>
                        <a:spcAft>
                          <a:spcPts val="0"/>
                        </a:spcAft>
                        <a:buClrTx/>
                        <a:buSzTx/>
                        <a:buFontTx/>
                        <a:buNone/>
                        <a:tabLst/>
                        <a:defRPr/>
                      </a:pPr>
                      <a:r>
                        <a:rPr lang="en-GB" sz="1200" b="1" dirty="0">
                          <a:solidFill>
                            <a:srgbClr val="30859C"/>
                          </a:solidFill>
                          <a:latin typeface="Carlito"/>
                          <a:cs typeface="Carlito"/>
                        </a:rPr>
                        <a:t>Coordination</a:t>
                      </a:r>
                      <a:endParaRPr lang="en-GB" sz="1200" dirty="0">
                        <a:latin typeface="Carlito"/>
                        <a:cs typeface="Carlito"/>
                      </a:endParaRPr>
                    </a:p>
                    <a:p>
                      <a:pPr marL="490220">
                        <a:lnSpc>
                          <a:spcPct val="100000"/>
                        </a:lnSpc>
                        <a:spcBef>
                          <a:spcPts val="700"/>
                        </a:spcBef>
                      </a:pPr>
                      <a:endParaRPr sz="1200" dirty="0">
                        <a:latin typeface="Carlito"/>
                        <a:cs typeface="Carlito"/>
                      </a:endParaRPr>
                    </a:p>
                  </a:txBody>
                  <a:tcPr marL="0" marR="0" marT="8890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0"/>
                        </a:spcBef>
                      </a:pPr>
                      <a:r>
                        <a:rPr lang="en-GB" sz="1100" dirty="0">
                          <a:latin typeface="Carlito"/>
                          <a:cs typeface="Carlito"/>
                        </a:rPr>
                        <a:t>The ability to move two or more body parts</a:t>
                      </a:r>
                    </a:p>
                    <a:p>
                      <a:pPr marL="104775">
                        <a:lnSpc>
                          <a:spcPct val="100000"/>
                        </a:lnSpc>
                        <a:spcBef>
                          <a:spcPts val="10"/>
                        </a:spcBef>
                      </a:pPr>
                      <a:r>
                        <a:rPr lang="en-GB" sz="1100" dirty="0">
                          <a:latin typeface="Carlito"/>
                          <a:cs typeface="Carlito"/>
                        </a:rPr>
                        <a:t>under control, smoothly and efficiently.</a:t>
                      </a:r>
                      <a:endParaRPr sz="1100" dirty="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6"/>
                  </a:ext>
                </a:extLst>
              </a:tr>
              <a:tr h="553211">
                <a:tc>
                  <a:txBody>
                    <a:bodyPr/>
                    <a:lstStyle/>
                    <a:p>
                      <a:pPr>
                        <a:lnSpc>
                          <a:spcPct val="100000"/>
                        </a:lnSpc>
                        <a:spcBef>
                          <a:spcPts val="10"/>
                        </a:spcBef>
                      </a:pPr>
                      <a:endParaRPr sz="1200" dirty="0">
                        <a:latin typeface="Times New Roman"/>
                        <a:cs typeface="Times New Roman"/>
                      </a:endParaRPr>
                    </a:p>
                    <a:p>
                      <a:pPr marR="337185" algn="ctr">
                        <a:lnSpc>
                          <a:spcPct val="100000"/>
                        </a:lnSpc>
                        <a:spcBef>
                          <a:spcPts val="5"/>
                        </a:spcBef>
                      </a:pPr>
                      <a:r>
                        <a:rPr lang="en-GB" sz="1200" b="1" dirty="0">
                          <a:solidFill>
                            <a:srgbClr val="7030A0"/>
                          </a:solidFill>
                          <a:latin typeface="Carlito"/>
                          <a:cs typeface="Carlito"/>
                        </a:rPr>
                        <a:t>Agility</a:t>
                      </a:r>
                      <a:endParaRPr sz="1200" b="1" dirty="0">
                        <a:solidFill>
                          <a:srgbClr val="7030A0"/>
                        </a:solidFill>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0"/>
                        </a:spcBef>
                      </a:pPr>
                      <a:r>
                        <a:rPr lang="en-GB" sz="1100" dirty="0">
                          <a:latin typeface="Carlito"/>
                          <a:cs typeface="Carlito"/>
                        </a:rPr>
                        <a:t>The ability to change the direction of the body</a:t>
                      </a:r>
                      <a:r>
                        <a:rPr lang="en-GB" sz="1100" baseline="0" dirty="0">
                          <a:latin typeface="Carlito"/>
                          <a:cs typeface="Carlito"/>
                        </a:rPr>
                        <a:t> </a:t>
                      </a:r>
                      <a:r>
                        <a:rPr lang="en-GB" sz="1100" dirty="0">
                          <a:latin typeface="Carlito"/>
                          <a:cs typeface="Carlito"/>
                        </a:rPr>
                        <a:t>in an efficient and effective manner.</a:t>
                      </a:r>
                    </a:p>
                    <a:p>
                      <a:pPr marL="104775">
                        <a:lnSpc>
                          <a:spcPct val="100000"/>
                        </a:lnSpc>
                        <a:spcBef>
                          <a:spcPts val="10"/>
                        </a:spcBef>
                      </a:pPr>
                      <a:endParaRPr sz="1100" dirty="0">
                        <a:latin typeface="Carlito"/>
                        <a:cs typeface="Carlito"/>
                      </a:endParaRP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7"/>
                  </a:ext>
                </a:extLst>
              </a:tr>
              <a:tr h="568310">
                <a:tc>
                  <a:txBody>
                    <a:bodyPr/>
                    <a:lstStyle/>
                    <a:p>
                      <a:pPr marL="499745">
                        <a:lnSpc>
                          <a:spcPct val="100000"/>
                        </a:lnSpc>
                        <a:spcBef>
                          <a:spcPts val="930"/>
                        </a:spcBef>
                      </a:pPr>
                      <a:r>
                        <a:rPr lang="en-GB" sz="1200" b="1" dirty="0">
                          <a:solidFill>
                            <a:srgbClr val="FF0000"/>
                          </a:solidFill>
                          <a:latin typeface="Carlito"/>
                          <a:cs typeface="Carlito"/>
                        </a:rPr>
                        <a:t>Obstruction</a:t>
                      </a:r>
                      <a:endParaRPr sz="1200" b="1" dirty="0">
                        <a:solidFill>
                          <a:srgbClr val="FF0000"/>
                        </a:solidFill>
                        <a:latin typeface="Carlito"/>
                        <a:cs typeface="Carlito"/>
                      </a:endParaRPr>
                    </a:p>
                  </a:txBody>
                  <a:tcPr marL="0" marR="0" marT="11811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0"/>
                        </a:spcBef>
                      </a:pPr>
                      <a:r>
                        <a:rPr lang="en-GB" sz="1100" dirty="0">
                          <a:latin typeface="Carlito"/>
                          <a:cs typeface="Carlito"/>
                        </a:rPr>
                        <a:t>When a player stands to close and prevents the opposition from passing and shooting.</a:t>
                      </a:r>
                    </a:p>
                  </a:txBody>
                  <a:tcPr marL="0" marR="0" marT="127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8"/>
                  </a:ext>
                </a:extLst>
              </a:tr>
              <a:tr h="435267">
                <a:tc>
                  <a:txBody>
                    <a:bodyPr/>
                    <a:lstStyle/>
                    <a:p>
                      <a:pPr marL="479425">
                        <a:lnSpc>
                          <a:spcPct val="100000"/>
                        </a:lnSpc>
                        <a:spcBef>
                          <a:spcPts val="930"/>
                        </a:spcBef>
                      </a:pPr>
                      <a:r>
                        <a:rPr lang="en-GB" sz="1200" b="1" dirty="0">
                          <a:solidFill>
                            <a:srgbClr val="FF0066"/>
                          </a:solidFill>
                          <a:latin typeface="Carlito"/>
                          <a:cs typeface="Carlito"/>
                        </a:rPr>
                        <a:t>Receive </a:t>
                      </a:r>
                      <a:endParaRPr sz="1200" b="1" dirty="0">
                        <a:solidFill>
                          <a:srgbClr val="FF0066"/>
                        </a:solidFill>
                        <a:latin typeface="Carlito"/>
                        <a:cs typeface="Carlito"/>
                      </a:endParaRPr>
                    </a:p>
                  </a:txBody>
                  <a:tcPr marL="0" marR="0" marT="118110"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marR="0" lvl="0" indent="0" algn="l" defTabSz="914400" rtl="0" eaLnBrk="1" fontAlgn="auto" latinLnBrk="0" hangingPunct="1">
                        <a:lnSpc>
                          <a:spcPct val="100000"/>
                        </a:lnSpc>
                        <a:spcBef>
                          <a:spcPts val="15"/>
                        </a:spcBef>
                        <a:spcAft>
                          <a:spcPts val="0"/>
                        </a:spcAft>
                        <a:buClrTx/>
                        <a:buSzTx/>
                        <a:buFontTx/>
                        <a:buNone/>
                        <a:tabLst/>
                        <a:defRPr/>
                      </a:pPr>
                      <a:r>
                        <a:rPr lang="en-GB" sz="1100" spc="-5" dirty="0">
                          <a:latin typeface="Carlito"/>
                          <a:cs typeface="Carlito"/>
                        </a:rPr>
                        <a:t>When the ball is passed to a player. They are able to catch,</a:t>
                      </a:r>
                      <a:r>
                        <a:rPr lang="en-GB" sz="1100" spc="-5" baseline="0" dirty="0">
                          <a:latin typeface="Carlito"/>
                          <a:cs typeface="Carlito"/>
                        </a:rPr>
                        <a:t> trap or control it. </a:t>
                      </a:r>
                      <a:endParaRPr sz="1100" dirty="0">
                        <a:latin typeface="Carlito"/>
                        <a:cs typeface="Carlito"/>
                      </a:endParaRP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5267">
                <a:tc>
                  <a:txBody>
                    <a:bodyPr/>
                    <a:lstStyle/>
                    <a:p>
                      <a:pPr marL="479425">
                        <a:lnSpc>
                          <a:spcPct val="100000"/>
                        </a:lnSpc>
                        <a:spcBef>
                          <a:spcPts val="930"/>
                        </a:spcBef>
                      </a:pPr>
                      <a:r>
                        <a:rPr lang="en-GB" sz="1200" b="1" dirty="0">
                          <a:solidFill>
                            <a:srgbClr val="00B050"/>
                          </a:solidFill>
                          <a:latin typeface="Carlito"/>
                          <a:cs typeface="Carlito"/>
                        </a:rPr>
                        <a:t>Tactic</a:t>
                      </a:r>
                      <a:endParaRPr sz="1200" b="1" dirty="0">
                        <a:solidFill>
                          <a:srgbClr val="00B050"/>
                        </a:solidFill>
                        <a:latin typeface="Carlito"/>
                        <a:cs typeface="Carlito"/>
                      </a:endParaRP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5"/>
                        </a:spcBef>
                      </a:pPr>
                      <a:r>
                        <a:rPr lang="en-GB" sz="1100" dirty="0">
                          <a:latin typeface="Carlito"/>
                          <a:cs typeface="Carlito"/>
                        </a:rPr>
                        <a:t>Planning something to achieve a goal</a:t>
                      </a:r>
                      <a:endParaRPr sz="1100" dirty="0">
                        <a:latin typeface="Carlito"/>
                        <a:cs typeface="Carlito"/>
                      </a:endParaRPr>
                    </a:p>
                  </a:txBody>
                  <a:tcPr marL="0" marR="0" marT="1905"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2794170171"/>
                  </a:ext>
                </a:extLst>
              </a:tr>
              <a:tr h="435267">
                <a:tc>
                  <a:txBody>
                    <a:bodyPr/>
                    <a:lstStyle/>
                    <a:p>
                      <a:pPr marL="479425">
                        <a:lnSpc>
                          <a:spcPct val="100000"/>
                        </a:lnSpc>
                        <a:spcBef>
                          <a:spcPts val="930"/>
                        </a:spcBef>
                      </a:pPr>
                      <a:r>
                        <a:rPr lang="en-GB" sz="1200" b="1" dirty="0">
                          <a:solidFill>
                            <a:schemeClr val="accent4"/>
                          </a:solidFill>
                          <a:latin typeface="Carlito"/>
                          <a:cs typeface="Carlito"/>
                        </a:rPr>
                        <a:t>Accuracy</a:t>
                      </a:r>
                      <a:endParaRPr sz="1200" b="1" dirty="0">
                        <a:solidFill>
                          <a:schemeClr val="accent4"/>
                        </a:solidFill>
                        <a:latin typeface="Carlito"/>
                        <a:cs typeface="Carlito"/>
                      </a:endParaRP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a:solidFill>
                        <a:srgbClr val="221F1F"/>
                      </a:solidFill>
                      <a:prstDash val="solid"/>
                    </a:lnB>
                    <a:solidFill>
                      <a:srgbClr val="FFFFFF"/>
                    </a:solidFill>
                  </a:tcPr>
                </a:tc>
                <a:tc>
                  <a:txBody>
                    <a:bodyPr/>
                    <a:lstStyle/>
                    <a:p>
                      <a:pPr marL="104775">
                        <a:lnSpc>
                          <a:spcPct val="100000"/>
                        </a:lnSpc>
                        <a:spcBef>
                          <a:spcPts val="15"/>
                        </a:spcBef>
                      </a:pPr>
                      <a:r>
                        <a:rPr lang="en-GB" sz="1100" dirty="0">
                          <a:latin typeface="Carlito"/>
                          <a:cs typeface="Carlito"/>
                        </a:rPr>
                        <a:t>Being able to make a pass directly to another team mate.</a:t>
                      </a:r>
                    </a:p>
                  </a:txBody>
                  <a:tcPr marL="0" marR="0" marT="1905"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758459000"/>
                  </a:ext>
                </a:extLst>
              </a:tr>
            </a:tbl>
          </a:graphicData>
        </a:graphic>
      </p:graphicFrame>
      <p:sp>
        <p:nvSpPr>
          <p:cNvPr id="19" name="TextBox 18"/>
          <p:cNvSpPr txBox="1"/>
          <p:nvPr/>
        </p:nvSpPr>
        <p:spPr>
          <a:xfrm>
            <a:off x="1253730" y="554589"/>
            <a:ext cx="8621488" cy="369332"/>
          </a:xfrm>
          <a:prstGeom prst="rect">
            <a:avLst/>
          </a:prstGeom>
          <a:noFill/>
        </p:spPr>
        <p:txBody>
          <a:bodyPr wrap="square" rtlCol="0">
            <a:spAutoFit/>
          </a:bodyPr>
          <a:lstStyle/>
          <a:p>
            <a:r>
              <a:rPr lang="en-GB" sz="1400" dirty="0"/>
              <a:t>* Please see the inspiring athletes attached with sport specific knowledge organisers</a:t>
            </a:r>
            <a:r>
              <a:rPr lang="en-GB" dirty="0"/>
              <a:t>. </a:t>
            </a:r>
          </a:p>
        </p:txBody>
      </p:sp>
      <p:sp>
        <p:nvSpPr>
          <p:cNvPr id="22" name="TextBox 21"/>
          <p:cNvSpPr txBox="1"/>
          <p:nvPr/>
        </p:nvSpPr>
        <p:spPr>
          <a:xfrm>
            <a:off x="3663020" y="5111014"/>
            <a:ext cx="2164121" cy="1384995"/>
          </a:xfrm>
          <a:prstGeom prst="rect">
            <a:avLst/>
          </a:prstGeom>
          <a:noFill/>
        </p:spPr>
        <p:txBody>
          <a:bodyPr wrap="square" rtlCol="0">
            <a:spAutoFit/>
          </a:bodyPr>
          <a:lstStyle/>
          <a:p>
            <a:pPr algn="ctr"/>
            <a:r>
              <a:rPr lang="en-GB" sz="1200" b="1" u="sng" dirty="0"/>
              <a:t>Alternative roles in sport…</a:t>
            </a:r>
          </a:p>
          <a:p>
            <a:r>
              <a:rPr lang="en-GB" sz="1200" b="1" dirty="0"/>
              <a:t>There is more to sport than just playing:</a:t>
            </a:r>
          </a:p>
          <a:p>
            <a:pPr marL="171450" indent="-171450">
              <a:buFontTx/>
              <a:buChar char="-"/>
            </a:pPr>
            <a:r>
              <a:rPr lang="en-GB" sz="1200" b="1" dirty="0"/>
              <a:t>Coach</a:t>
            </a:r>
          </a:p>
          <a:p>
            <a:pPr marL="171450" indent="-171450">
              <a:buFontTx/>
              <a:buChar char="-"/>
            </a:pPr>
            <a:r>
              <a:rPr lang="en-GB" sz="1200" b="1" dirty="0"/>
              <a:t>Manager</a:t>
            </a:r>
          </a:p>
          <a:p>
            <a:pPr marL="171450" indent="-171450">
              <a:buFontTx/>
              <a:buChar char="-"/>
            </a:pPr>
            <a:r>
              <a:rPr lang="en-GB" sz="1200" b="1" dirty="0"/>
              <a:t>Referee</a:t>
            </a:r>
          </a:p>
          <a:p>
            <a:endParaRPr lang="en-GB" sz="1200" b="1" dirty="0"/>
          </a:p>
        </p:txBody>
      </p:sp>
      <p:sp>
        <p:nvSpPr>
          <p:cNvPr id="26" name="Rectangle 25">
            <a:extLst>
              <a:ext uri="{FF2B5EF4-FFF2-40B4-BE49-F238E27FC236}">
                <a16:creationId xmlns:a16="http://schemas.microsoft.com/office/drawing/2014/main" id="{BEBD1C78-7498-415F-A0BE-1615993A0021}"/>
              </a:ext>
            </a:extLst>
          </p:cNvPr>
          <p:cNvSpPr/>
          <p:nvPr/>
        </p:nvSpPr>
        <p:spPr>
          <a:xfrm>
            <a:off x="115965" y="5097371"/>
            <a:ext cx="3234641" cy="16856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16B4F6E7-2582-4F84-A244-1E02141F4389}"/>
              </a:ext>
            </a:extLst>
          </p:cNvPr>
          <p:cNvSpPr/>
          <p:nvPr/>
        </p:nvSpPr>
        <p:spPr>
          <a:xfrm>
            <a:off x="-22387" y="3503204"/>
            <a:ext cx="3598536" cy="1384995"/>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Lifestyle:</a:t>
            </a:r>
          </a:p>
          <a:p>
            <a:pPr marL="262890" marR="252729" lvl="0" indent="-172720">
              <a:buFont typeface="Arial"/>
              <a:buChar char="•"/>
              <a:tabLst>
                <a:tab pos="263525" algn="l"/>
              </a:tabLst>
            </a:pPr>
            <a:r>
              <a:rPr lang="en-GB" sz="1200" spc="-5" dirty="0">
                <a:solidFill>
                  <a:prstClr val="black"/>
                </a:solidFill>
                <a:latin typeface="Carlito"/>
                <a:cs typeface="Carlito"/>
              </a:rPr>
              <a:t>Why do we do a warm up and a cool down?</a:t>
            </a:r>
          </a:p>
          <a:p>
            <a:pPr marL="262890" marR="252729" lvl="0" indent="-172720">
              <a:buFont typeface="Arial"/>
              <a:buChar char="•"/>
              <a:tabLst>
                <a:tab pos="263525" algn="l"/>
              </a:tabLst>
            </a:pPr>
            <a:r>
              <a:rPr lang="en-GB" sz="1200" spc="-5" dirty="0">
                <a:solidFill>
                  <a:prstClr val="black"/>
                </a:solidFill>
                <a:latin typeface="Carlito"/>
                <a:cs typeface="Carlito"/>
              </a:rPr>
              <a:t>How do they help our bodies?</a:t>
            </a:r>
          </a:p>
          <a:p>
            <a:pPr marL="262890" marR="252729" lvl="0" indent="-172720">
              <a:buFont typeface="Arial"/>
              <a:buChar char="•"/>
              <a:tabLst>
                <a:tab pos="263525" algn="l"/>
              </a:tabLst>
            </a:pPr>
            <a:r>
              <a:rPr lang="en-GB" sz="1200" spc="-5" dirty="0">
                <a:solidFill>
                  <a:prstClr val="black"/>
                </a:solidFill>
                <a:latin typeface="Carlito"/>
                <a:cs typeface="Carlito"/>
              </a:rPr>
              <a:t>Can you begin to name some muscles in your body?</a:t>
            </a:r>
          </a:p>
          <a:p>
            <a:pPr marL="262890" marR="252729" lvl="0" indent="-172720">
              <a:buFont typeface="Arial"/>
              <a:buChar char="•"/>
              <a:tabLst>
                <a:tab pos="263525" algn="l"/>
              </a:tabLst>
            </a:pPr>
            <a:r>
              <a:rPr lang="en-GB" sz="1200" spc="-5" dirty="0">
                <a:solidFill>
                  <a:prstClr val="black"/>
                </a:solidFill>
                <a:latin typeface="Carlito"/>
                <a:cs typeface="Carlito"/>
              </a:rPr>
              <a:t>What are examples of exercise?</a:t>
            </a: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3" name="Rectangle 2">
            <a:extLst>
              <a:ext uri="{FF2B5EF4-FFF2-40B4-BE49-F238E27FC236}">
                <a16:creationId xmlns:a16="http://schemas.microsoft.com/office/drawing/2014/main" id="{E0A73603-10FC-478D-9A2C-B108B48A05BD}"/>
              </a:ext>
            </a:extLst>
          </p:cNvPr>
          <p:cNvSpPr/>
          <p:nvPr/>
        </p:nvSpPr>
        <p:spPr>
          <a:xfrm>
            <a:off x="3497759" y="3524053"/>
            <a:ext cx="6096000" cy="1015663"/>
          </a:xfrm>
          <a:prstGeom prst="rect">
            <a:avLst/>
          </a:prstGeom>
        </p:spPr>
        <p:txBody>
          <a:bodyPr>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does respect mean?</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does a ‘leader’ need?</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Can you lead a small warm up or cool down in groups?</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Tell your partner/team something that they did well today.</a:t>
            </a:r>
          </a:p>
        </p:txBody>
      </p:sp>
      <p:pic>
        <p:nvPicPr>
          <p:cNvPr id="17" name="Picture 16">
            <a:extLst>
              <a:ext uri="{FF2B5EF4-FFF2-40B4-BE49-F238E27FC236}">
                <a16:creationId xmlns:a16="http://schemas.microsoft.com/office/drawing/2014/main" id="{E6299641-EE28-49D5-80CA-5B40816E2D67}"/>
              </a:ext>
            </a:extLst>
          </p:cNvPr>
          <p:cNvPicPr>
            <a:picLocks noChangeAspect="1"/>
          </p:cNvPicPr>
          <p:nvPr/>
        </p:nvPicPr>
        <p:blipFill>
          <a:blip r:embed="rId3"/>
          <a:stretch>
            <a:fillRect/>
          </a:stretch>
        </p:blipFill>
        <p:spPr>
          <a:xfrm>
            <a:off x="507635" y="5402323"/>
            <a:ext cx="1020644" cy="1075726"/>
          </a:xfrm>
          <a:prstGeom prst="rect">
            <a:avLst/>
          </a:prstGeom>
        </p:spPr>
      </p:pic>
      <p:pic>
        <p:nvPicPr>
          <p:cNvPr id="18" name="Picture 17">
            <a:extLst>
              <a:ext uri="{FF2B5EF4-FFF2-40B4-BE49-F238E27FC236}">
                <a16:creationId xmlns:a16="http://schemas.microsoft.com/office/drawing/2014/main" id="{B4C5E396-1329-4ACD-90F3-E1DD64C3B318}"/>
              </a:ext>
            </a:extLst>
          </p:cNvPr>
          <p:cNvPicPr>
            <a:picLocks noChangeAspect="1"/>
          </p:cNvPicPr>
          <p:nvPr/>
        </p:nvPicPr>
        <p:blipFill>
          <a:blip r:embed="rId4"/>
          <a:stretch>
            <a:fillRect/>
          </a:stretch>
        </p:blipFill>
        <p:spPr>
          <a:xfrm>
            <a:off x="2224177" y="5402323"/>
            <a:ext cx="795450" cy="1075726"/>
          </a:xfrm>
          <a:prstGeom prst="rect">
            <a:avLst/>
          </a:prstGeom>
        </p:spPr>
      </p:pic>
      <p:sp>
        <p:nvSpPr>
          <p:cNvPr id="28" name="Rectangle 27">
            <a:extLst>
              <a:ext uri="{FF2B5EF4-FFF2-40B4-BE49-F238E27FC236}">
                <a16:creationId xmlns:a16="http://schemas.microsoft.com/office/drawing/2014/main" id="{C513F778-3A6F-4D1D-A5F6-5A17971B8B2A}"/>
              </a:ext>
            </a:extLst>
          </p:cNvPr>
          <p:cNvSpPr/>
          <p:nvPr/>
        </p:nvSpPr>
        <p:spPr>
          <a:xfrm>
            <a:off x="328697" y="5097371"/>
            <a:ext cx="2888418" cy="500137"/>
          </a:xfrm>
          <a:prstGeom prst="rect">
            <a:avLst/>
          </a:prstGeom>
        </p:spPr>
        <p:txBody>
          <a:bodyPr wrap="square">
            <a:spAutoFit/>
          </a:bodyPr>
          <a:lstStyle/>
          <a:p>
            <a:pPr marL="767080" marR="514984" lvl="0" indent="-247015" algn="ctr">
              <a:spcBef>
                <a:spcPts val="295"/>
              </a:spcBef>
            </a:pPr>
            <a:r>
              <a:rPr lang="en-GB" sz="1200" b="1" dirty="0">
                <a:solidFill>
                  <a:prstClr val="black"/>
                </a:solidFill>
                <a:latin typeface="Carlito"/>
                <a:cs typeface="Carlito"/>
              </a:rPr>
              <a:t>Ambition &amp; Aspiration</a:t>
            </a:r>
            <a:endParaRPr lang="en-GB" sz="1200" b="1" spc="-10" dirty="0">
              <a:solidFill>
                <a:prstClr val="black"/>
              </a:solidFill>
              <a:latin typeface="Carlito"/>
              <a:cs typeface="Carlito"/>
            </a:endParaRPr>
          </a:p>
          <a:p>
            <a:pPr marL="767080" marR="514984" lvl="0" indent="-247015">
              <a:spcBef>
                <a:spcPts val="295"/>
              </a:spcBef>
            </a:pPr>
            <a:r>
              <a:rPr lang="en-GB" sz="1200" b="1" spc="-10" dirty="0">
                <a:solidFill>
                  <a:prstClr val="black"/>
                </a:solidFill>
                <a:latin typeface="Carlito"/>
                <a:cs typeface="Carlito"/>
              </a:rPr>
              <a:t> </a:t>
            </a:r>
            <a:endParaRPr lang="en-GB" sz="1200" dirty="0">
              <a:solidFill>
                <a:prstClr val="black"/>
              </a:solidFill>
              <a:latin typeface="Carlito"/>
              <a:cs typeface="Carlito"/>
            </a:endParaRPr>
          </a:p>
        </p:txBody>
      </p:sp>
      <p:sp>
        <p:nvSpPr>
          <p:cNvPr id="29" name="TextBox 28">
            <a:extLst>
              <a:ext uri="{FF2B5EF4-FFF2-40B4-BE49-F238E27FC236}">
                <a16:creationId xmlns:a16="http://schemas.microsoft.com/office/drawing/2014/main" id="{F4ACE875-03B2-47C0-99DB-4BF3AEE4946C}"/>
              </a:ext>
            </a:extLst>
          </p:cNvPr>
          <p:cNvSpPr txBox="1"/>
          <p:nvPr/>
        </p:nvSpPr>
        <p:spPr>
          <a:xfrm>
            <a:off x="208271" y="6432155"/>
            <a:ext cx="1703492" cy="338554"/>
          </a:xfrm>
          <a:prstGeom prst="rect">
            <a:avLst/>
          </a:prstGeom>
          <a:noFill/>
        </p:spPr>
        <p:txBody>
          <a:bodyPr wrap="square" rtlCol="0">
            <a:spAutoFit/>
          </a:bodyPr>
          <a:lstStyle/>
          <a:p>
            <a:r>
              <a:rPr lang="en-GB" sz="1600" b="1" dirty="0"/>
              <a:t>Emma Hayes</a:t>
            </a:r>
          </a:p>
        </p:txBody>
      </p:sp>
      <p:sp>
        <p:nvSpPr>
          <p:cNvPr id="30" name="TextBox 29">
            <a:extLst>
              <a:ext uri="{FF2B5EF4-FFF2-40B4-BE49-F238E27FC236}">
                <a16:creationId xmlns:a16="http://schemas.microsoft.com/office/drawing/2014/main" id="{D8CB2FCB-44CE-4A38-969A-080E3C6916C1}"/>
              </a:ext>
            </a:extLst>
          </p:cNvPr>
          <p:cNvSpPr txBox="1"/>
          <p:nvPr/>
        </p:nvSpPr>
        <p:spPr>
          <a:xfrm>
            <a:off x="1946478" y="6461248"/>
            <a:ext cx="1703492" cy="338554"/>
          </a:xfrm>
          <a:prstGeom prst="rect">
            <a:avLst/>
          </a:prstGeom>
          <a:noFill/>
        </p:spPr>
        <p:txBody>
          <a:bodyPr wrap="square" rtlCol="0">
            <a:spAutoFit/>
          </a:bodyPr>
          <a:lstStyle/>
          <a:p>
            <a:r>
              <a:rPr lang="en-GB" sz="1600" b="1" dirty="0"/>
              <a:t>Nigel Owens</a:t>
            </a:r>
          </a:p>
        </p:txBody>
      </p:sp>
    </p:spTree>
    <p:extLst>
      <p:ext uri="{BB962C8B-B14F-4D97-AF65-F5344CB8AC3E}">
        <p14:creationId xmlns:p14="http://schemas.microsoft.com/office/powerpoint/2010/main" val="343086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88468FB-4DB7-4D3A-A411-727B5B11B153}"/>
              </a:ext>
            </a:extLst>
          </p:cNvPr>
          <p:cNvSpPr/>
          <p:nvPr/>
        </p:nvSpPr>
        <p:spPr>
          <a:xfrm>
            <a:off x="4151395" y="3287715"/>
            <a:ext cx="3157391" cy="145445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225B372E-FCC1-4427-9063-CE326A5FD5FF}"/>
              </a:ext>
            </a:extLst>
          </p:cNvPr>
          <p:cNvSpPr/>
          <p:nvPr/>
        </p:nvSpPr>
        <p:spPr>
          <a:xfrm>
            <a:off x="225336" y="3287715"/>
            <a:ext cx="3792991" cy="1461678"/>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F4A3BD1B-5EB6-4182-B83E-82A1A3A7694B}"/>
              </a:ext>
            </a:extLst>
          </p:cNvPr>
          <p:cNvSpPr/>
          <p:nvPr/>
        </p:nvSpPr>
        <p:spPr>
          <a:xfrm>
            <a:off x="253385" y="4882277"/>
            <a:ext cx="1603124" cy="1887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5110EE0-0784-4CB6-B6B0-6BD650521674}"/>
              </a:ext>
            </a:extLst>
          </p:cNvPr>
          <p:cNvSpPr/>
          <p:nvPr/>
        </p:nvSpPr>
        <p:spPr>
          <a:xfrm>
            <a:off x="253385" y="919603"/>
            <a:ext cx="7188470" cy="2298656"/>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134251" y="47628"/>
            <a:ext cx="896148" cy="802520"/>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735" y="77670"/>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2">
            <a:extLst>
              <a:ext uri="{FF2B5EF4-FFF2-40B4-BE49-F238E27FC236}">
                <a16:creationId xmlns:a16="http://schemas.microsoft.com/office/drawing/2014/main" id="{91FA3AAF-A3F5-4B86-8612-3166DACC957C}"/>
              </a:ext>
            </a:extLst>
          </p:cNvPr>
          <p:cNvGrpSpPr/>
          <p:nvPr/>
        </p:nvGrpSpPr>
        <p:grpSpPr>
          <a:xfrm>
            <a:off x="5659889" y="78242"/>
            <a:ext cx="2925311" cy="414150"/>
            <a:chOff x="4073588" y="71564"/>
            <a:chExt cx="2883535" cy="489584"/>
          </a:xfrm>
        </p:grpSpPr>
        <p:sp>
          <p:nvSpPr>
            <p:cNvPr id="7" name="object 3">
              <a:extLst>
                <a:ext uri="{FF2B5EF4-FFF2-40B4-BE49-F238E27FC236}">
                  <a16:creationId xmlns:a16="http://schemas.microsoft.com/office/drawing/2014/main" id="{43CB92D1-020F-403F-92AD-83458BC3C3AB}"/>
                </a:ext>
              </a:extLst>
            </p:cNvPr>
            <p:cNvSpPr/>
            <p:nvPr/>
          </p:nvSpPr>
          <p:spPr>
            <a:xfrm>
              <a:off x="4086606" y="84582"/>
              <a:ext cx="2857500" cy="463550"/>
            </a:xfrm>
            <a:custGeom>
              <a:avLst/>
              <a:gdLst/>
              <a:ahLst/>
              <a:cxnLst/>
              <a:rect l="l" t="t" r="r" b="b"/>
              <a:pathLst>
                <a:path w="2857500" h="463550">
                  <a:moveTo>
                    <a:pt x="2857500" y="0"/>
                  </a:moveTo>
                  <a:lnTo>
                    <a:pt x="0" y="0"/>
                  </a:lnTo>
                  <a:lnTo>
                    <a:pt x="0" y="463296"/>
                  </a:lnTo>
                  <a:lnTo>
                    <a:pt x="2857500" y="463296"/>
                  </a:lnTo>
                  <a:lnTo>
                    <a:pt x="2857500" y="0"/>
                  </a:lnTo>
                  <a:close/>
                </a:path>
              </a:pathLst>
            </a:custGeom>
            <a:solidFill>
              <a:srgbClr val="FFFFFF"/>
            </a:solidFill>
          </p:spPr>
          <p:txBody>
            <a:bodyPr wrap="square" lIns="0" tIns="0" rIns="0" bIns="0" rtlCol="0"/>
            <a:lstStyle/>
            <a:p>
              <a:endParaRPr/>
            </a:p>
          </p:txBody>
        </p:sp>
        <p:sp>
          <p:nvSpPr>
            <p:cNvPr id="8" name="object 4">
              <a:extLst>
                <a:ext uri="{FF2B5EF4-FFF2-40B4-BE49-F238E27FC236}">
                  <a16:creationId xmlns:a16="http://schemas.microsoft.com/office/drawing/2014/main" id="{85291C65-263D-4581-AEF1-21B1FAFB8D14}"/>
                </a:ext>
              </a:extLst>
            </p:cNvPr>
            <p:cNvSpPr/>
            <p:nvPr/>
          </p:nvSpPr>
          <p:spPr>
            <a:xfrm>
              <a:off x="4086606" y="84582"/>
              <a:ext cx="2857500" cy="463550"/>
            </a:xfrm>
            <a:custGeom>
              <a:avLst/>
              <a:gdLst/>
              <a:ahLst/>
              <a:cxnLst/>
              <a:rect l="l" t="t" r="r" b="b"/>
              <a:pathLst>
                <a:path w="2857500" h="463550">
                  <a:moveTo>
                    <a:pt x="0" y="463296"/>
                  </a:moveTo>
                  <a:lnTo>
                    <a:pt x="2857500" y="463296"/>
                  </a:lnTo>
                  <a:lnTo>
                    <a:pt x="2857500" y="0"/>
                  </a:lnTo>
                  <a:lnTo>
                    <a:pt x="0" y="0"/>
                  </a:lnTo>
                  <a:lnTo>
                    <a:pt x="0" y="463296"/>
                  </a:lnTo>
                  <a:close/>
                </a:path>
              </a:pathLst>
            </a:custGeom>
            <a:ln w="25908">
              <a:solidFill>
                <a:srgbClr val="000000"/>
              </a:solidFill>
            </a:ln>
          </p:spPr>
          <p:txBody>
            <a:bodyPr wrap="square" lIns="0" tIns="0" rIns="0" bIns="0" rtlCol="0"/>
            <a:lstStyle/>
            <a:p>
              <a:endParaRPr/>
            </a:p>
          </p:txBody>
        </p:sp>
      </p:grpSp>
      <p:sp>
        <p:nvSpPr>
          <p:cNvPr id="9" name="Rectangle 8"/>
          <p:cNvSpPr/>
          <p:nvPr/>
        </p:nvSpPr>
        <p:spPr>
          <a:xfrm>
            <a:off x="3145989" y="123060"/>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0" name="Rectangle 9"/>
          <p:cNvSpPr/>
          <p:nvPr/>
        </p:nvSpPr>
        <p:spPr>
          <a:xfrm>
            <a:off x="5980245" y="123060"/>
            <a:ext cx="2113399"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LKS2 Dance</a:t>
            </a:r>
          </a:p>
        </p:txBody>
      </p:sp>
      <p:grpSp>
        <p:nvGrpSpPr>
          <p:cNvPr id="11" name="object 10">
            <a:extLst>
              <a:ext uri="{FF2B5EF4-FFF2-40B4-BE49-F238E27FC236}">
                <a16:creationId xmlns:a16="http://schemas.microsoft.com/office/drawing/2014/main" id="{2B4BA900-7343-4760-8ED5-B61E4C15A1E5}"/>
              </a:ext>
            </a:extLst>
          </p:cNvPr>
          <p:cNvGrpSpPr/>
          <p:nvPr/>
        </p:nvGrpSpPr>
        <p:grpSpPr>
          <a:xfrm>
            <a:off x="7861554" y="645805"/>
            <a:ext cx="4133215" cy="408940"/>
            <a:chOff x="4802123" y="829055"/>
            <a:chExt cx="4133215" cy="408940"/>
          </a:xfrm>
        </p:grpSpPr>
        <p:sp>
          <p:nvSpPr>
            <p:cNvPr id="12"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3"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aphicFrame>
        <p:nvGraphicFramePr>
          <p:cNvPr id="14" name="Table 13">
            <a:extLst>
              <a:ext uri="{FF2B5EF4-FFF2-40B4-BE49-F238E27FC236}">
                <a16:creationId xmlns:a16="http://schemas.microsoft.com/office/drawing/2014/main" id="{72FB0992-FBBA-4E4B-90E2-7E5500E685B5}"/>
              </a:ext>
            </a:extLst>
          </p:cNvPr>
          <p:cNvGraphicFramePr>
            <a:graphicFrameLocks noGrp="1"/>
          </p:cNvGraphicFramePr>
          <p:nvPr>
            <p:extLst>
              <p:ext uri="{D42A27DB-BD31-4B8C-83A1-F6EECF244321}">
                <p14:modId xmlns:p14="http://schemas.microsoft.com/office/powerpoint/2010/main" val="3447811100"/>
              </p:ext>
            </p:extLst>
          </p:nvPr>
        </p:nvGraphicFramePr>
        <p:xfrm>
          <a:off x="7864602" y="1051443"/>
          <a:ext cx="4127337" cy="3420148"/>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198953">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Tempo</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The rate or</a:t>
                      </a:r>
                      <a:r>
                        <a:rPr lang="en-US" sz="1100" baseline="0" dirty="0"/>
                        <a:t> speed of motion or activity.</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5118">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Routine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When lots of shapes and movements join together to make a dance.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09943">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Balance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To stay still and steady in a position or shape.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0758">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Control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To dance without loosing your balance, change the speed and direction you move.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29920">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Direction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The way you move:</a:t>
                      </a:r>
                    </a:p>
                    <a:p>
                      <a:pPr marL="107950" marR="93345">
                        <a:lnSpc>
                          <a:spcPct val="112000"/>
                        </a:lnSpc>
                        <a:spcBef>
                          <a:spcPts val="400"/>
                        </a:spcBef>
                        <a:spcAft>
                          <a:spcPts val="0"/>
                        </a:spcAft>
                      </a:pPr>
                      <a:r>
                        <a:rPr lang="en-US" sz="1100" dirty="0"/>
                        <a:t>Forwards, backwards, sideways, up and down.</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78908">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Mood</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tabLst>
                          <a:tab pos="892175" algn="l"/>
                          <a:tab pos="1365885" algn="l"/>
                          <a:tab pos="2040890" algn="l"/>
                          <a:tab pos="2428240" algn="l"/>
                        </a:tabLst>
                      </a:pPr>
                      <a:r>
                        <a:rPr lang="en-US" sz="1100" dirty="0"/>
                        <a:t> How a character or person feels.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29920">
                <a:tc>
                  <a:txBody>
                    <a:bodyPr/>
                    <a:lstStyle/>
                    <a:p>
                      <a:pPr marL="107950" marR="0" algn="ctr">
                        <a:spcBef>
                          <a:spcPts val="395"/>
                        </a:spcBef>
                        <a:spcAft>
                          <a:spcPts val="0"/>
                        </a:spcAft>
                      </a:pPr>
                      <a:r>
                        <a:rPr lang="en-US" sz="1200" b="1" dirty="0">
                          <a:solidFill>
                            <a:schemeClr val="accent3">
                              <a:lumMod val="50000"/>
                            </a:schemeClr>
                          </a:solidFill>
                          <a:effectLst/>
                          <a:latin typeface="+mn-lt"/>
                          <a:ea typeface="Twinkl" charset="0"/>
                          <a:cs typeface="Twinkl" charset="0"/>
                        </a:rPr>
                        <a:t>Facial expression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Using your face to show how you feel:</a:t>
                      </a:r>
                    </a:p>
                    <a:p>
                      <a:pPr marL="107950" marR="93345">
                        <a:lnSpc>
                          <a:spcPct val="112000"/>
                        </a:lnSpc>
                        <a:spcBef>
                          <a:spcPts val="400"/>
                        </a:spcBef>
                        <a:spcAft>
                          <a:spcPts val="0"/>
                        </a:spcAft>
                      </a:pPr>
                      <a:r>
                        <a:rPr lang="en-US" sz="1100" dirty="0"/>
                        <a:t>Happy, sad, upset, angry.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1259">
                <a:tc>
                  <a:txBody>
                    <a:bodyPr/>
                    <a:lstStyle/>
                    <a:p>
                      <a:pPr marL="107950" marR="0" algn="ctr">
                        <a:spcBef>
                          <a:spcPts val="395"/>
                        </a:spcBef>
                        <a:spcAft>
                          <a:spcPts val="0"/>
                        </a:spcAft>
                      </a:pPr>
                      <a:r>
                        <a:rPr lang="en-US" sz="1200" b="1" dirty="0">
                          <a:solidFill>
                            <a:srgbClr val="2A2095"/>
                          </a:solidFill>
                          <a:effectLst/>
                          <a:latin typeface="+mn-lt"/>
                          <a:ea typeface="Twinkl" charset="0"/>
                          <a:cs typeface="Twinkl" charset="0"/>
                        </a:rPr>
                        <a:t>Interpretation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When somebody explains and demonstrates their understanding of an image, piece of writing or music.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9072">
                <a:tc>
                  <a:txBody>
                    <a:bodyPr/>
                    <a:lstStyle/>
                    <a:p>
                      <a:pPr marL="107950" marR="0" algn="ctr">
                        <a:spcBef>
                          <a:spcPts val="395"/>
                        </a:spcBef>
                        <a:spcAft>
                          <a:spcPts val="0"/>
                        </a:spcAft>
                      </a:pPr>
                      <a:r>
                        <a:rPr lang="en-US" sz="1200" b="1" dirty="0">
                          <a:solidFill>
                            <a:srgbClr val="660066"/>
                          </a:solidFill>
                          <a:effectLst/>
                          <a:latin typeface="+mn-lt"/>
                          <a:ea typeface="Twinkl" charset="0"/>
                          <a:cs typeface="Twinkl" charset="0"/>
                        </a:rPr>
                        <a:t>Fluency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To be able to move with ease and gracefulness.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29920">
                <a:tc>
                  <a:txBody>
                    <a:bodyPr/>
                    <a:lstStyle/>
                    <a:p>
                      <a:pPr marL="107950" marR="0" algn="ctr">
                        <a:spcBef>
                          <a:spcPts val="395"/>
                        </a:spcBef>
                        <a:spcAft>
                          <a:spcPts val="0"/>
                        </a:spcAft>
                      </a:pPr>
                      <a:r>
                        <a:rPr lang="en-US" sz="1200" b="1" dirty="0">
                          <a:solidFill>
                            <a:srgbClr val="911090"/>
                          </a:solidFill>
                          <a:effectLst/>
                          <a:latin typeface="+mn-lt"/>
                          <a:ea typeface="Twinkl" charset="0"/>
                          <a:cs typeface="Twinkl" charset="0"/>
                        </a:rPr>
                        <a:t>Phase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A section of a dance routine.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graphicFrame>
        <p:nvGraphicFramePr>
          <p:cNvPr id="16" name="Table 15">
            <a:extLst>
              <a:ext uri="{FF2B5EF4-FFF2-40B4-BE49-F238E27FC236}">
                <a16:creationId xmlns:a16="http://schemas.microsoft.com/office/drawing/2014/main" id="{CF3B1DC8-37A2-4032-883D-CD92B6FE9072}"/>
              </a:ext>
            </a:extLst>
          </p:cNvPr>
          <p:cNvGraphicFramePr>
            <a:graphicFrameLocks noGrp="1"/>
          </p:cNvGraphicFramePr>
          <p:nvPr>
            <p:extLst>
              <p:ext uri="{D42A27DB-BD31-4B8C-83A1-F6EECF244321}">
                <p14:modId xmlns:p14="http://schemas.microsoft.com/office/powerpoint/2010/main" val="1840302513"/>
              </p:ext>
            </p:extLst>
          </p:nvPr>
        </p:nvGraphicFramePr>
        <p:xfrm>
          <a:off x="7864602" y="4496547"/>
          <a:ext cx="4127337" cy="2140905"/>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329237">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Timing</a:t>
                      </a:r>
                      <a:r>
                        <a:rPr lang="en-US" sz="1200" b="1" baseline="0" dirty="0">
                          <a:solidFill>
                            <a:srgbClr val="008000"/>
                          </a:solidFill>
                          <a:effectLst/>
                          <a:latin typeface="+mn-lt"/>
                          <a:ea typeface="Twinkl" charset="0"/>
                          <a:cs typeface="Twinkl" charset="0"/>
                        </a:rPr>
                        <a:t> </a:t>
                      </a:r>
                      <a:endParaRPr lang="en-US" sz="1200" b="1" dirty="0">
                        <a:solidFill>
                          <a:srgbClr val="008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latin typeface="+mn-lt"/>
                        </a:rPr>
                        <a:t>Moving to the beat or rhythm within a piece of music.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439465">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Theme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latin typeface="+mn-lt"/>
                        </a:rPr>
                        <a:t>The topic of the dance or story such as:</a:t>
                      </a:r>
                    </a:p>
                    <a:p>
                      <a:pPr marL="107950" marR="93345">
                        <a:lnSpc>
                          <a:spcPct val="112000"/>
                        </a:lnSpc>
                        <a:spcBef>
                          <a:spcPts val="400"/>
                        </a:spcBef>
                        <a:spcAft>
                          <a:spcPts val="0"/>
                        </a:spcAft>
                      </a:pPr>
                      <a:r>
                        <a:rPr lang="en-US" sz="1100" dirty="0">
                          <a:latin typeface="+mn-lt"/>
                        </a:rPr>
                        <a:t>adventure, horror, cultural, futuristic.</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9153">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Motif</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latin typeface="+mn-lt"/>
                        </a:rPr>
                        <a:t>A short phrase of movements.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37851">
                <a:tc>
                  <a:txBody>
                    <a:bodyPr/>
                    <a:lstStyle/>
                    <a:p>
                      <a:pPr marL="107950" marR="0" algn="ctr">
                        <a:spcBef>
                          <a:spcPts val="395"/>
                        </a:spcBef>
                        <a:spcAft>
                          <a:spcPts val="0"/>
                        </a:spcAft>
                      </a:pPr>
                      <a:r>
                        <a:rPr lang="en-US" sz="1200" b="1" dirty="0">
                          <a:effectLst/>
                          <a:latin typeface="+mn-lt"/>
                          <a:ea typeface="Twinkl" charset="0"/>
                          <a:cs typeface="Twinkl" charset="0"/>
                        </a:rPr>
                        <a:t>Gesture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latin typeface="+mn-lt"/>
                        </a:rPr>
                        <a:t>Movements of the body to show how you feel.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9465">
                <a:tc>
                  <a:txBody>
                    <a:bodyPr/>
                    <a:lstStyle/>
                    <a:p>
                      <a:pPr marL="107950" marR="0" algn="ctr">
                        <a:spcBef>
                          <a:spcPts val="395"/>
                        </a:spcBef>
                        <a:spcAft>
                          <a:spcPts val="0"/>
                        </a:spcAft>
                      </a:pPr>
                      <a:r>
                        <a:rPr lang="en-US" sz="1200" b="1" dirty="0">
                          <a:solidFill>
                            <a:schemeClr val="accent6">
                              <a:lumMod val="75000"/>
                            </a:schemeClr>
                          </a:solidFill>
                          <a:effectLst/>
                          <a:latin typeface="+mn-lt"/>
                          <a:ea typeface="Twinkl" charset="0"/>
                          <a:cs typeface="Twinkl" charset="0"/>
                        </a:rPr>
                        <a:t>Stamina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latin typeface="+mn-lt"/>
                        </a:rPr>
                        <a:t>The ability to take part in physical activity over a period of time.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9465">
                <a:tc>
                  <a:txBody>
                    <a:bodyPr/>
                    <a:lstStyle/>
                    <a:p>
                      <a:pPr marL="107950" marR="0" algn="ctr">
                        <a:spcBef>
                          <a:spcPts val="395"/>
                        </a:spcBef>
                        <a:spcAft>
                          <a:spcPts val="0"/>
                        </a:spcAft>
                      </a:pPr>
                      <a:r>
                        <a:rPr lang="en-US" sz="1200" b="1" dirty="0">
                          <a:solidFill>
                            <a:schemeClr val="accent6">
                              <a:lumMod val="75000"/>
                            </a:schemeClr>
                          </a:solidFill>
                          <a:effectLst/>
                          <a:latin typeface="+mn-lt"/>
                          <a:ea typeface="Twinkl" charset="0"/>
                          <a:cs typeface="Twinkl" charset="0"/>
                        </a:rPr>
                        <a:t>Unison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latin typeface="+mn-lt"/>
                        </a:rPr>
                        <a:t>The simultaneous performance of speech or action.  Something done at the same time. </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681079928"/>
                  </a:ext>
                </a:extLst>
              </a:tr>
            </a:tbl>
          </a:graphicData>
        </a:graphic>
      </p:graphicFrame>
      <p:sp>
        <p:nvSpPr>
          <p:cNvPr id="17" name="object 18">
            <a:extLst>
              <a:ext uri="{FF2B5EF4-FFF2-40B4-BE49-F238E27FC236}">
                <a16:creationId xmlns:a16="http://schemas.microsoft.com/office/drawing/2014/main" id="{00A89602-9AC0-4040-98D0-05FA0D643610}"/>
              </a:ext>
            </a:extLst>
          </p:cNvPr>
          <p:cNvSpPr txBox="1"/>
          <p:nvPr/>
        </p:nvSpPr>
        <p:spPr>
          <a:xfrm>
            <a:off x="253385" y="919603"/>
            <a:ext cx="7188470" cy="2534668"/>
          </a:xfrm>
          <a:prstGeom prst="rect">
            <a:avLst/>
          </a:prstGeom>
          <a:ln w="9144">
            <a:noFill/>
          </a:ln>
        </p:spPr>
        <p:txBody>
          <a:bodyPr vert="horz" wrap="square" lIns="0" tIns="36195" rIns="0" bIns="0" rtlCol="0">
            <a:spAutoFit/>
          </a:bodyPr>
          <a:lstStyle/>
          <a:p>
            <a:pPr marL="90805">
              <a:lnSpc>
                <a:spcPct val="100000"/>
              </a:lnSpc>
              <a:spcBef>
                <a:spcPts val="285"/>
              </a:spcBef>
            </a:pPr>
            <a:r>
              <a:rPr sz="1200" b="1" spc="-5" dirty="0">
                <a:latin typeface="Carlito"/>
                <a:cs typeface="Carlito"/>
              </a:rPr>
              <a:t>Children </a:t>
            </a:r>
            <a:r>
              <a:rPr sz="1200" b="1" dirty="0">
                <a:latin typeface="Carlito"/>
                <a:cs typeface="Carlito"/>
              </a:rPr>
              <a:t>will be </a:t>
            </a:r>
            <a:r>
              <a:rPr sz="1200" b="1" spc="-5" dirty="0">
                <a:latin typeface="Carlito"/>
                <a:cs typeface="Carlito"/>
              </a:rPr>
              <a:t>taught</a:t>
            </a:r>
            <a:r>
              <a:rPr sz="1200" b="1" spc="10" dirty="0">
                <a:latin typeface="Carlito"/>
                <a:cs typeface="Carlito"/>
              </a:rPr>
              <a:t> </a:t>
            </a:r>
            <a:r>
              <a:rPr sz="1200" b="1" spc="-5" dirty="0">
                <a:latin typeface="Carlito"/>
                <a:cs typeface="Carlito"/>
              </a:rPr>
              <a:t>to:</a:t>
            </a:r>
            <a:endParaRPr sz="1200" dirty="0">
              <a:latin typeface="Carlito"/>
              <a:cs typeface="Carlito"/>
            </a:endParaRP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Explore and perform actions creatively in response to music stimulus.</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Understand the terms unison, tempo and rhythm.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Show expression and use gestures to help tell a story while dancing.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Create a short sequence of movements showing imagination and creativity, linking phrases smoothly.</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Demonstrate the ability to move fluently with variation in speed, height and direction.</a:t>
            </a:r>
          </a:p>
          <a:p>
            <a:pPr marL="262890" indent="-172720">
              <a:lnSpc>
                <a:spcPct val="100000"/>
              </a:lnSpc>
              <a:spcBef>
                <a:spcPts val="215"/>
              </a:spcBef>
              <a:buFont typeface="Arial"/>
              <a:buChar char="•"/>
              <a:tabLst>
                <a:tab pos="263525" algn="l"/>
              </a:tabLst>
            </a:pPr>
            <a:r>
              <a:rPr lang="en-GB" sz="1200" dirty="0">
                <a:latin typeface="Carlito"/>
                <a:cs typeface="Carlito"/>
              </a:rPr>
              <a:t>Show precision of movement during performances. </a:t>
            </a:r>
          </a:p>
          <a:p>
            <a:pPr marL="262890" indent="-172720">
              <a:lnSpc>
                <a:spcPct val="100000"/>
              </a:lnSpc>
              <a:spcBef>
                <a:spcPts val="215"/>
              </a:spcBef>
              <a:buFont typeface="Arial"/>
              <a:buChar char="•"/>
              <a:tabLst>
                <a:tab pos="263525" algn="l"/>
              </a:tabLst>
            </a:pPr>
            <a:r>
              <a:rPr lang="en-GB" sz="1200" dirty="0">
                <a:latin typeface="Carlito"/>
                <a:cs typeface="Carlito"/>
              </a:rPr>
              <a:t>Maintain a consistent tempo throughout a dance using beats to maintain timing. </a:t>
            </a:r>
          </a:p>
          <a:p>
            <a:pPr marL="262890" indent="-172720">
              <a:lnSpc>
                <a:spcPct val="100000"/>
              </a:lnSpc>
              <a:spcBef>
                <a:spcPts val="215"/>
              </a:spcBef>
              <a:buFont typeface="Arial"/>
              <a:buChar char="•"/>
              <a:tabLst>
                <a:tab pos="263525" algn="l"/>
              </a:tabLst>
            </a:pPr>
            <a:r>
              <a:rPr lang="en-GB" sz="1200" dirty="0">
                <a:latin typeface="Carlito"/>
                <a:cs typeface="Carlito"/>
              </a:rPr>
              <a:t>Be able to create their own dance using a variety of different movements, balances and patterns.  </a:t>
            </a:r>
          </a:p>
          <a:p>
            <a:pPr marL="262890" indent="-172720">
              <a:lnSpc>
                <a:spcPct val="100000"/>
              </a:lnSpc>
              <a:spcBef>
                <a:spcPts val="215"/>
              </a:spcBef>
              <a:buFont typeface="Arial"/>
              <a:buChar char="•"/>
              <a:tabLst>
                <a:tab pos="263525" algn="l"/>
              </a:tabLst>
            </a:pPr>
            <a:r>
              <a:rPr lang="en-GB" sz="1200" dirty="0">
                <a:latin typeface="Carlito"/>
                <a:cs typeface="Carlito"/>
              </a:rPr>
              <a:t>Begin to perform and evaluate their own and others work. </a:t>
            </a:r>
          </a:p>
          <a:p>
            <a:pPr marL="262890" indent="-172720">
              <a:lnSpc>
                <a:spcPct val="100000"/>
              </a:lnSpc>
              <a:spcBef>
                <a:spcPts val="215"/>
              </a:spcBef>
              <a:buFont typeface="Arial"/>
              <a:buChar char="•"/>
              <a:tabLst>
                <a:tab pos="263525" algn="l"/>
              </a:tabLst>
            </a:pPr>
            <a:r>
              <a:rPr lang="en-GB" sz="1200" dirty="0">
                <a:latin typeface="Carlito"/>
                <a:cs typeface="Carlito"/>
              </a:rPr>
              <a:t>Be able to learn, perform and adapt complex movements (Charleston, strut, chasse).</a:t>
            </a:r>
          </a:p>
          <a:p>
            <a:pPr marL="262890" indent="-172720">
              <a:lnSpc>
                <a:spcPct val="100000"/>
              </a:lnSpc>
              <a:spcBef>
                <a:spcPts val="215"/>
              </a:spcBef>
              <a:buFont typeface="Arial"/>
              <a:buChar char="•"/>
              <a:tabLst>
                <a:tab pos="263525" algn="l"/>
              </a:tabLst>
            </a:pPr>
            <a:endParaRPr sz="1200" dirty="0">
              <a:latin typeface="Carlito"/>
              <a:cs typeface="Carlito"/>
            </a:endParaRPr>
          </a:p>
        </p:txBody>
      </p:sp>
      <p:sp>
        <p:nvSpPr>
          <p:cNvPr id="28" name="Rectangle 27">
            <a:extLst>
              <a:ext uri="{FF2B5EF4-FFF2-40B4-BE49-F238E27FC236}">
                <a16:creationId xmlns:a16="http://schemas.microsoft.com/office/drawing/2014/main" id="{A468EB19-D500-4551-BE42-40BA5611E760}"/>
              </a:ext>
            </a:extLst>
          </p:cNvPr>
          <p:cNvSpPr/>
          <p:nvPr/>
        </p:nvSpPr>
        <p:spPr>
          <a:xfrm>
            <a:off x="263181" y="3312618"/>
            <a:ext cx="3598536" cy="1569660"/>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Lifestyle:</a:t>
            </a:r>
          </a:p>
          <a:p>
            <a:pPr marL="262890" marR="252729" lvl="0" indent="-172720">
              <a:buFont typeface="Arial"/>
              <a:buChar char="•"/>
              <a:tabLst>
                <a:tab pos="263525" algn="l"/>
              </a:tabLst>
            </a:pPr>
            <a:r>
              <a:rPr lang="en-GB" sz="1200" spc="-5" dirty="0">
                <a:solidFill>
                  <a:prstClr val="black"/>
                </a:solidFill>
                <a:latin typeface="Carlito"/>
                <a:cs typeface="Carlito"/>
              </a:rPr>
              <a:t>What exercises can we do to warm up our bodies?</a:t>
            </a:r>
          </a:p>
          <a:p>
            <a:pPr marL="262890" marR="252729" lvl="0" indent="-172720">
              <a:buFont typeface="Arial"/>
              <a:buChar char="•"/>
              <a:tabLst>
                <a:tab pos="263525" algn="l"/>
              </a:tabLst>
            </a:pPr>
            <a:r>
              <a:rPr lang="en-GB" sz="1200" spc="-5" dirty="0">
                <a:solidFill>
                  <a:prstClr val="black"/>
                </a:solidFill>
                <a:latin typeface="Carlito"/>
                <a:cs typeface="Carlito"/>
              </a:rPr>
              <a:t>Do we use the same muscles in dance that we did last term?</a:t>
            </a:r>
          </a:p>
          <a:p>
            <a:pPr marL="262890" marR="252729" lvl="0" indent="-172720">
              <a:buFont typeface="Arial"/>
              <a:buChar char="•"/>
              <a:tabLst>
                <a:tab pos="263525" algn="l"/>
              </a:tabLst>
            </a:pPr>
            <a:r>
              <a:rPr lang="en-GB" sz="1200" spc="-5" dirty="0">
                <a:solidFill>
                  <a:prstClr val="black"/>
                </a:solidFill>
                <a:latin typeface="Carlito"/>
                <a:cs typeface="Carlito"/>
              </a:rPr>
              <a:t>Which muscles may we be using?</a:t>
            </a:r>
          </a:p>
          <a:p>
            <a:pPr marL="262890" marR="252729" lvl="0" indent="-172720">
              <a:buFont typeface="Arial"/>
              <a:buChar char="•"/>
              <a:tabLst>
                <a:tab pos="263525" algn="l"/>
              </a:tabLst>
            </a:pPr>
            <a:r>
              <a:rPr lang="en-GB" sz="1200" spc="-5" dirty="0">
                <a:solidFill>
                  <a:prstClr val="black"/>
                </a:solidFill>
                <a:latin typeface="Carlito"/>
                <a:cs typeface="Carlito"/>
              </a:rPr>
              <a:t>How does your body feel during dance?</a:t>
            </a: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29" name="Rectangle 28">
            <a:extLst>
              <a:ext uri="{FF2B5EF4-FFF2-40B4-BE49-F238E27FC236}">
                <a16:creationId xmlns:a16="http://schemas.microsoft.com/office/drawing/2014/main" id="{2DE00842-206B-473F-A296-A06FB4261D2B}"/>
              </a:ext>
            </a:extLst>
          </p:cNvPr>
          <p:cNvSpPr/>
          <p:nvPr/>
        </p:nvSpPr>
        <p:spPr>
          <a:xfrm>
            <a:off x="4174936" y="3287714"/>
            <a:ext cx="3556597" cy="1384995"/>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we motivate one another in dance?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you communicate to someone to help them improve?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Which leadership qualities can / have you shown today?</a:t>
            </a:r>
          </a:p>
        </p:txBody>
      </p:sp>
      <p:pic>
        <p:nvPicPr>
          <p:cNvPr id="15" name="Picture 14">
            <a:extLst>
              <a:ext uri="{FF2B5EF4-FFF2-40B4-BE49-F238E27FC236}">
                <a16:creationId xmlns:a16="http://schemas.microsoft.com/office/drawing/2014/main" id="{25BCC0B0-A4F7-406C-B7AF-7883C561BF55}"/>
              </a:ext>
            </a:extLst>
          </p:cNvPr>
          <p:cNvPicPr>
            <a:picLocks noChangeAspect="1"/>
          </p:cNvPicPr>
          <p:nvPr/>
        </p:nvPicPr>
        <p:blipFill>
          <a:blip r:embed="rId3"/>
          <a:stretch>
            <a:fillRect/>
          </a:stretch>
        </p:blipFill>
        <p:spPr>
          <a:xfrm>
            <a:off x="514143" y="5012626"/>
            <a:ext cx="1032511" cy="1360639"/>
          </a:xfrm>
          <a:prstGeom prst="rect">
            <a:avLst/>
          </a:prstGeom>
        </p:spPr>
      </p:pic>
      <p:sp>
        <p:nvSpPr>
          <p:cNvPr id="25" name="TextBox 24">
            <a:extLst>
              <a:ext uri="{FF2B5EF4-FFF2-40B4-BE49-F238E27FC236}">
                <a16:creationId xmlns:a16="http://schemas.microsoft.com/office/drawing/2014/main" id="{E1F3A926-4616-43C5-8042-F62508D1D1D1}"/>
              </a:ext>
            </a:extLst>
          </p:cNvPr>
          <p:cNvSpPr txBox="1"/>
          <p:nvPr/>
        </p:nvSpPr>
        <p:spPr>
          <a:xfrm>
            <a:off x="358957" y="6373265"/>
            <a:ext cx="1703492" cy="338554"/>
          </a:xfrm>
          <a:prstGeom prst="rect">
            <a:avLst/>
          </a:prstGeom>
          <a:noFill/>
        </p:spPr>
        <p:txBody>
          <a:bodyPr wrap="square" rtlCol="0">
            <a:spAutoFit/>
          </a:bodyPr>
          <a:lstStyle/>
          <a:p>
            <a:r>
              <a:rPr lang="en-GB" sz="1600" b="1" dirty="0" err="1"/>
              <a:t>Motsi</a:t>
            </a:r>
            <a:r>
              <a:rPr lang="en-GB" sz="1600" b="1" dirty="0"/>
              <a:t> </a:t>
            </a:r>
            <a:r>
              <a:rPr lang="en-GB" sz="1600" b="1" dirty="0" err="1"/>
              <a:t>Mabuse</a:t>
            </a:r>
            <a:endParaRPr lang="en-GB" sz="1600" b="1" dirty="0"/>
          </a:p>
        </p:txBody>
      </p:sp>
      <p:sp>
        <p:nvSpPr>
          <p:cNvPr id="30" name="TextBox 29">
            <a:extLst>
              <a:ext uri="{FF2B5EF4-FFF2-40B4-BE49-F238E27FC236}">
                <a16:creationId xmlns:a16="http://schemas.microsoft.com/office/drawing/2014/main" id="{2980D7CF-1D44-4F87-9E80-5AFB962D55CF}"/>
              </a:ext>
            </a:extLst>
          </p:cNvPr>
          <p:cNvSpPr txBox="1"/>
          <p:nvPr/>
        </p:nvSpPr>
        <p:spPr>
          <a:xfrm>
            <a:off x="2710761" y="5225666"/>
            <a:ext cx="3354573" cy="1200329"/>
          </a:xfrm>
          <a:prstGeom prst="rect">
            <a:avLst/>
          </a:prstGeom>
          <a:noFill/>
        </p:spPr>
        <p:txBody>
          <a:bodyPr wrap="none" rtlCol="0">
            <a:spAutoFit/>
          </a:bodyPr>
          <a:lstStyle/>
          <a:p>
            <a:r>
              <a:rPr lang="en-GB" b="1" dirty="0"/>
              <a:t>Think…</a:t>
            </a:r>
          </a:p>
          <a:p>
            <a:r>
              <a:rPr lang="en-GB" b="1" dirty="0"/>
              <a:t>Sports Leadership</a:t>
            </a:r>
          </a:p>
          <a:p>
            <a:r>
              <a:rPr lang="en-GB" b="1" dirty="0"/>
              <a:t>Healthy Lifestyle </a:t>
            </a:r>
          </a:p>
          <a:p>
            <a:r>
              <a:rPr lang="en-GB" b="1" dirty="0"/>
              <a:t>Acquire, apply and evaluate skills</a:t>
            </a:r>
          </a:p>
        </p:txBody>
      </p:sp>
    </p:spTree>
    <p:extLst>
      <p:ext uri="{BB962C8B-B14F-4D97-AF65-F5344CB8AC3E}">
        <p14:creationId xmlns:p14="http://schemas.microsoft.com/office/powerpoint/2010/main" val="83569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F1A744A-C164-4122-83A9-D4F111CD66B1}"/>
              </a:ext>
            </a:extLst>
          </p:cNvPr>
          <p:cNvSpPr/>
          <p:nvPr/>
        </p:nvSpPr>
        <p:spPr>
          <a:xfrm>
            <a:off x="253385" y="5089289"/>
            <a:ext cx="3429382" cy="1710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55110EE0-0784-4CB6-B6B0-6BD650521674}"/>
              </a:ext>
            </a:extLst>
          </p:cNvPr>
          <p:cNvSpPr/>
          <p:nvPr/>
        </p:nvSpPr>
        <p:spPr>
          <a:xfrm>
            <a:off x="253385" y="919603"/>
            <a:ext cx="7188470" cy="2298656"/>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225B372E-FCC1-4427-9063-CE326A5FD5FF}"/>
              </a:ext>
            </a:extLst>
          </p:cNvPr>
          <p:cNvSpPr/>
          <p:nvPr/>
        </p:nvSpPr>
        <p:spPr>
          <a:xfrm>
            <a:off x="253385" y="3306591"/>
            <a:ext cx="3228046" cy="1632014"/>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788468FB-4DB7-4D3A-A411-727B5B11B153}"/>
              </a:ext>
            </a:extLst>
          </p:cNvPr>
          <p:cNvSpPr/>
          <p:nvPr/>
        </p:nvSpPr>
        <p:spPr>
          <a:xfrm>
            <a:off x="3851523" y="3306590"/>
            <a:ext cx="3594235" cy="1601887"/>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109693" y="56687"/>
            <a:ext cx="896148" cy="802520"/>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861" y="41239"/>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2">
            <a:extLst>
              <a:ext uri="{FF2B5EF4-FFF2-40B4-BE49-F238E27FC236}">
                <a16:creationId xmlns:a16="http://schemas.microsoft.com/office/drawing/2014/main" id="{91FA3AAF-A3F5-4B86-8612-3166DACC957C}"/>
              </a:ext>
            </a:extLst>
          </p:cNvPr>
          <p:cNvGrpSpPr/>
          <p:nvPr/>
        </p:nvGrpSpPr>
        <p:grpSpPr>
          <a:xfrm>
            <a:off x="5659763" y="40250"/>
            <a:ext cx="2925311" cy="414150"/>
            <a:chOff x="4073588" y="71564"/>
            <a:chExt cx="2883535" cy="489584"/>
          </a:xfrm>
        </p:grpSpPr>
        <p:sp>
          <p:nvSpPr>
            <p:cNvPr id="7" name="object 3">
              <a:extLst>
                <a:ext uri="{FF2B5EF4-FFF2-40B4-BE49-F238E27FC236}">
                  <a16:creationId xmlns:a16="http://schemas.microsoft.com/office/drawing/2014/main" id="{43CB92D1-020F-403F-92AD-83458BC3C3AB}"/>
                </a:ext>
              </a:extLst>
            </p:cNvPr>
            <p:cNvSpPr/>
            <p:nvPr/>
          </p:nvSpPr>
          <p:spPr>
            <a:xfrm>
              <a:off x="4086606" y="84582"/>
              <a:ext cx="2857500" cy="463550"/>
            </a:xfrm>
            <a:custGeom>
              <a:avLst/>
              <a:gdLst/>
              <a:ahLst/>
              <a:cxnLst/>
              <a:rect l="l" t="t" r="r" b="b"/>
              <a:pathLst>
                <a:path w="2857500" h="463550">
                  <a:moveTo>
                    <a:pt x="2857500" y="0"/>
                  </a:moveTo>
                  <a:lnTo>
                    <a:pt x="0" y="0"/>
                  </a:lnTo>
                  <a:lnTo>
                    <a:pt x="0" y="463296"/>
                  </a:lnTo>
                  <a:lnTo>
                    <a:pt x="2857500" y="463296"/>
                  </a:lnTo>
                  <a:lnTo>
                    <a:pt x="2857500" y="0"/>
                  </a:lnTo>
                  <a:close/>
                </a:path>
              </a:pathLst>
            </a:custGeom>
            <a:solidFill>
              <a:srgbClr val="FFFFFF"/>
            </a:solidFill>
          </p:spPr>
          <p:txBody>
            <a:bodyPr wrap="square" lIns="0" tIns="0" rIns="0" bIns="0" rtlCol="0"/>
            <a:lstStyle/>
            <a:p>
              <a:endParaRPr/>
            </a:p>
          </p:txBody>
        </p:sp>
        <p:sp>
          <p:nvSpPr>
            <p:cNvPr id="8" name="object 4">
              <a:extLst>
                <a:ext uri="{FF2B5EF4-FFF2-40B4-BE49-F238E27FC236}">
                  <a16:creationId xmlns:a16="http://schemas.microsoft.com/office/drawing/2014/main" id="{85291C65-263D-4581-AEF1-21B1FAFB8D14}"/>
                </a:ext>
              </a:extLst>
            </p:cNvPr>
            <p:cNvSpPr/>
            <p:nvPr/>
          </p:nvSpPr>
          <p:spPr>
            <a:xfrm>
              <a:off x="4086606" y="84582"/>
              <a:ext cx="2857500" cy="463550"/>
            </a:xfrm>
            <a:custGeom>
              <a:avLst/>
              <a:gdLst/>
              <a:ahLst/>
              <a:cxnLst/>
              <a:rect l="l" t="t" r="r" b="b"/>
              <a:pathLst>
                <a:path w="2857500" h="463550">
                  <a:moveTo>
                    <a:pt x="0" y="463296"/>
                  </a:moveTo>
                  <a:lnTo>
                    <a:pt x="2857500" y="463296"/>
                  </a:lnTo>
                  <a:lnTo>
                    <a:pt x="2857500" y="0"/>
                  </a:lnTo>
                  <a:lnTo>
                    <a:pt x="0" y="0"/>
                  </a:lnTo>
                  <a:lnTo>
                    <a:pt x="0" y="463296"/>
                  </a:lnTo>
                  <a:close/>
                </a:path>
              </a:pathLst>
            </a:custGeom>
            <a:ln w="25908">
              <a:solidFill>
                <a:srgbClr val="000000"/>
              </a:solidFill>
            </a:ln>
          </p:spPr>
          <p:txBody>
            <a:bodyPr wrap="square" lIns="0" tIns="0" rIns="0" bIns="0" rtlCol="0"/>
            <a:lstStyle/>
            <a:p>
              <a:endParaRPr/>
            </a:p>
          </p:txBody>
        </p:sp>
      </p:grpSp>
      <p:grpSp>
        <p:nvGrpSpPr>
          <p:cNvPr id="9" name="object 10">
            <a:extLst>
              <a:ext uri="{FF2B5EF4-FFF2-40B4-BE49-F238E27FC236}">
                <a16:creationId xmlns:a16="http://schemas.microsoft.com/office/drawing/2014/main" id="{2B4BA900-7343-4760-8ED5-B61E4C15A1E5}"/>
              </a:ext>
            </a:extLst>
          </p:cNvPr>
          <p:cNvGrpSpPr/>
          <p:nvPr/>
        </p:nvGrpSpPr>
        <p:grpSpPr>
          <a:xfrm>
            <a:off x="7958251" y="538918"/>
            <a:ext cx="4133215" cy="408940"/>
            <a:chOff x="4802123" y="829055"/>
            <a:chExt cx="4133215" cy="408940"/>
          </a:xfrm>
        </p:grpSpPr>
        <p:sp>
          <p:nvSpPr>
            <p:cNvPr id="10"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1"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5" name="Rectangle 14"/>
          <p:cNvSpPr/>
          <p:nvPr/>
        </p:nvSpPr>
        <p:spPr>
          <a:xfrm>
            <a:off x="3146115" y="83540"/>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6" name="Rectangle 15"/>
          <p:cNvSpPr/>
          <p:nvPr/>
        </p:nvSpPr>
        <p:spPr>
          <a:xfrm>
            <a:off x="5849329" y="78196"/>
            <a:ext cx="272254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LKS2 Gymnastics</a:t>
            </a:r>
          </a:p>
        </p:txBody>
      </p:sp>
      <p:graphicFrame>
        <p:nvGraphicFramePr>
          <p:cNvPr id="17" name="Table 16">
            <a:extLst>
              <a:ext uri="{FF2B5EF4-FFF2-40B4-BE49-F238E27FC236}">
                <a16:creationId xmlns:a16="http://schemas.microsoft.com/office/drawing/2014/main" id="{4745E4FE-4566-4762-B584-F82588484283}"/>
              </a:ext>
            </a:extLst>
          </p:cNvPr>
          <p:cNvGraphicFramePr>
            <a:graphicFrameLocks noGrp="1"/>
          </p:cNvGraphicFramePr>
          <p:nvPr>
            <p:extLst>
              <p:ext uri="{D42A27DB-BD31-4B8C-83A1-F6EECF244321}">
                <p14:modId xmlns:p14="http://schemas.microsoft.com/office/powerpoint/2010/main" val="1202192178"/>
              </p:ext>
            </p:extLst>
          </p:nvPr>
        </p:nvGraphicFramePr>
        <p:xfrm>
          <a:off x="7964129" y="947859"/>
          <a:ext cx="4127337" cy="3307218"/>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26876013"/>
                    </a:ext>
                  </a:extLst>
                </a:gridCol>
                <a:gridCol w="2895314">
                  <a:extLst>
                    <a:ext uri="{9D8B030D-6E8A-4147-A177-3AD203B41FA5}">
                      <a16:colId xmlns:a16="http://schemas.microsoft.com/office/drawing/2014/main" val="327555924"/>
                    </a:ext>
                  </a:extLst>
                </a:gridCol>
              </a:tblGrid>
              <a:tr h="192898">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Sequence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The order of movements within a routine.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82839560"/>
                  </a:ext>
                </a:extLst>
              </a:tr>
              <a:tr h="362794">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Routine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When lots of shapes and movements join together to make a dance.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4252576162"/>
                  </a:ext>
                </a:extLst>
              </a:tr>
              <a:tr h="177769">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Balance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To stay still and steady in a position or shape.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823929540"/>
                  </a:ext>
                </a:extLst>
              </a:tr>
              <a:tr h="402701">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Control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To dance without loosing your balance, change the speed and direction you move.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899957244"/>
                  </a:ext>
                </a:extLst>
              </a:tr>
              <a:tr h="404671">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Direction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The way you move:</a:t>
                      </a:r>
                    </a:p>
                    <a:p>
                      <a:pPr marL="107950" marR="93345">
                        <a:lnSpc>
                          <a:spcPct val="112000"/>
                        </a:lnSpc>
                        <a:spcBef>
                          <a:spcPts val="400"/>
                        </a:spcBef>
                        <a:spcAft>
                          <a:spcPts val="0"/>
                        </a:spcAft>
                      </a:pPr>
                      <a:r>
                        <a:rPr lang="en-US" sz="1100" dirty="0"/>
                        <a:t>Forwards, backwards, sideways, up and down.</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533978176"/>
                  </a:ext>
                </a:extLst>
              </a:tr>
              <a:tr h="355291">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Body</a:t>
                      </a:r>
                      <a:r>
                        <a:rPr lang="en-US" sz="1200" b="1" baseline="0" dirty="0">
                          <a:solidFill>
                            <a:srgbClr val="FF0000"/>
                          </a:solidFill>
                          <a:effectLst/>
                          <a:latin typeface="+mn-lt"/>
                          <a:ea typeface="Twinkl" charset="0"/>
                          <a:cs typeface="Twinkl" charset="0"/>
                        </a:rPr>
                        <a:t> Shape</a:t>
                      </a:r>
                      <a:endParaRPr lang="en-US" sz="1200" b="1" dirty="0">
                        <a:solidFill>
                          <a:srgbClr val="FF0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tabLst>
                          <a:tab pos="892175" algn="l"/>
                          <a:tab pos="1365885" algn="l"/>
                          <a:tab pos="2040890" algn="l"/>
                          <a:tab pos="2428240" algn="l"/>
                        </a:tabLst>
                      </a:pPr>
                      <a:r>
                        <a:rPr lang="en-US" sz="1100" dirty="0"/>
                        <a:t>Shapes created through the position of the body.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926065576"/>
                  </a:ext>
                </a:extLst>
              </a:tr>
              <a:tr h="382838">
                <a:tc>
                  <a:txBody>
                    <a:bodyPr/>
                    <a:lstStyle/>
                    <a:p>
                      <a:pPr marL="107950" marR="0" algn="ctr">
                        <a:spcBef>
                          <a:spcPts val="395"/>
                        </a:spcBef>
                        <a:spcAft>
                          <a:spcPts val="0"/>
                        </a:spcAft>
                      </a:pPr>
                      <a:r>
                        <a:rPr lang="en-US" sz="1200" b="1" dirty="0">
                          <a:solidFill>
                            <a:schemeClr val="accent3">
                              <a:lumMod val="50000"/>
                            </a:schemeClr>
                          </a:solidFill>
                          <a:effectLst/>
                          <a:latin typeface="+mn-lt"/>
                          <a:ea typeface="Twinkl" charset="0"/>
                          <a:cs typeface="Twinkl" charset="0"/>
                        </a:rPr>
                        <a:t>Technique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indent="0" algn="l" defTabSz="457200" rtl="0" eaLnBrk="1" fontAlgn="auto" latinLnBrk="0" hangingPunct="1">
                        <a:lnSpc>
                          <a:spcPct val="112000"/>
                        </a:lnSpc>
                        <a:spcBef>
                          <a:spcPts val="400"/>
                        </a:spcBef>
                        <a:spcAft>
                          <a:spcPts val="0"/>
                        </a:spcAft>
                        <a:buClrTx/>
                        <a:buSzTx/>
                        <a:buFontTx/>
                        <a:buNone/>
                        <a:tabLst/>
                        <a:defRPr/>
                      </a:pPr>
                      <a:r>
                        <a:rPr lang="en-US" sz="1100" dirty="0"/>
                        <a:t>The safe method performers have been taught to perform a skill such as a forward roll.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984576015"/>
                  </a:ext>
                </a:extLst>
              </a:tr>
              <a:tr h="371864">
                <a:tc>
                  <a:txBody>
                    <a:bodyPr/>
                    <a:lstStyle/>
                    <a:p>
                      <a:pPr marL="107950" marR="0" algn="ctr">
                        <a:spcBef>
                          <a:spcPts val="395"/>
                        </a:spcBef>
                        <a:spcAft>
                          <a:spcPts val="0"/>
                        </a:spcAft>
                      </a:pPr>
                      <a:r>
                        <a:rPr lang="en-US" sz="1200" b="1" dirty="0">
                          <a:solidFill>
                            <a:srgbClr val="2A2095"/>
                          </a:solidFill>
                          <a:effectLst/>
                          <a:latin typeface="+mn-lt"/>
                          <a:ea typeface="Twinkl" charset="0"/>
                          <a:cs typeface="Twinkl" charset="0"/>
                        </a:rPr>
                        <a:t>Travelling</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How the performer decides to move within a routine on hands and feet.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992720380"/>
                  </a:ext>
                </a:extLst>
              </a:tr>
              <a:tr h="199536">
                <a:tc>
                  <a:txBody>
                    <a:bodyPr/>
                    <a:lstStyle/>
                    <a:p>
                      <a:pPr marL="107950" marR="0" algn="ctr">
                        <a:spcBef>
                          <a:spcPts val="395"/>
                        </a:spcBef>
                        <a:spcAft>
                          <a:spcPts val="0"/>
                        </a:spcAft>
                      </a:pPr>
                      <a:r>
                        <a:rPr lang="en-US" sz="1200" b="1" dirty="0">
                          <a:solidFill>
                            <a:srgbClr val="660066"/>
                          </a:solidFill>
                          <a:effectLst/>
                          <a:latin typeface="+mn-lt"/>
                          <a:ea typeface="Twinkl" charset="0"/>
                          <a:cs typeface="Twinkl" charset="0"/>
                        </a:rPr>
                        <a:t>Fluency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To be able to move with ease and gracefulness.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813216409"/>
                  </a:ext>
                </a:extLst>
              </a:tr>
              <a:tr h="427183">
                <a:tc>
                  <a:txBody>
                    <a:bodyPr/>
                    <a:lstStyle/>
                    <a:p>
                      <a:pPr marL="107950" marR="0" algn="ctr">
                        <a:spcBef>
                          <a:spcPts val="395"/>
                        </a:spcBef>
                        <a:spcAft>
                          <a:spcPts val="0"/>
                        </a:spcAft>
                      </a:pPr>
                      <a:r>
                        <a:rPr lang="en-US" sz="1200" b="1" dirty="0">
                          <a:solidFill>
                            <a:srgbClr val="911090"/>
                          </a:solidFill>
                          <a:effectLst/>
                          <a:latin typeface="+mn-lt"/>
                          <a:ea typeface="Twinkl" charset="0"/>
                          <a:cs typeface="Twinkl" charset="0"/>
                        </a:rPr>
                        <a:t>Element</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A gymnastic skills such as a forward roll or balance.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647342992"/>
                  </a:ext>
                </a:extLst>
              </a:tr>
            </a:tbl>
          </a:graphicData>
        </a:graphic>
      </p:graphicFrame>
      <p:graphicFrame>
        <p:nvGraphicFramePr>
          <p:cNvPr id="18" name="Table 17">
            <a:extLst>
              <a:ext uri="{FF2B5EF4-FFF2-40B4-BE49-F238E27FC236}">
                <a16:creationId xmlns:a16="http://schemas.microsoft.com/office/drawing/2014/main" id="{8184CBDB-311F-482E-BDF5-9A53F3538BE9}"/>
              </a:ext>
            </a:extLst>
          </p:cNvPr>
          <p:cNvGraphicFramePr>
            <a:graphicFrameLocks noGrp="1"/>
          </p:cNvGraphicFramePr>
          <p:nvPr>
            <p:extLst>
              <p:ext uri="{D42A27DB-BD31-4B8C-83A1-F6EECF244321}">
                <p14:modId xmlns:p14="http://schemas.microsoft.com/office/powerpoint/2010/main" val="1750349589"/>
              </p:ext>
            </p:extLst>
          </p:nvPr>
        </p:nvGraphicFramePr>
        <p:xfrm>
          <a:off x="7964129" y="4293742"/>
          <a:ext cx="4127337" cy="2505840"/>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351620">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Point</a:t>
                      </a:r>
                      <a:r>
                        <a:rPr lang="en-US" sz="1200" b="1" baseline="0" dirty="0">
                          <a:solidFill>
                            <a:srgbClr val="008000"/>
                          </a:solidFill>
                          <a:effectLst/>
                          <a:latin typeface="+mn-lt"/>
                          <a:ea typeface="Twinkl" charset="0"/>
                          <a:cs typeface="Twinkl" charset="0"/>
                        </a:rPr>
                        <a:t> balances</a:t>
                      </a:r>
                      <a:endParaRPr lang="en-US" sz="1200" b="1" dirty="0">
                        <a:solidFill>
                          <a:srgbClr val="008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When a balance is performed on a number of points of the body.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51620">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Canon</a:t>
                      </a:r>
                      <a:r>
                        <a:rPr lang="en-US" sz="1200" b="1" baseline="0" dirty="0">
                          <a:solidFill>
                            <a:srgbClr val="FF0000"/>
                          </a:solidFill>
                          <a:effectLst/>
                          <a:latin typeface="+mn-lt"/>
                          <a:ea typeface="Twinkl" charset="0"/>
                          <a:cs typeface="Twinkl" charset="0"/>
                        </a:rPr>
                        <a:t> </a:t>
                      </a:r>
                      <a:endParaRPr lang="en-US" sz="1200" b="1" dirty="0">
                        <a:solidFill>
                          <a:srgbClr val="FF0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Performing the same movements and physical actions </a:t>
                      </a:r>
                      <a:r>
                        <a:rPr lang="en-US" sz="1100"/>
                        <a:t>at different </a:t>
                      </a:r>
                      <a:r>
                        <a:rPr lang="en-US" sz="1100" dirty="0"/>
                        <a:t>time.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9759">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Body</a:t>
                      </a:r>
                      <a:r>
                        <a:rPr lang="en-US" sz="1200" b="1" baseline="0" dirty="0">
                          <a:solidFill>
                            <a:schemeClr val="accent5">
                              <a:lumMod val="75000"/>
                            </a:schemeClr>
                          </a:solidFill>
                          <a:effectLst/>
                          <a:latin typeface="+mn-lt"/>
                          <a:ea typeface="Twinkl" charset="0"/>
                          <a:cs typeface="Twinkl" charset="0"/>
                        </a:rPr>
                        <a:t> tension</a:t>
                      </a:r>
                      <a:endParaRPr lang="en-US" sz="1200" b="1" dirty="0">
                        <a:solidFill>
                          <a:schemeClr val="accent5">
                            <a:lumMod val="75000"/>
                          </a:schemeClr>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Tensing muscles to create a stable shape.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11475">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Safety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Making sure the environment around and techniques are performed properly.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8248">
                <a:tc>
                  <a:txBody>
                    <a:bodyPr/>
                    <a:lstStyle/>
                    <a:p>
                      <a:pPr marL="107950" marR="0" algn="ctr">
                        <a:spcBef>
                          <a:spcPts val="395"/>
                        </a:spcBef>
                        <a:spcAft>
                          <a:spcPts val="0"/>
                        </a:spcAft>
                      </a:pPr>
                      <a:r>
                        <a:rPr lang="en-US" sz="1200" b="1" dirty="0">
                          <a:solidFill>
                            <a:srgbClr val="3366FF"/>
                          </a:solidFill>
                          <a:effectLst/>
                          <a:latin typeface="+mn-lt"/>
                          <a:ea typeface="Twinkl" charset="0"/>
                          <a:cs typeface="Twinkl" charset="0"/>
                        </a:rPr>
                        <a:t>Counter </a:t>
                      </a:r>
                    </a:p>
                    <a:p>
                      <a:pPr marL="107950" marR="0" algn="ctr">
                        <a:spcBef>
                          <a:spcPts val="395"/>
                        </a:spcBef>
                        <a:spcAft>
                          <a:spcPts val="0"/>
                        </a:spcAft>
                      </a:pPr>
                      <a:r>
                        <a:rPr lang="en-US" sz="1200" b="1" dirty="0">
                          <a:solidFill>
                            <a:srgbClr val="3366FF"/>
                          </a:solidFill>
                          <a:effectLst/>
                          <a:latin typeface="+mn-lt"/>
                          <a:ea typeface="Twinkl" charset="0"/>
                          <a:cs typeface="Twinkl" charset="0"/>
                        </a:rPr>
                        <a:t>Balance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A balance where two performers take each others weight by pushing against each other.</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78517">
                <a:tc>
                  <a:txBody>
                    <a:bodyPr/>
                    <a:lstStyle/>
                    <a:p>
                      <a:pPr marL="107950" marR="0" algn="ctr">
                        <a:spcBef>
                          <a:spcPts val="395"/>
                        </a:spcBef>
                        <a:spcAft>
                          <a:spcPts val="0"/>
                        </a:spcAft>
                      </a:pPr>
                      <a:r>
                        <a:rPr lang="en-US" sz="1200" b="1" dirty="0">
                          <a:solidFill>
                            <a:schemeClr val="accent4">
                              <a:lumMod val="75000"/>
                            </a:schemeClr>
                          </a:solidFill>
                          <a:effectLst/>
                          <a:latin typeface="+mn-lt"/>
                          <a:ea typeface="Twinkl" charset="0"/>
                          <a:cs typeface="Twinkl" charset="0"/>
                        </a:rPr>
                        <a:t>Symmetrical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GB" sz="1100" dirty="0"/>
                        <a:t>A shape that</a:t>
                      </a:r>
                      <a:r>
                        <a:rPr lang="en-GB" sz="1100" baseline="0" dirty="0"/>
                        <a:t> </a:t>
                      </a:r>
                      <a:r>
                        <a:rPr lang="en-GB" sz="1100" dirty="0"/>
                        <a:t>has two completely identical sides that</a:t>
                      </a:r>
                      <a:r>
                        <a:rPr lang="en-GB" sz="1100" baseline="0" dirty="0"/>
                        <a:t> </a:t>
                      </a:r>
                      <a:r>
                        <a:rPr lang="en-GB" sz="1100" dirty="0"/>
                        <a:t>are around an axis.</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033355476"/>
                  </a:ext>
                </a:extLst>
              </a:tr>
              <a:tr h="378517">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Asymmetrical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GB" sz="1100" dirty="0"/>
                        <a:t>One half is not a mirror reflection of the other.</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952338263"/>
                  </a:ext>
                </a:extLst>
              </a:tr>
            </a:tbl>
          </a:graphicData>
        </a:graphic>
      </p:graphicFrame>
      <p:sp>
        <p:nvSpPr>
          <p:cNvPr id="19" name="object 18">
            <a:extLst>
              <a:ext uri="{FF2B5EF4-FFF2-40B4-BE49-F238E27FC236}">
                <a16:creationId xmlns:a16="http://schemas.microsoft.com/office/drawing/2014/main" id="{00A89602-9AC0-4040-98D0-05FA0D643610}"/>
              </a:ext>
            </a:extLst>
          </p:cNvPr>
          <p:cNvSpPr txBox="1"/>
          <p:nvPr/>
        </p:nvSpPr>
        <p:spPr>
          <a:xfrm>
            <a:off x="253385" y="919603"/>
            <a:ext cx="7188470" cy="2509020"/>
          </a:xfrm>
          <a:prstGeom prst="rect">
            <a:avLst/>
          </a:prstGeom>
          <a:ln w="9144">
            <a:noFill/>
          </a:ln>
        </p:spPr>
        <p:txBody>
          <a:bodyPr vert="horz" wrap="square" lIns="0" tIns="36195" rIns="0" bIns="0" rtlCol="0">
            <a:spAutoFit/>
          </a:bodyPr>
          <a:lstStyle/>
          <a:p>
            <a:pPr marL="90805">
              <a:lnSpc>
                <a:spcPct val="100000"/>
              </a:lnSpc>
              <a:spcBef>
                <a:spcPts val="285"/>
              </a:spcBef>
            </a:pPr>
            <a:r>
              <a:rPr sz="1200" b="1" spc="-5" dirty="0">
                <a:latin typeface="Carlito"/>
                <a:cs typeface="Carlito"/>
              </a:rPr>
              <a:t>Children </a:t>
            </a:r>
            <a:r>
              <a:rPr sz="1200" b="1" dirty="0">
                <a:latin typeface="Carlito"/>
                <a:cs typeface="Carlito"/>
              </a:rPr>
              <a:t>will be </a:t>
            </a:r>
            <a:r>
              <a:rPr sz="1200" b="1" spc="-5" dirty="0">
                <a:latin typeface="Carlito"/>
                <a:cs typeface="Carlito"/>
              </a:rPr>
              <a:t>taught</a:t>
            </a:r>
            <a:r>
              <a:rPr sz="1200" b="1" spc="10" dirty="0">
                <a:latin typeface="Carlito"/>
                <a:cs typeface="Carlito"/>
              </a:rPr>
              <a:t> </a:t>
            </a:r>
            <a:r>
              <a:rPr sz="1200" b="1" spc="-5" dirty="0">
                <a:latin typeface="Carlito"/>
                <a:cs typeface="Carlito"/>
              </a:rPr>
              <a:t>to:</a:t>
            </a:r>
            <a:endParaRPr sz="1200" dirty="0">
              <a:latin typeface="Carlito"/>
              <a:cs typeface="Carlito"/>
            </a:endParaRP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Explore jumping techniques and link them with other gymnastic actions.</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Improve the ability to choose appropriate actions when creating a sequence of gymnastic movements to music.</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Be able to jump with a stable and safe landing in a variety of ways (pencil jump </a:t>
            </a:r>
            <a:r>
              <a:rPr lang="en-GB" sz="1200" spc="-5" dirty="0" err="1">
                <a:solidFill>
                  <a:schemeClr val="accent2">
                    <a:lumMod val="75000"/>
                  </a:schemeClr>
                </a:solidFill>
                <a:latin typeface="Carlito"/>
                <a:cs typeface="Carlito"/>
              </a:rPr>
              <a:t>etc</a:t>
            </a:r>
            <a:r>
              <a:rPr lang="en-GB" sz="1200" spc="-5" dirty="0">
                <a:solidFill>
                  <a:schemeClr val="accent2">
                    <a:lumMod val="75000"/>
                  </a:schemeClr>
                </a:solidFill>
                <a:latin typeface="Carlito"/>
                <a:cs typeface="Carlito"/>
              </a:rPr>
              <a:t>).</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Begin to develop different ways in travelling to help link movements (rolls, skipping </a:t>
            </a:r>
            <a:r>
              <a:rPr lang="en-GB" sz="1200" spc="-5" dirty="0" err="1">
                <a:solidFill>
                  <a:schemeClr val="accent2">
                    <a:lumMod val="75000"/>
                  </a:schemeClr>
                </a:solidFill>
                <a:latin typeface="Carlito"/>
                <a:cs typeface="Carlito"/>
              </a:rPr>
              <a:t>etc</a:t>
            </a:r>
            <a:r>
              <a:rPr lang="en-GB" sz="1200" spc="-5" dirty="0">
                <a:solidFill>
                  <a:schemeClr val="accent2">
                    <a:lumMod val="75000"/>
                  </a:schemeClr>
                </a:solidFill>
                <a:latin typeface="Carlito"/>
                <a:cs typeface="Carlito"/>
              </a:rPr>
              <a:t>).</a:t>
            </a:r>
          </a:p>
          <a:p>
            <a:pPr marL="262890" indent="-172720">
              <a:lnSpc>
                <a:spcPct val="100000"/>
              </a:lnSpc>
              <a:spcBef>
                <a:spcPts val="215"/>
              </a:spcBef>
              <a:buFont typeface="Arial"/>
              <a:buChar char="•"/>
              <a:tabLst>
                <a:tab pos="263525" algn="l"/>
              </a:tabLst>
            </a:pPr>
            <a:r>
              <a:rPr lang="en-GB" sz="1200" dirty="0">
                <a:latin typeface="Carlito"/>
                <a:cs typeface="Carlito"/>
              </a:rPr>
              <a:t>Identify and practice more complex shapes and balances such as pike, straddle and tuck.</a:t>
            </a:r>
          </a:p>
          <a:p>
            <a:pPr marL="262890" indent="-172720">
              <a:lnSpc>
                <a:spcPct val="100000"/>
              </a:lnSpc>
              <a:spcBef>
                <a:spcPts val="215"/>
              </a:spcBef>
              <a:buFont typeface="Arial"/>
              <a:buChar char="•"/>
              <a:tabLst>
                <a:tab pos="263525" algn="l"/>
              </a:tabLst>
            </a:pPr>
            <a:r>
              <a:rPr lang="en-GB" sz="1200" dirty="0">
                <a:latin typeface="Carlito"/>
                <a:cs typeface="Carlito"/>
              </a:rPr>
              <a:t>Begin to practise symmetrical and asymmetrical body shapes.</a:t>
            </a:r>
          </a:p>
          <a:p>
            <a:pPr marL="262890" indent="-172720">
              <a:lnSpc>
                <a:spcPct val="100000"/>
              </a:lnSpc>
              <a:spcBef>
                <a:spcPts val="215"/>
              </a:spcBef>
              <a:buFont typeface="Arial"/>
              <a:buChar char="•"/>
              <a:tabLst>
                <a:tab pos="263525" algn="l"/>
              </a:tabLst>
            </a:pPr>
            <a:r>
              <a:rPr lang="en-GB" sz="1200" dirty="0">
                <a:latin typeface="Carlito"/>
                <a:cs typeface="Carlito"/>
              </a:rPr>
              <a:t>Include counterparts and incorporate them into a sequence of movements.</a:t>
            </a:r>
          </a:p>
          <a:p>
            <a:pPr marL="262890" indent="-172720">
              <a:lnSpc>
                <a:spcPct val="100000"/>
              </a:lnSpc>
              <a:spcBef>
                <a:spcPts val="215"/>
              </a:spcBef>
              <a:buFont typeface="Arial"/>
              <a:buChar char="•"/>
              <a:tabLst>
                <a:tab pos="263525" algn="l"/>
              </a:tabLst>
            </a:pPr>
            <a:r>
              <a:rPr lang="en-GB" sz="1200" dirty="0">
                <a:latin typeface="Carlito"/>
                <a:cs typeface="Carlito"/>
              </a:rPr>
              <a:t>Perform a sequence using equipment.</a:t>
            </a:r>
          </a:p>
          <a:p>
            <a:pPr marL="262890" indent="-172720">
              <a:lnSpc>
                <a:spcPct val="100000"/>
              </a:lnSpc>
              <a:spcBef>
                <a:spcPts val="215"/>
              </a:spcBef>
              <a:buFont typeface="Arial"/>
              <a:buChar char="•"/>
              <a:tabLst>
                <a:tab pos="263525" algn="l"/>
              </a:tabLst>
            </a:pPr>
            <a:r>
              <a:rPr lang="en-GB" sz="1200" dirty="0">
                <a:latin typeface="Carlito"/>
                <a:cs typeface="Carlito"/>
              </a:rPr>
              <a:t>Perform and evaluate your own and others sequences. </a:t>
            </a:r>
          </a:p>
          <a:p>
            <a:pPr marL="262890" indent="-172720">
              <a:lnSpc>
                <a:spcPct val="100000"/>
              </a:lnSpc>
              <a:spcBef>
                <a:spcPts val="215"/>
              </a:spcBef>
              <a:buFont typeface="Arial"/>
              <a:buChar char="•"/>
              <a:tabLst>
                <a:tab pos="263525" algn="l"/>
              </a:tabLst>
            </a:pPr>
            <a:endParaRPr sz="1200" dirty="0">
              <a:latin typeface="Carlito"/>
              <a:cs typeface="Carlito"/>
            </a:endParaRPr>
          </a:p>
        </p:txBody>
      </p:sp>
      <p:sp>
        <p:nvSpPr>
          <p:cNvPr id="31" name="Rectangle 30">
            <a:extLst>
              <a:ext uri="{FF2B5EF4-FFF2-40B4-BE49-F238E27FC236}">
                <a16:creationId xmlns:a16="http://schemas.microsoft.com/office/drawing/2014/main" id="{E03F85BB-0B13-401E-B825-0427DC90C7E9}"/>
              </a:ext>
            </a:extLst>
          </p:cNvPr>
          <p:cNvSpPr/>
          <p:nvPr/>
        </p:nvSpPr>
        <p:spPr>
          <a:xfrm>
            <a:off x="182548" y="3368944"/>
            <a:ext cx="3598536" cy="1569660"/>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Lifestyle:</a:t>
            </a:r>
          </a:p>
          <a:p>
            <a:pPr marL="262890" marR="252729" lvl="0" indent="-172720">
              <a:buFont typeface="Arial"/>
              <a:buChar char="•"/>
              <a:tabLst>
                <a:tab pos="263525" algn="l"/>
              </a:tabLst>
            </a:pPr>
            <a:r>
              <a:rPr lang="en-GB" sz="1200" spc="-5" dirty="0">
                <a:solidFill>
                  <a:prstClr val="black"/>
                </a:solidFill>
                <a:latin typeface="Carlito"/>
                <a:cs typeface="Carlito"/>
              </a:rPr>
              <a:t>Do we need to warm up the same muscles as we would for football or netball?</a:t>
            </a:r>
          </a:p>
          <a:p>
            <a:pPr marL="262890" marR="252729" lvl="0" indent="-172720">
              <a:buFont typeface="Arial"/>
              <a:buChar char="•"/>
              <a:tabLst>
                <a:tab pos="263525" algn="l"/>
              </a:tabLst>
            </a:pPr>
            <a:r>
              <a:rPr lang="en-GB" sz="1200" spc="-5" dirty="0">
                <a:solidFill>
                  <a:prstClr val="black"/>
                </a:solidFill>
                <a:latin typeface="Carlito"/>
                <a:cs typeface="Carlito"/>
              </a:rPr>
              <a:t>How does your body feel when holding a balance?</a:t>
            </a:r>
          </a:p>
          <a:p>
            <a:pPr marL="262890" marR="252729" lvl="0" indent="-172720">
              <a:buFont typeface="Arial"/>
              <a:buChar char="•"/>
              <a:tabLst>
                <a:tab pos="263525" algn="l"/>
              </a:tabLst>
            </a:pPr>
            <a:r>
              <a:rPr lang="en-GB" sz="1200" spc="-5" dirty="0">
                <a:solidFill>
                  <a:prstClr val="black"/>
                </a:solidFill>
                <a:latin typeface="Carlito"/>
                <a:cs typeface="Carlito"/>
              </a:rPr>
              <a:t>How does your body feel at the end of a routine? Is it different at different times?</a:t>
            </a: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32" name="Rectangle 31">
            <a:extLst>
              <a:ext uri="{FF2B5EF4-FFF2-40B4-BE49-F238E27FC236}">
                <a16:creationId xmlns:a16="http://schemas.microsoft.com/office/drawing/2014/main" id="{96673082-449B-4FDB-A0AB-2103B1D7D054}"/>
              </a:ext>
            </a:extLst>
          </p:cNvPr>
          <p:cNvSpPr/>
          <p:nvPr/>
        </p:nvSpPr>
        <p:spPr>
          <a:xfrm>
            <a:off x="3982997" y="3368944"/>
            <a:ext cx="3556597" cy="1569660"/>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Can anybody support their groups? </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must a leader communicate?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you be respectful during gymnastics?</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do we need to think about when reflecting on our routines?</a:t>
            </a: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p:txBody>
      </p:sp>
      <p:pic>
        <p:nvPicPr>
          <p:cNvPr id="12" name="Picture 11">
            <a:extLst>
              <a:ext uri="{FF2B5EF4-FFF2-40B4-BE49-F238E27FC236}">
                <a16:creationId xmlns:a16="http://schemas.microsoft.com/office/drawing/2014/main" id="{E0DE275C-3075-4C14-9256-6CAA304804A4}"/>
              </a:ext>
            </a:extLst>
          </p:cNvPr>
          <p:cNvPicPr>
            <a:picLocks noChangeAspect="1"/>
          </p:cNvPicPr>
          <p:nvPr/>
        </p:nvPicPr>
        <p:blipFill>
          <a:blip r:embed="rId3"/>
          <a:stretch>
            <a:fillRect/>
          </a:stretch>
        </p:blipFill>
        <p:spPr>
          <a:xfrm>
            <a:off x="519310" y="5420165"/>
            <a:ext cx="973062" cy="915598"/>
          </a:xfrm>
          <a:prstGeom prst="rect">
            <a:avLst/>
          </a:prstGeom>
        </p:spPr>
      </p:pic>
      <p:pic>
        <p:nvPicPr>
          <p:cNvPr id="33" name="Picture 32">
            <a:extLst>
              <a:ext uri="{FF2B5EF4-FFF2-40B4-BE49-F238E27FC236}">
                <a16:creationId xmlns:a16="http://schemas.microsoft.com/office/drawing/2014/main" id="{D59D0834-6538-467E-916B-74B17FAEE760}"/>
              </a:ext>
            </a:extLst>
          </p:cNvPr>
          <p:cNvPicPr>
            <a:picLocks noChangeAspect="1"/>
          </p:cNvPicPr>
          <p:nvPr/>
        </p:nvPicPr>
        <p:blipFill>
          <a:blip r:embed="rId4"/>
          <a:stretch>
            <a:fillRect/>
          </a:stretch>
        </p:blipFill>
        <p:spPr>
          <a:xfrm>
            <a:off x="2356280" y="5366894"/>
            <a:ext cx="1032210" cy="1022140"/>
          </a:xfrm>
          <a:prstGeom prst="rect">
            <a:avLst/>
          </a:prstGeom>
        </p:spPr>
      </p:pic>
      <p:sp>
        <p:nvSpPr>
          <p:cNvPr id="34" name="Rectangle 33">
            <a:extLst>
              <a:ext uri="{FF2B5EF4-FFF2-40B4-BE49-F238E27FC236}">
                <a16:creationId xmlns:a16="http://schemas.microsoft.com/office/drawing/2014/main" id="{8487A67A-84DF-4509-8FB2-E9722440FDAC}"/>
              </a:ext>
            </a:extLst>
          </p:cNvPr>
          <p:cNvSpPr/>
          <p:nvPr/>
        </p:nvSpPr>
        <p:spPr>
          <a:xfrm>
            <a:off x="519310" y="5100842"/>
            <a:ext cx="2888418" cy="500137"/>
          </a:xfrm>
          <a:prstGeom prst="rect">
            <a:avLst/>
          </a:prstGeom>
        </p:spPr>
        <p:txBody>
          <a:bodyPr wrap="square">
            <a:spAutoFit/>
          </a:bodyPr>
          <a:lstStyle/>
          <a:p>
            <a:pPr marL="767080" marR="514984" lvl="0" indent="-247015" algn="ctr">
              <a:spcBef>
                <a:spcPts val="295"/>
              </a:spcBef>
            </a:pPr>
            <a:r>
              <a:rPr lang="en-GB" sz="1200" b="1" dirty="0">
                <a:solidFill>
                  <a:prstClr val="black"/>
                </a:solidFill>
                <a:latin typeface="Carlito"/>
                <a:cs typeface="Carlito"/>
              </a:rPr>
              <a:t>Ambition &amp; Aspiration</a:t>
            </a:r>
            <a:endParaRPr lang="en-GB" sz="1200" b="1" spc="-10" dirty="0">
              <a:solidFill>
                <a:prstClr val="black"/>
              </a:solidFill>
              <a:latin typeface="Carlito"/>
              <a:cs typeface="Carlito"/>
            </a:endParaRPr>
          </a:p>
          <a:p>
            <a:pPr marL="767080" marR="514984" lvl="0" indent="-247015">
              <a:spcBef>
                <a:spcPts val="295"/>
              </a:spcBef>
            </a:pPr>
            <a:r>
              <a:rPr lang="en-GB" sz="1200" b="1" spc="-10" dirty="0">
                <a:solidFill>
                  <a:prstClr val="black"/>
                </a:solidFill>
                <a:latin typeface="Carlito"/>
                <a:cs typeface="Carlito"/>
              </a:rPr>
              <a:t> </a:t>
            </a:r>
            <a:endParaRPr lang="en-GB" sz="1200" dirty="0">
              <a:solidFill>
                <a:prstClr val="black"/>
              </a:solidFill>
              <a:latin typeface="Carlito"/>
              <a:cs typeface="Carlito"/>
            </a:endParaRPr>
          </a:p>
        </p:txBody>
      </p:sp>
      <p:sp>
        <p:nvSpPr>
          <p:cNvPr id="35" name="TextBox 34">
            <a:extLst>
              <a:ext uri="{FF2B5EF4-FFF2-40B4-BE49-F238E27FC236}">
                <a16:creationId xmlns:a16="http://schemas.microsoft.com/office/drawing/2014/main" id="{43D9B49C-8980-47A2-9064-FF924114413A}"/>
              </a:ext>
            </a:extLst>
          </p:cNvPr>
          <p:cNvSpPr txBox="1"/>
          <p:nvPr/>
        </p:nvSpPr>
        <p:spPr>
          <a:xfrm>
            <a:off x="260027" y="6398395"/>
            <a:ext cx="1703492" cy="338554"/>
          </a:xfrm>
          <a:prstGeom prst="rect">
            <a:avLst/>
          </a:prstGeom>
          <a:noFill/>
        </p:spPr>
        <p:txBody>
          <a:bodyPr wrap="square" rtlCol="0">
            <a:spAutoFit/>
          </a:bodyPr>
          <a:lstStyle/>
          <a:p>
            <a:r>
              <a:rPr lang="en-GB" sz="1600" b="1" dirty="0"/>
              <a:t>Simone Biles</a:t>
            </a:r>
          </a:p>
        </p:txBody>
      </p:sp>
      <p:sp>
        <p:nvSpPr>
          <p:cNvPr id="36" name="TextBox 35">
            <a:extLst>
              <a:ext uri="{FF2B5EF4-FFF2-40B4-BE49-F238E27FC236}">
                <a16:creationId xmlns:a16="http://schemas.microsoft.com/office/drawing/2014/main" id="{B278FDC0-BDF3-49FD-87EB-E384231E92E1}"/>
              </a:ext>
            </a:extLst>
          </p:cNvPr>
          <p:cNvSpPr txBox="1"/>
          <p:nvPr/>
        </p:nvSpPr>
        <p:spPr>
          <a:xfrm>
            <a:off x="2020639" y="6425031"/>
            <a:ext cx="1703492" cy="338554"/>
          </a:xfrm>
          <a:prstGeom prst="rect">
            <a:avLst/>
          </a:prstGeom>
          <a:noFill/>
        </p:spPr>
        <p:txBody>
          <a:bodyPr wrap="square" rtlCol="0">
            <a:spAutoFit/>
          </a:bodyPr>
          <a:lstStyle/>
          <a:p>
            <a:r>
              <a:rPr lang="en-GB" sz="1600" b="1" dirty="0"/>
              <a:t>Max Whitlock</a:t>
            </a:r>
          </a:p>
        </p:txBody>
      </p:sp>
    </p:spTree>
    <p:extLst>
      <p:ext uri="{BB962C8B-B14F-4D97-AF65-F5344CB8AC3E}">
        <p14:creationId xmlns:p14="http://schemas.microsoft.com/office/powerpoint/2010/main" val="48995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5110EE0-0784-4CB6-B6B0-6BD650521674}"/>
              </a:ext>
            </a:extLst>
          </p:cNvPr>
          <p:cNvSpPr/>
          <p:nvPr/>
        </p:nvSpPr>
        <p:spPr>
          <a:xfrm>
            <a:off x="253385" y="958819"/>
            <a:ext cx="7188470" cy="2639080"/>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788468FB-4DB7-4D3A-A411-727B5B11B153}"/>
              </a:ext>
            </a:extLst>
          </p:cNvPr>
          <p:cNvSpPr/>
          <p:nvPr/>
        </p:nvSpPr>
        <p:spPr>
          <a:xfrm>
            <a:off x="3717998" y="3689629"/>
            <a:ext cx="3970236" cy="999817"/>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2B6A4DA-7D58-4AAF-8FDA-39C206408712}"/>
              </a:ext>
            </a:extLst>
          </p:cNvPr>
          <p:cNvSpPr/>
          <p:nvPr/>
        </p:nvSpPr>
        <p:spPr>
          <a:xfrm>
            <a:off x="253384" y="3689629"/>
            <a:ext cx="3286769" cy="1174387"/>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201133" y="123060"/>
            <a:ext cx="830833" cy="744029"/>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861" y="41239"/>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6">
            <a:extLst>
              <a:ext uri="{FF2B5EF4-FFF2-40B4-BE49-F238E27FC236}">
                <a16:creationId xmlns:a16="http://schemas.microsoft.com/office/drawing/2014/main" id="{A5514543-91CD-4224-94C4-E4AD14B11FAB}"/>
              </a:ext>
            </a:extLst>
          </p:cNvPr>
          <p:cNvGrpSpPr/>
          <p:nvPr/>
        </p:nvGrpSpPr>
        <p:grpSpPr>
          <a:xfrm>
            <a:off x="5624515" y="41185"/>
            <a:ext cx="3220881" cy="414722"/>
            <a:chOff x="1330452" y="71627"/>
            <a:chExt cx="2769235" cy="490855"/>
          </a:xfrm>
        </p:grpSpPr>
        <p:sp>
          <p:nvSpPr>
            <p:cNvPr id="7"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9" name="object 10">
            <a:extLst>
              <a:ext uri="{FF2B5EF4-FFF2-40B4-BE49-F238E27FC236}">
                <a16:creationId xmlns:a16="http://schemas.microsoft.com/office/drawing/2014/main" id="{2B4BA900-7343-4760-8ED5-B61E4C15A1E5}"/>
              </a:ext>
            </a:extLst>
          </p:cNvPr>
          <p:cNvGrpSpPr/>
          <p:nvPr/>
        </p:nvGrpSpPr>
        <p:grpSpPr>
          <a:xfrm>
            <a:off x="7972541" y="572947"/>
            <a:ext cx="4133215" cy="408940"/>
            <a:chOff x="4802123" y="829055"/>
            <a:chExt cx="4133215" cy="408940"/>
          </a:xfrm>
        </p:grpSpPr>
        <p:sp>
          <p:nvSpPr>
            <p:cNvPr id="10"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1"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2" name="Rectangle 11"/>
          <p:cNvSpPr/>
          <p:nvPr/>
        </p:nvSpPr>
        <p:spPr>
          <a:xfrm>
            <a:off x="3146115" y="67954"/>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3" name="Rectangle 12"/>
          <p:cNvSpPr/>
          <p:nvPr/>
        </p:nvSpPr>
        <p:spPr>
          <a:xfrm>
            <a:off x="5868882" y="75550"/>
            <a:ext cx="2862322"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LKS2: OOA/Orienteering</a:t>
            </a:r>
          </a:p>
        </p:txBody>
      </p:sp>
      <p:graphicFrame>
        <p:nvGraphicFramePr>
          <p:cNvPr id="14" name="Table 13">
            <a:extLst>
              <a:ext uri="{FF2B5EF4-FFF2-40B4-BE49-F238E27FC236}">
                <a16:creationId xmlns:a16="http://schemas.microsoft.com/office/drawing/2014/main" id="{AC50FECD-8039-4F9B-BB82-5ADE23674B79}"/>
              </a:ext>
            </a:extLst>
          </p:cNvPr>
          <p:cNvGraphicFramePr>
            <a:graphicFrameLocks noGrp="1"/>
          </p:cNvGraphicFramePr>
          <p:nvPr>
            <p:extLst>
              <p:ext uri="{D42A27DB-BD31-4B8C-83A1-F6EECF244321}">
                <p14:modId xmlns:p14="http://schemas.microsoft.com/office/powerpoint/2010/main" val="3553084582"/>
              </p:ext>
            </p:extLst>
          </p:nvPr>
        </p:nvGraphicFramePr>
        <p:xfrm>
          <a:off x="7975752" y="978585"/>
          <a:ext cx="4127337" cy="4591658"/>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455962">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Control</a:t>
                      </a:r>
                      <a:r>
                        <a:rPr lang="en-US" sz="1200" b="1" baseline="0" dirty="0">
                          <a:solidFill>
                            <a:schemeClr val="accent5">
                              <a:lumMod val="75000"/>
                            </a:schemeClr>
                          </a:solidFill>
                          <a:effectLst/>
                          <a:latin typeface="+mn-lt"/>
                          <a:ea typeface="Twinkl" charset="0"/>
                          <a:cs typeface="Twinkl" charset="0"/>
                        </a:rPr>
                        <a:t> Card</a:t>
                      </a:r>
                      <a:endParaRPr lang="en-US" sz="1200" b="1" dirty="0">
                        <a:solidFill>
                          <a:schemeClr val="accent5">
                            <a:lumMod val="75000"/>
                          </a:schemeClr>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This is the card carried by each team to identify what they find at each marker.</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06165">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Control marker</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stations scattered throughout a course that each team should visit.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9465">
                <a:tc>
                  <a:txBody>
                    <a:bodyPr/>
                    <a:lstStyle/>
                    <a:p>
                      <a:pPr marL="107950" marR="0" algn="ctr">
                        <a:spcBef>
                          <a:spcPts val="395"/>
                        </a:spcBef>
                        <a:spcAft>
                          <a:spcPts val="0"/>
                        </a:spcAft>
                      </a:pPr>
                      <a:r>
                        <a:rPr lang="en-US" sz="1200" b="1" dirty="0">
                          <a:solidFill>
                            <a:schemeClr val="accent3">
                              <a:lumMod val="50000"/>
                            </a:schemeClr>
                          </a:solidFill>
                          <a:effectLst/>
                          <a:latin typeface="+mn-lt"/>
                          <a:ea typeface="Twinkl" charset="0"/>
                          <a:cs typeface="Twinkl" charset="0"/>
                        </a:rPr>
                        <a:t>Orientating</a:t>
                      </a:r>
                      <a:r>
                        <a:rPr lang="en-US" sz="1200" b="1" baseline="0" dirty="0">
                          <a:solidFill>
                            <a:schemeClr val="accent3">
                              <a:lumMod val="50000"/>
                            </a:schemeClr>
                          </a:solidFill>
                          <a:effectLst/>
                          <a:latin typeface="+mn-lt"/>
                          <a:ea typeface="Twinkl" charset="0"/>
                          <a:cs typeface="Twinkl" charset="0"/>
                        </a:rPr>
                        <a:t> the map.</a:t>
                      </a:r>
                      <a:endParaRPr lang="en-US" sz="1200" b="1" dirty="0">
                        <a:solidFill>
                          <a:schemeClr val="accent3">
                            <a:lumMod val="50000"/>
                          </a:schemeClr>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indent="0" algn="l" defTabSz="457200" rtl="0" eaLnBrk="1" fontAlgn="auto" latinLnBrk="0" hangingPunct="1">
                        <a:lnSpc>
                          <a:spcPct val="112000"/>
                        </a:lnSpc>
                        <a:spcBef>
                          <a:spcPts val="400"/>
                        </a:spcBef>
                        <a:spcAft>
                          <a:spcPts val="0"/>
                        </a:spcAft>
                        <a:buClrTx/>
                        <a:buSzTx/>
                        <a:buFontTx/>
                        <a:buNone/>
                        <a:tabLst/>
                        <a:defRPr/>
                      </a:pPr>
                      <a:r>
                        <a:rPr lang="en-US" sz="1100" dirty="0"/>
                        <a:t>This is setting the map so it is held the right way round. You can find your location on the map using features.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9465">
                <a:tc>
                  <a:txBody>
                    <a:bodyPr/>
                    <a:lstStyle/>
                    <a:p>
                      <a:pPr marL="107950" marR="0" algn="ctr">
                        <a:spcBef>
                          <a:spcPts val="395"/>
                        </a:spcBef>
                        <a:spcAft>
                          <a:spcPts val="0"/>
                        </a:spcAft>
                      </a:pPr>
                      <a:r>
                        <a:rPr lang="en-US" sz="1200" b="1" dirty="0">
                          <a:solidFill>
                            <a:srgbClr val="0000FF"/>
                          </a:solidFill>
                          <a:effectLst/>
                          <a:latin typeface="+mn-lt"/>
                          <a:ea typeface="Twinkl" charset="0"/>
                          <a:cs typeface="Twinkl" charset="0"/>
                        </a:rPr>
                        <a:t>Stamina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ability to perform physical activity for a sustained period of time.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9465">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Grid</a:t>
                      </a:r>
                      <a:r>
                        <a:rPr lang="en-US" sz="1200" b="1" baseline="0" dirty="0">
                          <a:solidFill>
                            <a:srgbClr val="FF0000"/>
                          </a:solidFill>
                          <a:effectLst/>
                          <a:latin typeface="+mn-lt"/>
                          <a:ea typeface="Twinkl" charset="0"/>
                          <a:cs typeface="Twinkl" charset="0"/>
                        </a:rPr>
                        <a:t> reference/ Coordinates</a:t>
                      </a:r>
                      <a:endParaRPr lang="en-US" sz="1200" b="1" dirty="0">
                        <a:solidFill>
                          <a:srgbClr val="FF0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Using the markers and grids on the map to identify locations of control markers.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9465">
                <a:tc>
                  <a:txBody>
                    <a:bodyPr/>
                    <a:lstStyle/>
                    <a:p>
                      <a:pPr marL="107950" marR="0" algn="ctr">
                        <a:spcBef>
                          <a:spcPts val="395"/>
                        </a:spcBef>
                        <a:spcAft>
                          <a:spcPts val="0"/>
                        </a:spcAft>
                      </a:pPr>
                      <a:r>
                        <a:rPr lang="en-US" sz="1200" b="1" dirty="0">
                          <a:solidFill>
                            <a:srgbClr val="FF2CD7"/>
                          </a:solidFill>
                          <a:effectLst/>
                          <a:latin typeface="+mn-lt"/>
                          <a:ea typeface="Twinkl" charset="0"/>
                          <a:cs typeface="Twinkl" charset="0"/>
                        </a:rPr>
                        <a:t>Teamwork</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Communicating and working with others to establish a goal.</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9465">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Key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A set of symbols that marks human and physical features on a map.</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9465">
                <a:tc>
                  <a:txBody>
                    <a:bodyPr/>
                    <a:lstStyle/>
                    <a:p>
                      <a:pPr marL="107950" marR="0" algn="ctr">
                        <a:spcBef>
                          <a:spcPts val="395"/>
                        </a:spcBef>
                        <a:spcAft>
                          <a:spcPts val="0"/>
                        </a:spcAft>
                      </a:pPr>
                      <a:r>
                        <a:rPr lang="en-US" sz="1200" b="1" dirty="0">
                          <a:solidFill>
                            <a:schemeClr val="accent4">
                              <a:lumMod val="75000"/>
                            </a:schemeClr>
                          </a:solidFill>
                          <a:effectLst/>
                          <a:latin typeface="+mn-lt"/>
                          <a:ea typeface="Twinkl" charset="0"/>
                          <a:cs typeface="Twinkl" charset="0"/>
                        </a:rPr>
                        <a:t>Route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direction they aim to go in order the visit each control marker.</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9465">
                <a:tc>
                  <a:txBody>
                    <a:bodyPr/>
                    <a:lstStyle/>
                    <a:p>
                      <a:pPr marL="107950" marR="0" algn="ctr">
                        <a:spcBef>
                          <a:spcPts val="395"/>
                        </a:spcBef>
                        <a:spcAft>
                          <a:spcPts val="0"/>
                        </a:spcAft>
                      </a:pPr>
                      <a:r>
                        <a:rPr lang="en-US" sz="1200" b="1" dirty="0">
                          <a:solidFill>
                            <a:srgbClr val="008000"/>
                          </a:solidFill>
                          <a:effectLst/>
                          <a:latin typeface="+mn-lt"/>
                          <a:ea typeface="Twinkl" charset="0"/>
                          <a:cs typeface="Twinkl" charset="0"/>
                        </a:rPr>
                        <a:t>Tactics</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plan and approach taken to try to win the competition.</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9465">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Navigate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Plan</a:t>
                      </a:r>
                      <a:r>
                        <a:rPr lang="en-US" sz="1100" baseline="0" dirty="0"/>
                        <a:t> or direct something/someone through a course or route using a map. </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933814566"/>
                  </a:ext>
                </a:extLst>
              </a:tr>
            </a:tbl>
          </a:graphicData>
        </a:graphic>
      </p:graphicFrame>
      <p:sp>
        <p:nvSpPr>
          <p:cNvPr id="16" name="Rectangle 15"/>
          <p:cNvSpPr/>
          <p:nvPr/>
        </p:nvSpPr>
        <p:spPr>
          <a:xfrm>
            <a:off x="381417" y="978585"/>
            <a:ext cx="7234227" cy="2800767"/>
          </a:xfrm>
          <a:prstGeom prst="rect">
            <a:avLst/>
          </a:prstGeom>
        </p:spPr>
        <p:txBody>
          <a:bodyPr wrap="square">
            <a:spAutoFit/>
          </a:bodyPr>
          <a:lstStyle/>
          <a:p>
            <a:pPr marL="90805" lvl="0">
              <a:spcBef>
                <a:spcPts val="285"/>
              </a:spcBef>
            </a:pPr>
            <a:r>
              <a:rPr lang="en-GB" sz="1200" b="1" spc="-5" dirty="0">
                <a:solidFill>
                  <a:prstClr val="black"/>
                </a:solidFill>
                <a:latin typeface="Carlito"/>
                <a:cs typeface="Carlito"/>
              </a:rPr>
              <a:t>Children </a:t>
            </a:r>
            <a:r>
              <a:rPr lang="en-GB" sz="1200" b="1" dirty="0">
                <a:solidFill>
                  <a:prstClr val="black"/>
                </a:solidFill>
                <a:latin typeface="Carlito"/>
                <a:cs typeface="Carlito"/>
              </a:rPr>
              <a:t>will be </a:t>
            </a:r>
            <a:r>
              <a:rPr lang="en-GB" sz="1200" b="1" spc="-5" dirty="0">
                <a:solidFill>
                  <a:prstClr val="black"/>
                </a:solidFill>
                <a:latin typeface="Carlito"/>
                <a:cs typeface="Carlito"/>
              </a:rPr>
              <a:t>taught</a:t>
            </a:r>
            <a:r>
              <a:rPr lang="en-GB" sz="1200" b="1" spc="10" dirty="0">
                <a:solidFill>
                  <a:prstClr val="black"/>
                </a:solidFill>
                <a:latin typeface="Carlito"/>
                <a:cs typeface="Carlito"/>
              </a:rPr>
              <a:t> </a:t>
            </a:r>
            <a:r>
              <a:rPr lang="en-GB" sz="1200" b="1" spc="-5" dirty="0">
                <a:solidFill>
                  <a:prstClr val="black"/>
                </a:solidFill>
                <a:latin typeface="Carlito"/>
                <a:cs typeface="Carlito"/>
              </a:rPr>
              <a:t>to:</a:t>
            </a:r>
            <a:endParaRPr lang="en-GB" sz="1200" spc="-5" dirty="0">
              <a:solidFill>
                <a:srgbClr val="ED7D31">
                  <a:lumMod val="75000"/>
                </a:srgbClr>
              </a:solidFill>
              <a:latin typeface="Carlito"/>
              <a:cs typeface="Carlito"/>
            </a:endParaRP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Follow a map in a familiar context (school playground).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Move from one point to another following a map.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Use clues to help them follow a route on a map.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Begin to show good communications skills when working with others.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Be familiar with and understand key vocabulary: key, route, tactics etc.</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Follow a route on a map safely. </a:t>
            </a:r>
          </a:p>
          <a:p>
            <a:pPr marL="262890" lvl="0" indent="-172720">
              <a:spcBef>
                <a:spcPts val="215"/>
              </a:spcBef>
              <a:buFont typeface="Arial"/>
              <a:buChar char="•"/>
              <a:tabLst>
                <a:tab pos="263525" algn="l"/>
              </a:tabLst>
            </a:pPr>
            <a:r>
              <a:rPr lang="en-GB" sz="1200" dirty="0">
                <a:solidFill>
                  <a:prstClr val="black"/>
                </a:solidFill>
                <a:latin typeface="Carlito"/>
                <a:cs typeface="Carlito"/>
              </a:rPr>
              <a:t>Apply direction when navigating a map (left, right, forward, backwards).  </a:t>
            </a:r>
          </a:p>
          <a:p>
            <a:pPr marL="262890" lvl="0" indent="-172720">
              <a:spcBef>
                <a:spcPts val="215"/>
              </a:spcBef>
              <a:buFont typeface="Arial"/>
              <a:buChar char="•"/>
              <a:tabLst>
                <a:tab pos="263525" algn="l"/>
              </a:tabLst>
            </a:pPr>
            <a:r>
              <a:rPr lang="en-GB" sz="1200" dirty="0">
                <a:solidFill>
                  <a:prstClr val="black"/>
                </a:solidFill>
                <a:latin typeface="Carlito"/>
                <a:cs typeface="Carlito"/>
              </a:rPr>
              <a:t>Follow a map in a more familiar demanding context. </a:t>
            </a:r>
          </a:p>
          <a:p>
            <a:pPr marL="262890" lvl="0" indent="-172720">
              <a:spcBef>
                <a:spcPts val="215"/>
              </a:spcBef>
              <a:buFont typeface="Arial"/>
              <a:buChar char="•"/>
              <a:tabLst>
                <a:tab pos="263525" algn="l"/>
              </a:tabLst>
            </a:pPr>
            <a:r>
              <a:rPr lang="en-GB" sz="1200" dirty="0">
                <a:solidFill>
                  <a:prstClr val="black"/>
                </a:solidFill>
                <a:latin typeface="Carlito"/>
                <a:cs typeface="Carlito"/>
              </a:rPr>
              <a:t>Move from one location to another using a map. </a:t>
            </a:r>
          </a:p>
          <a:p>
            <a:pPr marL="262890" lvl="0" indent="-172720">
              <a:spcBef>
                <a:spcPts val="215"/>
              </a:spcBef>
              <a:buFont typeface="Arial"/>
              <a:buChar char="•"/>
              <a:tabLst>
                <a:tab pos="263525" algn="l"/>
              </a:tabLst>
            </a:pPr>
            <a:r>
              <a:rPr lang="en-GB" sz="1200" dirty="0">
                <a:solidFill>
                  <a:prstClr val="black"/>
                </a:solidFill>
                <a:latin typeface="Carlito"/>
                <a:cs typeface="Carlito"/>
              </a:rPr>
              <a:t>Follow a route accurately, safely and within a time limit.</a:t>
            </a:r>
          </a:p>
          <a:p>
            <a:pPr marL="262890" lvl="0" indent="-172720">
              <a:spcBef>
                <a:spcPts val="215"/>
              </a:spcBef>
              <a:buFont typeface="Arial"/>
              <a:buChar char="•"/>
              <a:tabLst>
                <a:tab pos="263525" algn="l"/>
              </a:tabLst>
            </a:pPr>
            <a:r>
              <a:rPr lang="en-GB" sz="1200" dirty="0">
                <a:solidFill>
                  <a:prstClr val="black"/>
                </a:solidFill>
                <a:latin typeface="Carlito"/>
                <a:cs typeface="Carlito"/>
              </a:rPr>
              <a:t>Begin to apply tactics to plan the best way to navigate a map within a certain time.  </a:t>
            </a:r>
          </a:p>
          <a:p>
            <a:pPr marL="90170" lvl="0">
              <a:spcBef>
                <a:spcPts val="215"/>
              </a:spcBef>
              <a:tabLst>
                <a:tab pos="263525" algn="l"/>
              </a:tabLst>
            </a:pPr>
            <a:endParaRPr lang="en-GB" sz="1200" dirty="0">
              <a:solidFill>
                <a:prstClr val="black"/>
              </a:solidFill>
              <a:latin typeface="Carlito"/>
              <a:cs typeface="Carlito"/>
            </a:endParaRPr>
          </a:p>
        </p:txBody>
      </p:sp>
      <p:sp>
        <p:nvSpPr>
          <p:cNvPr id="25" name="Rectangle 24">
            <a:extLst>
              <a:ext uri="{FF2B5EF4-FFF2-40B4-BE49-F238E27FC236}">
                <a16:creationId xmlns:a16="http://schemas.microsoft.com/office/drawing/2014/main" id="{0FA73F58-1B5C-4E21-831B-BAECCC79E52D}"/>
              </a:ext>
            </a:extLst>
          </p:cNvPr>
          <p:cNvSpPr/>
          <p:nvPr/>
        </p:nvSpPr>
        <p:spPr>
          <a:xfrm>
            <a:off x="253384" y="4981688"/>
            <a:ext cx="3286769" cy="168853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9630" lvl="0">
              <a:spcBef>
                <a:spcPts val="295"/>
              </a:spcBef>
              <a:defRPr/>
            </a:pPr>
            <a:endParaRPr lang="en-GB" sz="1200" kern="0" dirty="0">
              <a:solidFill>
                <a:prstClr val="black"/>
              </a:solidFill>
              <a:latin typeface="Carlito"/>
              <a:cs typeface="Carlito"/>
            </a:endParaRPr>
          </a:p>
        </p:txBody>
      </p:sp>
      <p:sp>
        <p:nvSpPr>
          <p:cNvPr id="26" name="TextBox 25">
            <a:extLst>
              <a:ext uri="{FF2B5EF4-FFF2-40B4-BE49-F238E27FC236}">
                <a16:creationId xmlns:a16="http://schemas.microsoft.com/office/drawing/2014/main" id="{F6A122BF-E0AE-4316-9ED7-C89D983C78CB}"/>
              </a:ext>
            </a:extLst>
          </p:cNvPr>
          <p:cNvSpPr txBox="1"/>
          <p:nvPr/>
        </p:nvSpPr>
        <p:spPr>
          <a:xfrm>
            <a:off x="317400" y="5133458"/>
            <a:ext cx="3158735" cy="1384995"/>
          </a:xfrm>
          <a:prstGeom prst="rect">
            <a:avLst/>
          </a:prstGeom>
          <a:noFill/>
        </p:spPr>
        <p:txBody>
          <a:bodyPr wrap="square" rtlCol="0">
            <a:spAutoFit/>
          </a:bodyPr>
          <a:lstStyle/>
          <a:p>
            <a:pPr algn="ctr"/>
            <a:r>
              <a:rPr lang="en-GB" sz="1400" b="1" u="sng" dirty="0"/>
              <a:t>Curriculum links:</a:t>
            </a:r>
          </a:p>
          <a:p>
            <a:pPr algn="ctr"/>
            <a:r>
              <a:rPr lang="en-GB" sz="1400" dirty="0"/>
              <a:t>Maths – Scales / coordinates / direction / position</a:t>
            </a:r>
          </a:p>
          <a:p>
            <a:pPr algn="ctr"/>
            <a:r>
              <a:rPr lang="en-GB" sz="1400" dirty="0"/>
              <a:t>Geography – Map reading / keys /scales</a:t>
            </a:r>
          </a:p>
          <a:p>
            <a:pPr algn="ctr"/>
            <a:r>
              <a:rPr lang="en-GB" sz="1400" dirty="0"/>
              <a:t>PSHCE – Teamwork / resilience / Cooperation</a:t>
            </a:r>
          </a:p>
        </p:txBody>
      </p:sp>
      <p:sp>
        <p:nvSpPr>
          <p:cNvPr id="27" name="Rectangle 26">
            <a:extLst>
              <a:ext uri="{FF2B5EF4-FFF2-40B4-BE49-F238E27FC236}">
                <a16:creationId xmlns:a16="http://schemas.microsoft.com/office/drawing/2014/main" id="{8D9EEBD4-EC28-4821-A2E8-EBA3D72356DF}"/>
              </a:ext>
            </a:extLst>
          </p:cNvPr>
          <p:cNvSpPr/>
          <p:nvPr/>
        </p:nvSpPr>
        <p:spPr>
          <a:xfrm>
            <a:off x="203960" y="3689629"/>
            <a:ext cx="3598536" cy="1200329"/>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Lifestyle:</a:t>
            </a:r>
          </a:p>
          <a:p>
            <a:pPr marL="262890" marR="252729" lvl="0" indent="-172720">
              <a:buFont typeface="Arial"/>
              <a:buChar char="•"/>
              <a:tabLst>
                <a:tab pos="263525" algn="l"/>
              </a:tabLst>
            </a:pPr>
            <a:r>
              <a:rPr lang="en-GB" sz="1200" spc="-5" dirty="0">
                <a:solidFill>
                  <a:prstClr val="black"/>
                </a:solidFill>
                <a:latin typeface="Carlito"/>
                <a:cs typeface="Carlito"/>
              </a:rPr>
              <a:t>Is this a form of exercise?</a:t>
            </a:r>
          </a:p>
          <a:p>
            <a:pPr marL="262890" marR="252729" lvl="0" indent="-172720">
              <a:buFont typeface="Arial"/>
              <a:buChar char="•"/>
              <a:tabLst>
                <a:tab pos="263525" algn="l"/>
              </a:tabLst>
            </a:pPr>
            <a:r>
              <a:rPr lang="en-GB" sz="1200" spc="-5" dirty="0">
                <a:solidFill>
                  <a:prstClr val="black"/>
                </a:solidFill>
                <a:latin typeface="Carlito"/>
                <a:cs typeface="Carlito"/>
              </a:rPr>
              <a:t>What makes exercise actually exercise?</a:t>
            </a:r>
          </a:p>
          <a:p>
            <a:pPr marL="262890" marR="252729" lvl="0" indent="-172720">
              <a:buFont typeface="Arial"/>
              <a:buChar char="•"/>
              <a:tabLst>
                <a:tab pos="263525" algn="l"/>
              </a:tabLst>
            </a:pPr>
            <a:r>
              <a:rPr lang="en-GB" sz="1200" spc="-5" dirty="0">
                <a:solidFill>
                  <a:prstClr val="black"/>
                </a:solidFill>
                <a:latin typeface="Carlito"/>
                <a:cs typeface="Carlito"/>
              </a:rPr>
              <a:t>How does our body feel in comparison to other activities?</a:t>
            </a: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29" name="Rectangle 28">
            <a:extLst>
              <a:ext uri="{FF2B5EF4-FFF2-40B4-BE49-F238E27FC236}">
                <a16:creationId xmlns:a16="http://schemas.microsoft.com/office/drawing/2014/main" id="{BA73CD4C-9D6E-49F3-9204-90DB3A991CE9}"/>
              </a:ext>
            </a:extLst>
          </p:cNvPr>
          <p:cNvSpPr/>
          <p:nvPr/>
        </p:nvSpPr>
        <p:spPr>
          <a:xfrm>
            <a:off x="3861283" y="3765434"/>
            <a:ext cx="3754361" cy="1384995"/>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does teamwork look like? </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Why is communication important for this task?</a:t>
            </a: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p:txBody>
      </p:sp>
    </p:spTree>
    <p:extLst>
      <p:ext uri="{BB962C8B-B14F-4D97-AF65-F5344CB8AC3E}">
        <p14:creationId xmlns:p14="http://schemas.microsoft.com/office/powerpoint/2010/main" val="3760972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88468FB-4DB7-4D3A-A411-727B5B11B153}"/>
              </a:ext>
            </a:extLst>
          </p:cNvPr>
          <p:cNvSpPr/>
          <p:nvPr/>
        </p:nvSpPr>
        <p:spPr>
          <a:xfrm>
            <a:off x="4341262" y="3531427"/>
            <a:ext cx="3347344" cy="1595825"/>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E2B6A4DA-7D58-4AAF-8FDA-39C206408712}"/>
              </a:ext>
            </a:extLst>
          </p:cNvPr>
          <p:cNvSpPr/>
          <p:nvPr/>
        </p:nvSpPr>
        <p:spPr>
          <a:xfrm>
            <a:off x="179305" y="3531427"/>
            <a:ext cx="3999824" cy="1342576"/>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55110EE0-0784-4CB6-B6B0-6BD650521674}"/>
              </a:ext>
            </a:extLst>
          </p:cNvPr>
          <p:cNvSpPr/>
          <p:nvPr/>
        </p:nvSpPr>
        <p:spPr>
          <a:xfrm>
            <a:off x="201133" y="1037112"/>
            <a:ext cx="7505953" cy="2425832"/>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805" lvl="0">
              <a:spcBef>
                <a:spcPts val="285"/>
              </a:spcBef>
            </a:pPr>
            <a:endParaRPr lang="en-GB" sz="1200" dirty="0">
              <a:solidFill>
                <a:prstClr val="black"/>
              </a:solidFill>
              <a:latin typeface="Carlito"/>
              <a:cs typeface="Carlito"/>
            </a:endParaRPr>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201133" y="123061"/>
            <a:ext cx="861672" cy="771646"/>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661480" y="41131"/>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6">
            <a:extLst>
              <a:ext uri="{FF2B5EF4-FFF2-40B4-BE49-F238E27FC236}">
                <a16:creationId xmlns:a16="http://schemas.microsoft.com/office/drawing/2014/main" id="{A5514543-91CD-4224-94C4-E4AD14B11FAB}"/>
              </a:ext>
            </a:extLst>
          </p:cNvPr>
          <p:cNvGrpSpPr/>
          <p:nvPr/>
        </p:nvGrpSpPr>
        <p:grpSpPr>
          <a:xfrm>
            <a:off x="5430715" y="41077"/>
            <a:ext cx="3584848" cy="414722"/>
            <a:chOff x="1330452" y="71627"/>
            <a:chExt cx="2769235" cy="490855"/>
          </a:xfrm>
        </p:grpSpPr>
        <p:sp>
          <p:nvSpPr>
            <p:cNvPr id="7"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2" name="Rectangle 11"/>
          <p:cNvSpPr/>
          <p:nvPr/>
        </p:nvSpPr>
        <p:spPr>
          <a:xfrm>
            <a:off x="3146115" y="67954"/>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3" name="Rectangle 12"/>
          <p:cNvSpPr/>
          <p:nvPr/>
        </p:nvSpPr>
        <p:spPr>
          <a:xfrm>
            <a:off x="5502072" y="64992"/>
            <a:ext cx="3441968"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LKS2 Striking &amp; Fielding</a:t>
            </a:r>
          </a:p>
        </p:txBody>
      </p:sp>
      <p:grpSp>
        <p:nvGrpSpPr>
          <p:cNvPr id="14" name="object 10">
            <a:extLst>
              <a:ext uri="{FF2B5EF4-FFF2-40B4-BE49-F238E27FC236}">
                <a16:creationId xmlns:a16="http://schemas.microsoft.com/office/drawing/2014/main" id="{2B4BA900-7343-4760-8ED5-B61E4C15A1E5}"/>
              </a:ext>
            </a:extLst>
          </p:cNvPr>
          <p:cNvGrpSpPr/>
          <p:nvPr/>
        </p:nvGrpSpPr>
        <p:grpSpPr>
          <a:xfrm>
            <a:off x="7850739" y="579712"/>
            <a:ext cx="4296149" cy="408940"/>
            <a:chOff x="4802123" y="829055"/>
            <a:chExt cx="4133215" cy="408940"/>
          </a:xfrm>
        </p:grpSpPr>
        <p:sp>
          <p:nvSpPr>
            <p:cNvPr id="15"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6"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7" name="TextBox 16"/>
          <p:cNvSpPr txBox="1"/>
          <p:nvPr/>
        </p:nvSpPr>
        <p:spPr>
          <a:xfrm>
            <a:off x="1201783" y="481693"/>
            <a:ext cx="8621488" cy="369332"/>
          </a:xfrm>
          <a:prstGeom prst="rect">
            <a:avLst/>
          </a:prstGeom>
          <a:noFill/>
        </p:spPr>
        <p:txBody>
          <a:bodyPr wrap="square" rtlCol="0">
            <a:spAutoFit/>
          </a:bodyPr>
          <a:lstStyle/>
          <a:p>
            <a:r>
              <a:rPr lang="en-GB" sz="1400" dirty="0"/>
              <a:t>* Please see the inspiring athletes attached with sport specific knowledge organisers</a:t>
            </a:r>
            <a:r>
              <a:rPr lang="en-GB" dirty="0"/>
              <a:t>. </a:t>
            </a:r>
          </a:p>
        </p:txBody>
      </p:sp>
      <p:graphicFrame>
        <p:nvGraphicFramePr>
          <p:cNvPr id="18" name="object 14"/>
          <p:cNvGraphicFramePr>
            <a:graphicFrameLocks noGrp="1"/>
          </p:cNvGraphicFramePr>
          <p:nvPr>
            <p:extLst>
              <p:ext uri="{D42A27DB-BD31-4B8C-83A1-F6EECF244321}">
                <p14:modId xmlns:p14="http://schemas.microsoft.com/office/powerpoint/2010/main" val="3332137057"/>
              </p:ext>
            </p:extLst>
          </p:nvPr>
        </p:nvGraphicFramePr>
        <p:xfrm>
          <a:off x="7850739" y="988652"/>
          <a:ext cx="4265763" cy="5682253"/>
        </p:xfrm>
        <a:graphic>
          <a:graphicData uri="http://schemas.openxmlformats.org/drawingml/2006/table">
            <a:tbl>
              <a:tblPr firstRow="1" bandRow="1">
                <a:tableStyleId>{2D5ABB26-0587-4C30-8999-92F81FD0307C}</a:tableStyleId>
              </a:tblPr>
              <a:tblGrid>
                <a:gridCol w="1409454">
                  <a:extLst>
                    <a:ext uri="{9D8B030D-6E8A-4147-A177-3AD203B41FA5}">
                      <a16:colId xmlns:a16="http://schemas.microsoft.com/office/drawing/2014/main" val="20000"/>
                    </a:ext>
                  </a:extLst>
                </a:gridCol>
                <a:gridCol w="2856309">
                  <a:extLst>
                    <a:ext uri="{9D8B030D-6E8A-4147-A177-3AD203B41FA5}">
                      <a16:colId xmlns:a16="http://schemas.microsoft.com/office/drawing/2014/main" val="20001"/>
                    </a:ext>
                  </a:extLst>
                </a:gridCol>
              </a:tblGrid>
              <a:tr h="552137">
                <a:tc>
                  <a:txBody>
                    <a:bodyPr/>
                    <a:lstStyle/>
                    <a:p>
                      <a:pPr>
                        <a:lnSpc>
                          <a:spcPct val="100000"/>
                        </a:lnSpc>
                        <a:spcBef>
                          <a:spcPts val="30"/>
                        </a:spcBef>
                      </a:pPr>
                      <a:endParaRPr sz="1350" dirty="0">
                        <a:latin typeface="Times New Roman"/>
                        <a:cs typeface="Times New Roman"/>
                      </a:endParaRPr>
                    </a:p>
                    <a:p>
                      <a:pPr marL="108585" algn="ctr">
                        <a:lnSpc>
                          <a:spcPct val="100000"/>
                        </a:lnSpc>
                        <a:spcBef>
                          <a:spcPts val="5"/>
                        </a:spcBef>
                      </a:pPr>
                      <a:r>
                        <a:rPr sz="1200" b="1" spc="-10" dirty="0">
                          <a:solidFill>
                            <a:srgbClr val="2A1F94"/>
                          </a:solidFill>
                          <a:latin typeface="Carlito"/>
                          <a:cs typeface="Carlito"/>
                        </a:rPr>
                        <a:t>Overarm</a:t>
                      </a:r>
                      <a:r>
                        <a:rPr sz="1200" b="1" spc="-40" dirty="0">
                          <a:solidFill>
                            <a:srgbClr val="2A1F94"/>
                          </a:solidFill>
                          <a:latin typeface="Carlito"/>
                          <a:cs typeface="Carlito"/>
                        </a:rPr>
                        <a:t> </a:t>
                      </a:r>
                      <a:r>
                        <a:rPr sz="1200" b="1" spc="-5" dirty="0">
                          <a:solidFill>
                            <a:srgbClr val="2A1F94"/>
                          </a:solidFill>
                          <a:latin typeface="Carlito"/>
                          <a:cs typeface="Carlito"/>
                        </a:rPr>
                        <a:t>throw</a:t>
                      </a:r>
                      <a:endParaRPr sz="1200" dirty="0">
                        <a:latin typeface="Carlito"/>
                        <a:cs typeface="Carlito"/>
                      </a:endParaRPr>
                    </a:p>
                  </a:txBody>
                  <a:tcPr marL="0" marR="0" marT="381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8585">
                        <a:lnSpc>
                          <a:spcPct val="100000"/>
                        </a:lnSpc>
                        <a:spcBef>
                          <a:spcPts val="15"/>
                        </a:spcBef>
                      </a:pPr>
                      <a:r>
                        <a:rPr sz="1100" dirty="0">
                          <a:latin typeface="+mj-lt"/>
                          <a:cs typeface="Carlito"/>
                        </a:rPr>
                        <a:t>An object </a:t>
                      </a:r>
                      <a:r>
                        <a:rPr sz="1100" spc="-5" dirty="0">
                          <a:latin typeface="+mj-lt"/>
                          <a:cs typeface="Carlito"/>
                        </a:rPr>
                        <a:t>throw </a:t>
                      </a:r>
                      <a:r>
                        <a:rPr sz="1100" spc="-10" dirty="0">
                          <a:latin typeface="+mj-lt"/>
                          <a:cs typeface="Carlito"/>
                        </a:rPr>
                        <a:t>from </a:t>
                      </a:r>
                      <a:r>
                        <a:rPr sz="1100" dirty="0">
                          <a:latin typeface="+mj-lt"/>
                          <a:cs typeface="Carlito"/>
                        </a:rPr>
                        <a:t>the should</a:t>
                      </a:r>
                      <a:r>
                        <a:rPr sz="1100" spc="-60" dirty="0">
                          <a:latin typeface="+mj-lt"/>
                          <a:cs typeface="Carlito"/>
                        </a:rPr>
                        <a:t> </a:t>
                      </a:r>
                      <a:r>
                        <a:rPr sz="1100" dirty="0">
                          <a:latin typeface="+mj-lt"/>
                          <a:cs typeface="Carlito"/>
                        </a:rPr>
                        <a:t>and</a:t>
                      </a:r>
                    </a:p>
                    <a:p>
                      <a:pPr marL="108585" marR="190500">
                        <a:lnSpc>
                          <a:spcPts val="1620"/>
                        </a:lnSpc>
                        <a:spcBef>
                          <a:spcPts val="70"/>
                        </a:spcBef>
                      </a:pPr>
                      <a:r>
                        <a:rPr sz="1100" dirty="0">
                          <a:latin typeface="+mj-lt"/>
                          <a:cs typeface="Carlito"/>
                        </a:rPr>
                        <a:t>then </a:t>
                      </a:r>
                      <a:r>
                        <a:rPr sz="1100" spc="-10" dirty="0">
                          <a:latin typeface="+mj-lt"/>
                          <a:cs typeface="Carlito"/>
                        </a:rPr>
                        <a:t>forced </a:t>
                      </a:r>
                      <a:r>
                        <a:rPr sz="1100" spc="-5" dirty="0">
                          <a:latin typeface="+mj-lt"/>
                          <a:cs typeface="Carlito"/>
                        </a:rPr>
                        <a:t>forward. </a:t>
                      </a:r>
                      <a:r>
                        <a:rPr sz="1100" dirty="0">
                          <a:latin typeface="+mj-lt"/>
                          <a:cs typeface="Carlito"/>
                        </a:rPr>
                        <a:t>This </a:t>
                      </a:r>
                      <a:r>
                        <a:rPr sz="1100" spc="-5" dirty="0">
                          <a:latin typeface="+mj-lt"/>
                          <a:cs typeface="Carlito"/>
                        </a:rPr>
                        <a:t>throw </a:t>
                      </a:r>
                      <a:r>
                        <a:rPr sz="1100" dirty="0">
                          <a:latin typeface="+mj-lt"/>
                          <a:cs typeface="Carlito"/>
                        </a:rPr>
                        <a:t>is</a:t>
                      </a:r>
                      <a:r>
                        <a:rPr sz="1100" spc="-114" dirty="0">
                          <a:latin typeface="+mj-lt"/>
                          <a:cs typeface="Carlito"/>
                        </a:rPr>
                        <a:t> </a:t>
                      </a:r>
                      <a:r>
                        <a:rPr sz="1100" spc="-5" dirty="0">
                          <a:latin typeface="+mj-lt"/>
                          <a:cs typeface="Carlito"/>
                        </a:rPr>
                        <a:t>great  </a:t>
                      </a:r>
                      <a:r>
                        <a:rPr sz="1100" spc="-10" dirty="0">
                          <a:latin typeface="+mj-lt"/>
                          <a:cs typeface="Carlito"/>
                        </a:rPr>
                        <a:t>for </a:t>
                      </a:r>
                      <a:r>
                        <a:rPr sz="1100" spc="-5" dirty="0">
                          <a:latin typeface="+mj-lt"/>
                          <a:cs typeface="Carlito"/>
                        </a:rPr>
                        <a:t>longer</a:t>
                      </a:r>
                      <a:r>
                        <a:rPr sz="1100" spc="-25" dirty="0">
                          <a:latin typeface="+mj-lt"/>
                          <a:cs typeface="Carlito"/>
                        </a:rPr>
                        <a:t> </a:t>
                      </a:r>
                      <a:r>
                        <a:rPr sz="1100" spc="-5" dirty="0">
                          <a:latin typeface="+mj-lt"/>
                          <a:cs typeface="Carlito"/>
                        </a:rPr>
                        <a:t>distances.</a:t>
                      </a:r>
                      <a:endParaRPr sz="1100" dirty="0">
                        <a:latin typeface="+mj-lt"/>
                        <a:cs typeface="Carlito"/>
                      </a:endParaRP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0"/>
                  </a:ext>
                </a:extLst>
              </a:tr>
              <a:tr h="112342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050">
                        <a:latin typeface="Times New Roman"/>
                        <a:cs typeface="Times New Roman"/>
                      </a:endParaRPr>
                    </a:p>
                    <a:p>
                      <a:pPr marL="107314" algn="ctr">
                        <a:lnSpc>
                          <a:spcPct val="100000"/>
                        </a:lnSpc>
                      </a:pPr>
                      <a:r>
                        <a:rPr sz="1200" b="1" spc="-5" dirty="0">
                          <a:solidFill>
                            <a:srgbClr val="92D050"/>
                          </a:solidFill>
                          <a:latin typeface="Carlito"/>
                          <a:cs typeface="Carlito"/>
                        </a:rPr>
                        <a:t>Underarm</a:t>
                      </a:r>
                      <a:r>
                        <a:rPr sz="1200" b="1" spc="-25" dirty="0">
                          <a:solidFill>
                            <a:srgbClr val="92D050"/>
                          </a:solidFill>
                          <a:latin typeface="Carlito"/>
                          <a:cs typeface="Carlito"/>
                        </a:rPr>
                        <a:t> </a:t>
                      </a:r>
                      <a:r>
                        <a:rPr sz="1200" b="1" spc="-5" dirty="0">
                          <a:solidFill>
                            <a:srgbClr val="92D050"/>
                          </a:solidFill>
                          <a:latin typeface="Carlito"/>
                          <a:cs typeface="Carlito"/>
                        </a:rPr>
                        <a:t>throw</a:t>
                      </a:r>
                      <a:endParaRPr sz="1200">
                        <a:latin typeface="Carlito"/>
                        <a:cs typeface="Carlito"/>
                      </a:endParaRPr>
                    </a:p>
                  </a:txBody>
                  <a:tcPr marL="0" marR="0" marT="0"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8585">
                        <a:lnSpc>
                          <a:spcPct val="100000"/>
                        </a:lnSpc>
                        <a:spcBef>
                          <a:spcPts val="15"/>
                        </a:spcBef>
                      </a:pPr>
                      <a:r>
                        <a:rPr sz="1100" dirty="0">
                          <a:latin typeface="+mj-lt"/>
                          <a:cs typeface="Carlito"/>
                        </a:rPr>
                        <a:t>Using an object </a:t>
                      </a:r>
                      <a:r>
                        <a:rPr sz="1100" spc="-5" dirty="0">
                          <a:latin typeface="+mj-lt"/>
                          <a:cs typeface="Carlito"/>
                        </a:rPr>
                        <a:t>to throw over </a:t>
                      </a:r>
                      <a:r>
                        <a:rPr sz="1100" dirty="0">
                          <a:latin typeface="+mj-lt"/>
                          <a:cs typeface="Carlito"/>
                        </a:rPr>
                        <a:t>a</a:t>
                      </a:r>
                      <a:r>
                        <a:rPr sz="1100" spc="-45" dirty="0">
                          <a:latin typeface="+mj-lt"/>
                          <a:cs typeface="Carlito"/>
                        </a:rPr>
                        <a:t> </a:t>
                      </a:r>
                      <a:r>
                        <a:rPr sz="1100" dirty="0">
                          <a:latin typeface="+mj-lt"/>
                          <a:cs typeface="Carlito"/>
                        </a:rPr>
                        <a:t>short</a:t>
                      </a:r>
                    </a:p>
                    <a:p>
                      <a:pPr marL="108585">
                        <a:lnSpc>
                          <a:spcPct val="100000"/>
                        </a:lnSpc>
                        <a:spcBef>
                          <a:spcPts val="170"/>
                        </a:spcBef>
                      </a:pPr>
                      <a:r>
                        <a:rPr sz="1100" spc="-5" dirty="0">
                          <a:latin typeface="+mj-lt"/>
                          <a:cs typeface="Carlito"/>
                        </a:rPr>
                        <a:t>distance </a:t>
                      </a:r>
                      <a:r>
                        <a:rPr sz="1100" spc="-15" dirty="0">
                          <a:latin typeface="+mj-lt"/>
                          <a:cs typeface="Carlito"/>
                        </a:rPr>
                        <a:t>accurately. </a:t>
                      </a:r>
                      <a:r>
                        <a:rPr sz="1100" dirty="0">
                          <a:latin typeface="+mj-lt"/>
                          <a:cs typeface="Carlito"/>
                        </a:rPr>
                        <a:t>It </a:t>
                      </a:r>
                      <a:r>
                        <a:rPr sz="1100" spc="-10" dirty="0">
                          <a:latin typeface="+mj-lt"/>
                          <a:cs typeface="Carlito"/>
                        </a:rPr>
                        <a:t>involves</a:t>
                      </a:r>
                      <a:r>
                        <a:rPr sz="1100" spc="-20" dirty="0">
                          <a:latin typeface="+mj-lt"/>
                          <a:cs typeface="Carlito"/>
                        </a:rPr>
                        <a:t> </a:t>
                      </a:r>
                      <a:r>
                        <a:rPr sz="1100" dirty="0">
                          <a:latin typeface="+mj-lt"/>
                          <a:cs typeface="Carlito"/>
                        </a:rPr>
                        <a:t>the</a:t>
                      </a:r>
                    </a:p>
                    <a:p>
                      <a:pPr marL="108585" marR="143510">
                        <a:lnSpc>
                          <a:spcPct val="111900"/>
                        </a:lnSpc>
                        <a:spcBef>
                          <a:spcPts val="5"/>
                        </a:spcBef>
                      </a:pPr>
                      <a:r>
                        <a:rPr sz="1100" spc="-10" dirty="0">
                          <a:latin typeface="+mj-lt"/>
                          <a:cs typeface="Carlito"/>
                        </a:rPr>
                        <a:t>transference </a:t>
                      </a:r>
                      <a:r>
                        <a:rPr sz="1100" dirty="0">
                          <a:latin typeface="+mj-lt"/>
                          <a:cs typeface="Carlito"/>
                        </a:rPr>
                        <a:t>of </a:t>
                      </a:r>
                      <a:r>
                        <a:rPr sz="1100" spc="-5" dirty="0">
                          <a:latin typeface="+mj-lt"/>
                          <a:cs typeface="Carlito"/>
                        </a:rPr>
                        <a:t>weight forwards </a:t>
                      </a:r>
                      <a:r>
                        <a:rPr sz="1100" dirty="0">
                          <a:latin typeface="+mj-lt"/>
                          <a:cs typeface="Carlito"/>
                        </a:rPr>
                        <a:t>as the  </a:t>
                      </a:r>
                      <a:r>
                        <a:rPr sz="1100" spc="-5" dirty="0">
                          <a:latin typeface="+mj-lt"/>
                          <a:cs typeface="Carlito"/>
                        </a:rPr>
                        <a:t>straight-</a:t>
                      </a:r>
                      <a:r>
                        <a:rPr sz="1100" b="1" spc="-5" dirty="0">
                          <a:latin typeface="+mj-lt"/>
                          <a:cs typeface="Carlito"/>
                        </a:rPr>
                        <a:t>t</a:t>
                      </a:r>
                      <a:r>
                        <a:rPr sz="1100" b="0" spc="-5" dirty="0">
                          <a:latin typeface="+mj-lt"/>
                          <a:cs typeface="Carlito"/>
                        </a:rPr>
                        <a:t>hrowing </a:t>
                      </a:r>
                      <a:r>
                        <a:rPr sz="1100" dirty="0">
                          <a:latin typeface="+mj-lt"/>
                          <a:cs typeface="Carlito"/>
                        </a:rPr>
                        <a:t>arm </a:t>
                      </a:r>
                      <a:r>
                        <a:rPr sz="1100" spc="-5" dirty="0">
                          <a:latin typeface="+mj-lt"/>
                          <a:cs typeface="Carlito"/>
                        </a:rPr>
                        <a:t>swings through  </a:t>
                      </a:r>
                      <a:r>
                        <a:rPr sz="1100" spc="-10" dirty="0">
                          <a:latin typeface="+mj-lt"/>
                          <a:cs typeface="Carlito"/>
                        </a:rPr>
                        <a:t>from </a:t>
                      </a:r>
                      <a:r>
                        <a:rPr sz="1100" dirty="0">
                          <a:latin typeface="+mj-lt"/>
                          <a:cs typeface="Carlito"/>
                        </a:rPr>
                        <a:t>the back </a:t>
                      </a:r>
                      <a:r>
                        <a:rPr sz="1100" spc="-5" dirty="0">
                          <a:latin typeface="+mj-lt"/>
                          <a:cs typeface="Carlito"/>
                        </a:rPr>
                        <a:t>to </a:t>
                      </a:r>
                      <a:r>
                        <a:rPr sz="1100" dirty="0">
                          <a:latin typeface="+mj-lt"/>
                          <a:cs typeface="Carlito"/>
                        </a:rPr>
                        <a:t>the </a:t>
                      </a:r>
                      <a:r>
                        <a:rPr sz="1100" spc="-10" dirty="0">
                          <a:latin typeface="+mj-lt"/>
                          <a:cs typeface="Carlito"/>
                        </a:rPr>
                        <a:t>front </a:t>
                      </a:r>
                      <a:r>
                        <a:rPr sz="1100" spc="-5" dirty="0">
                          <a:latin typeface="+mj-lt"/>
                          <a:cs typeface="Carlito"/>
                        </a:rPr>
                        <a:t>to release </a:t>
                      </a:r>
                      <a:r>
                        <a:rPr sz="1100" dirty="0">
                          <a:latin typeface="+mj-lt"/>
                          <a:cs typeface="Carlito"/>
                        </a:rPr>
                        <a:t>the  object </a:t>
                      </a:r>
                      <a:r>
                        <a:rPr sz="1100" spc="-5" dirty="0">
                          <a:latin typeface="+mj-lt"/>
                          <a:cs typeface="Carlito"/>
                        </a:rPr>
                        <a:t>at </a:t>
                      </a:r>
                      <a:r>
                        <a:rPr sz="1100" dirty="0">
                          <a:latin typeface="+mj-lt"/>
                          <a:cs typeface="Carlito"/>
                        </a:rPr>
                        <a:t>hip</a:t>
                      </a:r>
                      <a:r>
                        <a:rPr sz="1100" spc="-30" dirty="0">
                          <a:latin typeface="+mj-lt"/>
                          <a:cs typeface="Carlito"/>
                        </a:rPr>
                        <a:t> </a:t>
                      </a:r>
                      <a:r>
                        <a:rPr sz="1100" dirty="0">
                          <a:latin typeface="+mj-lt"/>
                          <a:cs typeface="Carlito"/>
                        </a:rPr>
                        <a:t>height.</a:t>
                      </a:r>
                    </a:p>
                  </a:txBody>
                  <a:tcPr marL="0" marR="0" marT="1905" marB="0">
                    <a:lnL w="12700">
                      <a:solidFill>
                        <a:srgbClr val="221F1F"/>
                      </a:solidFill>
                      <a:prstDash val="soli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52137">
                <a:tc>
                  <a:txBody>
                    <a:bodyPr/>
                    <a:lstStyle/>
                    <a:p>
                      <a:pPr marL="107950" marR="0" algn="ctr">
                        <a:spcBef>
                          <a:spcPts val="395"/>
                        </a:spcBef>
                        <a:spcAft>
                          <a:spcPts val="0"/>
                        </a:spcAft>
                      </a:pPr>
                      <a:r>
                        <a:rPr lang="en-US" sz="1200" b="1" dirty="0">
                          <a:solidFill>
                            <a:srgbClr val="0C0E8F"/>
                          </a:solidFill>
                          <a:effectLst/>
                          <a:latin typeface="+mn-lt"/>
                          <a:ea typeface="Twinkl" charset="0"/>
                          <a:cs typeface="Twinkl" charset="0"/>
                        </a:rPr>
                        <a:t>Fielder</a:t>
                      </a:r>
                    </a:p>
                  </a:txBody>
                  <a:tcPr marL="0" marR="0" marT="0" marB="0" anchor="ctr">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tc>
                  <a:txBody>
                    <a:bodyPr/>
                    <a:lstStyle/>
                    <a:p>
                      <a:pPr marL="107950" marR="93980" algn="l">
                        <a:lnSpc>
                          <a:spcPct val="112000"/>
                        </a:lnSpc>
                        <a:spcBef>
                          <a:spcPts val="400"/>
                        </a:spcBef>
                        <a:spcAft>
                          <a:spcPts val="0"/>
                        </a:spcAft>
                      </a:pPr>
                      <a:r>
                        <a:rPr lang="en-US" sz="1100" dirty="0">
                          <a:latin typeface="+mj-lt"/>
                        </a:rPr>
                        <a:t>A person who is on the team which are bowling. Their job is to catch the ball and return it to the bowler quickly.</a:t>
                      </a:r>
                    </a:p>
                  </a:txBody>
                  <a:tcPr marL="0" marR="0" marT="0" marB="0">
                    <a:lnL w="12700">
                      <a:solidFill>
                        <a:srgbClr val="221F1F"/>
                      </a:solidFill>
                      <a:prstDash val="solid"/>
                    </a:lnL>
                    <a:lnR w="12700">
                      <a:solidFill>
                        <a:srgbClr val="221F1F"/>
                      </a:solidFill>
                      <a:prstDash val="solid"/>
                    </a:lnR>
                    <a:lnT w="12700">
                      <a:solidFill>
                        <a:srgbClr val="221F1F"/>
                      </a:solidFill>
                      <a:prstDash val="solid"/>
                    </a:lnT>
                    <a:lnB w="12700">
                      <a:solidFill>
                        <a:srgbClr val="221F1F"/>
                      </a:solidFill>
                      <a:prstDash val="solid"/>
                    </a:lnB>
                    <a:solidFill>
                      <a:srgbClr val="FFFFFF"/>
                    </a:solidFill>
                  </a:tcPr>
                </a:tc>
                <a:extLst>
                  <a:ext uri="{0D108BD9-81ED-4DB2-BD59-A6C34878D82A}">
                    <a16:rowId xmlns:a16="http://schemas.microsoft.com/office/drawing/2014/main" val="10002"/>
                  </a:ext>
                </a:extLst>
              </a:tr>
              <a:tr h="365029">
                <a:tc>
                  <a:txBody>
                    <a:bodyPr/>
                    <a:lstStyle/>
                    <a:p>
                      <a:pPr marL="110489" algn="ctr">
                        <a:lnSpc>
                          <a:spcPct val="100000"/>
                        </a:lnSpc>
                        <a:spcBef>
                          <a:spcPts val="790"/>
                        </a:spcBef>
                      </a:pPr>
                      <a:r>
                        <a:rPr sz="1200" b="1" spc="-10" dirty="0">
                          <a:solidFill>
                            <a:srgbClr val="FF2CD6"/>
                          </a:solidFill>
                          <a:latin typeface="Carlito"/>
                          <a:cs typeface="Carlito"/>
                        </a:rPr>
                        <a:t>Strike</a:t>
                      </a:r>
                      <a:endParaRPr sz="1200">
                        <a:latin typeface="Carlito"/>
                        <a:cs typeface="Carlito"/>
                      </a:endParaRPr>
                    </a:p>
                  </a:txBody>
                  <a:tcPr marL="0" marR="0" marT="100330" marB="0">
                    <a:lnL w="12700">
                      <a:solidFill>
                        <a:srgbClr val="221F1F"/>
                      </a:solidFill>
                      <a:prstDash val="solid"/>
                    </a:lnL>
                    <a:lnR w="12700">
                      <a:solidFill>
                        <a:srgbClr val="221F1F"/>
                      </a:solidFill>
                      <a:prstDash val="soli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tc>
                  <a:txBody>
                    <a:bodyPr/>
                    <a:lstStyle/>
                    <a:p>
                      <a:pPr marL="108585">
                        <a:lnSpc>
                          <a:spcPct val="100000"/>
                        </a:lnSpc>
                        <a:spcBef>
                          <a:spcPts val="20"/>
                        </a:spcBef>
                      </a:pPr>
                      <a:r>
                        <a:rPr sz="1100" spc="-5" dirty="0">
                          <a:latin typeface="+mj-lt"/>
                          <a:cs typeface="Carlito"/>
                        </a:rPr>
                        <a:t>Hitting </a:t>
                      </a:r>
                      <a:r>
                        <a:rPr sz="1100" dirty="0">
                          <a:latin typeface="+mj-lt"/>
                          <a:cs typeface="Carlito"/>
                        </a:rPr>
                        <a:t>a ball or object </a:t>
                      </a:r>
                      <a:r>
                        <a:rPr sz="1100" spc="-5" dirty="0">
                          <a:latin typeface="+mj-lt"/>
                          <a:cs typeface="Carlito"/>
                        </a:rPr>
                        <a:t>into </a:t>
                      </a:r>
                      <a:r>
                        <a:rPr sz="1100" dirty="0">
                          <a:latin typeface="+mj-lt"/>
                          <a:cs typeface="Carlito"/>
                        </a:rPr>
                        <a:t>an</a:t>
                      </a:r>
                      <a:r>
                        <a:rPr sz="1100" spc="-65" dirty="0">
                          <a:latin typeface="+mj-lt"/>
                          <a:cs typeface="Carlito"/>
                        </a:rPr>
                        <a:t> </a:t>
                      </a:r>
                      <a:r>
                        <a:rPr sz="1100" dirty="0">
                          <a:latin typeface="+mj-lt"/>
                          <a:cs typeface="Carlito"/>
                        </a:rPr>
                        <a:t>open</a:t>
                      </a:r>
                    </a:p>
                    <a:p>
                      <a:pPr marL="108585">
                        <a:lnSpc>
                          <a:spcPts val="1415"/>
                        </a:lnSpc>
                        <a:spcBef>
                          <a:spcPts val="170"/>
                        </a:spcBef>
                      </a:pPr>
                      <a:r>
                        <a:rPr sz="1100" dirty="0">
                          <a:latin typeface="+mj-lt"/>
                          <a:cs typeface="Carlito"/>
                        </a:rPr>
                        <a:t>space in the </a:t>
                      </a:r>
                      <a:r>
                        <a:rPr sz="1100" spc="-5" dirty="0">
                          <a:latin typeface="+mj-lt"/>
                          <a:cs typeface="Carlito"/>
                        </a:rPr>
                        <a:t>playing</a:t>
                      </a:r>
                      <a:r>
                        <a:rPr sz="1100" spc="-45" dirty="0">
                          <a:latin typeface="+mj-lt"/>
                          <a:cs typeface="Carlito"/>
                        </a:rPr>
                        <a:t> </a:t>
                      </a:r>
                      <a:r>
                        <a:rPr sz="1100" spc="-5" dirty="0">
                          <a:latin typeface="+mj-lt"/>
                          <a:cs typeface="Carlito"/>
                        </a:rPr>
                        <a:t>area.</a:t>
                      </a:r>
                      <a:endParaRPr sz="1100" dirty="0">
                        <a:latin typeface="+mj-lt"/>
                        <a:cs typeface="Carlito"/>
                      </a:endParaRPr>
                    </a:p>
                  </a:txBody>
                  <a:tcPr marL="0" marR="0" marT="2540" marB="0">
                    <a:lnL w="12700">
                      <a:solidFill>
                        <a:srgbClr val="221F1F"/>
                      </a:solidFill>
                      <a:prstDash val="solid"/>
                    </a:lnL>
                    <a:lnR w="12700">
                      <a:solidFill>
                        <a:srgbClr val="221F1F"/>
                      </a:solidFill>
                      <a:prstDash val="soli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97442">
                <a:tc>
                  <a:txBody>
                    <a:bodyPr/>
                    <a:lstStyle/>
                    <a:p>
                      <a:pPr marL="490220">
                        <a:lnSpc>
                          <a:spcPct val="100000"/>
                        </a:lnSpc>
                        <a:spcBef>
                          <a:spcPts val="700"/>
                        </a:spcBef>
                      </a:pPr>
                      <a:r>
                        <a:rPr sz="1200" b="1" spc="-10" dirty="0">
                          <a:solidFill>
                            <a:srgbClr val="FF0000"/>
                          </a:solidFill>
                          <a:latin typeface="Carlito"/>
                          <a:cs typeface="Carlito"/>
                        </a:rPr>
                        <a:t>Receive</a:t>
                      </a:r>
                      <a:endParaRPr sz="1200" dirty="0">
                        <a:latin typeface="Carlito"/>
                        <a:cs typeface="Carlito"/>
                      </a:endParaRPr>
                    </a:p>
                  </a:txBody>
                  <a:tcPr marL="0" marR="0" marT="8890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0"/>
                        </a:spcBef>
                      </a:pPr>
                      <a:r>
                        <a:rPr sz="1100" dirty="0">
                          <a:latin typeface="+mj-lt"/>
                          <a:cs typeface="Carlito"/>
                        </a:rPr>
                        <a:t>When the ball is passed to a player. </a:t>
                      </a:r>
                      <a:r>
                        <a:rPr sz="1100" spc="-5" dirty="0">
                          <a:latin typeface="+mj-lt"/>
                          <a:cs typeface="Carlito"/>
                        </a:rPr>
                        <a:t>They</a:t>
                      </a:r>
                      <a:r>
                        <a:rPr sz="1100" spc="-145" dirty="0">
                          <a:latin typeface="+mj-lt"/>
                          <a:cs typeface="Carlito"/>
                        </a:rPr>
                        <a:t> </a:t>
                      </a:r>
                      <a:r>
                        <a:rPr sz="1100" dirty="0">
                          <a:latin typeface="+mj-lt"/>
                          <a:cs typeface="Carlito"/>
                        </a:rPr>
                        <a:t>are</a:t>
                      </a:r>
                    </a:p>
                    <a:p>
                      <a:pPr marL="104775">
                        <a:lnSpc>
                          <a:spcPct val="100000"/>
                        </a:lnSpc>
                        <a:spcBef>
                          <a:spcPts val="165"/>
                        </a:spcBef>
                      </a:pPr>
                      <a:r>
                        <a:rPr sz="1100" dirty="0">
                          <a:latin typeface="+mj-lt"/>
                          <a:cs typeface="Carlito"/>
                        </a:rPr>
                        <a:t>able to stop</a:t>
                      </a:r>
                      <a:r>
                        <a:rPr lang="en-GB" sz="1100" dirty="0">
                          <a:latin typeface="+mj-lt"/>
                          <a:cs typeface="Carlito"/>
                        </a:rPr>
                        <a:t>, catch</a:t>
                      </a:r>
                      <a:r>
                        <a:rPr lang="en-GB" sz="1100" baseline="0" dirty="0">
                          <a:latin typeface="+mj-lt"/>
                          <a:cs typeface="Carlito"/>
                        </a:rPr>
                        <a:t> or trap</a:t>
                      </a:r>
                      <a:r>
                        <a:rPr sz="1100" dirty="0">
                          <a:latin typeface="+mj-lt"/>
                          <a:cs typeface="Carlito"/>
                        </a:rPr>
                        <a:t> it and move on with</a:t>
                      </a:r>
                      <a:r>
                        <a:rPr sz="1100" spc="-165" dirty="0">
                          <a:latin typeface="+mj-lt"/>
                          <a:cs typeface="Carlito"/>
                        </a:rPr>
                        <a:t> </a:t>
                      </a:r>
                      <a:r>
                        <a:rPr sz="1100" dirty="0">
                          <a:latin typeface="+mj-lt"/>
                          <a:cs typeface="Carlito"/>
                        </a:rPr>
                        <a:t>it.</a:t>
                      </a: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2276559404"/>
                  </a:ext>
                </a:extLst>
              </a:tr>
              <a:tr h="676378">
                <a:tc>
                  <a:txBody>
                    <a:bodyPr/>
                    <a:lstStyle/>
                    <a:p>
                      <a:pPr>
                        <a:lnSpc>
                          <a:spcPct val="100000"/>
                        </a:lnSpc>
                        <a:spcBef>
                          <a:spcPts val="10"/>
                        </a:spcBef>
                      </a:pPr>
                      <a:endParaRPr sz="1200" dirty="0">
                        <a:latin typeface="Times New Roman"/>
                        <a:cs typeface="Times New Roman"/>
                      </a:endParaRPr>
                    </a:p>
                    <a:p>
                      <a:pPr marR="337185" algn="r">
                        <a:lnSpc>
                          <a:spcPct val="100000"/>
                        </a:lnSpc>
                        <a:spcBef>
                          <a:spcPts val="5"/>
                        </a:spcBef>
                      </a:pPr>
                      <a:r>
                        <a:rPr sz="1200" b="1" dirty="0">
                          <a:solidFill>
                            <a:srgbClr val="30859C"/>
                          </a:solidFill>
                          <a:latin typeface="Carlito"/>
                          <a:cs typeface="Carlito"/>
                        </a:rPr>
                        <a:t>A</a:t>
                      </a:r>
                      <a:r>
                        <a:rPr sz="1200" b="1" spc="-5" dirty="0">
                          <a:solidFill>
                            <a:srgbClr val="30859C"/>
                          </a:solidFill>
                          <a:latin typeface="Carlito"/>
                          <a:cs typeface="Carlito"/>
                        </a:rPr>
                        <a:t>c</a:t>
                      </a:r>
                      <a:r>
                        <a:rPr sz="1200" b="1" dirty="0">
                          <a:solidFill>
                            <a:srgbClr val="30859C"/>
                          </a:solidFill>
                          <a:latin typeface="Carlito"/>
                          <a:cs typeface="Carlito"/>
                        </a:rPr>
                        <a:t>cu</a:t>
                      </a:r>
                      <a:r>
                        <a:rPr sz="1200" b="1" spc="-20" dirty="0">
                          <a:solidFill>
                            <a:srgbClr val="30859C"/>
                          </a:solidFill>
                          <a:latin typeface="Carlito"/>
                          <a:cs typeface="Carlito"/>
                        </a:rPr>
                        <a:t>r</a:t>
                      </a:r>
                      <a:r>
                        <a:rPr sz="1200" b="1" spc="-5" dirty="0">
                          <a:solidFill>
                            <a:srgbClr val="30859C"/>
                          </a:solidFill>
                          <a:latin typeface="Carlito"/>
                          <a:cs typeface="Carlito"/>
                        </a:rPr>
                        <a:t>acy</a:t>
                      </a:r>
                      <a:endParaRPr sz="1200" dirty="0">
                        <a:latin typeface="Carlito"/>
                        <a:cs typeface="Carlito"/>
                      </a:endParaRPr>
                    </a:p>
                  </a:txBody>
                  <a:tcPr marL="0" marR="0" marT="127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0"/>
                        </a:spcBef>
                      </a:pPr>
                      <a:r>
                        <a:rPr sz="1100" dirty="0">
                          <a:latin typeface="+mj-lt"/>
                          <a:cs typeface="Carlito"/>
                        </a:rPr>
                        <a:t>Being able to make passes and </a:t>
                      </a:r>
                      <a:r>
                        <a:rPr sz="1100" spc="-5" dirty="0">
                          <a:latin typeface="+mj-lt"/>
                          <a:cs typeface="Carlito"/>
                        </a:rPr>
                        <a:t>shots</a:t>
                      </a:r>
                      <a:r>
                        <a:rPr sz="1100" spc="-160" dirty="0">
                          <a:latin typeface="+mj-lt"/>
                          <a:cs typeface="Carlito"/>
                        </a:rPr>
                        <a:t> </a:t>
                      </a:r>
                      <a:r>
                        <a:rPr sz="1100" dirty="0">
                          <a:latin typeface="+mj-lt"/>
                          <a:cs typeface="Carlito"/>
                        </a:rPr>
                        <a:t>making</a:t>
                      </a:r>
                    </a:p>
                    <a:p>
                      <a:pPr marL="104775">
                        <a:lnSpc>
                          <a:spcPct val="100000"/>
                        </a:lnSpc>
                        <a:spcBef>
                          <a:spcPts val="170"/>
                        </a:spcBef>
                      </a:pPr>
                      <a:r>
                        <a:rPr sz="1100" spc="-5" dirty="0">
                          <a:latin typeface="+mj-lt"/>
                          <a:cs typeface="Carlito"/>
                        </a:rPr>
                        <a:t>sure </a:t>
                      </a:r>
                      <a:r>
                        <a:rPr sz="1100" dirty="0">
                          <a:latin typeface="+mj-lt"/>
                          <a:cs typeface="Carlito"/>
                        </a:rPr>
                        <a:t>they get to the location the player</a:t>
                      </a:r>
                      <a:r>
                        <a:rPr sz="1100" spc="-145" dirty="0">
                          <a:latin typeface="+mj-lt"/>
                          <a:cs typeface="Carlito"/>
                        </a:rPr>
                        <a:t> </a:t>
                      </a:r>
                      <a:r>
                        <a:rPr sz="1100" dirty="0">
                          <a:latin typeface="+mj-lt"/>
                          <a:cs typeface="Carlito"/>
                        </a:rPr>
                        <a:t>is</a:t>
                      </a:r>
                    </a:p>
                    <a:p>
                      <a:pPr marL="104775">
                        <a:lnSpc>
                          <a:spcPts val="1280"/>
                        </a:lnSpc>
                        <a:spcBef>
                          <a:spcPts val="155"/>
                        </a:spcBef>
                      </a:pPr>
                      <a:r>
                        <a:rPr sz="1100" dirty="0">
                          <a:latin typeface="+mj-lt"/>
                          <a:cs typeface="Carlito"/>
                        </a:rPr>
                        <a:t>aiming</a:t>
                      </a:r>
                      <a:r>
                        <a:rPr sz="1100" spc="-35" dirty="0">
                          <a:latin typeface="+mj-lt"/>
                          <a:cs typeface="Carlito"/>
                        </a:rPr>
                        <a:t> </a:t>
                      </a:r>
                      <a:r>
                        <a:rPr sz="1100" dirty="0">
                          <a:latin typeface="+mj-lt"/>
                          <a:cs typeface="Carlito"/>
                        </a:rPr>
                        <a:t>for.</a:t>
                      </a: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1626431851"/>
                  </a:ext>
                </a:extLst>
              </a:tr>
              <a:tr h="339978">
                <a:tc>
                  <a:txBody>
                    <a:bodyPr/>
                    <a:lstStyle/>
                    <a:p>
                      <a:pPr marL="499745">
                        <a:lnSpc>
                          <a:spcPct val="100000"/>
                        </a:lnSpc>
                        <a:spcBef>
                          <a:spcPts val="930"/>
                        </a:spcBef>
                      </a:pPr>
                      <a:r>
                        <a:rPr sz="1200" b="1" spc="-5" dirty="0">
                          <a:solidFill>
                            <a:srgbClr val="3C8F2D"/>
                          </a:solidFill>
                          <a:latin typeface="Carlito"/>
                          <a:cs typeface="Carlito"/>
                        </a:rPr>
                        <a:t>Passing</a:t>
                      </a:r>
                      <a:endParaRPr sz="1200">
                        <a:latin typeface="Carlito"/>
                        <a:cs typeface="Carlito"/>
                      </a:endParaRPr>
                    </a:p>
                  </a:txBody>
                  <a:tcPr marL="0" marR="0" marT="118110" marB="0">
                    <a:lnL w="12700">
                      <a:solidFill>
                        <a:srgbClr val="221F1F"/>
                      </a:solidFill>
                      <a:prstDash val="solid"/>
                    </a:lnL>
                    <a:lnR w="12700" cap="flat" cmpd="sng" algn="ctr">
                      <a:solidFill>
                        <a:srgbClr val="221F1F"/>
                      </a:solidFill>
                      <a:prstDash val="solid"/>
                      <a:round/>
                      <a:headEnd type="none" w="med" len="med"/>
                      <a:tailEnd type="none" w="med" len="me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tc>
                  <a:txBody>
                    <a:bodyPr/>
                    <a:lstStyle/>
                    <a:p>
                      <a:pPr marL="104775">
                        <a:lnSpc>
                          <a:spcPct val="100000"/>
                        </a:lnSpc>
                        <a:spcBef>
                          <a:spcPts val="10"/>
                        </a:spcBef>
                      </a:pPr>
                      <a:r>
                        <a:rPr sz="1100" spc="-5" dirty="0">
                          <a:latin typeface="+mj-lt"/>
                          <a:cs typeface="Carlito"/>
                        </a:rPr>
                        <a:t>Sending </a:t>
                      </a:r>
                      <a:r>
                        <a:rPr sz="1100" dirty="0">
                          <a:latin typeface="+mj-lt"/>
                          <a:cs typeface="Carlito"/>
                        </a:rPr>
                        <a:t>the ball to another member of</a:t>
                      </a:r>
                      <a:r>
                        <a:rPr sz="1100" spc="-135" dirty="0">
                          <a:latin typeface="+mj-lt"/>
                          <a:cs typeface="Carlito"/>
                        </a:rPr>
                        <a:t> </a:t>
                      </a:r>
                      <a:r>
                        <a:rPr sz="1100" dirty="0">
                          <a:latin typeface="+mj-lt"/>
                          <a:cs typeface="Carlito"/>
                        </a:rPr>
                        <a:t>your</a:t>
                      </a:r>
                    </a:p>
                    <a:p>
                      <a:pPr marL="104775">
                        <a:lnSpc>
                          <a:spcPct val="100000"/>
                        </a:lnSpc>
                        <a:spcBef>
                          <a:spcPts val="170"/>
                        </a:spcBef>
                      </a:pPr>
                      <a:r>
                        <a:rPr sz="1100" dirty="0">
                          <a:latin typeface="+mj-lt"/>
                          <a:cs typeface="Carlito"/>
                        </a:rPr>
                        <a:t>team.</a:t>
                      </a:r>
                    </a:p>
                  </a:txBody>
                  <a:tcPr marL="0" marR="0" marT="1270" marB="0">
                    <a:lnL w="12700" cap="flat" cmpd="sng" algn="ctr">
                      <a:solidFill>
                        <a:srgbClr val="221F1F"/>
                      </a:solidFill>
                      <a:prstDash val="solid"/>
                      <a:round/>
                      <a:headEnd type="none" w="med" len="med"/>
                      <a:tailEnd type="none" w="med" len="med"/>
                    </a:lnL>
                    <a:lnR w="12700">
                      <a:solidFill>
                        <a:srgbClr val="221F1F"/>
                      </a:solidFill>
                      <a:prstDash val="solid"/>
                    </a:lnR>
                    <a:lnT w="12700">
                      <a:solidFill>
                        <a:srgbClr val="221F1F"/>
                      </a:solidFill>
                      <a:prstDash val="soli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3428471928"/>
                  </a:ext>
                </a:extLst>
              </a:tr>
              <a:tr h="644108">
                <a:tc>
                  <a:txBody>
                    <a:bodyPr/>
                    <a:lstStyle/>
                    <a:p>
                      <a:pPr marL="110489" algn="ctr">
                        <a:lnSpc>
                          <a:spcPct val="100000"/>
                        </a:lnSpc>
                        <a:spcBef>
                          <a:spcPts val="790"/>
                        </a:spcBef>
                      </a:pPr>
                      <a:r>
                        <a:rPr lang="en-GB" sz="1200" b="1" dirty="0">
                          <a:solidFill>
                            <a:srgbClr val="7030A0"/>
                          </a:solidFill>
                          <a:latin typeface="Carlito"/>
                          <a:cs typeface="Carlito"/>
                        </a:rPr>
                        <a:t>Control</a:t>
                      </a:r>
                      <a:endParaRPr sz="1200" b="1" dirty="0">
                        <a:solidFill>
                          <a:srgbClr val="7030A0"/>
                        </a:solidFill>
                        <a:latin typeface="Carlito"/>
                        <a:cs typeface="Carlito"/>
                      </a:endParaRPr>
                    </a:p>
                  </a:txBody>
                  <a:tcPr marL="0" marR="0" marT="100330" marB="0">
                    <a:lnL w="12700">
                      <a:solidFill>
                        <a:srgbClr val="221F1F"/>
                      </a:solidFill>
                      <a:prstDash val="soli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tc>
                  <a:txBody>
                    <a:bodyPr/>
                    <a:lstStyle/>
                    <a:p>
                      <a:pPr marL="113030">
                        <a:lnSpc>
                          <a:spcPct val="100000"/>
                        </a:lnSpc>
                        <a:spcBef>
                          <a:spcPts val="5"/>
                        </a:spcBef>
                      </a:pPr>
                      <a:r>
                        <a:rPr lang="en-GB" sz="1100" dirty="0">
                          <a:latin typeface="+mj-lt"/>
                          <a:cs typeface="Carlito"/>
                        </a:rPr>
                        <a:t>To perform movements and skills</a:t>
                      </a:r>
                      <a:r>
                        <a:rPr lang="en-GB" sz="1100" spc="-140" dirty="0">
                          <a:latin typeface="+mj-lt"/>
                          <a:cs typeface="Carlito"/>
                        </a:rPr>
                        <a:t> </a:t>
                      </a:r>
                      <a:r>
                        <a:rPr lang="en-GB" sz="1100" dirty="0">
                          <a:latin typeface="+mj-lt"/>
                          <a:cs typeface="Carlito"/>
                        </a:rPr>
                        <a:t>without loosing your </a:t>
                      </a:r>
                      <a:r>
                        <a:rPr lang="en-GB" sz="1100" spc="-5" dirty="0">
                          <a:latin typeface="+mj-lt"/>
                          <a:cs typeface="Carlito"/>
                        </a:rPr>
                        <a:t>balance, </a:t>
                      </a:r>
                      <a:r>
                        <a:rPr lang="en-GB" sz="1100" dirty="0">
                          <a:latin typeface="+mj-lt"/>
                          <a:cs typeface="Carlito"/>
                        </a:rPr>
                        <a:t>change the speed</a:t>
                      </a:r>
                      <a:r>
                        <a:rPr lang="en-GB" sz="1100" spc="-155" dirty="0">
                          <a:latin typeface="+mj-lt"/>
                          <a:cs typeface="Carlito"/>
                        </a:rPr>
                        <a:t> </a:t>
                      </a:r>
                      <a:r>
                        <a:rPr lang="en-GB" sz="1100" dirty="0">
                          <a:latin typeface="+mj-lt"/>
                          <a:cs typeface="Carlito"/>
                        </a:rPr>
                        <a:t>and  direction </a:t>
                      </a:r>
                      <a:r>
                        <a:rPr lang="en-GB" sz="1100" spc="5" dirty="0">
                          <a:latin typeface="+mj-lt"/>
                          <a:cs typeface="Carlito"/>
                        </a:rPr>
                        <a:t>you</a:t>
                      </a:r>
                      <a:r>
                        <a:rPr lang="en-GB" sz="1100" spc="-65" dirty="0">
                          <a:latin typeface="+mj-lt"/>
                          <a:cs typeface="Carlito"/>
                        </a:rPr>
                        <a:t> </a:t>
                      </a:r>
                      <a:r>
                        <a:rPr lang="en-GB" sz="1100" spc="5" dirty="0">
                          <a:latin typeface="+mj-lt"/>
                          <a:cs typeface="Carlito"/>
                        </a:rPr>
                        <a:t>move.</a:t>
                      </a:r>
                      <a:endParaRPr lang="en-GB" sz="1100" dirty="0">
                        <a:latin typeface="+mj-lt"/>
                        <a:cs typeface="Carlito"/>
                      </a:endParaRPr>
                    </a:p>
                  </a:txBody>
                  <a:tcPr marL="0" marR="0" marT="2540" marB="0">
                    <a:lnL w="12700" cap="flat" cmpd="sng" algn="ctr">
                      <a:solidFill>
                        <a:srgbClr val="221F1F"/>
                      </a:solidFill>
                      <a:prstDash val="solid"/>
                      <a:round/>
                      <a:headEnd type="none" w="med" len="med"/>
                      <a:tailEnd type="none" w="med" len="me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2036820562"/>
                  </a:ext>
                </a:extLst>
              </a:tr>
              <a:tr h="379656">
                <a:tc>
                  <a:txBody>
                    <a:bodyPr/>
                    <a:lstStyle/>
                    <a:p>
                      <a:pPr marL="110489" algn="ctr">
                        <a:lnSpc>
                          <a:spcPct val="100000"/>
                        </a:lnSpc>
                        <a:spcBef>
                          <a:spcPts val="790"/>
                        </a:spcBef>
                      </a:pPr>
                      <a:r>
                        <a:rPr lang="en-GB" sz="1200" b="1" dirty="0">
                          <a:solidFill>
                            <a:srgbClr val="FFC000"/>
                          </a:solidFill>
                          <a:latin typeface="Carlito"/>
                          <a:cs typeface="Carlito"/>
                        </a:rPr>
                        <a:t>Bowler</a:t>
                      </a:r>
                      <a:endParaRPr sz="1200" b="1" dirty="0">
                        <a:solidFill>
                          <a:srgbClr val="FFC000"/>
                        </a:solidFill>
                        <a:latin typeface="Carlito"/>
                        <a:cs typeface="Carlito"/>
                      </a:endParaRPr>
                    </a:p>
                  </a:txBody>
                  <a:tcPr marL="0" marR="0" marT="100330" marB="0">
                    <a:lnL w="12700">
                      <a:solidFill>
                        <a:srgbClr val="221F1F"/>
                      </a:solidFill>
                      <a:prstDash val="soli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tc>
                  <a:txBody>
                    <a:bodyPr/>
                    <a:lstStyle/>
                    <a:p>
                      <a:pPr marL="113030">
                        <a:lnSpc>
                          <a:spcPct val="100000"/>
                        </a:lnSpc>
                        <a:spcBef>
                          <a:spcPts val="5"/>
                        </a:spcBef>
                      </a:pPr>
                      <a:r>
                        <a:rPr lang="en-GB" sz="1100" dirty="0">
                          <a:latin typeface="+mj-lt"/>
                          <a:cs typeface="Carlito"/>
                        </a:rPr>
                        <a:t>The person who bowls the ball.</a:t>
                      </a:r>
                    </a:p>
                    <a:p>
                      <a:pPr marL="113030">
                        <a:lnSpc>
                          <a:spcPct val="100000"/>
                        </a:lnSpc>
                        <a:spcBef>
                          <a:spcPts val="5"/>
                        </a:spcBef>
                      </a:pPr>
                      <a:endParaRPr lang="en-GB" sz="1100" dirty="0">
                        <a:latin typeface="+mj-lt"/>
                        <a:cs typeface="Carlito"/>
                      </a:endParaRPr>
                    </a:p>
                  </a:txBody>
                  <a:tcPr marL="0" marR="0" marT="2540" marB="0">
                    <a:lnL w="12700" cap="flat" cmpd="sng" algn="ctr">
                      <a:solidFill>
                        <a:srgbClr val="221F1F"/>
                      </a:solidFill>
                      <a:prstDash val="solid"/>
                      <a:round/>
                      <a:headEnd type="none" w="med" len="med"/>
                      <a:tailEnd type="none" w="med" len="me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702870485"/>
                  </a:ext>
                </a:extLst>
              </a:tr>
              <a:tr h="379656">
                <a:tc>
                  <a:txBody>
                    <a:bodyPr/>
                    <a:lstStyle/>
                    <a:p>
                      <a:pPr marL="110489" algn="ctr">
                        <a:lnSpc>
                          <a:spcPct val="100000"/>
                        </a:lnSpc>
                        <a:spcBef>
                          <a:spcPts val="790"/>
                        </a:spcBef>
                      </a:pPr>
                      <a:r>
                        <a:rPr lang="en-GB" sz="1200" b="1" dirty="0">
                          <a:solidFill>
                            <a:srgbClr val="7030A0"/>
                          </a:solidFill>
                          <a:latin typeface="Carlito"/>
                          <a:cs typeface="Carlito"/>
                        </a:rPr>
                        <a:t>Technique</a:t>
                      </a:r>
                      <a:endParaRPr sz="1200" b="1" dirty="0">
                        <a:solidFill>
                          <a:srgbClr val="7030A0"/>
                        </a:solidFill>
                        <a:latin typeface="Carlito"/>
                        <a:cs typeface="Carlito"/>
                      </a:endParaRPr>
                    </a:p>
                  </a:txBody>
                  <a:tcPr marL="0" marR="0" marT="100330" marB="0">
                    <a:lnL w="12700">
                      <a:solidFill>
                        <a:srgbClr val="221F1F"/>
                      </a:solidFill>
                      <a:prstDash val="soli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tc>
                  <a:txBody>
                    <a:bodyPr/>
                    <a:lstStyle/>
                    <a:p>
                      <a:pPr marL="113030">
                        <a:lnSpc>
                          <a:spcPct val="100000"/>
                        </a:lnSpc>
                        <a:spcBef>
                          <a:spcPts val="5"/>
                        </a:spcBef>
                      </a:pPr>
                      <a:r>
                        <a:rPr lang="en-GB" sz="1100" dirty="0">
                          <a:latin typeface="+mj-lt"/>
                          <a:cs typeface="Carlito"/>
                        </a:rPr>
                        <a:t>The safe method performers have been taught to perform a skill such as serving and forehand.</a:t>
                      </a:r>
                    </a:p>
                    <a:p>
                      <a:pPr marL="113030">
                        <a:lnSpc>
                          <a:spcPct val="100000"/>
                        </a:lnSpc>
                        <a:spcBef>
                          <a:spcPts val="5"/>
                        </a:spcBef>
                      </a:pPr>
                      <a:endParaRPr lang="en-GB" sz="1100" dirty="0">
                        <a:latin typeface="+mj-lt"/>
                        <a:cs typeface="Carlito"/>
                      </a:endParaRPr>
                    </a:p>
                  </a:txBody>
                  <a:tcPr marL="0" marR="0" marT="2540" marB="0">
                    <a:lnL w="12700" cap="flat" cmpd="sng" algn="ctr">
                      <a:solidFill>
                        <a:srgbClr val="221F1F"/>
                      </a:solidFill>
                      <a:prstDash val="solid"/>
                      <a:round/>
                      <a:headEnd type="none" w="med" len="med"/>
                      <a:tailEnd type="none" w="med" len="med"/>
                    </a:lnL>
                    <a:lnR w="12700" cap="flat" cmpd="sng" algn="ctr">
                      <a:solidFill>
                        <a:srgbClr val="221F1F"/>
                      </a:solidFill>
                      <a:prstDash val="solid"/>
                      <a:round/>
                      <a:headEnd type="none" w="med" len="med"/>
                      <a:tailEnd type="none" w="med" len="med"/>
                    </a:lnR>
                    <a:lnT w="12700" cap="flat" cmpd="sng" algn="ctr">
                      <a:solidFill>
                        <a:srgbClr val="221F1F"/>
                      </a:solidFill>
                      <a:prstDash val="solid"/>
                      <a:round/>
                      <a:headEnd type="none" w="med" len="med"/>
                      <a:tailEnd type="none" w="med" len="med"/>
                    </a:lnT>
                    <a:lnB w="12700" cap="flat" cmpd="sng" algn="ctr">
                      <a:solidFill>
                        <a:srgbClr val="221F1F"/>
                      </a:solidFill>
                      <a:prstDash val="solid"/>
                      <a:round/>
                      <a:headEnd type="none" w="med" len="med"/>
                      <a:tailEnd type="none" w="med" len="med"/>
                    </a:lnB>
                    <a:solidFill>
                      <a:srgbClr val="FFFFFF"/>
                    </a:solidFill>
                  </a:tcPr>
                </a:tc>
                <a:extLst>
                  <a:ext uri="{0D108BD9-81ED-4DB2-BD59-A6C34878D82A}">
                    <a16:rowId xmlns:a16="http://schemas.microsoft.com/office/drawing/2014/main" val="3041770360"/>
                  </a:ext>
                </a:extLst>
              </a:tr>
            </a:tbl>
          </a:graphicData>
        </a:graphic>
      </p:graphicFrame>
      <p:sp>
        <p:nvSpPr>
          <p:cNvPr id="19" name="Rectangle 18"/>
          <p:cNvSpPr/>
          <p:nvPr/>
        </p:nvSpPr>
        <p:spPr>
          <a:xfrm>
            <a:off x="201133" y="1082805"/>
            <a:ext cx="7439154" cy="2380139"/>
          </a:xfrm>
          <a:prstGeom prst="rect">
            <a:avLst/>
          </a:prstGeom>
        </p:spPr>
        <p:txBody>
          <a:bodyPr wrap="square">
            <a:spAutoFit/>
          </a:bodyPr>
          <a:lstStyle/>
          <a:p>
            <a:pPr marL="90805" lvl="0">
              <a:spcBef>
                <a:spcPts val="285"/>
              </a:spcBef>
            </a:pPr>
            <a:r>
              <a:rPr lang="en-GB" sz="1200" b="1" spc="-5" dirty="0">
                <a:solidFill>
                  <a:prstClr val="black"/>
                </a:solidFill>
                <a:latin typeface="Carlito"/>
                <a:cs typeface="Carlito"/>
              </a:rPr>
              <a:t>Children </a:t>
            </a:r>
            <a:r>
              <a:rPr lang="en-GB" sz="1200" b="1" dirty="0">
                <a:solidFill>
                  <a:prstClr val="black"/>
                </a:solidFill>
                <a:latin typeface="Carlito"/>
                <a:cs typeface="Carlito"/>
              </a:rPr>
              <a:t>will be </a:t>
            </a:r>
            <a:r>
              <a:rPr lang="en-GB" sz="1200" b="1" spc="-5" dirty="0">
                <a:solidFill>
                  <a:prstClr val="black"/>
                </a:solidFill>
                <a:latin typeface="Carlito"/>
                <a:cs typeface="Carlito"/>
              </a:rPr>
              <a:t>taught</a:t>
            </a:r>
            <a:r>
              <a:rPr lang="en-GB" sz="1200" b="1" spc="10" dirty="0">
                <a:solidFill>
                  <a:prstClr val="black"/>
                </a:solidFill>
                <a:latin typeface="Carlito"/>
                <a:cs typeface="Carlito"/>
              </a:rPr>
              <a:t> </a:t>
            </a:r>
            <a:r>
              <a:rPr lang="en-GB" sz="1200" b="1" spc="-5" dirty="0">
                <a:solidFill>
                  <a:prstClr val="black"/>
                </a:solidFill>
                <a:latin typeface="Carlito"/>
                <a:cs typeface="Carlito"/>
              </a:rPr>
              <a:t>to:</a:t>
            </a:r>
            <a:endParaRPr lang="en-GB" sz="1200" dirty="0">
              <a:solidFill>
                <a:prstClr val="black"/>
              </a:solidFill>
              <a:latin typeface="Carlito"/>
              <a:cs typeface="Carlito"/>
            </a:endParaRP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Begin to apply simple tactics and skills to small sided games.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Identify and follow rules in a variety of games.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Continue to develop the basic throwing techniques (underarm, overarm, bounce and chest). </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Throw and hit a ball in different ways (high, low, fast, slow).</a:t>
            </a:r>
          </a:p>
          <a:p>
            <a:pPr marL="262890" lvl="0" indent="-172720">
              <a:spcBef>
                <a:spcPts val="215"/>
              </a:spcBef>
              <a:buFont typeface="Arial"/>
              <a:buChar char="•"/>
              <a:tabLst>
                <a:tab pos="263525" algn="l"/>
              </a:tabLst>
            </a:pPr>
            <a:r>
              <a:rPr lang="en-GB" sz="1200" spc="-5" dirty="0">
                <a:solidFill>
                  <a:srgbClr val="ED7D31">
                    <a:lumMod val="75000"/>
                  </a:srgbClr>
                </a:solidFill>
                <a:latin typeface="Carlito"/>
                <a:cs typeface="Carlito"/>
              </a:rPr>
              <a:t>Move and follow their passes in order to create space, ensuring accuracy and control is still evident.</a:t>
            </a:r>
          </a:p>
          <a:p>
            <a:pPr marL="262890" lvl="0" indent="-172720">
              <a:spcBef>
                <a:spcPts val="215"/>
              </a:spcBef>
              <a:buFont typeface="Arial"/>
              <a:buChar char="•"/>
              <a:tabLst>
                <a:tab pos="263525" algn="l"/>
              </a:tabLst>
            </a:pPr>
            <a:r>
              <a:rPr lang="en-GB" sz="1200" dirty="0">
                <a:solidFill>
                  <a:prstClr val="black"/>
                </a:solidFill>
                <a:latin typeface="Carlito"/>
                <a:cs typeface="Carlito"/>
              </a:rPr>
              <a:t>Understand the importance of both striking and fielding. </a:t>
            </a:r>
          </a:p>
          <a:p>
            <a:pPr marL="262890" lvl="0" indent="-172720">
              <a:spcBef>
                <a:spcPts val="215"/>
              </a:spcBef>
              <a:buFont typeface="Arial"/>
              <a:buChar char="•"/>
              <a:tabLst>
                <a:tab pos="263525" algn="l"/>
              </a:tabLst>
            </a:pPr>
            <a:r>
              <a:rPr lang="en-GB" sz="1200" dirty="0">
                <a:solidFill>
                  <a:prstClr val="black"/>
                </a:solidFill>
                <a:latin typeface="Carlito"/>
                <a:cs typeface="Carlito"/>
              </a:rPr>
              <a:t>Apply agility, coordination and balance when fielding. </a:t>
            </a:r>
          </a:p>
          <a:p>
            <a:pPr marL="262890" lvl="0" indent="-172720">
              <a:spcBef>
                <a:spcPts val="215"/>
              </a:spcBef>
              <a:buFont typeface="Arial"/>
              <a:buChar char="•"/>
              <a:tabLst>
                <a:tab pos="263525" algn="l"/>
              </a:tabLst>
            </a:pPr>
            <a:r>
              <a:rPr lang="en-GB" sz="1200" dirty="0">
                <a:solidFill>
                  <a:prstClr val="black"/>
                </a:solidFill>
                <a:latin typeface="Carlito"/>
                <a:cs typeface="Carlito"/>
              </a:rPr>
              <a:t>Know when to use the correct throwing technique (distance and overarm).</a:t>
            </a:r>
          </a:p>
          <a:p>
            <a:pPr marL="262890" lvl="0" indent="-172720">
              <a:spcBef>
                <a:spcPts val="215"/>
              </a:spcBef>
              <a:buFont typeface="Arial"/>
              <a:buChar char="•"/>
              <a:tabLst>
                <a:tab pos="263525" algn="l"/>
              </a:tabLst>
            </a:pPr>
            <a:r>
              <a:rPr lang="en-GB" sz="1200" dirty="0">
                <a:solidFill>
                  <a:prstClr val="black"/>
                </a:solidFill>
                <a:latin typeface="Carlito"/>
                <a:cs typeface="Carlito"/>
              </a:rPr>
              <a:t>Continue to practise striking techniques. </a:t>
            </a:r>
          </a:p>
          <a:p>
            <a:pPr marL="262890" lvl="0" indent="-172720">
              <a:spcBef>
                <a:spcPts val="215"/>
              </a:spcBef>
              <a:buFont typeface="Arial"/>
              <a:buChar char="•"/>
              <a:tabLst>
                <a:tab pos="263525" algn="l"/>
              </a:tabLst>
            </a:pPr>
            <a:r>
              <a:rPr lang="en-GB" sz="1200" dirty="0">
                <a:solidFill>
                  <a:prstClr val="black"/>
                </a:solidFill>
                <a:latin typeface="Carlito"/>
                <a:cs typeface="Carlito"/>
              </a:rPr>
              <a:t>Develop receiving skills using the long leg barrier. </a:t>
            </a:r>
          </a:p>
        </p:txBody>
      </p:sp>
      <p:sp>
        <p:nvSpPr>
          <p:cNvPr id="25" name="Rectangle 24">
            <a:extLst>
              <a:ext uri="{FF2B5EF4-FFF2-40B4-BE49-F238E27FC236}">
                <a16:creationId xmlns:a16="http://schemas.microsoft.com/office/drawing/2014/main" id="{4833D38C-D386-4DAF-96F4-D5A93D3755AB}"/>
              </a:ext>
            </a:extLst>
          </p:cNvPr>
          <p:cNvSpPr/>
          <p:nvPr/>
        </p:nvSpPr>
        <p:spPr>
          <a:xfrm>
            <a:off x="204400" y="4991608"/>
            <a:ext cx="3792990" cy="1805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F5ED27E-B90E-4D21-8A63-B84732B2FFAC}"/>
              </a:ext>
            </a:extLst>
          </p:cNvPr>
          <p:cNvSpPr/>
          <p:nvPr/>
        </p:nvSpPr>
        <p:spPr>
          <a:xfrm>
            <a:off x="210028" y="3622945"/>
            <a:ext cx="3999824" cy="1569660"/>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Lifestyle:</a:t>
            </a:r>
          </a:p>
          <a:p>
            <a:pPr marL="262890" marR="252729" lvl="0" indent="-172720">
              <a:buFont typeface="Arial"/>
              <a:buChar char="•"/>
              <a:tabLst>
                <a:tab pos="263525" algn="l"/>
              </a:tabLst>
            </a:pPr>
            <a:r>
              <a:rPr lang="en-GB" sz="1200" spc="-5" dirty="0">
                <a:solidFill>
                  <a:prstClr val="black"/>
                </a:solidFill>
                <a:latin typeface="Carlito"/>
                <a:cs typeface="Carlito"/>
              </a:rPr>
              <a:t>Give me so examples of what a warm up and cool down should look like.</a:t>
            </a:r>
          </a:p>
          <a:p>
            <a:pPr marL="262890" marR="252729" lvl="0" indent="-172720">
              <a:buFont typeface="Arial"/>
              <a:buChar char="•"/>
              <a:tabLst>
                <a:tab pos="263525" algn="l"/>
              </a:tabLst>
            </a:pPr>
            <a:r>
              <a:rPr lang="en-GB" sz="1200" spc="-5" dirty="0">
                <a:solidFill>
                  <a:prstClr val="black"/>
                </a:solidFill>
                <a:latin typeface="Carlito"/>
                <a:cs typeface="Carlito"/>
              </a:rPr>
              <a:t>Which muscles are we using to strike and field?</a:t>
            </a:r>
          </a:p>
          <a:p>
            <a:pPr marL="262890" marR="252729" lvl="0" indent="-172720">
              <a:buFont typeface="Arial"/>
              <a:buChar char="•"/>
              <a:tabLst>
                <a:tab pos="263525" algn="l"/>
              </a:tabLst>
            </a:pPr>
            <a:r>
              <a:rPr lang="en-GB" sz="1200" spc="-5" dirty="0">
                <a:solidFill>
                  <a:prstClr val="black"/>
                </a:solidFill>
                <a:latin typeface="Carlito"/>
                <a:cs typeface="Carlito"/>
              </a:rPr>
              <a:t>Why should we keep exercising?</a:t>
            </a:r>
          </a:p>
          <a:p>
            <a:pPr marL="262890" marR="252729" lvl="0" indent="-172720">
              <a:buFont typeface="Arial"/>
              <a:buChar char="•"/>
              <a:tabLst>
                <a:tab pos="263525" algn="l"/>
              </a:tabLst>
            </a:pPr>
            <a:r>
              <a:rPr lang="en-GB" sz="1200" spc="-5" dirty="0">
                <a:solidFill>
                  <a:prstClr val="black"/>
                </a:solidFill>
                <a:latin typeface="Carlito"/>
                <a:cs typeface="Carlito"/>
              </a:rPr>
              <a:t>At what point is your body using more energy?</a:t>
            </a:r>
          </a:p>
          <a:p>
            <a:pPr marL="262890" marR="252729" lvl="0" indent="-172720">
              <a:buFont typeface="Arial"/>
              <a:buChar char="•"/>
              <a:tabLst>
                <a:tab pos="263525" algn="l"/>
              </a:tabLst>
            </a:pPr>
            <a:endParaRPr lang="en-GB" sz="1200" spc="-5" dirty="0">
              <a:solidFill>
                <a:prstClr val="black"/>
              </a:solidFill>
              <a:latin typeface="Carlito"/>
              <a:cs typeface="Carlito"/>
            </a:endParaRP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29" name="Rectangle 28">
            <a:extLst>
              <a:ext uri="{FF2B5EF4-FFF2-40B4-BE49-F238E27FC236}">
                <a16:creationId xmlns:a16="http://schemas.microsoft.com/office/drawing/2014/main" id="{4554CB3A-2D66-4ED4-AB02-AD12ABEB1DE7}"/>
              </a:ext>
            </a:extLst>
          </p:cNvPr>
          <p:cNvSpPr/>
          <p:nvPr/>
        </p:nvSpPr>
        <p:spPr>
          <a:xfrm>
            <a:off x="4475881" y="3544509"/>
            <a:ext cx="3556597" cy="1569660"/>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Think about what went well in today’s lesson and what could be improved?</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qualities of leadership have you shown in todays lesson?</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are some examples of good leadership?</a:t>
            </a: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p:txBody>
      </p:sp>
      <p:pic>
        <p:nvPicPr>
          <p:cNvPr id="10" name="Picture 9">
            <a:extLst>
              <a:ext uri="{FF2B5EF4-FFF2-40B4-BE49-F238E27FC236}">
                <a16:creationId xmlns:a16="http://schemas.microsoft.com/office/drawing/2014/main" id="{1F6B95DE-FB24-425A-B4DA-19B7F67566C3}"/>
              </a:ext>
            </a:extLst>
          </p:cNvPr>
          <p:cNvPicPr>
            <a:picLocks noChangeAspect="1"/>
          </p:cNvPicPr>
          <p:nvPr/>
        </p:nvPicPr>
        <p:blipFill>
          <a:blip r:embed="rId3"/>
          <a:stretch>
            <a:fillRect/>
          </a:stretch>
        </p:blipFill>
        <p:spPr>
          <a:xfrm>
            <a:off x="490830" y="5335397"/>
            <a:ext cx="1396515" cy="1003200"/>
          </a:xfrm>
          <a:prstGeom prst="rect">
            <a:avLst/>
          </a:prstGeom>
        </p:spPr>
      </p:pic>
      <p:pic>
        <p:nvPicPr>
          <p:cNvPr id="11" name="Picture 10">
            <a:extLst>
              <a:ext uri="{FF2B5EF4-FFF2-40B4-BE49-F238E27FC236}">
                <a16:creationId xmlns:a16="http://schemas.microsoft.com/office/drawing/2014/main" id="{A0C6B965-A142-4763-9642-383FACE1B915}"/>
              </a:ext>
            </a:extLst>
          </p:cNvPr>
          <p:cNvPicPr>
            <a:picLocks noChangeAspect="1"/>
          </p:cNvPicPr>
          <p:nvPr/>
        </p:nvPicPr>
        <p:blipFill>
          <a:blip r:embed="rId4"/>
          <a:stretch>
            <a:fillRect/>
          </a:stretch>
        </p:blipFill>
        <p:spPr>
          <a:xfrm>
            <a:off x="2681115" y="5262136"/>
            <a:ext cx="1043597" cy="1098731"/>
          </a:xfrm>
          <a:prstGeom prst="rect">
            <a:avLst/>
          </a:prstGeom>
        </p:spPr>
      </p:pic>
      <p:sp>
        <p:nvSpPr>
          <p:cNvPr id="30" name="Rectangle 29">
            <a:extLst>
              <a:ext uri="{FF2B5EF4-FFF2-40B4-BE49-F238E27FC236}">
                <a16:creationId xmlns:a16="http://schemas.microsoft.com/office/drawing/2014/main" id="{8DDFD8AA-1B78-4560-A1CB-CDAE6C8DF08F}"/>
              </a:ext>
            </a:extLst>
          </p:cNvPr>
          <p:cNvSpPr/>
          <p:nvPr/>
        </p:nvSpPr>
        <p:spPr>
          <a:xfrm>
            <a:off x="765731" y="5012067"/>
            <a:ext cx="2888418" cy="500137"/>
          </a:xfrm>
          <a:prstGeom prst="rect">
            <a:avLst/>
          </a:prstGeom>
        </p:spPr>
        <p:txBody>
          <a:bodyPr wrap="square">
            <a:spAutoFit/>
          </a:bodyPr>
          <a:lstStyle/>
          <a:p>
            <a:pPr marL="767080" marR="514984" lvl="0" indent="-247015" algn="ctr">
              <a:spcBef>
                <a:spcPts val="295"/>
              </a:spcBef>
            </a:pPr>
            <a:r>
              <a:rPr lang="en-GB" sz="1200" b="1" dirty="0">
                <a:solidFill>
                  <a:prstClr val="black"/>
                </a:solidFill>
                <a:latin typeface="Carlito"/>
                <a:cs typeface="Carlito"/>
              </a:rPr>
              <a:t>Ambition &amp; Aspiration</a:t>
            </a:r>
            <a:endParaRPr lang="en-GB" sz="1200" b="1" spc="-10" dirty="0">
              <a:solidFill>
                <a:prstClr val="black"/>
              </a:solidFill>
              <a:latin typeface="Carlito"/>
              <a:cs typeface="Carlito"/>
            </a:endParaRPr>
          </a:p>
          <a:p>
            <a:pPr marL="767080" marR="514984" lvl="0" indent="-247015">
              <a:spcBef>
                <a:spcPts val="295"/>
              </a:spcBef>
            </a:pPr>
            <a:r>
              <a:rPr lang="en-GB" sz="1200" b="1" spc="-10" dirty="0">
                <a:solidFill>
                  <a:prstClr val="black"/>
                </a:solidFill>
                <a:latin typeface="Carlito"/>
                <a:cs typeface="Carlito"/>
              </a:rPr>
              <a:t> </a:t>
            </a:r>
            <a:endParaRPr lang="en-GB" sz="1200" dirty="0">
              <a:solidFill>
                <a:prstClr val="black"/>
              </a:solidFill>
              <a:latin typeface="Carlito"/>
              <a:cs typeface="Carlito"/>
            </a:endParaRPr>
          </a:p>
        </p:txBody>
      </p:sp>
      <p:sp>
        <p:nvSpPr>
          <p:cNvPr id="31" name="TextBox 30">
            <a:extLst>
              <a:ext uri="{FF2B5EF4-FFF2-40B4-BE49-F238E27FC236}">
                <a16:creationId xmlns:a16="http://schemas.microsoft.com/office/drawing/2014/main" id="{88FD33E8-D76C-4359-879A-B37CA2C67AC4}"/>
              </a:ext>
            </a:extLst>
          </p:cNvPr>
          <p:cNvSpPr txBox="1"/>
          <p:nvPr/>
        </p:nvSpPr>
        <p:spPr>
          <a:xfrm>
            <a:off x="397403" y="6372827"/>
            <a:ext cx="1703492" cy="338554"/>
          </a:xfrm>
          <a:prstGeom prst="rect">
            <a:avLst/>
          </a:prstGeom>
          <a:noFill/>
        </p:spPr>
        <p:txBody>
          <a:bodyPr wrap="square" rtlCol="0">
            <a:spAutoFit/>
          </a:bodyPr>
          <a:lstStyle/>
          <a:p>
            <a:r>
              <a:rPr lang="en-GB" sz="1600" b="1" dirty="0"/>
              <a:t>Andy Murray</a:t>
            </a:r>
          </a:p>
        </p:txBody>
      </p:sp>
      <p:sp>
        <p:nvSpPr>
          <p:cNvPr id="32" name="TextBox 31">
            <a:extLst>
              <a:ext uri="{FF2B5EF4-FFF2-40B4-BE49-F238E27FC236}">
                <a16:creationId xmlns:a16="http://schemas.microsoft.com/office/drawing/2014/main" id="{7B1D31DA-CFE4-43AC-8029-E9B3FB49E6F0}"/>
              </a:ext>
            </a:extLst>
          </p:cNvPr>
          <p:cNvSpPr txBox="1"/>
          <p:nvPr/>
        </p:nvSpPr>
        <p:spPr>
          <a:xfrm>
            <a:off x="2324136" y="6372827"/>
            <a:ext cx="1703492" cy="338554"/>
          </a:xfrm>
          <a:prstGeom prst="rect">
            <a:avLst/>
          </a:prstGeom>
          <a:noFill/>
        </p:spPr>
        <p:txBody>
          <a:bodyPr wrap="square" rtlCol="0">
            <a:spAutoFit/>
          </a:bodyPr>
          <a:lstStyle/>
          <a:p>
            <a:r>
              <a:rPr lang="en-GB" sz="1600" b="1" dirty="0"/>
              <a:t>Heather Knight</a:t>
            </a:r>
          </a:p>
        </p:txBody>
      </p:sp>
    </p:spTree>
    <p:extLst>
      <p:ext uri="{BB962C8B-B14F-4D97-AF65-F5344CB8AC3E}">
        <p14:creationId xmlns:p14="http://schemas.microsoft.com/office/powerpoint/2010/main" val="71241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5110EE0-0784-4CB6-B6B0-6BD650521674}"/>
              </a:ext>
            </a:extLst>
          </p:cNvPr>
          <p:cNvSpPr/>
          <p:nvPr/>
        </p:nvSpPr>
        <p:spPr>
          <a:xfrm>
            <a:off x="253385" y="958819"/>
            <a:ext cx="7188470" cy="2298656"/>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E2B6A4DA-7D58-4AAF-8FDA-39C206408712}"/>
              </a:ext>
            </a:extLst>
          </p:cNvPr>
          <p:cNvSpPr/>
          <p:nvPr/>
        </p:nvSpPr>
        <p:spPr>
          <a:xfrm>
            <a:off x="244864" y="3341062"/>
            <a:ext cx="3697962" cy="1499387"/>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788468FB-4DB7-4D3A-A411-727B5B11B153}"/>
              </a:ext>
            </a:extLst>
          </p:cNvPr>
          <p:cNvSpPr/>
          <p:nvPr/>
        </p:nvSpPr>
        <p:spPr>
          <a:xfrm>
            <a:off x="4107809" y="3341062"/>
            <a:ext cx="3779586" cy="1648107"/>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109692" y="88561"/>
            <a:ext cx="781555" cy="699900"/>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903735" y="77670"/>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6">
            <a:extLst>
              <a:ext uri="{FF2B5EF4-FFF2-40B4-BE49-F238E27FC236}">
                <a16:creationId xmlns:a16="http://schemas.microsoft.com/office/drawing/2014/main" id="{A5514543-91CD-4224-94C4-E4AD14B11FAB}"/>
              </a:ext>
            </a:extLst>
          </p:cNvPr>
          <p:cNvGrpSpPr/>
          <p:nvPr/>
        </p:nvGrpSpPr>
        <p:grpSpPr>
          <a:xfrm>
            <a:off x="5659889" y="77616"/>
            <a:ext cx="2769235" cy="414722"/>
            <a:chOff x="1330452" y="71627"/>
            <a:chExt cx="2769235" cy="490855"/>
          </a:xfrm>
        </p:grpSpPr>
        <p:sp>
          <p:nvSpPr>
            <p:cNvPr id="7"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9" name="Rectangle 8"/>
          <p:cNvSpPr/>
          <p:nvPr/>
        </p:nvSpPr>
        <p:spPr>
          <a:xfrm>
            <a:off x="3145989" y="123060"/>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0" name="Rectangle 9"/>
          <p:cNvSpPr/>
          <p:nvPr/>
        </p:nvSpPr>
        <p:spPr>
          <a:xfrm>
            <a:off x="5889189" y="88561"/>
            <a:ext cx="2390398"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LKS2 Athletics</a:t>
            </a:r>
          </a:p>
        </p:txBody>
      </p:sp>
      <p:graphicFrame>
        <p:nvGraphicFramePr>
          <p:cNvPr id="11" name="Table 10">
            <a:extLst>
              <a:ext uri="{FF2B5EF4-FFF2-40B4-BE49-F238E27FC236}">
                <a16:creationId xmlns:a16="http://schemas.microsoft.com/office/drawing/2014/main" id="{5A57A62B-8849-4583-8D36-84A612F50F3F}"/>
              </a:ext>
            </a:extLst>
          </p:cNvPr>
          <p:cNvGraphicFramePr>
            <a:graphicFrameLocks noGrp="1"/>
          </p:cNvGraphicFramePr>
          <p:nvPr>
            <p:extLst>
              <p:ext uri="{D42A27DB-BD31-4B8C-83A1-F6EECF244321}">
                <p14:modId xmlns:p14="http://schemas.microsoft.com/office/powerpoint/2010/main" val="741101165"/>
              </p:ext>
            </p:extLst>
          </p:nvPr>
        </p:nvGraphicFramePr>
        <p:xfrm>
          <a:off x="7972542" y="981887"/>
          <a:ext cx="4127337" cy="4007283"/>
        </p:xfrm>
        <a:graphic>
          <a:graphicData uri="http://schemas.openxmlformats.org/drawingml/2006/table">
            <a:tbl>
              <a:tblPr firstRow="1" firstCol="1" lastRow="1" lastCol="1" bandRow="1" bandCol="1"/>
              <a:tblGrid>
                <a:gridCol w="1232023">
                  <a:extLst>
                    <a:ext uri="{9D8B030D-6E8A-4147-A177-3AD203B41FA5}">
                      <a16:colId xmlns:a16="http://schemas.microsoft.com/office/drawing/2014/main" val="20000"/>
                    </a:ext>
                  </a:extLst>
                </a:gridCol>
                <a:gridCol w="2895314">
                  <a:extLst>
                    <a:ext uri="{9D8B030D-6E8A-4147-A177-3AD203B41FA5}">
                      <a16:colId xmlns:a16="http://schemas.microsoft.com/office/drawing/2014/main" val="20001"/>
                    </a:ext>
                  </a:extLst>
                </a:gridCol>
              </a:tblGrid>
              <a:tr h="391559">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Balance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To keep steady on their feet while moving and performing skills.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85546">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Control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Changing the speed and direction you move and keeping balanced whilst doing it.</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9465">
                <a:tc>
                  <a:txBody>
                    <a:bodyPr/>
                    <a:lstStyle/>
                    <a:p>
                      <a:pPr marL="107950" marR="0" algn="ctr">
                        <a:spcBef>
                          <a:spcPts val="395"/>
                        </a:spcBef>
                        <a:spcAft>
                          <a:spcPts val="0"/>
                        </a:spcAft>
                      </a:pPr>
                      <a:r>
                        <a:rPr lang="en-US" sz="1200" b="1" dirty="0">
                          <a:solidFill>
                            <a:schemeClr val="accent3">
                              <a:lumMod val="50000"/>
                            </a:schemeClr>
                          </a:solidFill>
                          <a:effectLst/>
                          <a:latin typeface="+mn-lt"/>
                          <a:ea typeface="Twinkl" charset="0"/>
                          <a:cs typeface="Twinkl" charset="0"/>
                        </a:rPr>
                        <a:t>Technique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indent="0" algn="l" defTabSz="457200" rtl="0" eaLnBrk="1" fontAlgn="auto" latinLnBrk="0" hangingPunct="1">
                        <a:lnSpc>
                          <a:spcPct val="112000"/>
                        </a:lnSpc>
                        <a:spcBef>
                          <a:spcPts val="400"/>
                        </a:spcBef>
                        <a:spcAft>
                          <a:spcPts val="0"/>
                        </a:spcAft>
                        <a:buClrTx/>
                        <a:buSzTx/>
                        <a:buFontTx/>
                        <a:buNone/>
                        <a:tabLst/>
                        <a:defRPr/>
                      </a:pPr>
                      <a:r>
                        <a:rPr lang="en-US" sz="1100" dirty="0"/>
                        <a:t>The safe method performers have been taught to perform a skill such as javelin and standing long jump.</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16842">
                <a:tc>
                  <a:txBody>
                    <a:bodyPr/>
                    <a:lstStyle/>
                    <a:p>
                      <a:pPr marL="107950" marR="0" algn="ctr">
                        <a:spcBef>
                          <a:spcPts val="395"/>
                        </a:spcBef>
                        <a:spcAft>
                          <a:spcPts val="0"/>
                        </a:spcAft>
                      </a:pPr>
                      <a:r>
                        <a:rPr lang="en-US" sz="1200" b="1" dirty="0">
                          <a:solidFill>
                            <a:srgbClr val="FF0000"/>
                          </a:solidFill>
                          <a:effectLst/>
                          <a:latin typeface="+mn-lt"/>
                          <a:ea typeface="Twinkl" charset="0"/>
                          <a:cs typeface="Twinkl" charset="0"/>
                        </a:rPr>
                        <a:t>Fluency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To be able to move and perform skills with ease.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9465">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Accuracy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US" sz="1100" dirty="0"/>
                        <a:t>Being able to make passes and tags making sure they get to the location the player is aiming for.</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3824">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Stamina</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ability to perform physical activity for a sustained period of time.</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5004">
                <a:tc>
                  <a:txBody>
                    <a:bodyPr/>
                    <a:lstStyle/>
                    <a:p>
                      <a:pPr marL="107950" marR="0" algn="ctr">
                        <a:spcBef>
                          <a:spcPts val="395"/>
                        </a:spcBef>
                        <a:spcAft>
                          <a:spcPts val="0"/>
                        </a:spcAft>
                      </a:pPr>
                      <a:r>
                        <a:rPr lang="en-US" sz="1200" b="1" dirty="0">
                          <a:solidFill>
                            <a:srgbClr val="0000FF"/>
                          </a:solidFill>
                          <a:effectLst/>
                          <a:latin typeface="+mn-lt"/>
                          <a:ea typeface="Twinkl" charset="0"/>
                          <a:cs typeface="Twinkl" charset="0"/>
                        </a:rPr>
                        <a:t>Baton</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A short tube passed between runner in a relay.</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18491">
                <a:tc>
                  <a:txBody>
                    <a:bodyPr/>
                    <a:lstStyle/>
                    <a:p>
                      <a:pPr marL="107950" marR="0" algn="ctr">
                        <a:spcBef>
                          <a:spcPts val="395"/>
                        </a:spcBef>
                        <a:spcAft>
                          <a:spcPts val="0"/>
                        </a:spcAft>
                      </a:pPr>
                      <a:r>
                        <a:rPr lang="en-US" sz="1200" b="1" dirty="0">
                          <a:solidFill>
                            <a:srgbClr val="FF2CD7"/>
                          </a:solidFill>
                          <a:effectLst/>
                          <a:latin typeface="+mn-lt"/>
                          <a:ea typeface="Twinkl" charset="0"/>
                          <a:cs typeface="Twinkl" charset="0"/>
                        </a:rPr>
                        <a:t>Relay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A race where teams of runners pass a baton to each member of their team.</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9465">
                <a:tc>
                  <a:txBody>
                    <a:bodyPr/>
                    <a:lstStyle/>
                    <a:p>
                      <a:pPr marL="107950" marR="0" algn="ctr">
                        <a:spcBef>
                          <a:spcPts val="395"/>
                        </a:spcBef>
                        <a:spcAft>
                          <a:spcPts val="0"/>
                        </a:spcAft>
                      </a:pPr>
                      <a:r>
                        <a:rPr lang="en-US" sz="1200" b="1" dirty="0">
                          <a:solidFill>
                            <a:srgbClr val="911090"/>
                          </a:solidFill>
                          <a:effectLst/>
                          <a:latin typeface="+mn-lt"/>
                          <a:ea typeface="Twinkl" charset="0"/>
                          <a:cs typeface="Twinkl" charset="0"/>
                        </a:rPr>
                        <a:t>Pace/Speed</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US" sz="1100" dirty="0"/>
                        <a:t>The speed at which someone moves.</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graphicFrame>
        <p:nvGraphicFramePr>
          <p:cNvPr id="12" name="Table 11">
            <a:extLst>
              <a:ext uri="{FF2B5EF4-FFF2-40B4-BE49-F238E27FC236}">
                <a16:creationId xmlns:a16="http://schemas.microsoft.com/office/drawing/2014/main" id="{C2FB4585-7E49-4A63-9EA8-7770EB106C71}"/>
              </a:ext>
            </a:extLst>
          </p:cNvPr>
          <p:cNvGraphicFramePr>
            <a:graphicFrameLocks noGrp="1"/>
          </p:cNvGraphicFramePr>
          <p:nvPr>
            <p:extLst>
              <p:ext uri="{D42A27DB-BD31-4B8C-83A1-F6EECF244321}">
                <p14:modId xmlns:p14="http://schemas.microsoft.com/office/powerpoint/2010/main" val="2940345326"/>
              </p:ext>
            </p:extLst>
          </p:nvPr>
        </p:nvGraphicFramePr>
        <p:xfrm>
          <a:off x="7972541" y="5009236"/>
          <a:ext cx="4127337" cy="992741"/>
        </p:xfrm>
        <a:graphic>
          <a:graphicData uri="http://schemas.openxmlformats.org/drawingml/2006/table">
            <a:tbl>
              <a:tblPr firstRow="1" firstCol="1" lastRow="1" lastCol="1" bandRow="1" bandCol="1"/>
              <a:tblGrid>
                <a:gridCol w="1223709">
                  <a:extLst>
                    <a:ext uri="{9D8B030D-6E8A-4147-A177-3AD203B41FA5}">
                      <a16:colId xmlns:a16="http://schemas.microsoft.com/office/drawing/2014/main" val="476098439"/>
                    </a:ext>
                  </a:extLst>
                </a:gridCol>
                <a:gridCol w="2903628">
                  <a:extLst>
                    <a:ext uri="{9D8B030D-6E8A-4147-A177-3AD203B41FA5}">
                      <a16:colId xmlns:a16="http://schemas.microsoft.com/office/drawing/2014/main" val="1485676762"/>
                    </a:ext>
                  </a:extLst>
                </a:gridCol>
              </a:tblGrid>
              <a:tr h="439465">
                <a:tc>
                  <a:txBody>
                    <a:bodyPr/>
                    <a:lstStyle/>
                    <a:p>
                      <a:pPr marL="107950" marR="0" algn="ctr">
                        <a:spcBef>
                          <a:spcPts val="395"/>
                        </a:spcBef>
                        <a:spcAft>
                          <a:spcPts val="0"/>
                        </a:spcAft>
                      </a:pPr>
                      <a:r>
                        <a:rPr lang="en-US" sz="1200" b="1" dirty="0">
                          <a:solidFill>
                            <a:srgbClr val="000090"/>
                          </a:solidFill>
                          <a:effectLst/>
                          <a:latin typeface="+mn-lt"/>
                          <a:ea typeface="Twinkl" charset="0"/>
                          <a:cs typeface="Twinkl" charset="0"/>
                        </a:rPr>
                        <a:t>Sprint</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Usually your top speed to run as fast as you can to get from A to B.</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800546669"/>
                  </a:ext>
                </a:extLst>
              </a:tr>
              <a:tr h="439465">
                <a:tc>
                  <a:txBody>
                    <a:bodyPr/>
                    <a:lstStyle/>
                    <a:p>
                      <a:pPr marL="107950" marR="0" algn="ctr">
                        <a:spcBef>
                          <a:spcPts val="395"/>
                        </a:spcBef>
                        <a:spcAft>
                          <a:spcPts val="0"/>
                        </a:spcAft>
                      </a:pPr>
                      <a:r>
                        <a:rPr lang="en-US" sz="1200" b="1" dirty="0">
                          <a:solidFill>
                            <a:srgbClr val="FF6600"/>
                          </a:solidFill>
                          <a:effectLst/>
                          <a:latin typeface="+mn-lt"/>
                          <a:ea typeface="Twinkl" charset="0"/>
                          <a:cs typeface="Twinkl" charset="0"/>
                        </a:rPr>
                        <a:t>Throw</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US" sz="1100" dirty="0"/>
                        <a:t>Picking something up and giving it force to travel through the air and land in a different location.</a:t>
                      </a: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717829726"/>
                  </a:ext>
                </a:extLst>
              </a:tr>
            </a:tbl>
          </a:graphicData>
        </a:graphic>
      </p:graphicFrame>
      <p:grpSp>
        <p:nvGrpSpPr>
          <p:cNvPr id="13" name="object 10">
            <a:extLst>
              <a:ext uri="{FF2B5EF4-FFF2-40B4-BE49-F238E27FC236}">
                <a16:creationId xmlns:a16="http://schemas.microsoft.com/office/drawing/2014/main" id="{2B4BA900-7343-4760-8ED5-B61E4C15A1E5}"/>
              </a:ext>
            </a:extLst>
          </p:cNvPr>
          <p:cNvGrpSpPr/>
          <p:nvPr/>
        </p:nvGrpSpPr>
        <p:grpSpPr>
          <a:xfrm>
            <a:off x="7972541" y="572947"/>
            <a:ext cx="4133215" cy="408940"/>
            <a:chOff x="4802123" y="829055"/>
            <a:chExt cx="4133215" cy="408940"/>
          </a:xfrm>
        </p:grpSpPr>
        <p:sp>
          <p:nvSpPr>
            <p:cNvPr id="14"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5"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16" name="object 18">
            <a:extLst>
              <a:ext uri="{FF2B5EF4-FFF2-40B4-BE49-F238E27FC236}">
                <a16:creationId xmlns:a16="http://schemas.microsoft.com/office/drawing/2014/main" id="{00A89602-9AC0-4040-98D0-05FA0D643610}"/>
              </a:ext>
            </a:extLst>
          </p:cNvPr>
          <p:cNvSpPr txBox="1"/>
          <p:nvPr/>
        </p:nvSpPr>
        <p:spPr>
          <a:xfrm>
            <a:off x="171448" y="900154"/>
            <a:ext cx="7715947" cy="2534668"/>
          </a:xfrm>
          <a:prstGeom prst="rect">
            <a:avLst/>
          </a:prstGeom>
          <a:ln w="9144">
            <a:noFill/>
          </a:ln>
        </p:spPr>
        <p:txBody>
          <a:bodyPr vert="horz" wrap="square" lIns="0" tIns="36195" rIns="0" bIns="0" rtlCol="0">
            <a:spAutoFit/>
          </a:bodyPr>
          <a:lstStyle/>
          <a:p>
            <a:pPr marL="90805">
              <a:lnSpc>
                <a:spcPct val="100000"/>
              </a:lnSpc>
              <a:spcBef>
                <a:spcPts val="285"/>
              </a:spcBef>
            </a:pPr>
            <a:r>
              <a:rPr sz="1200" b="1" spc="-5" dirty="0">
                <a:latin typeface="Carlito"/>
                <a:cs typeface="Carlito"/>
              </a:rPr>
              <a:t>Children </a:t>
            </a:r>
            <a:r>
              <a:rPr sz="1200" b="1" dirty="0">
                <a:latin typeface="Carlito"/>
                <a:cs typeface="Carlito"/>
              </a:rPr>
              <a:t>will be </a:t>
            </a:r>
            <a:r>
              <a:rPr sz="1200" b="1" spc="-5" dirty="0">
                <a:latin typeface="Carlito"/>
                <a:cs typeface="Carlito"/>
              </a:rPr>
              <a:t>taught</a:t>
            </a:r>
            <a:r>
              <a:rPr sz="1200" b="1" spc="10" dirty="0">
                <a:latin typeface="Carlito"/>
                <a:cs typeface="Carlito"/>
              </a:rPr>
              <a:t> </a:t>
            </a:r>
            <a:r>
              <a:rPr sz="1200" b="1" spc="-5" dirty="0">
                <a:latin typeface="Carlito"/>
                <a:cs typeface="Carlito"/>
              </a:rPr>
              <a:t>to:</a:t>
            </a:r>
            <a:endParaRPr sz="1200" dirty="0">
              <a:latin typeface="Carlito"/>
              <a:cs typeface="Carlito"/>
            </a:endParaRP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Run in different distances and at different speeds using good techniques.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Apply throwing techniques to individual events such as howler, javelin, and discus.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Show that they can use their legs as well as their arms when throwing.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Learn and apply passing the baton techniques – being able to do this at pace. </a:t>
            </a:r>
          </a:p>
          <a:p>
            <a:pPr marL="262890" indent="-172720">
              <a:lnSpc>
                <a:spcPct val="100000"/>
              </a:lnSpc>
              <a:spcBef>
                <a:spcPts val="215"/>
              </a:spcBef>
              <a:buFont typeface="Arial"/>
              <a:buChar char="•"/>
              <a:tabLst>
                <a:tab pos="263525" algn="l"/>
              </a:tabLst>
            </a:pPr>
            <a:r>
              <a:rPr lang="en-GB" sz="1200" spc="-5" dirty="0">
                <a:solidFill>
                  <a:schemeClr val="accent2">
                    <a:lumMod val="75000"/>
                  </a:schemeClr>
                </a:solidFill>
                <a:latin typeface="Carlito"/>
                <a:cs typeface="Carlito"/>
              </a:rPr>
              <a:t>Understand the rules required to complete the standing long jump.</a:t>
            </a:r>
          </a:p>
          <a:p>
            <a:pPr marL="262890" indent="-172720">
              <a:lnSpc>
                <a:spcPct val="100000"/>
              </a:lnSpc>
              <a:spcBef>
                <a:spcPts val="215"/>
              </a:spcBef>
              <a:buFont typeface="Arial"/>
              <a:buChar char="•"/>
              <a:tabLst>
                <a:tab pos="263525" algn="l"/>
              </a:tabLst>
            </a:pPr>
            <a:r>
              <a:rPr lang="en-GB" sz="1200" dirty="0">
                <a:latin typeface="Carlito"/>
                <a:cs typeface="Carlito"/>
              </a:rPr>
              <a:t>Show control and precision when performing different jumps. </a:t>
            </a:r>
          </a:p>
          <a:p>
            <a:pPr marL="262890" indent="-172720">
              <a:lnSpc>
                <a:spcPct val="100000"/>
              </a:lnSpc>
              <a:spcBef>
                <a:spcPts val="215"/>
              </a:spcBef>
              <a:buFont typeface="Arial"/>
              <a:buChar char="•"/>
              <a:tabLst>
                <a:tab pos="263525" algn="l"/>
              </a:tabLst>
            </a:pPr>
            <a:r>
              <a:rPr lang="en-GB" sz="1200" dirty="0">
                <a:latin typeface="Carlito"/>
                <a:cs typeface="Carlito"/>
              </a:rPr>
              <a:t>Select and maintain a running pace for different distances. </a:t>
            </a:r>
          </a:p>
          <a:p>
            <a:pPr marL="262890" indent="-172720">
              <a:lnSpc>
                <a:spcPct val="100000"/>
              </a:lnSpc>
              <a:spcBef>
                <a:spcPts val="215"/>
              </a:spcBef>
              <a:buFont typeface="Arial"/>
              <a:buChar char="•"/>
              <a:tabLst>
                <a:tab pos="263525" algn="l"/>
              </a:tabLst>
            </a:pPr>
            <a:r>
              <a:rPr lang="en-GB" sz="1200" dirty="0">
                <a:latin typeface="Carlito"/>
                <a:cs typeface="Carlito"/>
              </a:rPr>
              <a:t>Begin to discuss different techniques when running (striding, arm action and knee lift). Show a video of sprinting and marathon runners as an example of different techniques. </a:t>
            </a:r>
          </a:p>
          <a:p>
            <a:pPr marL="262890" indent="-172720">
              <a:lnSpc>
                <a:spcPct val="100000"/>
              </a:lnSpc>
              <a:spcBef>
                <a:spcPts val="215"/>
              </a:spcBef>
              <a:buFont typeface="Arial"/>
              <a:buChar char="•"/>
              <a:tabLst>
                <a:tab pos="263525" algn="l"/>
              </a:tabLst>
            </a:pPr>
            <a:r>
              <a:rPr lang="en-GB" sz="1200" dirty="0">
                <a:latin typeface="Carlito"/>
                <a:cs typeface="Carlito"/>
              </a:rPr>
              <a:t>Learn the pull technique for throwing – developing on from Year 3’s learning. </a:t>
            </a:r>
          </a:p>
          <a:p>
            <a:pPr marL="262890" indent="-172720">
              <a:lnSpc>
                <a:spcPct val="100000"/>
              </a:lnSpc>
              <a:spcBef>
                <a:spcPts val="215"/>
              </a:spcBef>
              <a:buFont typeface="Arial"/>
              <a:buChar char="•"/>
              <a:tabLst>
                <a:tab pos="263525" algn="l"/>
              </a:tabLst>
            </a:pPr>
            <a:endParaRPr sz="1200" dirty="0">
              <a:latin typeface="Carlito"/>
              <a:cs typeface="Carlito"/>
            </a:endParaRPr>
          </a:p>
        </p:txBody>
      </p:sp>
      <p:sp>
        <p:nvSpPr>
          <p:cNvPr id="22" name="Rectangle 21">
            <a:extLst>
              <a:ext uri="{FF2B5EF4-FFF2-40B4-BE49-F238E27FC236}">
                <a16:creationId xmlns:a16="http://schemas.microsoft.com/office/drawing/2014/main" id="{0F1A744A-C164-4122-83A9-D4F111CD66B1}"/>
              </a:ext>
            </a:extLst>
          </p:cNvPr>
          <p:cNvSpPr/>
          <p:nvPr/>
        </p:nvSpPr>
        <p:spPr>
          <a:xfrm>
            <a:off x="253384" y="4924036"/>
            <a:ext cx="3689441" cy="1703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8D910D2F-13E1-41E7-B8FE-98DCF764D6A2}"/>
              </a:ext>
            </a:extLst>
          </p:cNvPr>
          <p:cNvSpPr/>
          <p:nvPr/>
        </p:nvSpPr>
        <p:spPr>
          <a:xfrm>
            <a:off x="384208" y="3341062"/>
            <a:ext cx="3598536" cy="1384995"/>
          </a:xfrm>
          <a:prstGeom prst="rect">
            <a:avLst/>
          </a:prstGeom>
        </p:spPr>
        <p:txBody>
          <a:bodyPr wrap="square">
            <a:spAutoFit/>
          </a:bodyPr>
          <a:lstStyle/>
          <a:p>
            <a:pPr marL="849630" lvl="0">
              <a:spcBef>
                <a:spcPts val="295"/>
              </a:spcBef>
            </a:pPr>
            <a:r>
              <a:rPr lang="en-GB" sz="1200" b="1" spc="-10" dirty="0">
                <a:solidFill>
                  <a:prstClr val="black"/>
                </a:solidFill>
                <a:latin typeface="Carlito"/>
                <a:cs typeface="Carlito"/>
              </a:rPr>
              <a:t>Healthy Lifestyle:</a:t>
            </a:r>
          </a:p>
          <a:p>
            <a:pPr marL="262890" marR="252729" lvl="0" indent="-172720">
              <a:buFont typeface="Arial"/>
              <a:buChar char="•"/>
              <a:tabLst>
                <a:tab pos="263525" algn="l"/>
              </a:tabLst>
            </a:pPr>
            <a:r>
              <a:rPr lang="en-GB" sz="1200" spc="-5" dirty="0">
                <a:solidFill>
                  <a:prstClr val="black"/>
                </a:solidFill>
                <a:latin typeface="Carlito"/>
                <a:cs typeface="Carlito"/>
              </a:rPr>
              <a:t>Do we still need to warm up when it is warm?</a:t>
            </a:r>
          </a:p>
          <a:p>
            <a:pPr marL="262890" marR="252729" lvl="0" indent="-172720">
              <a:buFont typeface="Arial"/>
              <a:buChar char="•"/>
              <a:tabLst>
                <a:tab pos="263525" algn="l"/>
              </a:tabLst>
            </a:pPr>
            <a:r>
              <a:rPr lang="en-GB" sz="1200" spc="-5" dirty="0">
                <a:solidFill>
                  <a:prstClr val="black"/>
                </a:solidFill>
                <a:latin typeface="Carlito"/>
                <a:cs typeface="Carlito"/>
              </a:rPr>
              <a:t>Are we using different muscles for different events? E.g. sprint / howler.</a:t>
            </a:r>
          </a:p>
          <a:p>
            <a:pPr marL="262890" marR="252729" lvl="0" indent="-172720">
              <a:buFont typeface="Arial"/>
              <a:buChar char="•"/>
              <a:tabLst>
                <a:tab pos="263525" algn="l"/>
              </a:tabLst>
            </a:pPr>
            <a:r>
              <a:rPr lang="en-GB" sz="1200" spc="-5" dirty="0">
                <a:solidFill>
                  <a:prstClr val="black"/>
                </a:solidFill>
                <a:latin typeface="Carlito"/>
                <a:cs typeface="Carlito"/>
              </a:rPr>
              <a:t>How does this topic keep us healthy?</a:t>
            </a:r>
          </a:p>
          <a:p>
            <a:pPr marL="262890" marR="252729" lvl="0" indent="-172720">
              <a:buFont typeface="Arial"/>
              <a:buChar char="•"/>
              <a:tabLst>
                <a:tab pos="263525" algn="l"/>
              </a:tabLst>
            </a:pPr>
            <a:r>
              <a:rPr lang="en-GB" sz="1200" spc="-5" dirty="0">
                <a:solidFill>
                  <a:prstClr val="black"/>
                </a:solidFill>
                <a:latin typeface="Carlito"/>
                <a:cs typeface="Carlito"/>
              </a:rPr>
              <a:t>What activities could we do for a warm up?</a:t>
            </a:r>
          </a:p>
          <a:p>
            <a:pPr marL="262890" marR="252729" lvl="0" indent="-172720">
              <a:buFont typeface="Arial"/>
              <a:buChar char="•"/>
              <a:tabLst>
                <a:tab pos="263525" algn="l"/>
              </a:tabLst>
            </a:pPr>
            <a:endParaRPr lang="en-GB" sz="1200" spc="-5" dirty="0">
              <a:solidFill>
                <a:prstClr val="black"/>
              </a:solidFill>
              <a:latin typeface="Carlito"/>
              <a:cs typeface="Carlito"/>
            </a:endParaRPr>
          </a:p>
        </p:txBody>
      </p:sp>
      <p:sp>
        <p:nvSpPr>
          <p:cNvPr id="31" name="Rectangle 30">
            <a:extLst>
              <a:ext uri="{FF2B5EF4-FFF2-40B4-BE49-F238E27FC236}">
                <a16:creationId xmlns:a16="http://schemas.microsoft.com/office/drawing/2014/main" id="{369F9816-30B9-4B04-BB82-E240EF7E77AE}"/>
              </a:ext>
            </a:extLst>
          </p:cNvPr>
          <p:cNvSpPr/>
          <p:nvPr/>
        </p:nvSpPr>
        <p:spPr>
          <a:xfrm>
            <a:off x="4227040" y="3409024"/>
            <a:ext cx="3556597" cy="1754326"/>
          </a:xfrm>
          <a:prstGeom prst="rect">
            <a:avLst/>
          </a:prstGeom>
        </p:spPr>
        <p:txBody>
          <a:bodyPr wrap="square">
            <a:spAutoFit/>
          </a:bodyPr>
          <a:lstStyle/>
          <a:p>
            <a:pPr marL="409575" lvl="0">
              <a:spcBef>
                <a:spcPts val="290"/>
              </a:spcBef>
            </a:pPr>
            <a:r>
              <a:rPr lang="en-GB" sz="1200" b="1" dirty="0">
                <a:solidFill>
                  <a:prstClr val="black"/>
                </a:solidFill>
                <a:latin typeface="Carlito"/>
                <a:cs typeface="Carlito"/>
              </a:rPr>
              <a:t>Sports Leadership:</a:t>
            </a:r>
            <a:endParaRPr lang="en-GB" sz="1200" dirty="0">
              <a:solidFill>
                <a:prstClr val="black"/>
              </a:solidFill>
              <a:latin typeface="Carlito"/>
              <a:cs typeface="Carlito"/>
            </a:endParaRPr>
          </a:p>
          <a:p>
            <a:pPr marL="377825" marR="626110" lvl="0" indent="-287020">
              <a:buFont typeface="Arial"/>
              <a:buChar char="•"/>
              <a:tabLst>
                <a:tab pos="377825" algn="l"/>
                <a:tab pos="378460" algn="l"/>
              </a:tabLst>
            </a:pPr>
            <a:r>
              <a:rPr lang="en-GB" sz="1200" spc="-5" dirty="0">
                <a:solidFill>
                  <a:prstClr val="black"/>
                </a:solidFill>
                <a:latin typeface="Carlito"/>
                <a:cs typeface="Carlito"/>
              </a:rPr>
              <a:t>What techniques could we improve?</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Which techniques did we perform well today?</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How can we help others during this topic?</a:t>
            </a:r>
          </a:p>
          <a:p>
            <a:pPr marL="377825" marR="626110" lvl="0" indent="-287020">
              <a:buFont typeface="Arial"/>
              <a:buChar char="•"/>
              <a:tabLst>
                <a:tab pos="377825" algn="l"/>
                <a:tab pos="378460" algn="l"/>
              </a:tabLst>
            </a:pPr>
            <a:r>
              <a:rPr lang="en-GB" sz="1200" spc="-5" dirty="0">
                <a:solidFill>
                  <a:prstClr val="black"/>
                </a:solidFill>
                <a:latin typeface="Carlito"/>
                <a:cs typeface="Carlito"/>
              </a:rPr>
              <a:t>Can you lead or teach a small group a technique?</a:t>
            </a:r>
          </a:p>
          <a:p>
            <a:pPr marL="377825" marR="626110" lvl="0" indent="-287020">
              <a:buFont typeface="Arial"/>
              <a:buChar char="•"/>
              <a:tabLst>
                <a:tab pos="377825" algn="l"/>
                <a:tab pos="378460" algn="l"/>
              </a:tabLst>
            </a:pPr>
            <a:endParaRPr lang="en-GB" sz="1200" spc="-5" dirty="0">
              <a:solidFill>
                <a:prstClr val="black"/>
              </a:solidFill>
              <a:latin typeface="Carlito"/>
              <a:cs typeface="Carlito"/>
            </a:endParaRPr>
          </a:p>
        </p:txBody>
      </p:sp>
      <p:pic>
        <p:nvPicPr>
          <p:cNvPr id="18" name="Picture 17">
            <a:extLst>
              <a:ext uri="{FF2B5EF4-FFF2-40B4-BE49-F238E27FC236}">
                <a16:creationId xmlns:a16="http://schemas.microsoft.com/office/drawing/2014/main" id="{BB0AD7C7-D5A7-4E7A-A1C7-24944E7ABA20}"/>
              </a:ext>
            </a:extLst>
          </p:cNvPr>
          <p:cNvPicPr>
            <a:picLocks noChangeAspect="1"/>
          </p:cNvPicPr>
          <p:nvPr/>
        </p:nvPicPr>
        <p:blipFill>
          <a:blip r:embed="rId3"/>
          <a:stretch>
            <a:fillRect/>
          </a:stretch>
        </p:blipFill>
        <p:spPr>
          <a:xfrm>
            <a:off x="568765" y="5150220"/>
            <a:ext cx="969314" cy="1060244"/>
          </a:xfrm>
          <a:prstGeom prst="rect">
            <a:avLst/>
          </a:prstGeom>
        </p:spPr>
      </p:pic>
      <p:pic>
        <p:nvPicPr>
          <p:cNvPr id="24" name="Picture 23">
            <a:extLst>
              <a:ext uri="{FF2B5EF4-FFF2-40B4-BE49-F238E27FC236}">
                <a16:creationId xmlns:a16="http://schemas.microsoft.com/office/drawing/2014/main" id="{F3988141-AE24-4E09-AB69-7991AC98FF01}"/>
              </a:ext>
            </a:extLst>
          </p:cNvPr>
          <p:cNvPicPr>
            <a:picLocks noChangeAspect="1"/>
          </p:cNvPicPr>
          <p:nvPr/>
        </p:nvPicPr>
        <p:blipFill>
          <a:blip r:embed="rId4"/>
          <a:stretch>
            <a:fillRect/>
          </a:stretch>
        </p:blipFill>
        <p:spPr>
          <a:xfrm>
            <a:off x="2485235" y="5176381"/>
            <a:ext cx="1067701" cy="1137579"/>
          </a:xfrm>
          <a:prstGeom prst="rect">
            <a:avLst/>
          </a:prstGeom>
        </p:spPr>
      </p:pic>
      <p:sp>
        <p:nvSpPr>
          <p:cNvPr id="32" name="Rectangle 31">
            <a:extLst>
              <a:ext uri="{FF2B5EF4-FFF2-40B4-BE49-F238E27FC236}">
                <a16:creationId xmlns:a16="http://schemas.microsoft.com/office/drawing/2014/main" id="{FFEF9CC1-D240-497F-A3C0-AA996F72E27F}"/>
              </a:ext>
            </a:extLst>
          </p:cNvPr>
          <p:cNvSpPr/>
          <p:nvPr/>
        </p:nvSpPr>
        <p:spPr>
          <a:xfrm>
            <a:off x="664519" y="4900151"/>
            <a:ext cx="2888418" cy="500137"/>
          </a:xfrm>
          <a:prstGeom prst="rect">
            <a:avLst/>
          </a:prstGeom>
        </p:spPr>
        <p:txBody>
          <a:bodyPr wrap="square">
            <a:spAutoFit/>
          </a:bodyPr>
          <a:lstStyle/>
          <a:p>
            <a:pPr marL="767080" marR="514984" lvl="0" indent="-247015" algn="ctr">
              <a:spcBef>
                <a:spcPts val="295"/>
              </a:spcBef>
            </a:pPr>
            <a:r>
              <a:rPr lang="en-GB" sz="1200" b="1" dirty="0">
                <a:solidFill>
                  <a:prstClr val="black"/>
                </a:solidFill>
                <a:latin typeface="Carlito"/>
                <a:cs typeface="Carlito"/>
              </a:rPr>
              <a:t>Ambition &amp; Aspiration</a:t>
            </a:r>
            <a:endParaRPr lang="en-GB" sz="1200" b="1" spc="-10" dirty="0">
              <a:solidFill>
                <a:prstClr val="black"/>
              </a:solidFill>
              <a:latin typeface="Carlito"/>
              <a:cs typeface="Carlito"/>
            </a:endParaRPr>
          </a:p>
          <a:p>
            <a:pPr marL="767080" marR="514984" lvl="0" indent="-247015">
              <a:spcBef>
                <a:spcPts val="295"/>
              </a:spcBef>
            </a:pPr>
            <a:r>
              <a:rPr lang="en-GB" sz="1200" b="1" spc="-10" dirty="0">
                <a:solidFill>
                  <a:prstClr val="black"/>
                </a:solidFill>
                <a:latin typeface="Carlito"/>
                <a:cs typeface="Carlito"/>
              </a:rPr>
              <a:t> </a:t>
            </a:r>
            <a:endParaRPr lang="en-GB" sz="1200" dirty="0">
              <a:solidFill>
                <a:prstClr val="black"/>
              </a:solidFill>
              <a:latin typeface="Carlito"/>
              <a:cs typeface="Carlito"/>
            </a:endParaRPr>
          </a:p>
        </p:txBody>
      </p:sp>
      <p:sp>
        <p:nvSpPr>
          <p:cNvPr id="33" name="TextBox 32">
            <a:extLst>
              <a:ext uri="{FF2B5EF4-FFF2-40B4-BE49-F238E27FC236}">
                <a16:creationId xmlns:a16="http://schemas.microsoft.com/office/drawing/2014/main" id="{7C706A98-7B40-4CB7-A53D-884F74F721BC}"/>
              </a:ext>
            </a:extLst>
          </p:cNvPr>
          <p:cNvSpPr txBox="1"/>
          <p:nvPr/>
        </p:nvSpPr>
        <p:spPr>
          <a:xfrm>
            <a:off x="201133" y="6335041"/>
            <a:ext cx="1703492" cy="338554"/>
          </a:xfrm>
          <a:prstGeom prst="rect">
            <a:avLst/>
          </a:prstGeom>
          <a:noFill/>
        </p:spPr>
        <p:txBody>
          <a:bodyPr wrap="square" rtlCol="0">
            <a:spAutoFit/>
          </a:bodyPr>
          <a:lstStyle/>
          <a:p>
            <a:r>
              <a:rPr lang="en-GB" sz="1600" b="1" dirty="0"/>
              <a:t>Jessica Ennis-Hill</a:t>
            </a:r>
          </a:p>
        </p:txBody>
      </p:sp>
      <p:sp>
        <p:nvSpPr>
          <p:cNvPr id="34" name="TextBox 33">
            <a:extLst>
              <a:ext uri="{FF2B5EF4-FFF2-40B4-BE49-F238E27FC236}">
                <a16:creationId xmlns:a16="http://schemas.microsoft.com/office/drawing/2014/main" id="{73F5A390-54F2-4664-93DC-E9904D414E4D}"/>
              </a:ext>
            </a:extLst>
          </p:cNvPr>
          <p:cNvSpPr txBox="1"/>
          <p:nvPr/>
        </p:nvSpPr>
        <p:spPr>
          <a:xfrm>
            <a:off x="2144128" y="6335041"/>
            <a:ext cx="1703492" cy="338554"/>
          </a:xfrm>
          <a:prstGeom prst="rect">
            <a:avLst/>
          </a:prstGeom>
          <a:noFill/>
        </p:spPr>
        <p:txBody>
          <a:bodyPr wrap="square" rtlCol="0">
            <a:spAutoFit/>
          </a:bodyPr>
          <a:lstStyle/>
          <a:p>
            <a:r>
              <a:rPr lang="en-GB" sz="1600" b="1" dirty="0"/>
              <a:t>Usain Bolt</a:t>
            </a:r>
          </a:p>
        </p:txBody>
      </p:sp>
    </p:spTree>
    <p:extLst>
      <p:ext uri="{BB962C8B-B14F-4D97-AF65-F5344CB8AC3E}">
        <p14:creationId xmlns:p14="http://schemas.microsoft.com/office/powerpoint/2010/main" val="268726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2B6A4DA-7D58-4AAF-8FDA-39C206408712}"/>
              </a:ext>
            </a:extLst>
          </p:cNvPr>
          <p:cNvSpPr/>
          <p:nvPr/>
        </p:nvSpPr>
        <p:spPr>
          <a:xfrm>
            <a:off x="180617" y="2666995"/>
            <a:ext cx="2723116" cy="2944588"/>
          </a:xfrm>
          <a:prstGeom prst="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n-US" sz="1200" b="1" dirty="0">
                <a:solidFill>
                  <a:prstClr val="black"/>
                </a:solidFill>
                <a:ea typeface="ＭＳ 明朝"/>
                <a:cs typeface="Times New Roman"/>
              </a:rPr>
              <a:t>Safety</a:t>
            </a:r>
          </a:p>
          <a:p>
            <a:pPr marL="171450" lvl="0" indent="-171450" defTabSz="457200">
              <a:buFont typeface="Arial"/>
              <a:buChar char="•"/>
            </a:pPr>
            <a:r>
              <a:rPr lang="en-US" sz="1200" dirty="0">
                <a:solidFill>
                  <a:prstClr val="black"/>
                </a:solidFill>
                <a:ea typeface="ＭＳ 明朝"/>
                <a:cs typeface="Times New Roman"/>
              </a:rPr>
              <a:t>Remove all jewelry including earrings.</a:t>
            </a:r>
          </a:p>
          <a:p>
            <a:pPr marL="171450" lvl="0" indent="-171450" defTabSz="457200">
              <a:buFont typeface="Arial"/>
              <a:buChar char="•"/>
            </a:pPr>
            <a:r>
              <a:rPr lang="en-US" sz="1200" dirty="0">
                <a:solidFill>
                  <a:prstClr val="black"/>
                </a:solidFill>
                <a:ea typeface="ＭＳ 明朝"/>
                <a:cs typeface="Times New Roman"/>
              </a:rPr>
              <a:t>Long hair must be tied back.</a:t>
            </a:r>
          </a:p>
          <a:p>
            <a:pPr marL="171450" lvl="0" indent="-171450" defTabSz="457200">
              <a:buFont typeface="Arial"/>
              <a:buChar char="•"/>
            </a:pPr>
            <a:r>
              <a:rPr lang="en-US" sz="1200" dirty="0">
                <a:solidFill>
                  <a:prstClr val="black"/>
                </a:solidFill>
                <a:ea typeface="ＭＳ 明朝"/>
                <a:cs typeface="Times New Roman"/>
              </a:rPr>
              <a:t>Wear suitable footwear.</a:t>
            </a:r>
          </a:p>
          <a:p>
            <a:pPr marL="171450" lvl="0" indent="-171450" defTabSz="457200">
              <a:buFont typeface="Arial"/>
              <a:buChar char="•"/>
            </a:pPr>
            <a:r>
              <a:rPr lang="en-US" sz="1200" dirty="0">
                <a:solidFill>
                  <a:prstClr val="black"/>
                </a:solidFill>
                <a:ea typeface="ＭＳ 明朝"/>
                <a:cs typeface="Times New Roman"/>
              </a:rPr>
              <a:t>Wear goggle if it is needed.</a:t>
            </a:r>
          </a:p>
          <a:p>
            <a:pPr marL="171450" lvl="0" indent="-171450" defTabSz="457200">
              <a:buFont typeface="Arial"/>
              <a:buChar char="•"/>
            </a:pPr>
            <a:r>
              <a:rPr lang="en-US" sz="1200" dirty="0">
                <a:solidFill>
                  <a:prstClr val="black"/>
                </a:solidFill>
                <a:ea typeface="ＭＳ 明朝"/>
                <a:cs typeface="Times New Roman"/>
              </a:rPr>
              <a:t>Use correct techniques.</a:t>
            </a:r>
          </a:p>
          <a:p>
            <a:pPr marL="171450" lvl="0" indent="-171450" defTabSz="457200">
              <a:buFont typeface="Arial"/>
              <a:buChar char="•"/>
            </a:pPr>
            <a:endParaRPr lang="en-US" sz="1200" dirty="0">
              <a:solidFill>
                <a:prstClr val="black"/>
              </a:solidFill>
              <a:ea typeface="ＭＳ 明朝"/>
              <a:cs typeface="Times New Roman"/>
            </a:endParaRPr>
          </a:p>
          <a:p>
            <a:pPr lvl="0" algn="ctr" defTabSz="457200"/>
            <a:r>
              <a:rPr lang="en-US" sz="1200" dirty="0">
                <a:solidFill>
                  <a:prstClr val="black"/>
                </a:solidFill>
                <a:ea typeface="ＭＳ 明朝"/>
                <a:cs typeface="Times New Roman"/>
              </a:rPr>
              <a:t> </a:t>
            </a:r>
            <a:r>
              <a:rPr lang="en-US" sz="1200" b="1" dirty="0">
                <a:solidFill>
                  <a:prstClr val="black"/>
                </a:solidFill>
                <a:ea typeface="ＭＳ 明朝"/>
                <a:cs typeface="Times New Roman"/>
              </a:rPr>
              <a:t>Health and Leadership</a:t>
            </a:r>
          </a:p>
          <a:p>
            <a:pPr marL="171450" lvl="0" indent="-171450" defTabSz="457200">
              <a:buFont typeface="Arial" panose="020B0604020202020204" pitchFamily="34" charset="0"/>
              <a:buChar char="•"/>
            </a:pPr>
            <a:r>
              <a:rPr lang="en-US" sz="1200" dirty="0">
                <a:solidFill>
                  <a:prstClr val="black"/>
                </a:solidFill>
                <a:ea typeface="ＭＳ 明朝"/>
                <a:cs typeface="Times New Roman"/>
              </a:rPr>
              <a:t>Are we using different body parts than if we were doing a sport on land?</a:t>
            </a:r>
          </a:p>
          <a:p>
            <a:pPr marL="171450" lvl="0" indent="-171450" defTabSz="457200">
              <a:buFont typeface="Arial" panose="020B0604020202020204" pitchFamily="34" charset="0"/>
              <a:buChar char="•"/>
            </a:pPr>
            <a:r>
              <a:rPr lang="en-US" sz="1200" dirty="0">
                <a:solidFill>
                  <a:prstClr val="black"/>
                </a:solidFill>
                <a:ea typeface="ＭＳ 明朝"/>
                <a:cs typeface="Times New Roman"/>
              </a:rPr>
              <a:t>Is our breathing technique just important in the pool?</a:t>
            </a:r>
          </a:p>
          <a:p>
            <a:pPr marL="171450" lvl="0" indent="-171450" defTabSz="457200">
              <a:buFont typeface="Arial" panose="020B0604020202020204" pitchFamily="34" charset="0"/>
              <a:buChar char="•"/>
            </a:pPr>
            <a:r>
              <a:rPr lang="en-US" sz="1200" dirty="0">
                <a:solidFill>
                  <a:prstClr val="black"/>
                </a:solidFill>
                <a:ea typeface="ＭＳ 明朝"/>
                <a:cs typeface="Times New Roman"/>
              </a:rPr>
              <a:t>Showing respect to one another. </a:t>
            </a:r>
          </a:p>
          <a:p>
            <a:pPr marL="171450" lvl="0" indent="-171450" defTabSz="457200">
              <a:buFont typeface="Arial" panose="020B0604020202020204" pitchFamily="34" charset="0"/>
              <a:buChar char="•"/>
            </a:pPr>
            <a:r>
              <a:rPr lang="en-US" sz="1200" dirty="0">
                <a:solidFill>
                  <a:prstClr val="black"/>
                </a:solidFill>
                <a:ea typeface="ＭＳ 明朝"/>
                <a:cs typeface="Times New Roman"/>
              </a:rPr>
              <a:t>Motivating and encouraging our peers.</a:t>
            </a:r>
          </a:p>
        </p:txBody>
      </p:sp>
      <p:sp>
        <p:nvSpPr>
          <p:cNvPr id="16" name="Rectangle 15">
            <a:extLst>
              <a:ext uri="{FF2B5EF4-FFF2-40B4-BE49-F238E27FC236}">
                <a16:creationId xmlns:a16="http://schemas.microsoft.com/office/drawing/2014/main" id="{788468FB-4DB7-4D3A-A411-727B5B11B153}"/>
              </a:ext>
            </a:extLst>
          </p:cNvPr>
          <p:cNvSpPr/>
          <p:nvPr/>
        </p:nvSpPr>
        <p:spPr>
          <a:xfrm>
            <a:off x="5297084" y="2666995"/>
            <a:ext cx="2273454" cy="1854926"/>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en-US" sz="1200" b="1" dirty="0">
                <a:solidFill>
                  <a:prstClr val="black"/>
                </a:solidFill>
                <a:ea typeface="ＭＳ 明朝"/>
                <a:cs typeface="Times New Roman"/>
              </a:rPr>
              <a:t>Things to think about:</a:t>
            </a:r>
            <a:endParaRPr lang="en-US" sz="1200" b="1" dirty="0">
              <a:solidFill>
                <a:prstClr val="black"/>
              </a:solidFill>
            </a:endParaRPr>
          </a:p>
          <a:p>
            <a:pPr marL="285750" lvl="0" indent="-285750" defTabSz="457200">
              <a:buFont typeface="Arial"/>
              <a:buChar char="•"/>
            </a:pPr>
            <a:r>
              <a:rPr lang="en-US" sz="1200" dirty="0">
                <a:solidFill>
                  <a:prstClr val="black"/>
                </a:solidFill>
              </a:rPr>
              <a:t>Arm technique</a:t>
            </a:r>
          </a:p>
          <a:p>
            <a:pPr marL="285750" lvl="0" indent="-285750" defTabSz="457200">
              <a:buFont typeface="Arial"/>
              <a:buChar char="•"/>
            </a:pPr>
            <a:r>
              <a:rPr lang="en-US" sz="1200" dirty="0">
                <a:solidFill>
                  <a:prstClr val="black"/>
                </a:solidFill>
              </a:rPr>
              <a:t>Leg technique.</a:t>
            </a:r>
          </a:p>
          <a:p>
            <a:pPr marL="285750" lvl="0" indent="-285750" defTabSz="457200">
              <a:buFont typeface="Arial"/>
              <a:buChar char="•"/>
            </a:pPr>
            <a:r>
              <a:rPr lang="en-US" sz="1200" dirty="0">
                <a:solidFill>
                  <a:prstClr val="black"/>
                </a:solidFill>
              </a:rPr>
              <a:t>Using correct breathing techniques.</a:t>
            </a:r>
          </a:p>
          <a:p>
            <a:pPr marL="285750" lvl="0" indent="-285750" defTabSz="457200">
              <a:buFont typeface="Arial"/>
              <a:buChar char="•"/>
            </a:pPr>
            <a:r>
              <a:rPr lang="en-US" sz="1200" dirty="0">
                <a:solidFill>
                  <a:prstClr val="black"/>
                </a:solidFill>
              </a:rPr>
              <a:t>Are we ensuring that we are swimming safely?</a:t>
            </a:r>
          </a:p>
        </p:txBody>
      </p:sp>
      <p:pic>
        <p:nvPicPr>
          <p:cNvPr id="2" name="Picture 1">
            <a:extLst>
              <a:ext uri="{FF2B5EF4-FFF2-40B4-BE49-F238E27FC236}">
                <a16:creationId xmlns:a16="http://schemas.microsoft.com/office/drawing/2014/main" id="{91054AD2-AF86-42DA-BDFB-5FB5962BC697}"/>
              </a:ext>
            </a:extLst>
          </p:cNvPr>
          <p:cNvPicPr>
            <a:picLocks noChangeAspect="1"/>
          </p:cNvPicPr>
          <p:nvPr/>
        </p:nvPicPr>
        <p:blipFill>
          <a:blip r:embed="rId2"/>
          <a:stretch>
            <a:fillRect/>
          </a:stretch>
        </p:blipFill>
        <p:spPr>
          <a:xfrm>
            <a:off x="201132" y="123060"/>
            <a:ext cx="883663" cy="791340"/>
          </a:xfrm>
          <a:prstGeom prst="rect">
            <a:avLst/>
          </a:prstGeom>
        </p:spPr>
      </p:pic>
      <p:grpSp>
        <p:nvGrpSpPr>
          <p:cNvPr id="3" name="object 6">
            <a:extLst>
              <a:ext uri="{FF2B5EF4-FFF2-40B4-BE49-F238E27FC236}">
                <a16:creationId xmlns:a16="http://schemas.microsoft.com/office/drawing/2014/main" id="{A5514543-91CD-4224-94C4-E4AD14B11FAB}"/>
              </a:ext>
            </a:extLst>
          </p:cNvPr>
          <p:cNvGrpSpPr/>
          <p:nvPr/>
        </p:nvGrpSpPr>
        <p:grpSpPr>
          <a:xfrm>
            <a:off x="2661480" y="41131"/>
            <a:ext cx="2769235" cy="414722"/>
            <a:chOff x="1330452" y="71627"/>
            <a:chExt cx="2769235" cy="490855"/>
          </a:xfrm>
        </p:grpSpPr>
        <p:sp>
          <p:nvSpPr>
            <p:cNvPr id="4"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5"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pSp>
        <p:nvGrpSpPr>
          <p:cNvPr id="6" name="object 6">
            <a:extLst>
              <a:ext uri="{FF2B5EF4-FFF2-40B4-BE49-F238E27FC236}">
                <a16:creationId xmlns:a16="http://schemas.microsoft.com/office/drawing/2014/main" id="{A5514543-91CD-4224-94C4-E4AD14B11FAB}"/>
              </a:ext>
            </a:extLst>
          </p:cNvPr>
          <p:cNvGrpSpPr/>
          <p:nvPr/>
        </p:nvGrpSpPr>
        <p:grpSpPr>
          <a:xfrm>
            <a:off x="5430715" y="41077"/>
            <a:ext cx="2276371" cy="414722"/>
            <a:chOff x="1330452" y="71627"/>
            <a:chExt cx="2769235" cy="490855"/>
          </a:xfrm>
        </p:grpSpPr>
        <p:sp>
          <p:nvSpPr>
            <p:cNvPr id="7" name="object 7">
              <a:extLst>
                <a:ext uri="{FF2B5EF4-FFF2-40B4-BE49-F238E27FC236}">
                  <a16:creationId xmlns:a16="http://schemas.microsoft.com/office/drawing/2014/main" id="{9B70035D-8A12-4329-947B-1E8C4BD19F8C}"/>
                </a:ext>
              </a:extLst>
            </p:cNvPr>
            <p:cNvSpPr/>
            <p:nvPr/>
          </p:nvSpPr>
          <p:spPr>
            <a:xfrm>
              <a:off x="1343406" y="84581"/>
              <a:ext cx="2743200" cy="464820"/>
            </a:xfrm>
            <a:custGeom>
              <a:avLst/>
              <a:gdLst/>
              <a:ahLst/>
              <a:cxnLst/>
              <a:rect l="l" t="t" r="r" b="b"/>
              <a:pathLst>
                <a:path w="2743200" h="464820">
                  <a:moveTo>
                    <a:pt x="2743199" y="0"/>
                  </a:moveTo>
                  <a:lnTo>
                    <a:pt x="0" y="0"/>
                  </a:lnTo>
                  <a:lnTo>
                    <a:pt x="0" y="464820"/>
                  </a:lnTo>
                  <a:lnTo>
                    <a:pt x="2743199" y="464820"/>
                  </a:lnTo>
                  <a:lnTo>
                    <a:pt x="2743199"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endParaRPr>
            </a:p>
          </p:txBody>
        </p:sp>
        <p:sp>
          <p:nvSpPr>
            <p:cNvPr id="8" name="object 8">
              <a:extLst>
                <a:ext uri="{FF2B5EF4-FFF2-40B4-BE49-F238E27FC236}">
                  <a16:creationId xmlns:a16="http://schemas.microsoft.com/office/drawing/2014/main" id="{96A411E2-D796-4D0A-8AF3-6B8B5EED1EBD}"/>
                </a:ext>
              </a:extLst>
            </p:cNvPr>
            <p:cNvSpPr/>
            <p:nvPr/>
          </p:nvSpPr>
          <p:spPr>
            <a:xfrm>
              <a:off x="1343406" y="84581"/>
              <a:ext cx="2743200" cy="464820"/>
            </a:xfrm>
            <a:custGeom>
              <a:avLst/>
              <a:gdLst/>
              <a:ahLst/>
              <a:cxnLst/>
              <a:rect l="l" t="t" r="r" b="b"/>
              <a:pathLst>
                <a:path w="2743200" h="464820">
                  <a:moveTo>
                    <a:pt x="0" y="464820"/>
                  </a:moveTo>
                  <a:lnTo>
                    <a:pt x="2743199" y="464820"/>
                  </a:lnTo>
                  <a:lnTo>
                    <a:pt x="2743199" y="0"/>
                  </a:lnTo>
                  <a:lnTo>
                    <a:pt x="0" y="0"/>
                  </a:lnTo>
                  <a:lnTo>
                    <a:pt x="0" y="464820"/>
                  </a:lnTo>
                  <a:close/>
                </a:path>
              </a:pathLst>
            </a:custGeom>
            <a:ln w="25908">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sp>
        <p:nvSpPr>
          <p:cNvPr id="9" name="Rectangle 8"/>
          <p:cNvSpPr/>
          <p:nvPr/>
        </p:nvSpPr>
        <p:spPr>
          <a:xfrm>
            <a:off x="2903734" y="52022"/>
            <a:ext cx="2284600"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Physical</a:t>
            </a:r>
            <a:r>
              <a:rPr lang="en-GB" b="1" kern="0" spc="-55" dirty="0">
                <a:solidFill>
                  <a:schemeClr val="accent1">
                    <a:lumMod val="75000"/>
                  </a:schemeClr>
                </a:solidFill>
                <a:latin typeface="Carlito"/>
              </a:rPr>
              <a:t> </a:t>
            </a:r>
            <a:r>
              <a:rPr lang="en-GB" b="1" kern="0" spc="-10" dirty="0">
                <a:solidFill>
                  <a:schemeClr val="accent1">
                    <a:lumMod val="75000"/>
                  </a:schemeClr>
                </a:solidFill>
                <a:latin typeface="Carlito"/>
              </a:rPr>
              <a:t>Education</a:t>
            </a:r>
          </a:p>
        </p:txBody>
      </p:sp>
      <p:sp>
        <p:nvSpPr>
          <p:cNvPr id="10" name="Rectangle 9"/>
          <p:cNvSpPr/>
          <p:nvPr/>
        </p:nvSpPr>
        <p:spPr>
          <a:xfrm>
            <a:off x="5646934" y="42302"/>
            <a:ext cx="1923604" cy="369332"/>
          </a:xfrm>
          <a:prstGeom prst="rect">
            <a:avLst/>
          </a:prstGeom>
        </p:spPr>
        <p:txBody>
          <a:bodyPr wrap="none">
            <a:spAutoFit/>
          </a:bodyPr>
          <a:lstStyle/>
          <a:p>
            <a:pPr marL="12700" lvl="0">
              <a:spcBef>
                <a:spcPts val="100"/>
              </a:spcBef>
              <a:defRPr/>
            </a:pPr>
            <a:r>
              <a:rPr lang="en-GB" b="1" kern="0" spc="-10" dirty="0">
                <a:solidFill>
                  <a:schemeClr val="accent1">
                    <a:lumMod val="75000"/>
                  </a:schemeClr>
                </a:solidFill>
                <a:latin typeface="Carlito"/>
              </a:rPr>
              <a:t>Unit: Swimming</a:t>
            </a:r>
          </a:p>
        </p:txBody>
      </p:sp>
      <p:grpSp>
        <p:nvGrpSpPr>
          <p:cNvPr id="11" name="object 10">
            <a:extLst>
              <a:ext uri="{FF2B5EF4-FFF2-40B4-BE49-F238E27FC236}">
                <a16:creationId xmlns:a16="http://schemas.microsoft.com/office/drawing/2014/main" id="{2B4BA900-7343-4760-8ED5-B61E4C15A1E5}"/>
              </a:ext>
            </a:extLst>
          </p:cNvPr>
          <p:cNvGrpSpPr/>
          <p:nvPr/>
        </p:nvGrpSpPr>
        <p:grpSpPr>
          <a:xfrm>
            <a:off x="7696333" y="720179"/>
            <a:ext cx="4296149" cy="408940"/>
            <a:chOff x="4802123" y="829055"/>
            <a:chExt cx="4133215" cy="408940"/>
          </a:xfrm>
        </p:grpSpPr>
        <p:sp>
          <p:nvSpPr>
            <p:cNvPr id="12" name="object 11">
              <a:extLst>
                <a:ext uri="{FF2B5EF4-FFF2-40B4-BE49-F238E27FC236}">
                  <a16:creationId xmlns:a16="http://schemas.microsoft.com/office/drawing/2014/main" id="{A4B89A7C-572E-4099-9583-884ADE277428}"/>
                </a:ext>
              </a:extLst>
            </p:cNvPr>
            <p:cNvSpPr/>
            <p:nvPr/>
          </p:nvSpPr>
          <p:spPr>
            <a:xfrm>
              <a:off x="4805171" y="832103"/>
              <a:ext cx="4127500" cy="402590"/>
            </a:xfrm>
            <a:custGeom>
              <a:avLst/>
              <a:gdLst/>
              <a:ahLst/>
              <a:cxnLst/>
              <a:rect l="l" t="t" r="r" b="b"/>
              <a:pathLst>
                <a:path w="4127500" h="402590">
                  <a:moveTo>
                    <a:pt x="4126991" y="0"/>
                  </a:moveTo>
                  <a:lnTo>
                    <a:pt x="0" y="0"/>
                  </a:lnTo>
                  <a:lnTo>
                    <a:pt x="0" y="402336"/>
                  </a:lnTo>
                  <a:lnTo>
                    <a:pt x="4126991" y="402336"/>
                  </a:lnTo>
                  <a:lnTo>
                    <a:pt x="4126991" y="0"/>
                  </a:lnTo>
                  <a:close/>
                </a:path>
              </a:pathLst>
            </a:custGeom>
            <a:solidFill>
              <a:srgbClr val="E6DFEB"/>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rPr>
                <a:t>Key Vocabulary:</a:t>
              </a:r>
              <a:endParaRPr kumimoji="0" sz="1800" b="0" i="0" u="none" strike="noStrike" kern="0" cap="none" spc="0" normalizeH="0" baseline="0" noProof="0" dirty="0">
                <a:ln>
                  <a:noFill/>
                </a:ln>
                <a:solidFill>
                  <a:prstClr val="black"/>
                </a:solidFill>
                <a:effectLst/>
                <a:uLnTx/>
                <a:uFillTx/>
              </a:endParaRPr>
            </a:p>
          </p:txBody>
        </p:sp>
        <p:sp>
          <p:nvSpPr>
            <p:cNvPr id="13" name="object 12">
              <a:extLst>
                <a:ext uri="{FF2B5EF4-FFF2-40B4-BE49-F238E27FC236}">
                  <a16:creationId xmlns:a16="http://schemas.microsoft.com/office/drawing/2014/main" id="{B62F2FA7-AE49-4F1D-8225-2780C03ED859}"/>
                </a:ext>
              </a:extLst>
            </p:cNvPr>
            <p:cNvSpPr/>
            <p:nvPr/>
          </p:nvSpPr>
          <p:spPr>
            <a:xfrm>
              <a:off x="4805171" y="832103"/>
              <a:ext cx="4127500" cy="402590"/>
            </a:xfrm>
            <a:custGeom>
              <a:avLst/>
              <a:gdLst/>
              <a:ahLst/>
              <a:cxnLst/>
              <a:rect l="l" t="t" r="r" b="b"/>
              <a:pathLst>
                <a:path w="4127500" h="402590">
                  <a:moveTo>
                    <a:pt x="0" y="402336"/>
                  </a:moveTo>
                  <a:lnTo>
                    <a:pt x="4126991" y="402336"/>
                  </a:lnTo>
                  <a:lnTo>
                    <a:pt x="4126991" y="0"/>
                  </a:lnTo>
                  <a:lnTo>
                    <a:pt x="0" y="0"/>
                  </a:lnTo>
                  <a:lnTo>
                    <a:pt x="0" y="402336"/>
                  </a:lnTo>
                  <a:close/>
                </a:path>
              </a:pathLst>
            </a:custGeom>
            <a:ln w="609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grpSp>
      <p:graphicFrame>
        <p:nvGraphicFramePr>
          <p:cNvPr id="14" name="Table 13">
            <a:extLst>
              <a:ext uri="{FF2B5EF4-FFF2-40B4-BE49-F238E27FC236}">
                <a16:creationId xmlns:a16="http://schemas.microsoft.com/office/drawing/2014/main" id="{B733CC6B-656C-41E2-B776-3017DDE8A6D4}"/>
              </a:ext>
            </a:extLst>
          </p:cNvPr>
          <p:cNvGraphicFramePr>
            <a:graphicFrameLocks noGrp="1"/>
          </p:cNvGraphicFramePr>
          <p:nvPr>
            <p:extLst>
              <p:ext uri="{D42A27DB-BD31-4B8C-83A1-F6EECF244321}">
                <p14:modId xmlns:p14="http://schemas.microsoft.com/office/powerpoint/2010/main" val="883573321"/>
              </p:ext>
            </p:extLst>
          </p:nvPr>
        </p:nvGraphicFramePr>
        <p:xfrm>
          <a:off x="7697916" y="1125817"/>
          <a:ext cx="4293377" cy="3900454"/>
        </p:xfrm>
        <a:graphic>
          <a:graphicData uri="http://schemas.openxmlformats.org/drawingml/2006/table">
            <a:tbl>
              <a:tblPr firstRow="1" firstCol="1" lastRow="1" lastCol="1" bandRow="1" bandCol="1"/>
              <a:tblGrid>
                <a:gridCol w="1297667">
                  <a:extLst>
                    <a:ext uri="{9D8B030D-6E8A-4147-A177-3AD203B41FA5}">
                      <a16:colId xmlns:a16="http://schemas.microsoft.com/office/drawing/2014/main" val="2617285093"/>
                    </a:ext>
                  </a:extLst>
                </a:gridCol>
                <a:gridCol w="2995710">
                  <a:extLst>
                    <a:ext uri="{9D8B030D-6E8A-4147-A177-3AD203B41FA5}">
                      <a16:colId xmlns:a16="http://schemas.microsoft.com/office/drawing/2014/main" val="3496266968"/>
                    </a:ext>
                  </a:extLst>
                </a:gridCol>
              </a:tblGrid>
              <a:tr h="355470">
                <a:tc>
                  <a:txBody>
                    <a:bodyPr/>
                    <a:lstStyle/>
                    <a:p>
                      <a:pPr marL="107950" marR="0" algn="ctr">
                        <a:spcBef>
                          <a:spcPts val="395"/>
                        </a:spcBef>
                        <a:spcAft>
                          <a:spcPts val="0"/>
                        </a:spcAft>
                      </a:pPr>
                      <a:r>
                        <a:rPr lang="en-US" sz="1200" b="1" baseline="0" dirty="0">
                          <a:solidFill>
                            <a:srgbClr val="FF0000"/>
                          </a:solidFill>
                          <a:effectLst/>
                          <a:latin typeface="+mn-lt"/>
                          <a:ea typeface="Twinkl" charset="0"/>
                          <a:cs typeface="Twinkl" charset="0"/>
                        </a:rPr>
                        <a:t>Water Safety</a:t>
                      </a:r>
                      <a:endParaRPr lang="en-US" sz="1200" b="1" dirty="0">
                        <a:solidFill>
                          <a:srgbClr val="FF0000"/>
                        </a:solidFill>
                        <a:effectLst/>
                        <a:latin typeface="+mn-lt"/>
                        <a:ea typeface="Twinkl" charset="0"/>
                        <a:cs typeface="Twinkl"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nSpc>
                          <a:spcPct val="112000"/>
                        </a:lnSpc>
                        <a:spcBef>
                          <a:spcPts val="400"/>
                        </a:spcBef>
                        <a:spcAft>
                          <a:spcPts val="0"/>
                        </a:spcAft>
                      </a:pPr>
                      <a:r>
                        <a:rPr lang="en-GB" sz="1100" dirty="0"/>
                        <a:t>Children learn how to swim and be taught how to stay safe in and around water.</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85084184"/>
                  </a:ext>
                </a:extLst>
              </a:tr>
              <a:tr h="538085">
                <a:tc>
                  <a:txBody>
                    <a:bodyPr/>
                    <a:lstStyle/>
                    <a:p>
                      <a:pPr marL="107950" marR="0" algn="ctr">
                        <a:spcBef>
                          <a:spcPts val="395"/>
                        </a:spcBef>
                        <a:spcAft>
                          <a:spcPts val="0"/>
                        </a:spcAft>
                      </a:pPr>
                      <a:r>
                        <a:rPr lang="en-US" sz="1200" b="1" dirty="0">
                          <a:solidFill>
                            <a:schemeClr val="accent5">
                              <a:lumMod val="75000"/>
                            </a:schemeClr>
                          </a:solidFill>
                          <a:effectLst/>
                          <a:latin typeface="+mn-lt"/>
                          <a:ea typeface="Twinkl" charset="0"/>
                          <a:cs typeface="Twinkl" charset="0"/>
                        </a:rPr>
                        <a:t>Breaststroke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345" algn="just">
                        <a:lnSpc>
                          <a:spcPct val="112000"/>
                        </a:lnSpc>
                        <a:spcBef>
                          <a:spcPts val="400"/>
                        </a:spcBef>
                        <a:spcAft>
                          <a:spcPts val="0"/>
                        </a:spcAft>
                      </a:pPr>
                      <a:r>
                        <a:rPr lang="en-GB" sz="1100" dirty="0"/>
                        <a:t>Swim with your chest facing down and push your arms ahead under the water and then pull yourself forwards while doing the frog kick.</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362039821"/>
                  </a:ext>
                </a:extLst>
              </a:tr>
              <a:tr h="393030">
                <a:tc>
                  <a:txBody>
                    <a:bodyPr/>
                    <a:lstStyle/>
                    <a:p>
                      <a:pPr marL="107950" marR="0" algn="ctr">
                        <a:spcBef>
                          <a:spcPts val="395"/>
                        </a:spcBef>
                        <a:spcAft>
                          <a:spcPts val="0"/>
                        </a:spcAft>
                      </a:pPr>
                      <a:r>
                        <a:rPr lang="en-US" sz="1200" b="1" dirty="0">
                          <a:solidFill>
                            <a:schemeClr val="accent2">
                              <a:lumMod val="75000"/>
                            </a:schemeClr>
                          </a:solidFill>
                          <a:effectLst/>
                          <a:latin typeface="+mn-lt"/>
                          <a:ea typeface="Twinkl" charset="0"/>
                          <a:cs typeface="Twinkl" charset="0"/>
                        </a:rPr>
                        <a:t>Front Crawl</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dirty="0"/>
                        <a:t>A swimming stroke; arms are moved alternately overhead accompanied by a flutter kick.</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028099891"/>
                  </a:ext>
                </a:extLst>
              </a:tr>
              <a:tr h="363558">
                <a:tc>
                  <a:txBody>
                    <a:bodyPr/>
                    <a:lstStyle/>
                    <a:p>
                      <a:pPr marL="107950" marR="0" algn="ctr">
                        <a:spcBef>
                          <a:spcPts val="395"/>
                        </a:spcBef>
                        <a:spcAft>
                          <a:spcPts val="0"/>
                        </a:spcAft>
                      </a:pPr>
                      <a:r>
                        <a:rPr lang="en-US" sz="1200" b="1" dirty="0">
                          <a:solidFill>
                            <a:srgbClr val="3D8F2E"/>
                          </a:solidFill>
                          <a:effectLst/>
                          <a:latin typeface="+mn-lt"/>
                          <a:ea typeface="Twinkl" charset="0"/>
                          <a:cs typeface="Twinkl" charset="0"/>
                        </a:rPr>
                        <a:t>Backstroke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b="0" i="0" kern="1200" dirty="0">
                          <a:solidFill>
                            <a:schemeClr val="tx1"/>
                          </a:solidFill>
                          <a:effectLst/>
                          <a:latin typeface="+mn-lt"/>
                          <a:ea typeface="+mn-ea"/>
                          <a:cs typeface="+mn-cs"/>
                        </a:rPr>
                        <a:t>Arms rotating backwards instead of forwards and feet kicking.</a:t>
                      </a:r>
                      <a:endParaRPr lang="en-US" sz="800" dirty="0">
                        <a:latin typeface="+mn-lt"/>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2457056882"/>
                  </a:ext>
                </a:extLst>
              </a:tr>
              <a:tr h="386122">
                <a:tc>
                  <a:txBody>
                    <a:bodyPr/>
                    <a:lstStyle/>
                    <a:p>
                      <a:pPr marL="107950" marR="0" algn="ctr">
                        <a:spcBef>
                          <a:spcPts val="395"/>
                        </a:spcBef>
                        <a:spcAft>
                          <a:spcPts val="0"/>
                        </a:spcAft>
                      </a:pPr>
                      <a:r>
                        <a:rPr lang="en-US" sz="1200" b="1" dirty="0">
                          <a:solidFill>
                            <a:srgbClr val="911090"/>
                          </a:solidFill>
                          <a:effectLst/>
                          <a:latin typeface="+mn-lt"/>
                          <a:ea typeface="Twinkl" charset="0"/>
                          <a:cs typeface="Twinkl" charset="0"/>
                        </a:rPr>
                        <a:t>Noodle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b="0" i="0" kern="1200" dirty="0">
                          <a:solidFill>
                            <a:schemeClr val="tx1"/>
                          </a:solidFill>
                          <a:effectLst/>
                          <a:latin typeface="+mn-lt"/>
                          <a:ea typeface="+mn-ea"/>
                          <a:cs typeface="+mn-cs"/>
                        </a:rPr>
                        <a:t>Useful when learning to swim, for floating, for rescue reaching, in various forms of water play, and for aquatic exercise.</a:t>
                      </a:r>
                      <a:endParaRPr lang="en-US" sz="1100" dirty="0">
                        <a:latin typeface="+mn-lt"/>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1828860618"/>
                  </a:ext>
                </a:extLst>
              </a:tr>
              <a:tr h="386122">
                <a:tc>
                  <a:txBody>
                    <a:bodyPr/>
                    <a:lstStyle/>
                    <a:p>
                      <a:pPr marL="107950" marR="0" algn="ctr">
                        <a:spcBef>
                          <a:spcPts val="395"/>
                        </a:spcBef>
                        <a:spcAft>
                          <a:spcPts val="0"/>
                        </a:spcAft>
                      </a:pPr>
                      <a:r>
                        <a:rPr lang="en-US" sz="1200" b="1" dirty="0">
                          <a:solidFill>
                            <a:schemeClr val="accent6"/>
                          </a:solidFill>
                          <a:effectLst/>
                          <a:latin typeface="+mn-lt"/>
                          <a:ea typeface="Twinkl" charset="0"/>
                          <a:cs typeface="Twinkl" charset="0"/>
                        </a:rPr>
                        <a:t>Freestyle</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dirty="0"/>
                        <a:t>In this style you swim face-down and circle your arms forwards through the air and backwards through the water while doing the flutter kick.</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3653172023"/>
                  </a:ext>
                </a:extLst>
              </a:tr>
              <a:tr h="386122">
                <a:tc>
                  <a:txBody>
                    <a:bodyPr/>
                    <a:lstStyle/>
                    <a:p>
                      <a:pPr marL="107950" marR="0" algn="ctr">
                        <a:spcBef>
                          <a:spcPts val="395"/>
                        </a:spcBef>
                        <a:spcAft>
                          <a:spcPts val="0"/>
                        </a:spcAft>
                      </a:pPr>
                      <a:r>
                        <a:rPr lang="en-US" sz="1200" b="1" dirty="0">
                          <a:solidFill>
                            <a:srgbClr val="FF2CD7"/>
                          </a:solidFill>
                          <a:effectLst/>
                          <a:latin typeface="+mn-lt"/>
                          <a:ea typeface="Twinkl" charset="0"/>
                          <a:cs typeface="Twinkl" charset="0"/>
                        </a:rPr>
                        <a:t>Butterfly</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tc>
                  <a:txBody>
                    <a:bodyPr/>
                    <a:lstStyle/>
                    <a:p>
                      <a:pPr marL="107950" marR="93980" algn="just">
                        <a:lnSpc>
                          <a:spcPct val="112000"/>
                        </a:lnSpc>
                        <a:spcBef>
                          <a:spcPts val="400"/>
                        </a:spcBef>
                        <a:spcAft>
                          <a:spcPts val="0"/>
                        </a:spcAft>
                      </a:pPr>
                      <a:r>
                        <a:rPr lang="en-GB" sz="1100" dirty="0"/>
                        <a:t>Rotate both arms forward just above the water and then use them to pull your body through the water while lifting your chest and head into the air. At the same time you propel your body forward with a rhythmic leg movement called the dolphin kick.</a:t>
                      </a:r>
                      <a:endParaRPr lang="en-US" sz="1100" dirty="0"/>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FFF"/>
                    </a:solidFill>
                  </a:tcPr>
                </a:tc>
                <a:extLst>
                  <a:ext uri="{0D108BD9-81ED-4DB2-BD59-A6C34878D82A}">
                    <a16:rowId xmlns:a16="http://schemas.microsoft.com/office/drawing/2014/main" val="4281739853"/>
                  </a:ext>
                </a:extLst>
              </a:tr>
            </a:tbl>
          </a:graphicData>
        </a:graphic>
      </p:graphicFrame>
      <p:sp>
        <p:nvSpPr>
          <p:cNvPr id="15" name="Rectangle 14">
            <a:extLst>
              <a:ext uri="{FF2B5EF4-FFF2-40B4-BE49-F238E27FC236}">
                <a16:creationId xmlns:a16="http://schemas.microsoft.com/office/drawing/2014/main" id="{55110EE0-0784-4CB6-B6B0-6BD650521674}"/>
              </a:ext>
            </a:extLst>
          </p:cNvPr>
          <p:cNvSpPr/>
          <p:nvPr/>
        </p:nvSpPr>
        <p:spPr>
          <a:xfrm>
            <a:off x="201132" y="1036402"/>
            <a:ext cx="7188470" cy="1361332"/>
          </a:xfrm>
          <a:prstGeom prst="rect">
            <a:avLst/>
          </a:prstGeom>
          <a:solidFill>
            <a:schemeClr val="accent6">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r>
              <a:rPr lang="en-GB" sz="1200" b="1" dirty="0">
                <a:solidFill>
                  <a:prstClr val="black"/>
                </a:solidFill>
                <a:ea typeface="ＭＳ 明朝"/>
                <a:cs typeface="Times New Roman"/>
              </a:rPr>
              <a:t>Children will be taught to:</a:t>
            </a:r>
          </a:p>
          <a:p>
            <a:pPr marL="171450" lvl="0" indent="-171450" defTabSz="457200">
              <a:buFont typeface="Arial" panose="020B0604020202020204" pitchFamily="34" charset="0"/>
              <a:buChar char="•"/>
            </a:pPr>
            <a:r>
              <a:rPr lang="en-GB" sz="1200" dirty="0">
                <a:solidFill>
                  <a:prstClr val="black"/>
                </a:solidFill>
              </a:rPr>
              <a:t>Perform safe self-rescue in different water based situations</a:t>
            </a:r>
          </a:p>
          <a:p>
            <a:pPr marL="171450" lvl="0" indent="-171450" defTabSz="457200">
              <a:buFont typeface="Arial" panose="020B0604020202020204" pitchFamily="34" charset="0"/>
              <a:buChar char="•"/>
            </a:pPr>
            <a:r>
              <a:rPr lang="en-GB" sz="1200" dirty="0">
                <a:solidFill>
                  <a:prstClr val="black"/>
                </a:solidFill>
              </a:rPr>
              <a:t>Swim competently, confidently and proficiently over a distance of </a:t>
            </a:r>
            <a:r>
              <a:rPr lang="en-GB" sz="1200" b="1" dirty="0">
                <a:solidFill>
                  <a:prstClr val="black"/>
                </a:solidFill>
              </a:rPr>
              <a:t>at least</a:t>
            </a:r>
            <a:r>
              <a:rPr lang="en-GB" sz="1200" dirty="0">
                <a:solidFill>
                  <a:prstClr val="black"/>
                </a:solidFill>
              </a:rPr>
              <a:t> 25 metres</a:t>
            </a:r>
          </a:p>
          <a:p>
            <a:pPr marL="171450" lvl="0" indent="-171450" defTabSz="457200">
              <a:buFont typeface="Arial" panose="020B0604020202020204" pitchFamily="34" charset="0"/>
              <a:buChar char="•"/>
            </a:pPr>
            <a:r>
              <a:rPr lang="en-GB" sz="1200" dirty="0">
                <a:solidFill>
                  <a:prstClr val="black"/>
                </a:solidFill>
              </a:rPr>
              <a:t>Use a range of strokes effectively, for example, front crawl, backstroke and breaststroke</a:t>
            </a:r>
            <a:endParaRPr lang="en-GB" dirty="0"/>
          </a:p>
        </p:txBody>
      </p:sp>
      <p:sp>
        <p:nvSpPr>
          <p:cNvPr id="18" name="Rectangle 17">
            <a:extLst>
              <a:ext uri="{FF2B5EF4-FFF2-40B4-BE49-F238E27FC236}">
                <a16:creationId xmlns:a16="http://schemas.microsoft.com/office/drawing/2014/main" id="{0F1A744A-C164-4122-83A9-D4F111CD66B1}"/>
              </a:ext>
            </a:extLst>
          </p:cNvPr>
          <p:cNvSpPr/>
          <p:nvPr/>
        </p:nvSpPr>
        <p:spPr>
          <a:xfrm>
            <a:off x="3028338" y="2524222"/>
            <a:ext cx="2205057" cy="30873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7080" marR="514984" lvl="0" indent="-247015" algn="ctr">
              <a:spcBef>
                <a:spcPts val="295"/>
              </a:spcBef>
            </a:pPr>
            <a:r>
              <a:rPr lang="en-GB" sz="1200" b="1" dirty="0">
                <a:solidFill>
                  <a:prstClr val="black"/>
                </a:solidFill>
                <a:latin typeface="Carlito"/>
                <a:cs typeface="Carlito"/>
              </a:rPr>
              <a:t>Inspiring</a:t>
            </a:r>
            <a:r>
              <a:rPr lang="en-GB" sz="1200" b="1" spc="-80" dirty="0">
                <a:solidFill>
                  <a:prstClr val="black"/>
                </a:solidFill>
                <a:latin typeface="Carlito"/>
                <a:cs typeface="Carlito"/>
              </a:rPr>
              <a:t> </a:t>
            </a:r>
            <a:r>
              <a:rPr lang="en-GB" sz="1200" b="1" spc="-10" dirty="0">
                <a:solidFill>
                  <a:prstClr val="black"/>
                </a:solidFill>
                <a:latin typeface="Carlito"/>
                <a:cs typeface="Carlito"/>
              </a:rPr>
              <a:t>Athlete </a:t>
            </a:r>
          </a:p>
          <a:p>
            <a:pPr marL="767080" marR="514984" lvl="0" indent="-247015">
              <a:spcBef>
                <a:spcPts val="295"/>
              </a:spcBef>
            </a:pPr>
            <a:r>
              <a:rPr lang="en-GB" sz="1200" b="1" spc="-10" dirty="0">
                <a:solidFill>
                  <a:prstClr val="black"/>
                </a:solidFill>
                <a:latin typeface="Carlito"/>
                <a:cs typeface="Carlito"/>
              </a:rPr>
              <a:t> </a:t>
            </a:r>
            <a:r>
              <a:rPr lang="en-GB" sz="1200" b="1" spc="-5" dirty="0">
                <a:solidFill>
                  <a:srgbClr val="FF0000"/>
                </a:solidFill>
                <a:latin typeface="Carlito"/>
                <a:cs typeface="Carlito"/>
              </a:rPr>
              <a:t>Dina-Asher Smith</a:t>
            </a:r>
          </a:p>
        </p:txBody>
      </p:sp>
      <p:pic>
        <p:nvPicPr>
          <p:cNvPr id="19" name="Picture 18"/>
          <p:cNvPicPr>
            <a:picLocks noChangeAspect="1"/>
          </p:cNvPicPr>
          <p:nvPr/>
        </p:nvPicPr>
        <p:blipFill>
          <a:blip r:embed="rId3"/>
          <a:stretch>
            <a:fillRect/>
          </a:stretch>
        </p:blipFill>
        <p:spPr>
          <a:xfrm>
            <a:off x="3247408" y="3156569"/>
            <a:ext cx="1614586" cy="1074040"/>
          </a:xfrm>
          <a:prstGeom prst="rect">
            <a:avLst/>
          </a:prstGeom>
        </p:spPr>
      </p:pic>
      <p:sp>
        <p:nvSpPr>
          <p:cNvPr id="20" name="Rectangle 19"/>
          <p:cNvSpPr/>
          <p:nvPr/>
        </p:nvSpPr>
        <p:spPr>
          <a:xfrm>
            <a:off x="2396582" y="2519736"/>
            <a:ext cx="3468568" cy="500137"/>
          </a:xfrm>
          <a:prstGeom prst="rect">
            <a:avLst/>
          </a:prstGeom>
        </p:spPr>
        <p:txBody>
          <a:bodyPr wrap="square">
            <a:spAutoFit/>
          </a:bodyPr>
          <a:lstStyle/>
          <a:p>
            <a:pPr marL="767080" marR="514984" lvl="0" indent="-247015" algn="ctr">
              <a:spcBef>
                <a:spcPts val="295"/>
              </a:spcBef>
            </a:pPr>
            <a:r>
              <a:rPr lang="en-GB" sz="1200" b="1" dirty="0">
                <a:solidFill>
                  <a:prstClr val="black"/>
                </a:solidFill>
                <a:latin typeface="Carlito"/>
                <a:cs typeface="Carlito"/>
              </a:rPr>
              <a:t>Inspiring</a:t>
            </a:r>
            <a:r>
              <a:rPr lang="en-GB" sz="1200" b="1" spc="-80" dirty="0">
                <a:solidFill>
                  <a:prstClr val="black"/>
                </a:solidFill>
                <a:latin typeface="Carlito"/>
                <a:cs typeface="Carlito"/>
              </a:rPr>
              <a:t> </a:t>
            </a:r>
            <a:r>
              <a:rPr lang="en-GB" sz="1200" b="1" spc="-10" dirty="0">
                <a:solidFill>
                  <a:prstClr val="black"/>
                </a:solidFill>
                <a:latin typeface="Carlito"/>
                <a:cs typeface="Carlito"/>
              </a:rPr>
              <a:t>Athlete </a:t>
            </a:r>
          </a:p>
          <a:p>
            <a:pPr marL="767080" marR="514984" lvl="0" indent="-247015" algn="ctr">
              <a:spcBef>
                <a:spcPts val="295"/>
              </a:spcBef>
            </a:pPr>
            <a:r>
              <a:rPr lang="en-GB" sz="1200" b="1" spc="-5" dirty="0">
                <a:solidFill>
                  <a:srgbClr val="FF0000"/>
                </a:solidFill>
                <a:latin typeface="Carlito"/>
                <a:cs typeface="Carlito"/>
              </a:rPr>
              <a:t>Ellie Simmonds and Adam Peaty</a:t>
            </a:r>
          </a:p>
        </p:txBody>
      </p:sp>
      <p:sp>
        <p:nvSpPr>
          <p:cNvPr id="21" name="TextBox 20">
            <a:extLst>
              <a:ext uri="{FF2B5EF4-FFF2-40B4-BE49-F238E27FC236}">
                <a16:creationId xmlns:a16="http://schemas.microsoft.com/office/drawing/2014/main" id="{FDDBC6FC-D62C-4199-8DB8-8B695600E038}"/>
              </a:ext>
            </a:extLst>
          </p:cNvPr>
          <p:cNvSpPr txBox="1"/>
          <p:nvPr/>
        </p:nvSpPr>
        <p:spPr>
          <a:xfrm>
            <a:off x="7914626" y="5373107"/>
            <a:ext cx="3354573" cy="1200329"/>
          </a:xfrm>
          <a:prstGeom prst="rect">
            <a:avLst/>
          </a:prstGeom>
          <a:noFill/>
        </p:spPr>
        <p:txBody>
          <a:bodyPr wrap="none" rtlCol="0">
            <a:spAutoFit/>
          </a:bodyPr>
          <a:lstStyle/>
          <a:p>
            <a:r>
              <a:rPr lang="en-GB" b="1" dirty="0"/>
              <a:t>Think…</a:t>
            </a:r>
          </a:p>
          <a:p>
            <a:r>
              <a:rPr lang="en-GB" b="1" dirty="0"/>
              <a:t>Sports Leadership</a:t>
            </a:r>
          </a:p>
          <a:p>
            <a:r>
              <a:rPr lang="en-GB" b="1" dirty="0"/>
              <a:t>Healthy Lifestyle </a:t>
            </a:r>
          </a:p>
          <a:p>
            <a:r>
              <a:rPr lang="en-GB" b="1" dirty="0"/>
              <a:t>Acquire, apply and evaluate skills</a:t>
            </a:r>
          </a:p>
        </p:txBody>
      </p:sp>
      <p:sp>
        <p:nvSpPr>
          <p:cNvPr id="22" name="TextBox 21"/>
          <p:cNvSpPr txBox="1"/>
          <p:nvPr/>
        </p:nvSpPr>
        <p:spPr>
          <a:xfrm>
            <a:off x="449054" y="5927105"/>
            <a:ext cx="6692626" cy="646331"/>
          </a:xfrm>
          <a:prstGeom prst="rect">
            <a:avLst/>
          </a:prstGeom>
          <a:noFill/>
        </p:spPr>
        <p:txBody>
          <a:bodyPr wrap="square" rtlCol="0">
            <a:spAutoFit/>
          </a:bodyPr>
          <a:lstStyle/>
          <a:p>
            <a:r>
              <a:rPr lang="en-GB" dirty="0"/>
              <a:t>* Remember to keep a log of those children taking part in swimming lessons and the distances they can swim.</a:t>
            </a:r>
          </a:p>
        </p:txBody>
      </p:sp>
      <p:pic>
        <p:nvPicPr>
          <p:cNvPr id="23" name="Picture 22">
            <a:extLst>
              <a:ext uri="{FF2B5EF4-FFF2-40B4-BE49-F238E27FC236}">
                <a16:creationId xmlns:a16="http://schemas.microsoft.com/office/drawing/2014/main" id="{4791844E-04FA-47A0-89ED-6E9A9E858870}"/>
              </a:ext>
            </a:extLst>
          </p:cNvPr>
          <p:cNvPicPr>
            <a:picLocks noChangeAspect="1"/>
          </p:cNvPicPr>
          <p:nvPr/>
        </p:nvPicPr>
        <p:blipFill>
          <a:blip r:embed="rId4"/>
          <a:stretch>
            <a:fillRect/>
          </a:stretch>
        </p:blipFill>
        <p:spPr>
          <a:xfrm>
            <a:off x="3240196" y="4280923"/>
            <a:ext cx="1614586" cy="1216435"/>
          </a:xfrm>
          <a:prstGeom prst="rect">
            <a:avLst/>
          </a:prstGeom>
        </p:spPr>
      </p:pic>
    </p:spTree>
    <p:extLst>
      <p:ext uri="{BB962C8B-B14F-4D97-AF65-F5344CB8AC3E}">
        <p14:creationId xmlns:p14="http://schemas.microsoft.com/office/powerpoint/2010/main" val="427688971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3430</Words>
  <Application>Microsoft Office PowerPoint</Application>
  <PresentationFormat>Widescreen</PresentationFormat>
  <Paragraphs>454</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ＭＳ 明朝</vt:lpstr>
      <vt:lpstr>Arial</vt:lpstr>
      <vt:lpstr>Calibri</vt:lpstr>
      <vt:lpstr>Calibri Light</vt:lpstr>
      <vt:lpstr>Carlito</vt:lpstr>
      <vt:lpstr>Symbol</vt:lpstr>
      <vt:lpstr>Times New Roman</vt:lpstr>
      <vt:lpstr>Twinkl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Mr Riddoch</cp:lastModifiedBy>
  <cp:revision>44</cp:revision>
  <dcterms:created xsi:type="dcterms:W3CDTF">2020-08-05T15:42:53Z</dcterms:created>
  <dcterms:modified xsi:type="dcterms:W3CDTF">2023-05-02T15:06:29Z</dcterms:modified>
</cp:coreProperties>
</file>