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4" r:id="rId3"/>
    <p:sldId id="260" r:id="rId4"/>
    <p:sldId id="261" r:id="rId5"/>
    <p:sldId id="257" r:id="rId6"/>
    <p:sldId id="259" r:id="rId7"/>
    <p:sldId id="262" r:id="rId8"/>
    <p:sldId id="258"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3262-A7AA-4CE0-BC6F-1919143855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D0EFC8-461D-4015-9C1F-DD02B5581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4535D9-CF8A-4853-BD27-6D0418E4939F}"/>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7DD8B4CC-6F62-43FE-B969-B34E65D5B1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B9083-C596-40B6-80E6-078F978D2596}"/>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319955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2B73-920C-437B-93F2-C8FB1B3FCE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1D4DAB-2A01-46F2-AA81-1ADC2F18AE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7EE7B-C843-4ED1-96BA-576978C2634C}"/>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A037A995-BF66-4155-99EB-DFEBE077FB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CF9748-40DD-495E-A18F-E0053E3F5097}"/>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192311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05F565-2F6F-446C-BAE5-A5A85FE4A6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466EDD-9DC8-4BD9-8A52-575B08E288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93E93A-9996-4FA0-8484-52BCB91D711B}"/>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A6BC59B2-8F93-487C-AF37-21A2935E7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F1017-81C2-4816-966C-B201E507E82F}"/>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282395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C46E-B0A4-417F-87B2-2114CB8435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974256-33E0-493D-9885-29478E3228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CBF336-3ADD-428A-BBD8-7E648D6F9E7D}"/>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725A07D9-24C1-4500-8FF4-D4585B0246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565B7B-59A7-4184-B47D-C0843D3ECAE2}"/>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100257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FEA2-1F33-45CE-B478-72F6F028BE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6793D5-028C-4313-AC17-5EDABAA9D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7D4931-CC98-457C-954D-77CDB7C89ADB}"/>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15D6CA7E-E0E4-4E6D-BCB4-B3D82C47AC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E8068E-A84E-4571-9A50-A2FF593874E1}"/>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83688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3B0B-1647-40D6-B990-65255878F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F22B2F-F916-4C0A-BF52-074F646501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0475BD-AD0D-47D1-A172-01AE751098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1BBB7A-1427-4B25-A365-3D0616375EE9}"/>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6" name="Footer Placeholder 5">
            <a:extLst>
              <a:ext uri="{FF2B5EF4-FFF2-40B4-BE49-F238E27FC236}">
                <a16:creationId xmlns:a16="http://schemas.microsoft.com/office/drawing/2014/main" id="{C142807B-7E55-4945-8961-A24DAE657B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9DD9EB-88B9-4821-BAFC-5720EDE27D45}"/>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48726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97C0-3532-4F20-BD55-BCC5FE3937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89459-49B6-47B9-8957-AAAC39F97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47BA1B-0BF0-4787-B4B0-5CEF184C2C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176C01-E976-4625-A2F1-085237101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A86839-6DC7-411C-929E-D5728E57C0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84EA62-8581-41D5-A7CB-E5C8FF2DE326}"/>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8" name="Footer Placeholder 7">
            <a:extLst>
              <a:ext uri="{FF2B5EF4-FFF2-40B4-BE49-F238E27FC236}">
                <a16:creationId xmlns:a16="http://schemas.microsoft.com/office/drawing/2014/main" id="{CA03111F-B292-4FCF-BEB3-AA5DC92DF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CEB0A2-473D-499C-A898-BF279070B82F}"/>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364944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97E4-D89E-4437-960B-64C215D061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C78A91-8517-4C64-9617-F787FAAFDB9B}"/>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4" name="Footer Placeholder 3">
            <a:extLst>
              <a:ext uri="{FF2B5EF4-FFF2-40B4-BE49-F238E27FC236}">
                <a16:creationId xmlns:a16="http://schemas.microsoft.com/office/drawing/2014/main" id="{E2CEFC86-1668-444F-8009-358931A573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B0DDDD-2B84-485A-AC1C-A01670655BAD}"/>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423865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C32C8-16DA-4002-A59B-44DF04F92844}"/>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3" name="Footer Placeholder 2">
            <a:extLst>
              <a:ext uri="{FF2B5EF4-FFF2-40B4-BE49-F238E27FC236}">
                <a16:creationId xmlns:a16="http://schemas.microsoft.com/office/drawing/2014/main" id="{B9200EEE-C55A-4220-96E9-F927446FCD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C1C9C6-209E-40AC-949F-29209FCAC341}"/>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23523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EDF9-B349-4BB1-BCAE-E8BA12DFB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5C85F1-4FCF-49CF-8C4F-629661AA7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73897C-F043-4F63-8CDD-1C173375B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A5F37A-1079-4134-BD66-F5D0936CFFA1}"/>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6" name="Footer Placeholder 5">
            <a:extLst>
              <a:ext uri="{FF2B5EF4-FFF2-40B4-BE49-F238E27FC236}">
                <a16:creationId xmlns:a16="http://schemas.microsoft.com/office/drawing/2014/main" id="{3C667E68-C734-42FC-B38A-785D14FFF5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78F93C-583E-4951-B317-78C032F32143}"/>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94229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BDA8-2119-409B-A4C5-529AFBB51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1860A2-1E8C-43F0-B51D-3BCB1E568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307A28-F020-42B1-AA42-95FC86820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83FC8F-A721-4113-88E1-730DABAAA3CE}"/>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6" name="Footer Placeholder 5">
            <a:extLst>
              <a:ext uri="{FF2B5EF4-FFF2-40B4-BE49-F238E27FC236}">
                <a16:creationId xmlns:a16="http://schemas.microsoft.com/office/drawing/2014/main" id="{31981890-ED57-49B7-B06C-8E9AB3CFC7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7A2DBC-96D4-4DFD-AF69-391C30CDBD3B}"/>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84108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8A6A5-2E46-4C64-A195-44EB256B2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99069F-7362-4FFA-9705-A2920A392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5BEBD9-2F69-4F8F-8CCF-1BC3F04802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3C701F4B-D907-44F8-9E67-B83F6A4D8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5B3C0E-D94C-4EBD-A923-AECDEC27D0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16F2E-3017-463A-A33E-7482617F0E23}" type="slidenum">
              <a:rPr lang="en-GB" smtClean="0"/>
              <a:t>‹#›</a:t>
            </a:fld>
            <a:endParaRPr lang="en-GB"/>
          </a:p>
        </p:txBody>
      </p:sp>
    </p:spTree>
    <p:extLst>
      <p:ext uri="{BB962C8B-B14F-4D97-AF65-F5344CB8AC3E}">
        <p14:creationId xmlns:p14="http://schemas.microsoft.com/office/powerpoint/2010/main" val="1492271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1495B5-1B0A-4CA4-A04B-3DE36921BA92}"/>
              </a:ext>
            </a:extLst>
          </p:cNvPr>
          <p:cNvPicPr>
            <a:picLocks noChangeAspect="1"/>
          </p:cNvPicPr>
          <p:nvPr/>
        </p:nvPicPr>
        <p:blipFill>
          <a:blip r:embed="rId2"/>
          <a:stretch>
            <a:fillRect/>
          </a:stretch>
        </p:blipFill>
        <p:spPr>
          <a:xfrm>
            <a:off x="2072669" y="2164304"/>
            <a:ext cx="3919627" cy="3919627"/>
          </a:xfrm>
          <a:prstGeom prst="rect">
            <a:avLst/>
          </a:prstGeom>
        </p:spPr>
      </p:pic>
      <p:graphicFrame>
        <p:nvGraphicFramePr>
          <p:cNvPr id="6" name="Table 5">
            <a:extLst>
              <a:ext uri="{FF2B5EF4-FFF2-40B4-BE49-F238E27FC236}">
                <a16:creationId xmlns:a16="http://schemas.microsoft.com/office/drawing/2014/main" id="{51A673C5-29BA-405F-BDF0-BCC28F11EA9C}"/>
              </a:ext>
            </a:extLst>
          </p:cNvPr>
          <p:cNvGraphicFramePr>
            <a:graphicFrameLocks noGrp="1"/>
          </p:cNvGraphicFramePr>
          <p:nvPr>
            <p:extLst/>
          </p:nvPr>
        </p:nvGraphicFramePr>
        <p:xfrm>
          <a:off x="6946697" y="1729409"/>
          <a:ext cx="3172634" cy="4354522"/>
        </p:xfrm>
        <a:graphic>
          <a:graphicData uri="http://schemas.openxmlformats.org/drawingml/2006/table">
            <a:tbl>
              <a:tblPr/>
              <a:tblGrid>
                <a:gridCol w="3172634">
                  <a:extLst>
                    <a:ext uri="{9D8B030D-6E8A-4147-A177-3AD203B41FA5}">
                      <a16:colId xmlns:a16="http://schemas.microsoft.com/office/drawing/2014/main" val="1068493598"/>
                    </a:ext>
                  </a:extLst>
                </a:gridCol>
              </a:tblGrid>
              <a:tr h="1333477">
                <a:tc>
                  <a:txBody>
                    <a:bodyPr/>
                    <a:lstStyle/>
                    <a:p>
                      <a:pPr marL="359994" marR="0" indent="-359994" algn="ctr" rtl="0">
                        <a:lnSpc>
                          <a:spcPct val="107000"/>
                        </a:lnSpc>
                        <a:spcBef>
                          <a:spcPts val="0"/>
                        </a:spcBef>
                        <a:spcAft>
                          <a:spcPts val="800"/>
                        </a:spcAft>
                      </a:pPr>
                      <a:r>
                        <a:rPr lang="en-GB" sz="700" kern="1400" dirty="0">
                          <a:ln>
                            <a:noFill/>
                          </a:ln>
                          <a:solidFill>
                            <a:srgbClr val="000000"/>
                          </a:solidFill>
                          <a:effectLst/>
                          <a:latin typeface="Symbol" panose="05050102010706020507" pitchFamily="18" charset="2"/>
                        </a:rPr>
                        <a:t>·</a:t>
                      </a:r>
                      <a:r>
                        <a:rPr lang="en-GB" sz="700" kern="1400" dirty="0">
                          <a:ln>
                            <a:noFill/>
                          </a:ln>
                          <a:solidFill>
                            <a:srgbClr val="000000"/>
                          </a:solidFill>
                          <a:effectLst/>
                          <a:latin typeface="Calibri" panose="020F0502020204030204" pitchFamily="34" charset="0"/>
                        </a:rPr>
                        <a:t> </a:t>
                      </a:r>
                      <a:r>
                        <a:rPr lang="en-GB" sz="3300" b="1" kern="1400" dirty="0">
                          <a:ln>
                            <a:noFill/>
                          </a:ln>
                          <a:solidFill>
                            <a:srgbClr val="000000"/>
                          </a:solidFill>
                          <a:effectLst/>
                          <a:latin typeface="Arial" panose="020B0604020202020204" pitchFamily="34" charset="0"/>
                        </a:rPr>
                        <a:t> </a:t>
                      </a:r>
                      <a:r>
                        <a:rPr lang="en-GB" sz="3000" b="1" kern="1400" dirty="0">
                          <a:ln>
                            <a:noFill/>
                          </a:ln>
                          <a:solidFill>
                            <a:srgbClr val="000000"/>
                          </a:solidFill>
                          <a:effectLst/>
                          <a:latin typeface="Arial" panose="020B0604020202020204" pitchFamily="34" charset="0"/>
                        </a:rPr>
                        <a:t>Healthy </a:t>
                      </a:r>
                      <a:endParaRPr lang="en-GB" sz="700" kern="1400" dirty="0">
                        <a:ln>
                          <a:noFill/>
                        </a:ln>
                        <a:solidFill>
                          <a:srgbClr val="000000"/>
                        </a:solidFill>
                        <a:effectLst/>
                        <a:latin typeface="Calibri" panose="020F0502020204030204" pitchFamily="34" charset="0"/>
                      </a:endParaRPr>
                    </a:p>
                    <a:p>
                      <a:pPr marR="0" indent="0" algn="ctr" rtl="0">
                        <a:lnSpc>
                          <a:spcPct val="107000"/>
                        </a:lnSpc>
                        <a:spcBef>
                          <a:spcPts val="0"/>
                        </a:spcBef>
                        <a:spcAft>
                          <a:spcPts val="800"/>
                        </a:spcAft>
                      </a:pPr>
                      <a:r>
                        <a:rPr lang="en-GB" sz="3000" b="1" kern="1400" dirty="0">
                          <a:ln>
                            <a:noFill/>
                          </a:ln>
                          <a:solidFill>
                            <a:srgbClr val="000000"/>
                          </a:solidFill>
                          <a:effectLst/>
                          <a:latin typeface="Arial" panose="020B0604020202020204" pitchFamily="34" charset="0"/>
                        </a:rPr>
                        <a:t>Lifestyle </a:t>
                      </a:r>
                      <a:endParaRPr lang="en-GB" sz="700" kern="1400" dirty="0">
                        <a:ln>
                          <a:noFill/>
                        </a:ln>
                        <a:solidFill>
                          <a:srgbClr val="000000"/>
                        </a:solidFill>
                        <a:effectLst/>
                        <a:latin typeface="Calibri" panose="020F0502020204030204" pitchFamily="34" charset="0"/>
                      </a:endParaRPr>
                    </a:p>
                  </a:txBody>
                  <a:tcPr marL="27170" marR="27170" marT="27170" marB="27170">
                    <a:lnL>
                      <a:noFill/>
                    </a:lnL>
                    <a:lnR>
                      <a:noFill/>
                    </a:lnR>
                    <a:lnT>
                      <a:noFill/>
                    </a:lnT>
                    <a:lnB>
                      <a:noFill/>
                    </a:lnB>
                  </a:tcPr>
                </a:tc>
                <a:extLst>
                  <a:ext uri="{0D108BD9-81ED-4DB2-BD59-A6C34878D82A}">
                    <a16:rowId xmlns:a16="http://schemas.microsoft.com/office/drawing/2014/main" val="1115769355"/>
                  </a:ext>
                </a:extLst>
              </a:tr>
              <a:tr h="1804901">
                <a:tc>
                  <a:txBody>
                    <a:bodyPr/>
                    <a:lstStyle/>
                    <a:p>
                      <a:pPr marL="359994" marR="0" indent="-359994" algn="ctr" rtl="0">
                        <a:lnSpc>
                          <a:spcPct val="119000"/>
                        </a:lnSpc>
                        <a:spcBef>
                          <a:spcPts val="0"/>
                        </a:spcBef>
                        <a:spcAft>
                          <a:spcPts val="600"/>
                        </a:spcAft>
                      </a:pPr>
                      <a:r>
                        <a:rPr lang="en-GB" sz="700" kern="1400">
                          <a:ln>
                            <a:noFill/>
                          </a:ln>
                          <a:solidFill>
                            <a:srgbClr val="000000"/>
                          </a:solidFill>
                          <a:effectLst/>
                          <a:latin typeface="Symbol" panose="05050102010706020507" pitchFamily="18" charset="2"/>
                        </a:rPr>
                        <a:t>·</a:t>
                      </a:r>
                      <a:r>
                        <a:rPr lang="en-GB" sz="700" kern="1400">
                          <a:ln>
                            <a:noFill/>
                          </a:ln>
                          <a:solidFill>
                            <a:srgbClr val="000000"/>
                          </a:solidFill>
                          <a:effectLst/>
                          <a:latin typeface="Calibri" panose="020F0502020204030204" pitchFamily="34" charset="0"/>
                        </a:rPr>
                        <a:t> </a:t>
                      </a:r>
                      <a:r>
                        <a:rPr lang="en-GB" sz="2400" b="1" kern="1400">
                          <a:ln>
                            <a:noFill/>
                          </a:ln>
                          <a:solidFill>
                            <a:srgbClr val="212121"/>
                          </a:solidFill>
                          <a:effectLst/>
                          <a:latin typeface="Arial" panose="020B0604020202020204" pitchFamily="34" charset="0"/>
                        </a:rPr>
                        <a:t>Acquire, Apply and Evaluate Skills and Techniques.</a:t>
                      </a:r>
                      <a:r>
                        <a:rPr lang="en-GB" sz="2400" b="1" kern="1400">
                          <a:ln>
                            <a:noFill/>
                          </a:ln>
                          <a:solidFill>
                            <a:srgbClr val="000000"/>
                          </a:solidFill>
                          <a:effectLst/>
                          <a:latin typeface="Arial" panose="020B0604020202020204" pitchFamily="34" charset="0"/>
                        </a:rPr>
                        <a:t> </a:t>
                      </a:r>
                      <a:endParaRPr lang="en-GB" sz="7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GB" sz="2400" b="1" kern="1400">
                          <a:ln>
                            <a:noFill/>
                          </a:ln>
                          <a:solidFill>
                            <a:srgbClr val="000000"/>
                          </a:solidFill>
                          <a:effectLst/>
                          <a:latin typeface="Arial" panose="020B0604020202020204" pitchFamily="34" charset="0"/>
                        </a:rPr>
                        <a:t> </a:t>
                      </a:r>
                      <a:endParaRPr lang="en-GB" sz="700" kern="1400">
                        <a:ln>
                          <a:noFill/>
                        </a:ln>
                        <a:solidFill>
                          <a:srgbClr val="000000"/>
                        </a:solidFill>
                        <a:effectLst/>
                        <a:latin typeface="Calibri" panose="020F0502020204030204" pitchFamily="34" charset="0"/>
                      </a:endParaRPr>
                    </a:p>
                  </a:txBody>
                  <a:tcPr marL="27170" marR="27170" marT="27170" marB="27170">
                    <a:lnL>
                      <a:noFill/>
                    </a:lnL>
                    <a:lnR>
                      <a:noFill/>
                    </a:lnR>
                    <a:lnT>
                      <a:noFill/>
                    </a:lnT>
                    <a:lnB>
                      <a:noFill/>
                    </a:lnB>
                  </a:tcPr>
                </a:tc>
                <a:extLst>
                  <a:ext uri="{0D108BD9-81ED-4DB2-BD59-A6C34878D82A}">
                    <a16:rowId xmlns:a16="http://schemas.microsoft.com/office/drawing/2014/main" val="3967838329"/>
                  </a:ext>
                </a:extLst>
              </a:tr>
              <a:tr h="1150657">
                <a:tc>
                  <a:txBody>
                    <a:bodyPr/>
                    <a:lstStyle/>
                    <a:p>
                      <a:pPr marL="359994" marR="0" indent="-359994" algn="ctr" rtl="0">
                        <a:lnSpc>
                          <a:spcPct val="119000"/>
                        </a:lnSpc>
                        <a:spcBef>
                          <a:spcPts val="0"/>
                        </a:spcBef>
                        <a:spcAft>
                          <a:spcPts val="600"/>
                        </a:spcAft>
                      </a:pPr>
                      <a:r>
                        <a:rPr lang="en-GB" sz="700" kern="1400" dirty="0">
                          <a:ln>
                            <a:noFill/>
                          </a:ln>
                          <a:solidFill>
                            <a:srgbClr val="000000"/>
                          </a:solidFill>
                          <a:effectLst/>
                          <a:latin typeface="Symbol" panose="05050102010706020507" pitchFamily="18" charset="2"/>
                        </a:rPr>
                        <a:t>·</a:t>
                      </a:r>
                      <a:r>
                        <a:rPr lang="en-GB" sz="700" kern="1400" dirty="0">
                          <a:ln>
                            <a:noFill/>
                          </a:ln>
                          <a:solidFill>
                            <a:srgbClr val="000000"/>
                          </a:solidFill>
                          <a:effectLst/>
                          <a:latin typeface="Calibri" panose="020F0502020204030204" pitchFamily="34" charset="0"/>
                        </a:rPr>
                        <a:t> </a:t>
                      </a:r>
                      <a:r>
                        <a:rPr lang="en-GB" sz="3000" b="1" kern="1400" dirty="0">
                          <a:ln>
                            <a:noFill/>
                          </a:ln>
                          <a:solidFill>
                            <a:srgbClr val="000000"/>
                          </a:solidFill>
                          <a:effectLst/>
                          <a:latin typeface="Arial" panose="020B0604020202020204" pitchFamily="34" charset="0"/>
                        </a:rPr>
                        <a:t>Sports </a:t>
                      </a:r>
                      <a:endParaRPr lang="en-GB" sz="7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GB" sz="3000" b="1" kern="1400" dirty="0">
                          <a:ln>
                            <a:noFill/>
                          </a:ln>
                          <a:solidFill>
                            <a:srgbClr val="000000"/>
                          </a:solidFill>
                          <a:effectLst/>
                          <a:latin typeface="Arial" panose="020B0604020202020204" pitchFamily="34" charset="0"/>
                        </a:rPr>
                        <a:t>Leadership  </a:t>
                      </a:r>
                      <a:endParaRPr lang="en-GB" sz="700" kern="1400" dirty="0">
                        <a:ln>
                          <a:noFill/>
                        </a:ln>
                        <a:solidFill>
                          <a:srgbClr val="000000"/>
                        </a:solidFill>
                        <a:effectLst/>
                        <a:latin typeface="Calibri" panose="020F0502020204030204" pitchFamily="34" charset="0"/>
                      </a:endParaRPr>
                    </a:p>
                  </a:txBody>
                  <a:tcPr marL="27170" marR="27170" marT="27170" marB="27170">
                    <a:lnL>
                      <a:noFill/>
                    </a:lnL>
                    <a:lnR>
                      <a:noFill/>
                    </a:lnR>
                    <a:lnT>
                      <a:noFill/>
                    </a:lnT>
                    <a:lnB>
                      <a:noFill/>
                    </a:lnB>
                  </a:tcPr>
                </a:tc>
                <a:extLst>
                  <a:ext uri="{0D108BD9-81ED-4DB2-BD59-A6C34878D82A}">
                    <a16:rowId xmlns:a16="http://schemas.microsoft.com/office/drawing/2014/main" val="2614858883"/>
                  </a:ext>
                </a:extLst>
              </a:tr>
            </a:tbl>
          </a:graphicData>
        </a:graphic>
      </p:graphicFrame>
      <p:sp>
        <p:nvSpPr>
          <p:cNvPr id="7" name="Control 2">
            <a:extLst>
              <a:ext uri="{FF2B5EF4-FFF2-40B4-BE49-F238E27FC236}">
                <a16:creationId xmlns:a16="http://schemas.microsoft.com/office/drawing/2014/main" id="{3103C742-EC6C-4A1D-97BE-DEAF6F57CE37}"/>
              </a:ext>
            </a:extLst>
          </p:cNvPr>
          <p:cNvSpPr>
            <a:spLocks noChangeArrowheads="1" noChangeShapeType="1"/>
          </p:cNvSpPr>
          <p:nvPr/>
        </p:nvSpPr>
        <p:spPr bwMode="auto">
          <a:xfrm>
            <a:off x="12189170" y="2205831"/>
            <a:ext cx="4270375" cy="53863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AC71E893-991A-4CF4-8937-963DBD48FD21}"/>
              </a:ext>
            </a:extLst>
          </p:cNvPr>
          <p:cNvSpPr txBox="1"/>
          <p:nvPr/>
        </p:nvSpPr>
        <p:spPr>
          <a:xfrm>
            <a:off x="1638669" y="204717"/>
            <a:ext cx="9422644" cy="830997"/>
          </a:xfrm>
          <a:prstGeom prst="rect">
            <a:avLst/>
          </a:prstGeom>
          <a:noFill/>
        </p:spPr>
        <p:txBody>
          <a:bodyPr wrap="none" rtlCol="0">
            <a:spAutoFit/>
          </a:bodyPr>
          <a:lstStyle/>
          <a:p>
            <a:r>
              <a:rPr lang="en-GB" sz="4800" b="1" dirty="0">
                <a:solidFill>
                  <a:srgbClr val="0070C0"/>
                </a:solidFill>
              </a:rPr>
              <a:t>Valley Primary School PE Curriculum</a:t>
            </a:r>
          </a:p>
        </p:txBody>
      </p:sp>
    </p:spTree>
    <p:extLst>
      <p:ext uri="{BB962C8B-B14F-4D97-AF65-F5344CB8AC3E}">
        <p14:creationId xmlns:p14="http://schemas.microsoft.com/office/powerpoint/2010/main" val="336105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2B6A4DA-7D58-4AAF-8FDA-39C206408712}"/>
              </a:ext>
            </a:extLst>
          </p:cNvPr>
          <p:cNvSpPr/>
          <p:nvPr/>
        </p:nvSpPr>
        <p:spPr>
          <a:xfrm>
            <a:off x="242306" y="1058733"/>
            <a:ext cx="2474863" cy="223477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7A42663-46DF-4677-BB2B-FC44C64EFFD1}"/>
              </a:ext>
            </a:extLst>
          </p:cNvPr>
          <p:cNvSpPr/>
          <p:nvPr/>
        </p:nvSpPr>
        <p:spPr>
          <a:xfrm>
            <a:off x="5475174" y="1079430"/>
            <a:ext cx="2475497" cy="2234776"/>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9575" lvl="0">
              <a:spcBef>
                <a:spcPts val="295"/>
              </a:spcBef>
            </a:pPr>
            <a:endParaRPr lang="en-GB" sz="1200" spc="-5" dirty="0">
              <a:solidFill>
                <a:prstClr val="black"/>
              </a:solidFill>
              <a:latin typeface="Carlito"/>
              <a:cs typeface="Carlito"/>
            </a:endParaRPr>
          </a:p>
        </p:txBody>
      </p:sp>
      <p:sp>
        <p:nvSpPr>
          <p:cNvPr id="18" name="Rectangle 17"/>
          <p:cNvSpPr/>
          <p:nvPr/>
        </p:nvSpPr>
        <p:spPr>
          <a:xfrm>
            <a:off x="2809134" y="3525551"/>
            <a:ext cx="2489640" cy="326817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latin typeface="Carlito"/>
            </a:endParaRPr>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201133" y="77672"/>
            <a:ext cx="926208" cy="829440"/>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903735" y="77670"/>
            <a:ext cx="2769235" cy="602268"/>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2">
            <a:extLst>
              <a:ext uri="{FF2B5EF4-FFF2-40B4-BE49-F238E27FC236}">
                <a16:creationId xmlns:a16="http://schemas.microsoft.com/office/drawing/2014/main" id="{91FA3AAF-A3F5-4B86-8612-3166DACC957C}"/>
              </a:ext>
            </a:extLst>
          </p:cNvPr>
          <p:cNvGrpSpPr/>
          <p:nvPr/>
        </p:nvGrpSpPr>
        <p:grpSpPr>
          <a:xfrm>
            <a:off x="5659889" y="78242"/>
            <a:ext cx="2925311" cy="601696"/>
            <a:chOff x="4073588" y="71564"/>
            <a:chExt cx="2883535" cy="489584"/>
          </a:xfrm>
        </p:grpSpPr>
        <p:sp>
          <p:nvSpPr>
            <p:cNvPr id="7" name="object 3">
              <a:extLst>
                <a:ext uri="{FF2B5EF4-FFF2-40B4-BE49-F238E27FC236}">
                  <a16:creationId xmlns:a16="http://schemas.microsoft.com/office/drawing/2014/main" id="{43CB92D1-020F-403F-92AD-83458BC3C3AB}"/>
                </a:ext>
              </a:extLst>
            </p:cNvPr>
            <p:cNvSpPr/>
            <p:nvPr/>
          </p:nvSpPr>
          <p:spPr>
            <a:xfrm>
              <a:off x="4086606" y="84582"/>
              <a:ext cx="2857500" cy="463550"/>
            </a:xfrm>
            <a:custGeom>
              <a:avLst/>
              <a:gdLst/>
              <a:ahLst/>
              <a:cxnLst/>
              <a:rect l="l" t="t" r="r" b="b"/>
              <a:pathLst>
                <a:path w="2857500" h="463550">
                  <a:moveTo>
                    <a:pt x="2857500" y="0"/>
                  </a:moveTo>
                  <a:lnTo>
                    <a:pt x="0" y="0"/>
                  </a:lnTo>
                  <a:lnTo>
                    <a:pt x="0" y="463296"/>
                  </a:lnTo>
                  <a:lnTo>
                    <a:pt x="2857500" y="463296"/>
                  </a:lnTo>
                  <a:lnTo>
                    <a:pt x="2857500" y="0"/>
                  </a:lnTo>
                  <a:close/>
                </a:path>
              </a:pathLst>
            </a:custGeom>
            <a:solidFill>
              <a:srgbClr val="FFFFFF"/>
            </a:solidFill>
          </p:spPr>
          <p:txBody>
            <a:bodyPr wrap="square" lIns="0" tIns="0" rIns="0" bIns="0" rtlCol="0"/>
            <a:lstStyle/>
            <a:p>
              <a:endParaRPr/>
            </a:p>
          </p:txBody>
        </p:sp>
        <p:sp>
          <p:nvSpPr>
            <p:cNvPr id="8" name="object 4">
              <a:extLst>
                <a:ext uri="{FF2B5EF4-FFF2-40B4-BE49-F238E27FC236}">
                  <a16:creationId xmlns:a16="http://schemas.microsoft.com/office/drawing/2014/main" id="{85291C65-263D-4581-AEF1-21B1FAFB8D14}"/>
                </a:ext>
              </a:extLst>
            </p:cNvPr>
            <p:cNvSpPr/>
            <p:nvPr/>
          </p:nvSpPr>
          <p:spPr>
            <a:xfrm>
              <a:off x="4086606" y="84582"/>
              <a:ext cx="2857500" cy="463550"/>
            </a:xfrm>
            <a:custGeom>
              <a:avLst/>
              <a:gdLst/>
              <a:ahLst/>
              <a:cxnLst/>
              <a:rect l="l" t="t" r="r" b="b"/>
              <a:pathLst>
                <a:path w="2857500" h="463550">
                  <a:moveTo>
                    <a:pt x="0" y="463296"/>
                  </a:moveTo>
                  <a:lnTo>
                    <a:pt x="2857500" y="463296"/>
                  </a:lnTo>
                  <a:lnTo>
                    <a:pt x="2857500" y="0"/>
                  </a:lnTo>
                  <a:lnTo>
                    <a:pt x="0" y="0"/>
                  </a:lnTo>
                  <a:lnTo>
                    <a:pt x="0" y="463296"/>
                  </a:lnTo>
                  <a:close/>
                </a:path>
              </a:pathLst>
            </a:custGeom>
            <a:ln w="25908">
              <a:solidFill>
                <a:srgbClr val="000000"/>
              </a:solidFill>
            </a:ln>
          </p:spPr>
          <p:txBody>
            <a:bodyPr wrap="square" lIns="0" tIns="0" rIns="0" bIns="0" rtlCol="0"/>
            <a:lstStyle/>
            <a:p>
              <a:endParaRPr/>
            </a:p>
          </p:txBody>
        </p:sp>
      </p:grpSp>
      <p:sp>
        <p:nvSpPr>
          <p:cNvPr id="9" name="Rectangle 8"/>
          <p:cNvSpPr/>
          <p:nvPr/>
        </p:nvSpPr>
        <p:spPr>
          <a:xfrm>
            <a:off x="3145989" y="123060"/>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0" name="Rectangle 9"/>
          <p:cNvSpPr/>
          <p:nvPr/>
        </p:nvSpPr>
        <p:spPr>
          <a:xfrm>
            <a:off x="5889189" y="93564"/>
            <a:ext cx="2467224" cy="551433"/>
          </a:xfrm>
          <a:prstGeom prst="rect">
            <a:avLst/>
          </a:prstGeom>
        </p:spPr>
        <p:txBody>
          <a:bodyPr wrap="square">
            <a:spAutoFit/>
          </a:bodyPr>
          <a:lstStyle/>
          <a:p>
            <a:pPr marL="12700" lvl="0">
              <a:spcBef>
                <a:spcPts val="100"/>
              </a:spcBef>
              <a:defRPr/>
            </a:pPr>
            <a:r>
              <a:rPr lang="en-GB" b="1" kern="0" spc="-10" dirty="0">
                <a:solidFill>
                  <a:schemeClr val="accent1">
                    <a:lumMod val="75000"/>
                  </a:schemeClr>
                </a:solidFill>
                <a:latin typeface="Carlito"/>
              </a:rPr>
              <a:t>Curriculum Drivers</a:t>
            </a:r>
          </a:p>
          <a:p>
            <a:pPr marL="12700" lvl="0">
              <a:spcBef>
                <a:spcPts val="100"/>
              </a:spcBef>
              <a:defRPr/>
            </a:pPr>
            <a:r>
              <a:rPr lang="en-GB" sz="1100" b="1" kern="0" spc="-10" dirty="0">
                <a:solidFill>
                  <a:schemeClr val="accent1">
                    <a:lumMod val="75000"/>
                  </a:schemeClr>
                </a:solidFill>
                <a:latin typeface="Carlito"/>
              </a:rPr>
              <a:t>End of Year 6 expectation</a:t>
            </a:r>
          </a:p>
        </p:txBody>
      </p:sp>
      <p:graphicFrame>
        <p:nvGraphicFramePr>
          <p:cNvPr id="12" name="object 14"/>
          <p:cNvGraphicFramePr>
            <a:graphicFrameLocks noGrp="1"/>
          </p:cNvGraphicFramePr>
          <p:nvPr>
            <p:extLst>
              <p:ext uri="{D42A27DB-BD31-4B8C-83A1-F6EECF244321}">
                <p14:modId xmlns:p14="http://schemas.microsoft.com/office/powerpoint/2010/main" val="1674931503"/>
              </p:ext>
            </p:extLst>
          </p:nvPr>
        </p:nvGraphicFramePr>
        <p:xfrm>
          <a:off x="8362122" y="1131908"/>
          <a:ext cx="3745155" cy="4456884"/>
        </p:xfrm>
        <a:graphic>
          <a:graphicData uri="http://schemas.openxmlformats.org/drawingml/2006/table">
            <a:tbl>
              <a:tblPr firstRow="1" bandRow="1">
                <a:tableStyleId>{2D5ABB26-0587-4C30-8999-92F81FD0307C}</a:tableStyleId>
              </a:tblPr>
              <a:tblGrid>
                <a:gridCol w="1369382">
                  <a:extLst>
                    <a:ext uri="{9D8B030D-6E8A-4147-A177-3AD203B41FA5}">
                      <a16:colId xmlns:a16="http://schemas.microsoft.com/office/drawing/2014/main" val="20000"/>
                    </a:ext>
                  </a:extLst>
                </a:gridCol>
                <a:gridCol w="2375773">
                  <a:extLst>
                    <a:ext uri="{9D8B030D-6E8A-4147-A177-3AD203B41FA5}">
                      <a16:colId xmlns:a16="http://schemas.microsoft.com/office/drawing/2014/main" val="20001"/>
                    </a:ext>
                  </a:extLst>
                </a:gridCol>
              </a:tblGrid>
              <a:tr h="552137">
                <a:tc>
                  <a:txBody>
                    <a:bodyPr/>
                    <a:lstStyle/>
                    <a:p>
                      <a:pPr marL="108585" algn="ctr">
                        <a:lnSpc>
                          <a:spcPct val="100000"/>
                        </a:lnSpc>
                        <a:spcBef>
                          <a:spcPts val="5"/>
                        </a:spcBef>
                      </a:pPr>
                      <a:r>
                        <a:rPr lang="en-GB" sz="1200" b="1" spc="-10" dirty="0">
                          <a:solidFill>
                            <a:srgbClr val="2A1F94"/>
                          </a:solidFill>
                          <a:latin typeface="Carlito"/>
                          <a:cs typeface="Carlito"/>
                        </a:rPr>
                        <a:t>Ambition </a:t>
                      </a:r>
                      <a:endParaRPr sz="1200" dirty="0">
                        <a:latin typeface="Carlito"/>
                        <a:cs typeface="Carlito"/>
                      </a:endParaRPr>
                    </a:p>
                  </a:txBody>
                  <a:tcPr marL="0" marR="0" marT="381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8585" marR="0" lvl="0" indent="0" algn="ctr" defTabSz="914400" rtl="0" eaLnBrk="1" fontAlgn="auto" latinLnBrk="0" hangingPunct="1">
                        <a:lnSpc>
                          <a:spcPct val="100000"/>
                        </a:lnSpc>
                        <a:spcBef>
                          <a:spcPts val="15"/>
                        </a:spcBef>
                        <a:spcAft>
                          <a:spcPts val="0"/>
                        </a:spcAft>
                        <a:buClrTx/>
                        <a:buSzTx/>
                        <a:buFontTx/>
                        <a:buNone/>
                        <a:tabLst/>
                        <a:defRPr/>
                      </a:pPr>
                      <a:r>
                        <a:rPr lang="en-GB" sz="1200" dirty="0"/>
                        <a:t>A strong desire to achieve something. </a:t>
                      </a: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0"/>
                  </a:ext>
                </a:extLst>
              </a:tr>
              <a:tr h="1123420">
                <a:tc>
                  <a:txBody>
                    <a:bodyPr/>
                    <a:lstStyle/>
                    <a:p>
                      <a:pPr marL="107314" algn="ctr">
                        <a:lnSpc>
                          <a:spcPct val="100000"/>
                        </a:lnSpc>
                      </a:pPr>
                      <a:r>
                        <a:rPr lang="en-GB" sz="1200" b="1" spc="-5" dirty="0">
                          <a:solidFill>
                            <a:srgbClr val="92D050"/>
                          </a:solidFill>
                          <a:latin typeface="Carlito"/>
                          <a:cs typeface="Carlito"/>
                        </a:rPr>
                        <a:t>Aspiration</a:t>
                      </a:r>
                      <a:endParaRPr sz="1200" dirty="0">
                        <a:latin typeface="Carlito"/>
                        <a:cs typeface="Carlito"/>
                      </a:endParaRPr>
                    </a:p>
                  </a:txBody>
                  <a:tcPr marL="0" marR="0" marT="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8585" algn="ctr">
                        <a:lnSpc>
                          <a:spcPct val="100000"/>
                        </a:lnSpc>
                        <a:spcBef>
                          <a:spcPts val="15"/>
                        </a:spcBef>
                      </a:pPr>
                      <a:r>
                        <a:rPr lang="en-GB" sz="1200" dirty="0">
                          <a:latin typeface="Carlito"/>
                          <a:cs typeface="Carlito"/>
                        </a:rPr>
                        <a:t>The hope of wanting to be someone or do something. </a:t>
                      </a:r>
                      <a:endParaRPr sz="1200" dirty="0">
                        <a:latin typeface="Carlito"/>
                        <a:cs typeface="Carlito"/>
                      </a:endParaRP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1"/>
                  </a:ext>
                </a:extLst>
              </a:tr>
              <a:tr h="552137">
                <a:tc>
                  <a:txBody>
                    <a:bodyPr/>
                    <a:lstStyle/>
                    <a:p>
                      <a:pPr marL="109220" algn="ctr">
                        <a:lnSpc>
                          <a:spcPct val="100000"/>
                        </a:lnSpc>
                        <a:spcBef>
                          <a:spcPts val="5"/>
                        </a:spcBef>
                      </a:pPr>
                      <a:r>
                        <a:rPr lang="en-GB" sz="1200" b="1" spc="-5" dirty="0">
                          <a:solidFill>
                            <a:srgbClr val="FF6600"/>
                          </a:solidFill>
                          <a:latin typeface="Carlito"/>
                          <a:cs typeface="Carlito"/>
                        </a:rPr>
                        <a:t>Resilience</a:t>
                      </a:r>
                      <a:endParaRPr lang="en-GB" sz="1200" dirty="0">
                        <a:latin typeface="Carlito"/>
                        <a:cs typeface="Carlito"/>
                      </a:endParaRPr>
                    </a:p>
                  </a:txBody>
                  <a:tcPr marL="0" marR="0" marT="444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8585" algn="ctr">
                        <a:lnSpc>
                          <a:spcPct val="100000"/>
                        </a:lnSpc>
                        <a:spcBef>
                          <a:spcPts val="15"/>
                        </a:spcBef>
                      </a:pPr>
                      <a:r>
                        <a:rPr lang="en-GB" sz="1200" dirty="0">
                          <a:latin typeface="Carlito"/>
                          <a:cs typeface="Carlito"/>
                        </a:rPr>
                        <a:t>The ability to be able to bounce back or overcome difficulties. </a:t>
                      </a:r>
                      <a:endParaRPr sz="1200" dirty="0">
                        <a:latin typeface="Carlito"/>
                        <a:cs typeface="Carlito"/>
                      </a:endParaRP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2"/>
                  </a:ext>
                </a:extLst>
              </a:tr>
              <a:tr h="365029">
                <a:tc>
                  <a:txBody>
                    <a:bodyPr/>
                    <a:lstStyle/>
                    <a:p>
                      <a:pPr marL="110489" algn="ctr">
                        <a:lnSpc>
                          <a:spcPct val="100000"/>
                        </a:lnSpc>
                        <a:spcBef>
                          <a:spcPts val="790"/>
                        </a:spcBef>
                      </a:pPr>
                      <a:r>
                        <a:rPr lang="en-GB" sz="1200" b="1" spc="-10" dirty="0">
                          <a:solidFill>
                            <a:srgbClr val="FF2CD6"/>
                          </a:solidFill>
                          <a:latin typeface="Carlito"/>
                          <a:cs typeface="Carlito"/>
                        </a:rPr>
                        <a:t>Healthy Lifestyle</a:t>
                      </a:r>
                    </a:p>
                  </a:txBody>
                  <a:tcPr marL="0" marR="0" marT="100330"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8585" algn="ctr">
                        <a:lnSpc>
                          <a:spcPct val="100000"/>
                        </a:lnSpc>
                        <a:spcBef>
                          <a:spcPts val="20"/>
                        </a:spcBef>
                      </a:pPr>
                      <a:r>
                        <a:rPr lang="en-GB" sz="1200" dirty="0">
                          <a:latin typeface="Carlito"/>
                          <a:cs typeface="Carlito"/>
                        </a:rPr>
                        <a:t>Knowing how to stay healthy both physically and mentally by exercising and eating a balanced diet. </a:t>
                      </a:r>
                      <a:endParaRPr sz="1200" dirty="0">
                        <a:latin typeface="Carlito"/>
                        <a:cs typeface="Carlito"/>
                      </a:endParaRPr>
                    </a:p>
                  </a:txBody>
                  <a:tcPr marL="0" marR="0" marT="2540"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97442">
                <a:tc>
                  <a:txBody>
                    <a:bodyPr/>
                    <a:lstStyle/>
                    <a:p>
                      <a:pPr marL="490220" algn="ctr">
                        <a:lnSpc>
                          <a:spcPct val="100000"/>
                        </a:lnSpc>
                        <a:spcBef>
                          <a:spcPts val="700"/>
                        </a:spcBef>
                      </a:pPr>
                      <a:r>
                        <a:rPr lang="en-GB" sz="1200" b="1" dirty="0">
                          <a:solidFill>
                            <a:srgbClr val="FF0000"/>
                          </a:solidFill>
                          <a:latin typeface="Carlito"/>
                          <a:cs typeface="Carlito"/>
                        </a:rPr>
                        <a:t>Teamwork</a:t>
                      </a:r>
                      <a:endParaRPr sz="1200" b="1" dirty="0">
                        <a:solidFill>
                          <a:srgbClr val="FF0000"/>
                        </a:solidFill>
                        <a:latin typeface="Carlito"/>
                        <a:cs typeface="Carlito"/>
                      </a:endParaRPr>
                    </a:p>
                  </a:txBody>
                  <a:tcPr marL="0" marR="0" marT="8890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gn="ctr">
                        <a:lnSpc>
                          <a:spcPct val="100000"/>
                        </a:lnSpc>
                        <a:spcBef>
                          <a:spcPts val="10"/>
                        </a:spcBef>
                      </a:pPr>
                      <a:r>
                        <a:rPr lang="en-GB" sz="1100" dirty="0">
                          <a:latin typeface="Carlito"/>
                          <a:cs typeface="Carlito"/>
                        </a:rPr>
                        <a:t>Working together in a pair or a group in order to achieve something. </a:t>
                      </a:r>
                      <a:endParaRPr sz="1100" dirty="0">
                        <a:latin typeface="Carlito"/>
                        <a:cs typeface="Carlito"/>
                      </a:endParaRP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2276559404"/>
                  </a:ext>
                </a:extLst>
              </a:tr>
              <a:tr h="676378">
                <a:tc>
                  <a:txBody>
                    <a:bodyPr/>
                    <a:lstStyle/>
                    <a:p>
                      <a:pPr algn="ctr">
                        <a:lnSpc>
                          <a:spcPct val="100000"/>
                        </a:lnSpc>
                        <a:spcBef>
                          <a:spcPts val="10"/>
                        </a:spcBef>
                      </a:pPr>
                      <a:endParaRPr sz="1200" dirty="0">
                        <a:latin typeface="Times New Roman"/>
                        <a:cs typeface="Times New Roman"/>
                      </a:endParaRPr>
                    </a:p>
                    <a:p>
                      <a:pPr marR="337185" algn="ctr">
                        <a:lnSpc>
                          <a:spcPct val="100000"/>
                        </a:lnSpc>
                        <a:spcBef>
                          <a:spcPts val="5"/>
                        </a:spcBef>
                      </a:pPr>
                      <a:r>
                        <a:rPr lang="en-GB" sz="1200" b="1" dirty="0">
                          <a:solidFill>
                            <a:srgbClr val="30859C"/>
                          </a:solidFill>
                          <a:latin typeface="Carlito"/>
                          <a:cs typeface="Carlito"/>
                        </a:rPr>
                        <a:t>Community</a:t>
                      </a:r>
                      <a:endParaRPr sz="1200" dirty="0">
                        <a:latin typeface="Carlito"/>
                        <a:cs typeface="Carlito"/>
                      </a:endParaRPr>
                    </a:p>
                  </a:txBody>
                  <a:tcPr marL="0" marR="0" marT="127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gn="ctr">
                        <a:lnSpc>
                          <a:spcPct val="100000"/>
                        </a:lnSpc>
                        <a:spcBef>
                          <a:spcPts val="10"/>
                        </a:spcBef>
                      </a:pPr>
                      <a:r>
                        <a:rPr lang="en-GB" sz="1100" dirty="0">
                          <a:latin typeface="Carlito"/>
                          <a:cs typeface="Carlito"/>
                        </a:rPr>
                        <a:t>A group of people that share, or have in common, one particular interest. </a:t>
                      </a:r>
                      <a:endParaRPr sz="1100" dirty="0">
                        <a:latin typeface="Carlito"/>
                        <a:cs typeface="Carlito"/>
                      </a:endParaRP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626431851"/>
                  </a:ext>
                </a:extLst>
              </a:tr>
              <a:tr h="339978">
                <a:tc>
                  <a:txBody>
                    <a:bodyPr/>
                    <a:lstStyle/>
                    <a:p>
                      <a:pPr marL="499745" algn="ctr">
                        <a:lnSpc>
                          <a:spcPct val="100000"/>
                        </a:lnSpc>
                        <a:spcBef>
                          <a:spcPts val="930"/>
                        </a:spcBef>
                      </a:pPr>
                      <a:r>
                        <a:rPr lang="en-GB" sz="1200" b="1" spc="-5" dirty="0">
                          <a:solidFill>
                            <a:srgbClr val="3C8F2D"/>
                          </a:solidFill>
                          <a:latin typeface="Carlito"/>
                          <a:cs typeface="Carlito"/>
                        </a:rPr>
                        <a:t>Role models</a:t>
                      </a:r>
                      <a:endParaRPr sz="1200" dirty="0">
                        <a:latin typeface="Carlito"/>
                        <a:cs typeface="Carlito"/>
                      </a:endParaRPr>
                    </a:p>
                  </a:txBody>
                  <a:tcPr marL="0" marR="0" marT="11811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gn="ctr">
                        <a:lnSpc>
                          <a:spcPct val="100000"/>
                        </a:lnSpc>
                        <a:spcBef>
                          <a:spcPts val="10"/>
                        </a:spcBef>
                      </a:pPr>
                      <a:r>
                        <a:rPr lang="en-GB" sz="1100" dirty="0">
                          <a:latin typeface="Carlito"/>
                          <a:cs typeface="Carlito"/>
                        </a:rPr>
                        <a:t>Someone that can be looked to and who sets the example of how to behave and interact with others. </a:t>
                      </a:r>
                      <a:endParaRPr sz="1100" dirty="0">
                        <a:latin typeface="Carlito"/>
                        <a:cs typeface="Carlito"/>
                      </a:endParaRP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3428471928"/>
                  </a:ext>
                </a:extLst>
              </a:tr>
            </a:tbl>
          </a:graphicData>
        </a:graphic>
      </p:graphicFrame>
      <p:grpSp>
        <p:nvGrpSpPr>
          <p:cNvPr id="13" name="object 10">
            <a:extLst>
              <a:ext uri="{FF2B5EF4-FFF2-40B4-BE49-F238E27FC236}">
                <a16:creationId xmlns:a16="http://schemas.microsoft.com/office/drawing/2014/main" id="{D6E74BD4-D464-403B-B6A3-3A9C99B3D52B}"/>
              </a:ext>
            </a:extLst>
          </p:cNvPr>
          <p:cNvGrpSpPr/>
          <p:nvPr/>
        </p:nvGrpSpPr>
        <p:grpSpPr>
          <a:xfrm>
            <a:off x="8356413" y="779446"/>
            <a:ext cx="3745155" cy="402590"/>
            <a:chOff x="4805171" y="832103"/>
            <a:chExt cx="4132257" cy="402590"/>
          </a:xfrm>
        </p:grpSpPr>
        <p:sp>
          <p:nvSpPr>
            <p:cNvPr id="14" name="object 11">
              <a:extLst>
                <a:ext uri="{FF2B5EF4-FFF2-40B4-BE49-F238E27FC236}">
                  <a16:creationId xmlns:a16="http://schemas.microsoft.com/office/drawing/2014/main" id="{F13F877E-06E4-445A-98B7-F992E18BE2D4}"/>
                </a:ext>
              </a:extLst>
            </p:cNvPr>
            <p:cNvSpPr/>
            <p:nvPr/>
          </p:nvSpPr>
          <p:spPr>
            <a:xfrm>
              <a:off x="4809928"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5" name="object 12">
              <a:extLst>
                <a:ext uri="{FF2B5EF4-FFF2-40B4-BE49-F238E27FC236}">
                  <a16:creationId xmlns:a16="http://schemas.microsoft.com/office/drawing/2014/main" id="{A5269E4F-D8EF-43C2-8E4B-46620A94A30A}"/>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2" name="Rectangle 21">
            <a:extLst>
              <a:ext uri="{FF2B5EF4-FFF2-40B4-BE49-F238E27FC236}">
                <a16:creationId xmlns:a16="http://schemas.microsoft.com/office/drawing/2014/main" id="{0F1A744A-C164-4122-83A9-D4F111CD66B1}"/>
              </a:ext>
            </a:extLst>
          </p:cNvPr>
          <p:cNvSpPr/>
          <p:nvPr/>
        </p:nvSpPr>
        <p:spPr>
          <a:xfrm>
            <a:off x="2854650" y="1097673"/>
            <a:ext cx="2475497" cy="223477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PE_Icon_Print">
            <a:extLst>
              <a:ext uri="{FF2B5EF4-FFF2-40B4-BE49-F238E27FC236}">
                <a16:creationId xmlns:a16="http://schemas.microsoft.com/office/drawing/2014/main" id="{24E36BC0-3151-42E0-B702-F960EEF3BD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707" y="77672"/>
            <a:ext cx="762615" cy="829440"/>
          </a:xfrm>
          <a:prstGeom prst="rect">
            <a:avLst/>
          </a:prstGeom>
          <a:noFill/>
          <a:ln>
            <a:noFill/>
          </a:ln>
          <a:effectLst/>
        </p:spPr>
      </p:pic>
      <p:sp>
        <p:nvSpPr>
          <p:cNvPr id="24" name="TextBox 23">
            <a:extLst>
              <a:ext uri="{FF2B5EF4-FFF2-40B4-BE49-F238E27FC236}">
                <a16:creationId xmlns:a16="http://schemas.microsoft.com/office/drawing/2014/main" id="{CCF679C5-1021-4E08-903A-CD45C3632897}"/>
              </a:ext>
            </a:extLst>
          </p:cNvPr>
          <p:cNvSpPr txBox="1"/>
          <p:nvPr/>
        </p:nvSpPr>
        <p:spPr>
          <a:xfrm>
            <a:off x="303317" y="1043536"/>
            <a:ext cx="2437334" cy="2031325"/>
          </a:xfrm>
          <a:prstGeom prst="rect">
            <a:avLst/>
          </a:prstGeom>
          <a:noFill/>
        </p:spPr>
        <p:txBody>
          <a:bodyPr wrap="square" rtlCol="0">
            <a:spAutoFit/>
          </a:bodyPr>
          <a:lstStyle/>
          <a:p>
            <a:pPr algn="ctr"/>
            <a:r>
              <a:rPr lang="en-GB" b="1" u="sng" dirty="0"/>
              <a:t>Ambition &amp; Aspiration</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Be aware of the different careers and learn about national and global sports personalities. </a:t>
            </a:r>
          </a:p>
          <a:p>
            <a:pPr marL="285750" indent="-285750">
              <a:buFont typeface="Arial" panose="020B0604020202020204" pitchFamily="34" charset="0"/>
              <a:buChar char="•"/>
            </a:pPr>
            <a:r>
              <a:rPr lang="en-GB" sz="1200" dirty="0"/>
              <a:t>Know the importance of applying and evaluating skills that you have learnt to help you improve and aim high.</a:t>
            </a:r>
          </a:p>
        </p:txBody>
      </p:sp>
      <p:sp>
        <p:nvSpPr>
          <p:cNvPr id="28" name="TextBox 27">
            <a:extLst>
              <a:ext uri="{FF2B5EF4-FFF2-40B4-BE49-F238E27FC236}">
                <a16:creationId xmlns:a16="http://schemas.microsoft.com/office/drawing/2014/main" id="{A54D5B0F-BC5B-4A93-A648-A61F53C9F67F}"/>
              </a:ext>
            </a:extLst>
          </p:cNvPr>
          <p:cNvSpPr txBox="1"/>
          <p:nvPr/>
        </p:nvSpPr>
        <p:spPr>
          <a:xfrm>
            <a:off x="5553543" y="1043536"/>
            <a:ext cx="2437334" cy="2677656"/>
          </a:xfrm>
          <a:prstGeom prst="rect">
            <a:avLst/>
          </a:prstGeom>
          <a:noFill/>
        </p:spPr>
        <p:txBody>
          <a:bodyPr wrap="square" rtlCol="0">
            <a:spAutoFit/>
          </a:bodyPr>
          <a:lstStyle/>
          <a:p>
            <a:pPr algn="ctr"/>
            <a:r>
              <a:rPr lang="en-GB" b="1" u="sng" dirty="0"/>
              <a:t>Community</a:t>
            </a:r>
          </a:p>
          <a:p>
            <a:pPr algn="ctr"/>
            <a:endParaRPr lang="en-GB" b="1" u="sng" dirty="0"/>
          </a:p>
          <a:p>
            <a:pPr marL="171450" lvl="0" indent="-171450">
              <a:buFont typeface="Arial" panose="020B0604020202020204" pitchFamily="34" charset="0"/>
              <a:buChar char="•"/>
            </a:pPr>
            <a:r>
              <a:rPr lang="en-GB" sz="1200" dirty="0"/>
              <a:t>Know and understand how positive change can be brought about within a team environment.</a:t>
            </a:r>
          </a:p>
          <a:p>
            <a:pPr marL="171450" lvl="0" indent="-171450">
              <a:buFont typeface="Arial" panose="020B0604020202020204" pitchFamily="34" charset="0"/>
              <a:buChar char="•"/>
            </a:pPr>
            <a:r>
              <a:rPr lang="en-GB" sz="1200" dirty="0"/>
              <a:t>See that a team and community can be made up from people of all different backgrounds, ethnicities and beliefs. </a:t>
            </a:r>
          </a:p>
          <a:p>
            <a:pPr lvl="0"/>
            <a:endParaRPr lang="en-GB" dirty="0"/>
          </a:p>
          <a:p>
            <a:pPr algn="ctr"/>
            <a:endParaRPr lang="en-GB" b="1" u="sng" dirty="0"/>
          </a:p>
        </p:txBody>
      </p:sp>
      <p:sp>
        <p:nvSpPr>
          <p:cNvPr id="29" name="TextBox 28">
            <a:extLst>
              <a:ext uri="{FF2B5EF4-FFF2-40B4-BE49-F238E27FC236}">
                <a16:creationId xmlns:a16="http://schemas.microsoft.com/office/drawing/2014/main" id="{A4690F4B-B345-4A36-9058-0CEEA64789C1}"/>
              </a:ext>
            </a:extLst>
          </p:cNvPr>
          <p:cNvSpPr txBox="1"/>
          <p:nvPr/>
        </p:nvSpPr>
        <p:spPr>
          <a:xfrm>
            <a:off x="2916689" y="1065386"/>
            <a:ext cx="2437334" cy="2400657"/>
          </a:xfrm>
          <a:prstGeom prst="rect">
            <a:avLst/>
          </a:prstGeom>
          <a:noFill/>
        </p:spPr>
        <p:txBody>
          <a:bodyPr wrap="square" rtlCol="0">
            <a:spAutoFit/>
          </a:bodyPr>
          <a:lstStyle/>
          <a:p>
            <a:pPr algn="ctr"/>
            <a:r>
              <a:rPr lang="en-GB" b="1" u="sng" dirty="0"/>
              <a:t>Our Place in History</a:t>
            </a:r>
          </a:p>
          <a:p>
            <a:pPr algn="ctr"/>
            <a:endParaRPr lang="en-GB" b="1" u="sng" dirty="0"/>
          </a:p>
          <a:p>
            <a:pPr marL="171450" lvl="0" indent="-171450">
              <a:buFont typeface="Arial" panose="020B0604020202020204" pitchFamily="34" charset="0"/>
              <a:buChar char="•"/>
            </a:pPr>
            <a:r>
              <a:rPr lang="en-GB" sz="1200" dirty="0"/>
              <a:t>Understand when the 2012 London Olympics was within a timeline and its legacy. </a:t>
            </a:r>
          </a:p>
          <a:p>
            <a:pPr marL="171450" lvl="0" indent="-171450">
              <a:buFont typeface="Arial" panose="020B0604020202020204" pitchFamily="34" charset="0"/>
              <a:buChar char="•"/>
            </a:pPr>
            <a:r>
              <a:rPr lang="en-GB" sz="1200" dirty="0"/>
              <a:t>Know and name some of the rule changes that made sport more inclusive to all. </a:t>
            </a:r>
          </a:p>
          <a:p>
            <a:pPr marL="171450" lvl="0" indent="-171450">
              <a:buFont typeface="Arial" panose="020B0604020202020204" pitchFamily="34" charset="0"/>
              <a:buChar char="•"/>
            </a:pPr>
            <a:r>
              <a:rPr lang="en-GB" sz="1200" dirty="0"/>
              <a:t>Learn about Sporting Heroes who changed History. </a:t>
            </a:r>
          </a:p>
          <a:p>
            <a:pPr algn="ctr"/>
            <a:endParaRPr lang="en-GB" b="1" u="sng" dirty="0"/>
          </a:p>
        </p:txBody>
      </p:sp>
      <p:sp>
        <p:nvSpPr>
          <p:cNvPr id="26" name="Rectangle 25">
            <a:extLst>
              <a:ext uri="{FF2B5EF4-FFF2-40B4-BE49-F238E27FC236}">
                <a16:creationId xmlns:a16="http://schemas.microsoft.com/office/drawing/2014/main" id="{057971AC-F56C-4128-AE20-7AD8830896B1}"/>
              </a:ext>
            </a:extLst>
          </p:cNvPr>
          <p:cNvSpPr/>
          <p:nvPr/>
        </p:nvSpPr>
        <p:spPr>
          <a:xfrm>
            <a:off x="232159" y="3512155"/>
            <a:ext cx="2474863" cy="3268173"/>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6D81B3B8-0017-4D1E-A7C4-8891F50930C6}"/>
              </a:ext>
            </a:extLst>
          </p:cNvPr>
          <p:cNvSpPr/>
          <p:nvPr/>
        </p:nvSpPr>
        <p:spPr>
          <a:xfrm>
            <a:off x="5416062" y="3404350"/>
            <a:ext cx="2823838" cy="3382702"/>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9575" lvl="0">
              <a:spcBef>
                <a:spcPts val="295"/>
              </a:spcBef>
            </a:pPr>
            <a:endParaRPr lang="en-GB" sz="1200" spc="-5" dirty="0">
              <a:solidFill>
                <a:prstClr val="black"/>
              </a:solidFill>
              <a:latin typeface="Carlito"/>
              <a:cs typeface="Carlito"/>
            </a:endParaRPr>
          </a:p>
        </p:txBody>
      </p:sp>
      <p:sp>
        <p:nvSpPr>
          <p:cNvPr id="23" name="TextBox 22">
            <a:extLst>
              <a:ext uri="{FF2B5EF4-FFF2-40B4-BE49-F238E27FC236}">
                <a16:creationId xmlns:a16="http://schemas.microsoft.com/office/drawing/2014/main" id="{F0AD4E65-9E23-4593-AC20-BF697752B5EC}"/>
              </a:ext>
            </a:extLst>
          </p:cNvPr>
          <p:cNvSpPr txBox="1"/>
          <p:nvPr/>
        </p:nvSpPr>
        <p:spPr>
          <a:xfrm>
            <a:off x="214557" y="3457750"/>
            <a:ext cx="2456901" cy="4247317"/>
          </a:xfrm>
          <a:prstGeom prst="rect">
            <a:avLst/>
          </a:prstGeom>
          <a:noFill/>
        </p:spPr>
        <p:txBody>
          <a:bodyPr wrap="square" rtlCol="0">
            <a:spAutoFit/>
          </a:bodyPr>
          <a:lstStyle/>
          <a:p>
            <a:pPr algn="ctr"/>
            <a:r>
              <a:rPr lang="en-GB" u="sng" dirty="0">
                <a:latin typeface="Carlito"/>
              </a:rPr>
              <a:t>Healthy Lifestyle</a:t>
            </a:r>
          </a:p>
          <a:p>
            <a:pPr marL="171450" indent="-171450">
              <a:buFont typeface="Arial" panose="020B0604020202020204" pitchFamily="34" charset="0"/>
              <a:buChar char="•"/>
            </a:pPr>
            <a:r>
              <a:rPr lang="en-GB" sz="1200" dirty="0">
                <a:solidFill>
                  <a:srgbClr val="FF0000"/>
                </a:solidFill>
                <a:latin typeface="Carlito"/>
              </a:rPr>
              <a:t>Begin to talk about the impact of exercising on mental health and physical health. </a:t>
            </a:r>
          </a:p>
          <a:p>
            <a:pPr marL="171450" indent="-171450">
              <a:buFont typeface="Arial" panose="020B0604020202020204" pitchFamily="34" charset="0"/>
              <a:buChar char="•"/>
            </a:pPr>
            <a:r>
              <a:rPr lang="en-GB" sz="1200" dirty="0">
                <a:solidFill>
                  <a:srgbClr val="FF0000"/>
                </a:solidFill>
                <a:latin typeface="Carlito"/>
              </a:rPr>
              <a:t>Explain what impact exercise has on their body using previous learning/vocabulary to help. </a:t>
            </a:r>
          </a:p>
          <a:p>
            <a:pPr marL="171450" indent="-171450">
              <a:buFont typeface="Arial" panose="020B0604020202020204" pitchFamily="34" charset="0"/>
              <a:buChar char="•"/>
            </a:pPr>
            <a:endParaRPr lang="en-GB" sz="1200" dirty="0">
              <a:latin typeface="Carlito"/>
            </a:endParaRPr>
          </a:p>
          <a:p>
            <a:pPr marL="171450" indent="-171450">
              <a:buFont typeface="Arial" panose="020B0604020202020204" pitchFamily="34" charset="0"/>
              <a:buChar char="•"/>
            </a:pPr>
            <a:r>
              <a:rPr lang="en-GB" sz="1200" dirty="0">
                <a:latin typeface="Carlito"/>
              </a:rPr>
              <a:t>Explain how the body reacts to different exercises. </a:t>
            </a:r>
          </a:p>
          <a:p>
            <a:pPr marL="171450" indent="-171450">
              <a:buFont typeface="Arial" panose="020B0604020202020204" pitchFamily="34" charset="0"/>
              <a:buChar char="•"/>
            </a:pPr>
            <a:r>
              <a:rPr lang="en-GB" sz="1200" dirty="0">
                <a:latin typeface="Carlito"/>
              </a:rPr>
              <a:t>Understand the different between fitness and exercise and why we should be doing regular exercise. </a:t>
            </a:r>
          </a:p>
          <a:p>
            <a:pPr marL="171450" indent="-171450">
              <a:buFont typeface="Arial" panose="020B0604020202020204" pitchFamily="34" charset="0"/>
              <a:buChar char="•"/>
            </a:pPr>
            <a:r>
              <a:rPr lang="en-GB" sz="1200" dirty="0">
                <a:latin typeface="Carlito"/>
              </a:rPr>
              <a:t>Able to talk about foods, mental and physical health when staying healthy. </a:t>
            </a:r>
          </a:p>
          <a:p>
            <a:endParaRPr lang="en-GB" sz="1200" dirty="0">
              <a:solidFill>
                <a:srgbClr val="FF0000"/>
              </a:solidFill>
              <a:latin typeface="Carlito"/>
            </a:endParaRPr>
          </a:p>
          <a:p>
            <a:endParaRPr lang="en-GB" sz="1200" dirty="0">
              <a:latin typeface="Carlito"/>
            </a:endParaRPr>
          </a:p>
          <a:p>
            <a:pPr algn="ctr"/>
            <a:endParaRPr lang="en-GB" u="sng" dirty="0">
              <a:latin typeface="Carlito"/>
            </a:endParaRPr>
          </a:p>
          <a:p>
            <a:pPr algn="ctr"/>
            <a:endParaRPr lang="en-GB" u="sng" dirty="0">
              <a:latin typeface="Carlito"/>
            </a:endParaRPr>
          </a:p>
        </p:txBody>
      </p:sp>
      <p:sp>
        <p:nvSpPr>
          <p:cNvPr id="19" name="Rectangle 18">
            <a:extLst>
              <a:ext uri="{FF2B5EF4-FFF2-40B4-BE49-F238E27FC236}">
                <a16:creationId xmlns:a16="http://schemas.microsoft.com/office/drawing/2014/main" id="{45C0E4BD-B637-41B1-9820-22E0B50AFD53}"/>
              </a:ext>
            </a:extLst>
          </p:cNvPr>
          <p:cNvSpPr/>
          <p:nvPr/>
        </p:nvSpPr>
        <p:spPr>
          <a:xfrm>
            <a:off x="2835088" y="3575899"/>
            <a:ext cx="2432192" cy="3447098"/>
          </a:xfrm>
          <a:prstGeom prst="rect">
            <a:avLst/>
          </a:prstGeom>
        </p:spPr>
        <p:txBody>
          <a:bodyPr wrap="square">
            <a:spAutoFit/>
          </a:bodyPr>
          <a:lstStyle/>
          <a:p>
            <a:pPr algn="ctr"/>
            <a:r>
              <a:rPr lang="en-GB" u="sng" dirty="0">
                <a:latin typeface="Carlito"/>
              </a:rPr>
              <a:t>STEP Assessment;</a:t>
            </a:r>
          </a:p>
          <a:p>
            <a:pPr algn="ctr"/>
            <a:endParaRPr lang="en-GB" sz="1400" u="sng" dirty="0">
              <a:latin typeface="Carlito"/>
            </a:endParaRPr>
          </a:p>
          <a:p>
            <a:r>
              <a:rPr lang="en-GB" sz="1400" b="1" i="1" dirty="0">
                <a:latin typeface="Carlito"/>
              </a:rPr>
              <a:t>Space</a:t>
            </a:r>
            <a:r>
              <a:rPr lang="en-GB" sz="1400" i="1" dirty="0">
                <a:latin typeface="Carlito"/>
              </a:rPr>
              <a:t> – adapt the space that you are using.</a:t>
            </a:r>
          </a:p>
          <a:p>
            <a:r>
              <a:rPr lang="en-GB" sz="1400" b="1" i="1" dirty="0">
                <a:latin typeface="Carlito"/>
              </a:rPr>
              <a:t>Time or Task </a:t>
            </a:r>
            <a:r>
              <a:rPr lang="en-GB" sz="1400" i="1" dirty="0">
                <a:latin typeface="Carlito"/>
              </a:rPr>
              <a:t>– change the task or limit/extend time. </a:t>
            </a:r>
          </a:p>
          <a:p>
            <a:r>
              <a:rPr lang="en-GB" sz="1400" b="1" i="1" dirty="0">
                <a:latin typeface="Carlito"/>
              </a:rPr>
              <a:t>Equipment</a:t>
            </a:r>
            <a:r>
              <a:rPr lang="en-GB" sz="1400" i="1" dirty="0">
                <a:latin typeface="Carlito"/>
              </a:rPr>
              <a:t> – think about the equipment that you are giving. Can you change it?</a:t>
            </a:r>
          </a:p>
          <a:p>
            <a:r>
              <a:rPr lang="en-GB" sz="1400" b="1" i="1" dirty="0">
                <a:latin typeface="Carlito"/>
              </a:rPr>
              <a:t>People – </a:t>
            </a:r>
            <a:r>
              <a:rPr lang="en-GB" sz="1400" i="1" dirty="0">
                <a:latin typeface="Carlito"/>
              </a:rPr>
              <a:t>How are you splitting your class? Can you pair children up OR challenge the more able and support those that need it. </a:t>
            </a:r>
          </a:p>
          <a:p>
            <a:pPr algn="ctr"/>
            <a:endParaRPr lang="en-GB" u="sng" dirty="0">
              <a:latin typeface="Carlito"/>
            </a:endParaRPr>
          </a:p>
        </p:txBody>
      </p:sp>
      <p:sp>
        <p:nvSpPr>
          <p:cNvPr id="31" name="TextBox 30">
            <a:extLst>
              <a:ext uri="{FF2B5EF4-FFF2-40B4-BE49-F238E27FC236}">
                <a16:creationId xmlns:a16="http://schemas.microsoft.com/office/drawing/2014/main" id="{D3548A95-EA06-4514-9EC8-BCBE98111FDE}"/>
              </a:ext>
            </a:extLst>
          </p:cNvPr>
          <p:cNvSpPr txBox="1"/>
          <p:nvPr/>
        </p:nvSpPr>
        <p:spPr>
          <a:xfrm>
            <a:off x="5392449" y="3389761"/>
            <a:ext cx="2823838" cy="4431983"/>
          </a:xfrm>
          <a:prstGeom prst="rect">
            <a:avLst/>
          </a:prstGeom>
          <a:noFill/>
        </p:spPr>
        <p:txBody>
          <a:bodyPr wrap="square" rtlCol="0">
            <a:spAutoFit/>
          </a:bodyPr>
          <a:lstStyle/>
          <a:p>
            <a:pPr algn="ctr"/>
            <a:r>
              <a:rPr lang="en-GB" u="sng" dirty="0">
                <a:latin typeface="Carlito"/>
              </a:rPr>
              <a:t>Sports Leadership</a:t>
            </a:r>
          </a:p>
          <a:p>
            <a:pPr marL="171450" indent="-171450">
              <a:buFont typeface="Arial" panose="020B0604020202020204" pitchFamily="34" charset="0"/>
              <a:buChar char="•"/>
            </a:pPr>
            <a:r>
              <a:rPr lang="en-GB" sz="1200" dirty="0">
                <a:solidFill>
                  <a:srgbClr val="FF0000"/>
                </a:solidFill>
                <a:latin typeface="Carlito"/>
              </a:rPr>
              <a:t>Can lead or referee small groups confidently on their own or with a partner. </a:t>
            </a:r>
          </a:p>
          <a:p>
            <a:pPr marL="171450" indent="-171450">
              <a:buFont typeface="Arial" panose="020B0604020202020204" pitchFamily="34" charset="0"/>
              <a:buChar char="•"/>
            </a:pPr>
            <a:r>
              <a:rPr lang="en-GB" sz="1200" dirty="0">
                <a:solidFill>
                  <a:srgbClr val="FF0000"/>
                </a:solidFill>
                <a:latin typeface="Carlito"/>
              </a:rPr>
              <a:t>Begin to understand the term ‘fair play’ and apply their understanding of sportsmanship and respect to showing fair play. </a:t>
            </a:r>
          </a:p>
          <a:p>
            <a:pPr marL="171450" indent="-171450">
              <a:buFont typeface="Arial" panose="020B0604020202020204" pitchFamily="34" charset="0"/>
              <a:buChar char="•"/>
            </a:pPr>
            <a:r>
              <a:rPr lang="en-GB" sz="1200" dirty="0">
                <a:solidFill>
                  <a:srgbClr val="FF0000"/>
                </a:solidFill>
                <a:latin typeface="Carlito"/>
              </a:rPr>
              <a:t>Able to evaluate and assess their own and others performances by giving constructive feedback. </a:t>
            </a:r>
          </a:p>
          <a:p>
            <a:pPr marL="171450" indent="-171450">
              <a:buFont typeface="Arial" panose="020B0604020202020204" pitchFamily="34" charset="0"/>
              <a:buChar char="•"/>
            </a:pPr>
            <a:r>
              <a:rPr lang="en-GB" sz="1200" dirty="0">
                <a:latin typeface="Carlito"/>
              </a:rPr>
              <a:t>Can discuss and demonstrate fair play and sportsmanship.</a:t>
            </a:r>
          </a:p>
          <a:p>
            <a:pPr marL="171450" indent="-171450">
              <a:buFont typeface="Arial" panose="020B0604020202020204" pitchFamily="34" charset="0"/>
              <a:buChar char="•"/>
            </a:pPr>
            <a:r>
              <a:rPr lang="en-GB" sz="1200" dirty="0">
                <a:latin typeface="Carlito"/>
              </a:rPr>
              <a:t>Critique their own and others performances in order to help improve the team. </a:t>
            </a:r>
          </a:p>
          <a:p>
            <a:pPr marL="171450" indent="-171450">
              <a:buFont typeface="Arial" panose="020B0604020202020204" pitchFamily="34" charset="0"/>
              <a:buChar char="•"/>
            </a:pPr>
            <a:endParaRPr lang="en-GB" sz="1200" dirty="0">
              <a:solidFill>
                <a:srgbClr val="FF0000"/>
              </a:solidFill>
              <a:latin typeface="Carlito"/>
            </a:endParaRPr>
          </a:p>
          <a:p>
            <a:pPr marL="171450" indent="-171450">
              <a:buFont typeface="Arial" panose="020B0604020202020204" pitchFamily="34" charset="0"/>
              <a:buChar char="•"/>
            </a:pPr>
            <a:endParaRPr lang="en-GB" sz="1200" dirty="0">
              <a:solidFill>
                <a:srgbClr val="FF0000"/>
              </a:solidFill>
              <a:latin typeface="Carlito"/>
            </a:endParaRPr>
          </a:p>
          <a:p>
            <a:endParaRPr lang="en-GB" sz="1200" dirty="0">
              <a:latin typeface="Carlito"/>
            </a:endParaRPr>
          </a:p>
          <a:p>
            <a:endParaRPr lang="en-GB" sz="1200" dirty="0">
              <a:latin typeface="Carlito"/>
            </a:endParaRPr>
          </a:p>
          <a:p>
            <a:pPr algn="ctr"/>
            <a:endParaRPr lang="en-GB" u="sng" dirty="0">
              <a:latin typeface="Carlito"/>
            </a:endParaRPr>
          </a:p>
          <a:p>
            <a:pPr algn="ctr"/>
            <a:endParaRPr lang="en-GB" u="sng" dirty="0">
              <a:latin typeface="Carlito"/>
            </a:endParaRPr>
          </a:p>
        </p:txBody>
      </p:sp>
    </p:spTree>
    <p:extLst>
      <p:ext uri="{BB962C8B-B14F-4D97-AF65-F5344CB8AC3E}">
        <p14:creationId xmlns:p14="http://schemas.microsoft.com/office/powerpoint/2010/main" val="287481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88468FB-4DB7-4D3A-A411-727B5B11B153}"/>
              </a:ext>
            </a:extLst>
          </p:cNvPr>
          <p:cNvSpPr/>
          <p:nvPr/>
        </p:nvSpPr>
        <p:spPr>
          <a:xfrm>
            <a:off x="4285550" y="3573405"/>
            <a:ext cx="3339877" cy="1384995"/>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2B6A4DA-7D58-4AAF-8FDA-39C206408712}"/>
              </a:ext>
            </a:extLst>
          </p:cNvPr>
          <p:cNvSpPr/>
          <p:nvPr/>
        </p:nvSpPr>
        <p:spPr>
          <a:xfrm>
            <a:off x="148880" y="3582992"/>
            <a:ext cx="3988400" cy="1400069"/>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5110EE0-0784-4CB6-B6B0-6BD650521674}"/>
              </a:ext>
            </a:extLst>
          </p:cNvPr>
          <p:cNvSpPr/>
          <p:nvPr/>
        </p:nvSpPr>
        <p:spPr>
          <a:xfrm>
            <a:off x="148880" y="972199"/>
            <a:ext cx="7505953" cy="2539930"/>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805" lvl="0">
              <a:spcBef>
                <a:spcPts val="285"/>
              </a:spcBef>
            </a:pPr>
            <a:r>
              <a:rPr lang="en-GB" sz="1200" b="1" spc="-5" dirty="0">
                <a:solidFill>
                  <a:prstClr val="black"/>
                </a:solidFill>
                <a:latin typeface="Carlito"/>
                <a:cs typeface="Carlito"/>
              </a:rPr>
              <a:t>Children </a:t>
            </a:r>
            <a:r>
              <a:rPr lang="en-GB" sz="1200" b="1" dirty="0">
                <a:solidFill>
                  <a:prstClr val="black"/>
                </a:solidFill>
                <a:latin typeface="Carlito"/>
                <a:cs typeface="Carlito"/>
              </a:rPr>
              <a:t>will be </a:t>
            </a:r>
            <a:r>
              <a:rPr lang="en-GB" sz="1200" b="1" spc="-5" dirty="0">
                <a:solidFill>
                  <a:prstClr val="black"/>
                </a:solidFill>
                <a:latin typeface="Carlito"/>
                <a:cs typeface="Carlito"/>
              </a:rPr>
              <a:t>taught</a:t>
            </a:r>
            <a:r>
              <a:rPr lang="en-GB" sz="1200" b="1" spc="10" dirty="0">
                <a:solidFill>
                  <a:prstClr val="black"/>
                </a:solidFill>
                <a:latin typeface="Carlito"/>
                <a:cs typeface="Carlito"/>
              </a:rPr>
              <a:t> </a:t>
            </a:r>
            <a:r>
              <a:rPr lang="en-GB" sz="1200" b="1" spc="-5" dirty="0">
                <a:solidFill>
                  <a:prstClr val="black"/>
                </a:solidFill>
                <a:latin typeface="Carlito"/>
                <a:cs typeface="Carlito"/>
              </a:rPr>
              <a:t>to:</a:t>
            </a:r>
            <a:endParaRPr lang="en-GB" sz="1200" dirty="0">
              <a:solidFill>
                <a:prstClr val="black"/>
              </a:solidFill>
              <a:latin typeface="Carlito"/>
              <a:cs typeface="Carlito"/>
            </a:endParaRP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Understand the different positions in a team.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Demonstrate the importance of moving to make space to receive a pass.</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Continue develop accuracy when passing and applying this to shooting at a target.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Show good communication by calling for the ball, motivating and talking to their team mates.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Show good hand-eye coordination when passing and receiving a ball. </a:t>
            </a:r>
          </a:p>
          <a:p>
            <a:pPr marL="262890" lvl="0" indent="-172720">
              <a:spcBef>
                <a:spcPts val="215"/>
              </a:spcBef>
              <a:buFont typeface="Arial"/>
              <a:buChar char="•"/>
              <a:tabLst>
                <a:tab pos="263525" algn="l"/>
              </a:tabLst>
            </a:pPr>
            <a:r>
              <a:rPr lang="en-GB" sz="1200" dirty="0">
                <a:solidFill>
                  <a:prstClr val="black"/>
                </a:solidFill>
                <a:latin typeface="Carlito"/>
                <a:cs typeface="Carlito"/>
              </a:rPr>
              <a:t>Understand and apply the rules and skills of different games. </a:t>
            </a:r>
          </a:p>
          <a:p>
            <a:pPr marL="262890" lvl="0" indent="-172720">
              <a:spcBef>
                <a:spcPts val="215"/>
              </a:spcBef>
              <a:buFont typeface="Arial"/>
              <a:buChar char="•"/>
              <a:tabLst>
                <a:tab pos="263525" algn="l"/>
              </a:tabLst>
            </a:pPr>
            <a:r>
              <a:rPr lang="en-GB" sz="1200" dirty="0">
                <a:solidFill>
                  <a:prstClr val="black"/>
                </a:solidFill>
                <a:latin typeface="Carlito"/>
                <a:cs typeface="Carlito"/>
              </a:rPr>
              <a:t>Show good spatial awareness to get free from opponents. </a:t>
            </a:r>
          </a:p>
          <a:p>
            <a:pPr marL="262890" lvl="0" indent="-172720">
              <a:spcBef>
                <a:spcPts val="215"/>
              </a:spcBef>
              <a:buFont typeface="Arial"/>
              <a:buChar char="•"/>
              <a:tabLst>
                <a:tab pos="263525" algn="l"/>
              </a:tabLst>
            </a:pPr>
            <a:r>
              <a:rPr lang="en-GB" sz="1200" dirty="0">
                <a:solidFill>
                  <a:prstClr val="black"/>
                </a:solidFill>
                <a:latin typeface="Carlito"/>
                <a:cs typeface="Carlito"/>
              </a:rPr>
              <a:t>Understand and practise the purpose of intercepting.</a:t>
            </a:r>
          </a:p>
          <a:p>
            <a:pPr marL="262890" lvl="0" indent="-172720">
              <a:spcBef>
                <a:spcPts val="215"/>
              </a:spcBef>
              <a:buFont typeface="Arial"/>
              <a:buChar char="•"/>
              <a:tabLst>
                <a:tab pos="263525" algn="l"/>
              </a:tabLst>
            </a:pPr>
            <a:r>
              <a:rPr lang="en-GB" sz="1200" dirty="0">
                <a:solidFill>
                  <a:prstClr val="black"/>
                </a:solidFill>
                <a:latin typeface="Carlito"/>
                <a:cs typeface="Carlito"/>
              </a:rPr>
              <a:t>Show teamwork when attacking and defending. </a:t>
            </a:r>
          </a:p>
          <a:p>
            <a:pPr marL="262890" lvl="0" indent="-172720">
              <a:spcBef>
                <a:spcPts val="215"/>
              </a:spcBef>
              <a:buFont typeface="Arial"/>
              <a:buChar char="•"/>
              <a:tabLst>
                <a:tab pos="263525" algn="l"/>
              </a:tabLst>
            </a:pPr>
            <a:r>
              <a:rPr lang="en-GB" sz="1200" dirty="0">
                <a:solidFill>
                  <a:prstClr val="black"/>
                </a:solidFill>
                <a:latin typeface="Carlito"/>
                <a:cs typeface="Carlito"/>
              </a:rPr>
              <a:t>Recognise the different roles that different positions have when attacking and defending. </a:t>
            </a:r>
          </a:p>
          <a:p>
            <a:pPr marL="262890" lvl="0" indent="-172720">
              <a:spcBef>
                <a:spcPts val="215"/>
              </a:spcBef>
              <a:buFont typeface="Arial"/>
              <a:buChar char="•"/>
              <a:tabLst>
                <a:tab pos="263525" algn="l"/>
              </a:tabLst>
            </a:pPr>
            <a:r>
              <a:rPr lang="en-GB" sz="1200" dirty="0">
                <a:solidFill>
                  <a:prstClr val="black"/>
                </a:solidFill>
                <a:latin typeface="Carlito"/>
                <a:cs typeface="Carlito"/>
              </a:rPr>
              <a:t>Reinforce passing and receiving skills, showing accuracy and variation in technique. . </a:t>
            </a:r>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148881" y="123060"/>
            <a:ext cx="869076" cy="778277"/>
          </a:xfrm>
          <a:prstGeom prst="rect">
            <a:avLst/>
          </a:prstGeom>
        </p:spPr>
      </p:pic>
      <p:grpSp>
        <p:nvGrpSpPr>
          <p:cNvPr id="4" name="object 6">
            <a:extLst>
              <a:ext uri="{FF2B5EF4-FFF2-40B4-BE49-F238E27FC236}">
                <a16:creationId xmlns:a16="http://schemas.microsoft.com/office/drawing/2014/main" id="{A5514543-91CD-4224-94C4-E4AD14B11FAB}"/>
              </a:ext>
            </a:extLst>
          </p:cNvPr>
          <p:cNvGrpSpPr/>
          <p:nvPr/>
        </p:nvGrpSpPr>
        <p:grpSpPr>
          <a:xfrm>
            <a:off x="2903861" y="41239"/>
            <a:ext cx="2769235" cy="414722"/>
            <a:chOff x="1330452" y="71627"/>
            <a:chExt cx="2769235" cy="490855"/>
          </a:xfrm>
        </p:grpSpPr>
        <p:sp>
          <p:nvSpPr>
            <p:cNvPr id="5"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7" name="object 6">
            <a:extLst>
              <a:ext uri="{FF2B5EF4-FFF2-40B4-BE49-F238E27FC236}">
                <a16:creationId xmlns:a16="http://schemas.microsoft.com/office/drawing/2014/main" id="{A5514543-91CD-4224-94C4-E4AD14B11FAB}"/>
              </a:ext>
            </a:extLst>
          </p:cNvPr>
          <p:cNvGrpSpPr/>
          <p:nvPr/>
        </p:nvGrpSpPr>
        <p:grpSpPr>
          <a:xfrm>
            <a:off x="5624515" y="41185"/>
            <a:ext cx="3220881" cy="414722"/>
            <a:chOff x="1330452" y="71627"/>
            <a:chExt cx="2769235" cy="490855"/>
          </a:xfrm>
        </p:grpSpPr>
        <p:sp>
          <p:nvSpPr>
            <p:cNvPr id="8"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0" name="Rectangle 9"/>
          <p:cNvSpPr/>
          <p:nvPr/>
        </p:nvSpPr>
        <p:spPr>
          <a:xfrm>
            <a:off x="3146115" y="67954"/>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1" name="Rectangle 10"/>
          <p:cNvSpPr/>
          <p:nvPr/>
        </p:nvSpPr>
        <p:spPr>
          <a:xfrm>
            <a:off x="5639582" y="75550"/>
            <a:ext cx="3204723"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UKS2 Invasion Games</a:t>
            </a:r>
          </a:p>
        </p:txBody>
      </p:sp>
      <p:grpSp>
        <p:nvGrpSpPr>
          <p:cNvPr id="12" name="object 10">
            <a:extLst>
              <a:ext uri="{FF2B5EF4-FFF2-40B4-BE49-F238E27FC236}">
                <a16:creationId xmlns:a16="http://schemas.microsoft.com/office/drawing/2014/main" id="{2B4BA900-7343-4760-8ED5-B61E4C15A1E5}"/>
              </a:ext>
            </a:extLst>
          </p:cNvPr>
          <p:cNvGrpSpPr/>
          <p:nvPr/>
        </p:nvGrpSpPr>
        <p:grpSpPr>
          <a:xfrm>
            <a:off x="7800057" y="489068"/>
            <a:ext cx="4296149" cy="408940"/>
            <a:chOff x="4802123" y="829055"/>
            <a:chExt cx="4133215" cy="408940"/>
          </a:xfrm>
        </p:grpSpPr>
        <p:sp>
          <p:nvSpPr>
            <p:cNvPr id="13"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4"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aphicFrame>
        <p:nvGraphicFramePr>
          <p:cNvPr id="15" name="object 29"/>
          <p:cNvGraphicFramePr>
            <a:graphicFrameLocks noGrp="1"/>
          </p:cNvGraphicFramePr>
          <p:nvPr>
            <p:extLst>
              <p:ext uri="{D42A27DB-BD31-4B8C-83A1-F6EECF244321}">
                <p14:modId xmlns:p14="http://schemas.microsoft.com/office/powerpoint/2010/main" val="2452048658"/>
              </p:ext>
            </p:extLst>
          </p:nvPr>
        </p:nvGraphicFramePr>
        <p:xfrm>
          <a:off x="7803103" y="901337"/>
          <a:ext cx="4290329" cy="5897284"/>
        </p:xfrm>
        <a:graphic>
          <a:graphicData uri="http://schemas.openxmlformats.org/drawingml/2006/table">
            <a:tbl>
              <a:tblPr firstRow="1" bandRow="1">
                <a:tableStyleId>{2D5ABB26-0587-4C30-8999-92F81FD0307C}</a:tableStyleId>
              </a:tblPr>
              <a:tblGrid>
                <a:gridCol w="1497387">
                  <a:extLst>
                    <a:ext uri="{9D8B030D-6E8A-4147-A177-3AD203B41FA5}">
                      <a16:colId xmlns:a16="http://schemas.microsoft.com/office/drawing/2014/main" val="20000"/>
                    </a:ext>
                  </a:extLst>
                </a:gridCol>
                <a:gridCol w="2792942">
                  <a:extLst>
                    <a:ext uri="{9D8B030D-6E8A-4147-A177-3AD203B41FA5}">
                      <a16:colId xmlns:a16="http://schemas.microsoft.com/office/drawing/2014/main" val="20001"/>
                    </a:ext>
                  </a:extLst>
                </a:gridCol>
              </a:tblGrid>
              <a:tr h="400222">
                <a:tc>
                  <a:txBody>
                    <a:bodyPr/>
                    <a:lstStyle/>
                    <a:p>
                      <a:pPr marL="488315">
                        <a:lnSpc>
                          <a:spcPct val="100000"/>
                        </a:lnSpc>
                        <a:spcBef>
                          <a:spcPts val="480"/>
                        </a:spcBef>
                      </a:pPr>
                      <a:r>
                        <a:rPr sz="1200" b="1" spc="-5" dirty="0">
                          <a:solidFill>
                            <a:srgbClr val="30859C"/>
                          </a:solidFill>
                          <a:latin typeface="Carlito"/>
                          <a:cs typeface="Carlito"/>
                        </a:rPr>
                        <a:t>Balance</a:t>
                      </a:r>
                      <a:endParaRPr sz="1200">
                        <a:latin typeface="Carlito"/>
                        <a:cs typeface="Carlito"/>
                      </a:endParaRPr>
                    </a:p>
                  </a:txBody>
                  <a:tcPr marL="0" marR="0" marT="6096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13030">
                        <a:lnSpc>
                          <a:spcPct val="100000"/>
                        </a:lnSpc>
                        <a:spcBef>
                          <a:spcPts val="575"/>
                        </a:spcBef>
                      </a:pPr>
                      <a:r>
                        <a:rPr sz="1100" dirty="0">
                          <a:latin typeface="Carlito"/>
                          <a:cs typeface="Carlito"/>
                        </a:rPr>
                        <a:t>To </a:t>
                      </a:r>
                      <a:r>
                        <a:rPr sz="1100" spc="-5" dirty="0">
                          <a:latin typeface="Carlito"/>
                          <a:cs typeface="Carlito"/>
                        </a:rPr>
                        <a:t>stay still </a:t>
                      </a:r>
                      <a:r>
                        <a:rPr sz="1100" dirty="0">
                          <a:latin typeface="Carlito"/>
                          <a:cs typeface="Carlito"/>
                        </a:rPr>
                        <a:t>and steady in a </a:t>
                      </a:r>
                      <a:r>
                        <a:rPr sz="1100" spc="-5" dirty="0">
                          <a:latin typeface="Carlito"/>
                          <a:cs typeface="Carlito"/>
                        </a:rPr>
                        <a:t>position </a:t>
                      </a:r>
                      <a:r>
                        <a:rPr sz="1100" dirty="0">
                          <a:latin typeface="Carlito"/>
                          <a:cs typeface="Carlito"/>
                        </a:rPr>
                        <a:t>or</a:t>
                      </a:r>
                      <a:r>
                        <a:rPr sz="1100" spc="-135" dirty="0">
                          <a:latin typeface="Carlito"/>
                          <a:cs typeface="Carlito"/>
                        </a:rPr>
                        <a:t> </a:t>
                      </a:r>
                      <a:r>
                        <a:rPr sz="1100" spc="-5" dirty="0">
                          <a:latin typeface="Carlito"/>
                          <a:cs typeface="Carlito"/>
                        </a:rPr>
                        <a:t>shape.</a:t>
                      </a:r>
                      <a:endParaRPr sz="1100" dirty="0">
                        <a:latin typeface="Carlito"/>
                        <a:cs typeface="Carlito"/>
                      </a:endParaRPr>
                    </a:p>
                  </a:txBody>
                  <a:tcPr marL="0" marR="0" marT="7302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0"/>
                  </a:ext>
                </a:extLst>
              </a:tr>
              <a:tr h="532271">
                <a:tc>
                  <a:txBody>
                    <a:bodyPr/>
                    <a:lstStyle/>
                    <a:p>
                      <a:pPr>
                        <a:lnSpc>
                          <a:spcPct val="100000"/>
                        </a:lnSpc>
                        <a:spcBef>
                          <a:spcPts val="10"/>
                        </a:spcBef>
                      </a:pPr>
                      <a:endParaRPr sz="1200" dirty="0">
                        <a:latin typeface="Times New Roman"/>
                        <a:cs typeface="Times New Roman"/>
                      </a:endParaRPr>
                    </a:p>
                    <a:p>
                      <a:pPr marL="500380">
                        <a:lnSpc>
                          <a:spcPct val="100000"/>
                        </a:lnSpc>
                      </a:pPr>
                      <a:r>
                        <a:rPr sz="1200" b="1" spc="-5" dirty="0">
                          <a:solidFill>
                            <a:srgbClr val="943735"/>
                          </a:solidFill>
                          <a:latin typeface="Carlito"/>
                          <a:cs typeface="Carlito"/>
                        </a:rPr>
                        <a:t>Control</a:t>
                      </a:r>
                      <a:endParaRPr sz="1200" dirty="0">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13030">
                        <a:lnSpc>
                          <a:spcPct val="100000"/>
                        </a:lnSpc>
                        <a:spcBef>
                          <a:spcPts val="5"/>
                        </a:spcBef>
                      </a:pPr>
                      <a:r>
                        <a:rPr sz="1100" dirty="0">
                          <a:latin typeface="Carlito"/>
                          <a:cs typeface="Carlito"/>
                        </a:rPr>
                        <a:t>To perform movements and skills</a:t>
                      </a:r>
                      <a:r>
                        <a:rPr sz="1100" spc="-140" dirty="0">
                          <a:latin typeface="Carlito"/>
                          <a:cs typeface="Carlito"/>
                        </a:rPr>
                        <a:t> </a:t>
                      </a:r>
                      <a:r>
                        <a:rPr sz="1100" dirty="0">
                          <a:latin typeface="Carlito"/>
                          <a:cs typeface="Carlito"/>
                        </a:rPr>
                        <a:t>without</a:t>
                      </a:r>
                    </a:p>
                    <a:p>
                      <a:pPr marL="113030" marR="167005">
                        <a:lnSpc>
                          <a:spcPct val="111800"/>
                        </a:lnSpc>
                        <a:spcBef>
                          <a:spcPts val="15"/>
                        </a:spcBef>
                      </a:pPr>
                      <a:r>
                        <a:rPr sz="1100" dirty="0">
                          <a:latin typeface="Carlito"/>
                          <a:cs typeface="Carlito"/>
                        </a:rPr>
                        <a:t>loosing your </a:t>
                      </a:r>
                      <a:r>
                        <a:rPr sz="1100" spc="-5" dirty="0">
                          <a:latin typeface="Carlito"/>
                          <a:cs typeface="Carlito"/>
                        </a:rPr>
                        <a:t>balance, </a:t>
                      </a:r>
                      <a:r>
                        <a:rPr sz="1100" dirty="0">
                          <a:latin typeface="Carlito"/>
                          <a:cs typeface="Carlito"/>
                        </a:rPr>
                        <a:t>change the speed</a:t>
                      </a:r>
                      <a:r>
                        <a:rPr sz="1100" spc="-155" dirty="0">
                          <a:latin typeface="Carlito"/>
                          <a:cs typeface="Carlito"/>
                        </a:rPr>
                        <a:t> </a:t>
                      </a:r>
                      <a:r>
                        <a:rPr sz="1100" dirty="0">
                          <a:latin typeface="Carlito"/>
                          <a:cs typeface="Carlito"/>
                        </a:rPr>
                        <a:t>and  direction </a:t>
                      </a:r>
                      <a:r>
                        <a:rPr sz="1100" spc="5" dirty="0">
                          <a:latin typeface="Carlito"/>
                          <a:cs typeface="Carlito"/>
                        </a:rPr>
                        <a:t>you</a:t>
                      </a:r>
                      <a:r>
                        <a:rPr sz="1100" spc="-65" dirty="0">
                          <a:latin typeface="Carlito"/>
                          <a:cs typeface="Carlito"/>
                        </a:rPr>
                        <a:t> </a:t>
                      </a:r>
                      <a:r>
                        <a:rPr sz="1100" spc="5" dirty="0">
                          <a:latin typeface="Carlito"/>
                          <a:cs typeface="Carlito"/>
                        </a:rPr>
                        <a:t>move.</a:t>
                      </a:r>
                      <a:endParaRPr sz="1100" dirty="0">
                        <a:latin typeface="Carlito"/>
                        <a:cs typeface="Carlito"/>
                      </a:endParaRPr>
                    </a:p>
                  </a:txBody>
                  <a:tcPr marL="0" marR="0" marT="63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1"/>
                  </a:ext>
                </a:extLst>
              </a:tr>
              <a:tr h="301915">
                <a:tc>
                  <a:txBody>
                    <a:bodyPr/>
                    <a:lstStyle/>
                    <a:p>
                      <a:pPr marL="534035">
                        <a:lnSpc>
                          <a:spcPct val="100000"/>
                        </a:lnSpc>
                        <a:spcBef>
                          <a:spcPts val="650"/>
                        </a:spcBef>
                      </a:pPr>
                      <a:r>
                        <a:rPr sz="1200" b="1" spc="-15" dirty="0">
                          <a:solidFill>
                            <a:srgbClr val="000090"/>
                          </a:solidFill>
                          <a:latin typeface="Carlito"/>
                          <a:cs typeface="Carlito"/>
                        </a:rPr>
                        <a:t>Attack</a:t>
                      </a:r>
                      <a:endParaRPr sz="1200" dirty="0">
                        <a:latin typeface="Carlito"/>
                        <a:cs typeface="Carlito"/>
                      </a:endParaRPr>
                    </a:p>
                  </a:txBody>
                  <a:tcPr marL="0" marR="0" marT="8255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13030">
                        <a:lnSpc>
                          <a:spcPct val="100000"/>
                        </a:lnSpc>
                        <a:spcBef>
                          <a:spcPts val="5"/>
                        </a:spcBef>
                      </a:pPr>
                      <a:r>
                        <a:rPr sz="1100" dirty="0">
                          <a:latin typeface="Carlito"/>
                          <a:cs typeface="Carlito"/>
                        </a:rPr>
                        <a:t>Movement made towards the</a:t>
                      </a:r>
                      <a:r>
                        <a:rPr sz="1100" spc="-105" dirty="0">
                          <a:latin typeface="Carlito"/>
                          <a:cs typeface="Carlito"/>
                        </a:rPr>
                        <a:t> </a:t>
                      </a:r>
                      <a:r>
                        <a:rPr sz="1100" spc="-5" dirty="0">
                          <a:latin typeface="Carlito"/>
                          <a:cs typeface="Carlito"/>
                        </a:rPr>
                        <a:t>oppositions</a:t>
                      </a:r>
                      <a:endParaRPr sz="1100">
                        <a:latin typeface="Carlito"/>
                        <a:cs typeface="Carlito"/>
                      </a:endParaRPr>
                    </a:p>
                    <a:p>
                      <a:pPr marL="113030">
                        <a:lnSpc>
                          <a:spcPts val="1280"/>
                        </a:lnSpc>
                        <a:spcBef>
                          <a:spcPts val="170"/>
                        </a:spcBef>
                      </a:pPr>
                      <a:r>
                        <a:rPr sz="1100" dirty="0">
                          <a:latin typeface="Carlito"/>
                          <a:cs typeface="Carlito"/>
                        </a:rPr>
                        <a:t>goal within a game to score</a:t>
                      </a:r>
                      <a:r>
                        <a:rPr sz="1100" spc="-114" dirty="0">
                          <a:latin typeface="Carlito"/>
                          <a:cs typeface="Carlito"/>
                        </a:rPr>
                        <a:t> </a:t>
                      </a:r>
                      <a:r>
                        <a:rPr sz="1100" dirty="0">
                          <a:latin typeface="Carlito"/>
                          <a:cs typeface="Carlito"/>
                        </a:rPr>
                        <a:t>points.</a:t>
                      </a:r>
                      <a:endParaRPr sz="1100">
                        <a:latin typeface="Carlito"/>
                        <a:cs typeface="Carlito"/>
                      </a:endParaRPr>
                    </a:p>
                  </a:txBody>
                  <a:tcPr marL="0" marR="0" marT="63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2"/>
                  </a:ext>
                </a:extLst>
              </a:tr>
              <a:tr h="532271">
                <a:tc>
                  <a:txBody>
                    <a:bodyPr/>
                    <a:lstStyle/>
                    <a:p>
                      <a:pPr>
                        <a:lnSpc>
                          <a:spcPct val="100000"/>
                        </a:lnSpc>
                        <a:spcBef>
                          <a:spcPts val="10"/>
                        </a:spcBef>
                      </a:pPr>
                      <a:endParaRPr sz="1200">
                        <a:latin typeface="Times New Roman"/>
                        <a:cs typeface="Times New Roman"/>
                      </a:endParaRPr>
                    </a:p>
                    <a:p>
                      <a:pPr marL="508000">
                        <a:lnSpc>
                          <a:spcPct val="100000"/>
                        </a:lnSpc>
                      </a:pPr>
                      <a:r>
                        <a:rPr sz="1200" b="1" spc="-10" dirty="0">
                          <a:solidFill>
                            <a:srgbClr val="FF6600"/>
                          </a:solidFill>
                          <a:latin typeface="Carlito"/>
                          <a:cs typeface="Carlito"/>
                        </a:rPr>
                        <a:t>Defend</a:t>
                      </a:r>
                      <a:endParaRPr sz="1200">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13030">
                        <a:lnSpc>
                          <a:spcPct val="100000"/>
                        </a:lnSpc>
                        <a:spcBef>
                          <a:spcPts val="5"/>
                        </a:spcBef>
                      </a:pPr>
                      <a:r>
                        <a:rPr sz="1100" dirty="0">
                          <a:latin typeface="Carlito"/>
                          <a:cs typeface="Carlito"/>
                        </a:rPr>
                        <a:t>Movements made to protect the</a:t>
                      </a:r>
                      <a:r>
                        <a:rPr sz="1100" spc="-135" dirty="0">
                          <a:latin typeface="Carlito"/>
                          <a:cs typeface="Carlito"/>
                        </a:rPr>
                        <a:t> </a:t>
                      </a:r>
                      <a:r>
                        <a:rPr sz="1100" dirty="0">
                          <a:latin typeface="Carlito"/>
                          <a:cs typeface="Carlito"/>
                        </a:rPr>
                        <a:t>home</a:t>
                      </a:r>
                      <a:endParaRPr sz="1100">
                        <a:latin typeface="Carlito"/>
                        <a:cs typeface="Carlito"/>
                      </a:endParaRPr>
                    </a:p>
                    <a:p>
                      <a:pPr marL="113030" marR="181610">
                        <a:lnSpc>
                          <a:spcPct val="111800"/>
                        </a:lnSpc>
                        <a:spcBef>
                          <a:spcPts val="15"/>
                        </a:spcBef>
                      </a:pPr>
                      <a:r>
                        <a:rPr sz="1100" dirty="0">
                          <a:latin typeface="Carlito"/>
                          <a:cs typeface="Carlito"/>
                        </a:rPr>
                        <a:t>teams goal, </a:t>
                      </a:r>
                      <a:r>
                        <a:rPr sz="1100" spc="-5" dirty="0">
                          <a:latin typeface="Carlito"/>
                          <a:cs typeface="Carlito"/>
                        </a:rPr>
                        <a:t>preventing </a:t>
                      </a:r>
                      <a:r>
                        <a:rPr sz="1100" dirty="0">
                          <a:latin typeface="Carlito"/>
                          <a:cs typeface="Carlito"/>
                        </a:rPr>
                        <a:t>the </a:t>
                      </a:r>
                      <a:r>
                        <a:rPr sz="1100" spc="-5" dirty="0">
                          <a:latin typeface="Carlito"/>
                          <a:cs typeface="Carlito"/>
                        </a:rPr>
                        <a:t>opposition</a:t>
                      </a:r>
                      <a:r>
                        <a:rPr sz="1100" spc="-125" dirty="0">
                          <a:latin typeface="Carlito"/>
                          <a:cs typeface="Carlito"/>
                        </a:rPr>
                        <a:t> </a:t>
                      </a:r>
                      <a:r>
                        <a:rPr sz="1100" dirty="0">
                          <a:latin typeface="Carlito"/>
                          <a:cs typeface="Carlito"/>
                        </a:rPr>
                        <a:t>from  scoring.</a:t>
                      </a:r>
                      <a:endParaRPr sz="1100">
                        <a:latin typeface="Carlito"/>
                        <a:cs typeface="Carlito"/>
                      </a:endParaRPr>
                    </a:p>
                  </a:txBody>
                  <a:tcPr marL="0" marR="0" marT="63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3"/>
                  </a:ext>
                </a:extLst>
              </a:tr>
              <a:tr h="379128">
                <a:tc>
                  <a:txBody>
                    <a:bodyPr/>
                    <a:lstStyle/>
                    <a:p>
                      <a:pPr marR="356870" algn="r">
                        <a:lnSpc>
                          <a:spcPct val="100000"/>
                        </a:lnSpc>
                        <a:spcBef>
                          <a:spcPts val="785"/>
                        </a:spcBef>
                      </a:pPr>
                      <a:r>
                        <a:rPr lang="en-GB" sz="1200" b="1" spc="-5" dirty="0">
                          <a:solidFill>
                            <a:srgbClr val="FF2CD6"/>
                          </a:solidFill>
                          <a:latin typeface="Carlito"/>
                          <a:cs typeface="Carlito"/>
                        </a:rPr>
                        <a:t>Bounce Pass</a:t>
                      </a:r>
                      <a:endParaRPr sz="1200" dirty="0">
                        <a:latin typeface="Carlito"/>
                        <a:cs typeface="Carlito"/>
                      </a:endParaRPr>
                    </a:p>
                  </a:txBody>
                  <a:tcPr marL="0" marR="0" marT="99695" marB="0">
                    <a:lnL w="12700">
                      <a:solidFill>
                        <a:srgbClr val="221F1F"/>
                      </a:solidFill>
                      <a:prstDash val="solid"/>
                    </a:lnL>
                    <a:lnR w="12700">
                      <a:solidFill>
                        <a:srgbClr val="221F1F"/>
                      </a:solidFill>
                      <a:prstDash val="solid"/>
                    </a:lnR>
                    <a:lnT w="12700">
                      <a:solidFill>
                        <a:srgbClr val="221F1F"/>
                      </a:solidFill>
                      <a:prstDash val="solid"/>
                    </a:lnT>
                    <a:lnB w="19050">
                      <a:solidFill>
                        <a:srgbClr val="221F1F"/>
                      </a:solidFill>
                      <a:prstDash val="solid"/>
                    </a:lnB>
                    <a:solidFill>
                      <a:srgbClr val="FFFFFF"/>
                    </a:solidFill>
                  </a:tcPr>
                </a:tc>
                <a:tc>
                  <a:txBody>
                    <a:bodyPr/>
                    <a:lstStyle/>
                    <a:p>
                      <a:pPr marL="113030" marR="365125">
                        <a:lnSpc>
                          <a:spcPts val="1490"/>
                        </a:lnSpc>
                        <a:spcBef>
                          <a:spcPts val="50"/>
                        </a:spcBef>
                      </a:pPr>
                      <a:r>
                        <a:rPr lang="en-GB" sz="1100" dirty="0">
                          <a:latin typeface="Carlito"/>
                          <a:cs typeface="Carlito"/>
                        </a:rPr>
                        <a:t>To pass the ball to a team mate using one bounce.</a:t>
                      </a:r>
                    </a:p>
                  </a:txBody>
                  <a:tcPr marL="0" marR="0" marT="635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4"/>
                  </a:ext>
                </a:extLst>
              </a:tr>
              <a:tr h="352295">
                <a:tc>
                  <a:txBody>
                    <a:bodyPr/>
                    <a:lstStyle/>
                    <a:p>
                      <a:pPr marL="517525">
                        <a:lnSpc>
                          <a:spcPct val="100000"/>
                        </a:lnSpc>
                        <a:spcBef>
                          <a:spcPts val="650"/>
                        </a:spcBef>
                      </a:pPr>
                      <a:r>
                        <a:rPr sz="1200" b="1" spc="-20" dirty="0">
                          <a:solidFill>
                            <a:srgbClr val="008000"/>
                          </a:solidFill>
                          <a:latin typeface="Carlito"/>
                          <a:cs typeface="Carlito"/>
                        </a:rPr>
                        <a:t>Weave</a:t>
                      </a:r>
                      <a:endParaRPr sz="1200">
                        <a:latin typeface="Carlito"/>
                        <a:cs typeface="Carlito"/>
                      </a:endParaRPr>
                    </a:p>
                  </a:txBody>
                  <a:tcPr marL="0" marR="0" marT="82550" marB="0">
                    <a:lnL w="12700">
                      <a:solidFill>
                        <a:srgbClr val="221F1F"/>
                      </a:solidFill>
                      <a:prstDash val="solid"/>
                    </a:lnL>
                    <a:lnR w="12700">
                      <a:solidFill>
                        <a:srgbClr val="221F1F"/>
                      </a:solidFill>
                      <a:prstDash val="solid"/>
                    </a:lnR>
                    <a:lnT w="19050">
                      <a:solidFill>
                        <a:srgbClr val="221F1F"/>
                      </a:solidFill>
                      <a:prstDash val="solid"/>
                    </a:lnT>
                    <a:lnB w="12700">
                      <a:solidFill>
                        <a:srgbClr val="221F1F"/>
                      </a:solidFill>
                      <a:prstDash val="solid"/>
                    </a:lnB>
                    <a:solidFill>
                      <a:srgbClr val="FFFFFF"/>
                    </a:solidFill>
                  </a:tcPr>
                </a:tc>
                <a:tc>
                  <a:txBody>
                    <a:bodyPr/>
                    <a:lstStyle/>
                    <a:p>
                      <a:pPr marL="104775">
                        <a:lnSpc>
                          <a:spcPct val="100000"/>
                        </a:lnSpc>
                        <a:spcBef>
                          <a:spcPts val="10"/>
                        </a:spcBef>
                      </a:pPr>
                      <a:r>
                        <a:rPr sz="1100" dirty="0">
                          <a:latin typeface="Carlito"/>
                          <a:cs typeface="Carlito"/>
                        </a:rPr>
                        <a:t>When </a:t>
                      </a:r>
                      <a:r>
                        <a:rPr sz="1100" spc="-5" dirty="0">
                          <a:latin typeface="Carlito"/>
                          <a:cs typeface="Carlito"/>
                        </a:rPr>
                        <a:t>dribbling be </a:t>
                      </a:r>
                      <a:r>
                        <a:rPr sz="1100" dirty="0">
                          <a:latin typeface="Carlito"/>
                          <a:cs typeface="Carlito"/>
                        </a:rPr>
                        <a:t>able to move in a </a:t>
                      </a:r>
                      <a:r>
                        <a:rPr sz="1100" spc="-5" dirty="0">
                          <a:latin typeface="Carlito"/>
                          <a:cs typeface="Carlito"/>
                        </a:rPr>
                        <a:t>side</a:t>
                      </a:r>
                      <a:r>
                        <a:rPr sz="1100" spc="-110" dirty="0">
                          <a:latin typeface="Carlito"/>
                          <a:cs typeface="Carlito"/>
                        </a:rPr>
                        <a:t> </a:t>
                      </a:r>
                      <a:r>
                        <a:rPr sz="1100" dirty="0">
                          <a:latin typeface="Carlito"/>
                          <a:cs typeface="Carlito"/>
                        </a:rPr>
                        <a:t>to</a:t>
                      </a:r>
                      <a:endParaRPr sz="1100">
                        <a:latin typeface="Carlito"/>
                        <a:cs typeface="Carlito"/>
                      </a:endParaRPr>
                    </a:p>
                    <a:p>
                      <a:pPr marL="104775">
                        <a:lnSpc>
                          <a:spcPts val="1280"/>
                        </a:lnSpc>
                        <a:spcBef>
                          <a:spcPts val="170"/>
                        </a:spcBef>
                      </a:pPr>
                      <a:r>
                        <a:rPr sz="1100" spc="-5" dirty="0">
                          <a:latin typeface="Carlito"/>
                          <a:cs typeface="Carlito"/>
                        </a:rPr>
                        <a:t>side</a:t>
                      </a:r>
                      <a:r>
                        <a:rPr sz="1100" spc="-15" dirty="0">
                          <a:latin typeface="Carlito"/>
                          <a:cs typeface="Carlito"/>
                        </a:rPr>
                        <a:t> </a:t>
                      </a:r>
                      <a:r>
                        <a:rPr sz="1100" dirty="0">
                          <a:latin typeface="Carlito"/>
                          <a:cs typeface="Carlito"/>
                        </a:rPr>
                        <a:t>motion.</a:t>
                      </a:r>
                      <a:endParaRPr sz="1100">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5"/>
                  </a:ext>
                </a:extLst>
              </a:tr>
              <a:tr h="559744">
                <a:tc>
                  <a:txBody>
                    <a:bodyPr/>
                    <a:lstStyle/>
                    <a:p>
                      <a:pPr marL="490220" marR="0" lvl="0" indent="0" algn="l" defTabSz="914400" rtl="0" eaLnBrk="1" fontAlgn="auto" latinLnBrk="0" hangingPunct="1">
                        <a:lnSpc>
                          <a:spcPct val="100000"/>
                        </a:lnSpc>
                        <a:spcBef>
                          <a:spcPts val="700"/>
                        </a:spcBef>
                        <a:spcAft>
                          <a:spcPts val="0"/>
                        </a:spcAft>
                        <a:buClrTx/>
                        <a:buSzTx/>
                        <a:buFontTx/>
                        <a:buNone/>
                        <a:tabLst/>
                        <a:defRPr/>
                      </a:pPr>
                      <a:r>
                        <a:rPr lang="en-GB" sz="1200" b="1" dirty="0">
                          <a:solidFill>
                            <a:srgbClr val="30859C"/>
                          </a:solidFill>
                          <a:latin typeface="Carlito"/>
                          <a:cs typeface="Carlito"/>
                        </a:rPr>
                        <a:t>Hand-eye Coordination</a:t>
                      </a:r>
                      <a:endParaRPr lang="en-GB" sz="1200" dirty="0">
                        <a:latin typeface="Carlito"/>
                        <a:cs typeface="Carlito"/>
                      </a:endParaRPr>
                    </a:p>
                  </a:txBody>
                  <a:tcPr marL="0" marR="0" marT="8890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4775">
                        <a:lnSpc>
                          <a:spcPct val="100000"/>
                        </a:lnSpc>
                        <a:spcBef>
                          <a:spcPts val="10"/>
                        </a:spcBef>
                      </a:pPr>
                      <a:r>
                        <a:rPr lang="en-GB" sz="1100" dirty="0">
                          <a:latin typeface="Carlito"/>
                          <a:cs typeface="Carlito"/>
                        </a:rPr>
                        <a:t>The way that one's hands and sight work together to be able to do things that require speed and accuracy</a:t>
                      </a:r>
                      <a:endParaRPr sz="1100" dirty="0">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6"/>
                  </a:ext>
                </a:extLst>
              </a:tr>
              <a:tr h="513085">
                <a:tc>
                  <a:txBody>
                    <a:bodyPr/>
                    <a:lstStyle/>
                    <a:p>
                      <a:pPr>
                        <a:lnSpc>
                          <a:spcPct val="100000"/>
                        </a:lnSpc>
                        <a:spcBef>
                          <a:spcPts val="10"/>
                        </a:spcBef>
                      </a:pPr>
                      <a:endParaRPr sz="1200" dirty="0">
                        <a:latin typeface="Times New Roman"/>
                        <a:cs typeface="Times New Roman"/>
                      </a:endParaRPr>
                    </a:p>
                    <a:p>
                      <a:pPr marR="337185" algn="ctr">
                        <a:lnSpc>
                          <a:spcPct val="100000"/>
                        </a:lnSpc>
                        <a:spcBef>
                          <a:spcPts val="5"/>
                        </a:spcBef>
                      </a:pPr>
                      <a:r>
                        <a:rPr lang="en-GB" sz="1200" b="1" dirty="0">
                          <a:solidFill>
                            <a:srgbClr val="7030A0"/>
                          </a:solidFill>
                          <a:latin typeface="Carlito"/>
                          <a:cs typeface="Carlito"/>
                        </a:rPr>
                        <a:t>Agility</a:t>
                      </a:r>
                      <a:endParaRPr sz="1200" b="1" dirty="0">
                        <a:solidFill>
                          <a:srgbClr val="7030A0"/>
                        </a:solidFill>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4775">
                        <a:lnSpc>
                          <a:spcPct val="100000"/>
                        </a:lnSpc>
                        <a:spcBef>
                          <a:spcPts val="10"/>
                        </a:spcBef>
                      </a:pPr>
                      <a:r>
                        <a:rPr lang="en-GB" sz="1100" dirty="0">
                          <a:latin typeface="Carlito"/>
                          <a:cs typeface="Carlito"/>
                        </a:rPr>
                        <a:t>The ability to change the direction of the body</a:t>
                      </a:r>
                      <a:r>
                        <a:rPr lang="en-GB" sz="1100" baseline="0" dirty="0">
                          <a:latin typeface="Carlito"/>
                          <a:cs typeface="Carlito"/>
                        </a:rPr>
                        <a:t> </a:t>
                      </a:r>
                      <a:r>
                        <a:rPr lang="en-GB" sz="1100" dirty="0">
                          <a:latin typeface="Carlito"/>
                          <a:cs typeface="Carlito"/>
                        </a:rPr>
                        <a:t>in an efficient and effective manner.</a:t>
                      </a:r>
                    </a:p>
                    <a:p>
                      <a:pPr marL="104775">
                        <a:lnSpc>
                          <a:spcPct val="100000"/>
                        </a:lnSpc>
                        <a:spcBef>
                          <a:spcPts val="10"/>
                        </a:spcBef>
                      </a:pPr>
                      <a:endParaRPr sz="1100" dirty="0">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7"/>
                  </a:ext>
                </a:extLst>
              </a:tr>
              <a:tr h="527089">
                <a:tc>
                  <a:txBody>
                    <a:bodyPr/>
                    <a:lstStyle/>
                    <a:p>
                      <a:pPr marL="499745">
                        <a:lnSpc>
                          <a:spcPct val="100000"/>
                        </a:lnSpc>
                        <a:spcBef>
                          <a:spcPts val="930"/>
                        </a:spcBef>
                      </a:pPr>
                      <a:r>
                        <a:rPr lang="en-GB" sz="1200" b="1" dirty="0">
                          <a:solidFill>
                            <a:srgbClr val="FF0000"/>
                          </a:solidFill>
                          <a:latin typeface="Carlito"/>
                          <a:cs typeface="Carlito"/>
                        </a:rPr>
                        <a:t>Obstruction</a:t>
                      </a:r>
                      <a:endParaRPr sz="1200" b="1" dirty="0">
                        <a:solidFill>
                          <a:srgbClr val="FF0000"/>
                        </a:solidFill>
                        <a:latin typeface="Carlito"/>
                        <a:cs typeface="Carlito"/>
                      </a:endParaRPr>
                    </a:p>
                  </a:txBody>
                  <a:tcPr marL="0" marR="0" marT="11811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4775">
                        <a:lnSpc>
                          <a:spcPct val="100000"/>
                        </a:lnSpc>
                        <a:spcBef>
                          <a:spcPts val="10"/>
                        </a:spcBef>
                      </a:pPr>
                      <a:r>
                        <a:rPr lang="en-GB" sz="1100" dirty="0">
                          <a:latin typeface="Carlito"/>
                          <a:cs typeface="Carlito"/>
                        </a:rPr>
                        <a:t>When a player stands to close and prevents the opposition from passing and shooting.</a:t>
                      </a: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8"/>
                  </a:ext>
                </a:extLst>
              </a:tr>
              <a:tr h="403697">
                <a:tc>
                  <a:txBody>
                    <a:bodyPr/>
                    <a:lstStyle/>
                    <a:p>
                      <a:pPr marL="479425">
                        <a:lnSpc>
                          <a:spcPct val="100000"/>
                        </a:lnSpc>
                        <a:spcBef>
                          <a:spcPts val="930"/>
                        </a:spcBef>
                      </a:pPr>
                      <a:r>
                        <a:rPr lang="en-GB" sz="1200" b="1" dirty="0">
                          <a:solidFill>
                            <a:srgbClr val="FF0066"/>
                          </a:solidFill>
                          <a:latin typeface="Carlito"/>
                          <a:cs typeface="Carlito"/>
                        </a:rPr>
                        <a:t>Receive </a:t>
                      </a:r>
                      <a:endParaRPr sz="1200" b="1" dirty="0">
                        <a:solidFill>
                          <a:srgbClr val="FF0066"/>
                        </a:solidFill>
                        <a:latin typeface="Carlito"/>
                        <a:cs typeface="Carlito"/>
                      </a:endParaRPr>
                    </a:p>
                  </a:txBody>
                  <a:tcPr marL="0" marR="0" marT="118110"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marR="0" lvl="0" indent="0" algn="l" defTabSz="914400" rtl="0" eaLnBrk="1" fontAlgn="auto" latinLnBrk="0" hangingPunct="1">
                        <a:lnSpc>
                          <a:spcPct val="100000"/>
                        </a:lnSpc>
                        <a:spcBef>
                          <a:spcPts val="15"/>
                        </a:spcBef>
                        <a:spcAft>
                          <a:spcPts val="0"/>
                        </a:spcAft>
                        <a:buClrTx/>
                        <a:buSzTx/>
                        <a:buFontTx/>
                        <a:buNone/>
                        <a:tabLst/>
                        <a:defRPr/>
                      </a:pPr>
                      <a:r>
                        <a:rPr lang="en-GB" sz="1100" spc="-5" dirty="0">
                          <a:latin typeface="Carlito"/>
                          <a:cs typeface="Carlito"/>
                        </a:rPr>
                        <a:t>When the ball is passed to a player. They are able to catch,</a:t>
                      </a:r>
                      <a:r>
                        <a:rPr lang="en-GB" sz="1100" spc="-5" baseline="0" dirty="0">
                          <a:latin typeface="Carlito"/>
                          <a:cs typeface="Carlito"/>
                        </a:rPr>
                        <a:t> trap or control it. </a:t>
                      </a:r>
                      <a:endParaRPr sz="1100" dirty="0">
                        <a:latin typeface="Carlito"/>
                        <a:cs typeface="Carlito"/>
                      </a:endParaRP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03697">
                <a:tc>
                  <a:txBody>
                    <a:bodyPr/>
                    <a:lstStyle/>
                    <a:p>
                      <a:pPr marL="479425">
                        <a:lnSpc>
                          <a:spcPct val="100000"/>
                        </a:lnSpc>
                        <a:spcBef>
                          <a:spcPts val="930"/>
                        </a:spcBef>
                      </a:pPr>
                      <a:r>
                        <a:rPr lang="en-GB" sz="1200" b="1" dirty="0">
                          <a:solidFill>
                            <a:srgbClr val="00B050"/>
                          </a:solidFill>
                          <a:latin typeface="Carlito"/>
                          <a:cs typeface="Carlito"/>
                        </a:rPr>
                        <a:t>Tactic</a:t>
                      </a:r>
                      <a:endParaRPr sz="1200" b="1" dirty="0">
                        <a:solidFill>
                          <a:srgbClr val="00B050"/>
                        </a:solidFill>
                        <a:latin typeface="Carlito"/>
                        <a:cs typeface="Carlito"/>
                      </a:endParaRPr>
                    </a:p>
                  </a:txBody>
                  <a:tcPr marL="0" marR="0" marT="11811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5"/>
                        </a:spcBef>
                      </a:pPr>
                      <a:r>
                        <a:rPr lang="en-GB" sz="1100" dirty="0">
                          <a:latin typeface="Carlito"/>
                          <a:cs typeface="Carlito"/>
                        </a:rPr>
                        <a:t>Planning something to achieve a goal</a:t>
                      </a:r>
                      <a:endParaRPr sz="1100" dirty="0">
                        <a:latin typeface="Carlito"/>
                        <a:cs typeface="Carlito"/>
                      </a:endParaRPr>
                    </a:p>
                  </a:txBody>
                  <a:tcPr marL="0" marR="0" marT="1905"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2794170171"/>
                  </a:ext>
                </a:extLst>
              </a:tr>
              <a:tr h="403697">
                <a:tc>
                  <a:txBody>
                    <a:bodyPr/>
                    <a:lstStyle/>
                    <a:p>
                      <a:pPr marL="479425">
                        <a:lnSpc>
                          <a:spcPct val="100000"/>
                        </a:lnSpc>
                        <a:spcBef>
                          <a:spcPts val="930"/>
                        </a:spcBef>
                      </a:pPr>
                      <a:r>
                        <a:rPr lang="en-GB" sz="1200" b="1" dirty="0">
                          <a:solidFill>
                            <a:srgbClr val="C00000"/>
                          </a:solidFill>
                          <a:latin typeface="Carlito"/>
                          <a:cs typeface="Carlito"/>
                        </a:rPr>
                        <a:t>Interception</a:t>
                      </a:r>
                      <a:endParaRPr sz="1200" b="1" dirty="0">
                        <a:solidFill>
                          <a:srgbClr val="C00000"/>
                        </a:solidFill>
                        <a:latin typeface="Carlito"/>
                        <a:cs typeface="Carlito"/>
                      </a:endParaRPr>
                    </a:p>
                  </a:txBody>
                  <a:tcPr marL="0" marR="0" marT="11811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5"/>
                        </a:spcBef>
                      </a:pPr>
                      <a:r>
                        <a:rPr lang="en-GB" sz="1100" dirty="0">
                          <a:latin typeface="Carlito"/>
                          <a:cs typeface="Carlito"/>
                        </a:rPr>
                        <a:t>The act of stopping</a:t>
                      </a:r>
                      <a:r>
                        <a:rPr lang="en-GB" sz="1100" baseline="0" dirty="0">
                          <a:latin typeface="Carlito"/>
                          <a:cs typeface="Carlito"/>
                        </a:rPr>
                        <a:t> or catching a pass from an opposing player.</a:t>
                      </a:r>
                      <a:endParaRPr lang="en-GB" sz="1100" dirty="0">
                        <a:latin typeface="Carlito"/>
                        <a:cs typeface="Carlito"/>
                      </a:endParaRPr>
                    </a:p>
                  </a:txBody>
                  <a:tcPr marL="0" marR="0" marT="1905"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758459000"/>
                  </a:ext>
                </a:extLst>
              </a:tr>
              <a:tr h="521178">
                <a:tc>
                  <a:txBody>
                    <a:bodyPr/>
                    <a:lstStyle/>
                    <a:p>
                      <a:pPr marL="479425" marR="0" lvl="0" indent="0" algn="l" defTabSz="914400" rtl="0" eaLnBrk="1" fontAlgn="auto" latinLnBrk="0" hangingPunct="1">
                        <a:lnSpc>
                          <a:spcPct val="100000"/>
                        </a:lnSpc>
                        <a:spcBef>
                          <a:spcPts val="930"/>
                        </a:spcBef>
                        <a:spcAft>
                          <a:spcPts val="0"/>
                        </a:spcAft>
                        <a:buClrTx/>
                        <a:buSzTx/>
                        <a:buFontTx/>
                        <a:buNone/>
                        <a:tabLst/>
                        <a:defRPr/>
                      </a:pPr>
                      <a:r>
                        <a:rPr lang="en-US" sz="1200" b="1" dirty="0">
                          <a:solidFill>
                            <a:srgbClr val="3D8F2E"/>
                          </a:solidFill>
                          <a:effectLst/>
                          <a:latin typeface="+mn-lt"/>
                          <a:ea typeface="Twinkl" charset="0"/>
                          <a:cs typeface="Twinkl" charset="0"/>
                        </a:rPr>
                        <a:t>Spatial Awareness</a:t>
                      </a:r>
                    </a:p>
                  </a:txBody>
                  <a:tcPr marL="0" marR="0" marT="11811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a:solidFill>
                        <a:srgbClr val="221F1F"/>
                      </a:solidFill>
                      <a:prstDash val="solid"/>
                    </a:lnB>
                    <a:solidFill>
                      <a:srgbClr val="FFFFFF"/>
                    </a:solidFill>
                  </a:tcPr>
                </a:tc>
                <a:tc>
                  <a:txBody>
                    <a:bodyPr/>
                    <a:lstStyle/>
                    <a:p>
                      <a:pPr marL="104775">
                        <a:lnSpc>
                          <a:spcPct val="100000"/>
                        </a:lnSpc>
                        <a:spcBef>
                          <a:spcPts val="15"/>
                        </a:spcBef>
                      </a:pPr>
                      <a:r>
                        <a:rPr lang="en-GB" sz="1100" dirty="0">
                          <a:latin typeface="Carlito"/>
                          <a:cs typeface="Carlito"/>
                        </a:rPr>
                        <a:t>Being aware of other players on the pitch. Moving without causing collision.</a:t>
                      </a:r>
                    </a:p>
                  </a:txBody>
                  <a:tcPr marL="0" marR="0" marT="1905"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3240832733"/>
                  </a:ext>
                </a:extLst>
              </a:tr>
            </a:tbl>
          </a:graphicData>
        </a:graphic>
      </p:graphicFrame>
      <p:sp>
        <p:nvSpPr>
          <p:cNvPr id="19" name="TextBox 18"/>
          <p:cNvSpPr txBox="1"/>
          <p:nvPr/>
        </p:nvSpPr>
        <p:spPr>
          <a:xfrm>
            <a:off x="1195634" y="541591"/>
            <a:ext cx="8621488" cy="369332"/>
          </a:xfrm>
          <a:prstGeom prst="rect">
            <a:avLst/>
          </a:prstGeom>
          <a:noFill/>
        </p:spPr>
        <p:txBody>
          <a:bodyPr wrap="square" rtlCol="0">
            <a:spAutoFit/>
          </a:bodyPr>
          <a:lstStyle/>
          <a:p>
            <a:r>
              <a:rPr lang="en-GB" sz="1400" dirty="0"/>
              <a:t>* Please see the inspiring athletes attached with sport specific knowledge organisers</a:t>
            </a:r>
            <a:r>
              <a:rPr lang="en-GB" dirty="0"/>
              <a:t>. </a:t>
            </a:r>
          </a:p>
        </p:txBody>
      </p:sp>
      <p:sp>
        <p:nvSpPr>
          <p:cNvPr id="26" name="Rectangle 25">
            <a:extLst>
              <a:ext uri="{FF2B5EF4-FFF2-40B4-BE49-F238E27FC236}">
                <a16:creationId xmlns:a16="http://schemas.microsoft.com/office/drawing/2014/main" id="{7408C72B-8445-46D5-96D8-95642ECC7595}"/>
              </a:ext>
            </a:extLst>
          </p:cNvPr>
          <p:cNvSpPr/>
          <p:nvPr/>
        </p:nvSpPr>
        <p:spPr>
          <a:xfrm>
            <a:off x="148879" y="5087480"/>
            <a:ext cx="6050860" cy="1603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4E928B6-1A0A-4CC1-B698-857C695C1A45}"/>
              </a:ext>
            </a:extLst>
          </p:cNvPr>
          <p:cNvSpPr/>
          <p:nvPr/>
        </p:nvSpPr>
        <p:spPr>
          <a:xfrm>
            <a:off x="52296" y="3586293"/>
            <a:ext cx="4084984" cy="1384995"/>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a:t>
            </a:r>
            <a:r>
              <a:rPr lang="en-GB" sz="1200" spc="-10" dirty="0">
                <a:solidFill>
                  <a:prstClr val="black"/>
                </a:solidFill>
                <a:latin typeface="Carlito"/>
                <a:cs typeface="Carlito"/>
              </a:rPr>
              <a:t>Lifestyle:</a:t>
            </a:r>
          </a:p>
          <a:p>
            <a:pPr marL="262890" marR="252729" lvl="0" indent="-172720">
              <a:buFont typeface="Arial"/>
              <a:buChar char="•"/>
              <a:tabLst>
                <a:tab pos="263525" algn="l"/>
              </a:tabLst>
            </a:pPr>
            <a:r>
              <a:rPr lang="en-GB" sz="1200" spc="-5" dirty="0">
                <a:solidFill>
                  <a:prstClr val="black"/>
                </a:solidFill>
                <a:latin typeface="Carlito"/>
                <a:cs typeface="Carlito"/>
              </a:rPr>
              <a:t>How does exercise help us mentally?</a:t>
            </a:r>
          </a:p>
          <a:p>
            <a:pPr marL="262890" marR="252729" lvl="0" indent="-172720">
              <a:buFont typeface="Arial"/>
              <a:buChar char="•"/>
              <a:tabLst>
                <a:tab pos="263525" algn="l"/>
              </a:tabLst>
            </a:pPr>
            <a:r>
              <a:rPr lang="en-GB" sz="1200" spc="-5" dirty="0">
                <a:solidFill>
                  <a:prstClr val="black"/>
                </a:solidFill>
                <a:latin typeface="Carlito"/>
                <a:cs typeface="Carlito"/>
              </a:rPr>
              <a:t>How can exercise keep us fit?</a:t>
            </a:r>
          </a:p>
          <a:p>
            <a:pPr marL="262890" marR="252729" lvl="0" indent="-172720">
              <a:buFont typeface="Arial"/>
              <a:buChar char="•"/>
              <a:tabLst>
                <a:tab pos="263525" algn="l"/>
              </a:tabLst>
            </a:pPr>
            <a:r>
              <a:rPr lang="en-GB" sz="1200" spc="-5" dirty="0">
                <a:solidFill>
                  <a:prstClr val="black"/>
                </a:solidFill>
                <a:latin typeface="Carlito"/>
                <a:cs typeface="Carlito"/>
              </a:rPr>
              <a:t>How has our body reacted to the different movements we have done today?</a:t>
            </a:r>
          </a:p>
          <a:p>
            <a:pPr marL="262890" marR="252729" lvl="0" indent="-172720">
              <a:buFont typeface="Arial"/>
              <a:buChar char="•"/>
              <a:tabLst>
                <a:tab pos="263525" algn="l"/>
              </a:tabLst>
            </a:pPr>
            <a:r>
              <a:rPr lang="en-GB" sz="1200" spc="-5" dirty="0">
                <a:solidFill>
                  <a:prstClr val="black"/>
                </a:solidFill>
                <a:latin typeface="Carlito"/>
                <a:cs typeface="Carlito"/>
              </a:rPr>
              <a:t>How does this compare?</a:t>
            </a: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28" name="Rectangle 27">
            <a:extLst>
              <a:ext uri="{FF2B5EF4-FFF2-40B4-BE49-F238E27FC236}">
                <a16:creationId xmlns:a16="http://schemas.microsoft.com/office/drawing/2014/main" id="{A11F2C67-1C89-4F76-B710-7EA4FF5275BC}"/>
              </a:ext>
            </a:extLst>
          </p:cNvPr>
          <p:cNvSpPr/>
          <p:nvPr/>
        </p:nvSpPr>
        <p:spPr>
          <a:xfrm>
            <a:off x="4314956" y="3586293"/>
            <a:ext cx="3339877" cy="1200329"/>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Can anybody lead a small game?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characteristics must a role model show?</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we show fair play during our matches?</a:t>
            </a:r>
          </a:p>
        </p:txBody>
      </p:sp>
      <p:pic>
        <p:nvPicPr>
          <p:cNvPr id="3" name="Picture 2">
            <a:extLst>
              <a:ext uri="{FF2B5EF4-FFF2-40B4-BE49-F238E27FC236}">
                <a16:creationId xmlns:a16="http://schemas.microsoft.com/office/drawing/2014/main" id="{EDC8BFA3-412A-4896-BFAD-BA0E4DEF508A}"/>
              </a:ext>
            </a:extLst>
          </p:cNvPr>
          <p:cNvPicPr>
            <a:picLocks noChangeAspect="1"/>
          </p:cNvPicPr>
          <p:nvPr/>
        </p:nvPicPr>
        <p:blipFill>
          <a:blip r:embed="rId3"/>
          <a:stretch>
            <a:fillRect/>
          </a:stretch>
        </p:blipFill>
        <p:spPr>
          <a:xfrm>
            <a:off x="275384" y="5166365"/>
            <a:ext cx="1125577" cy="1217156"/>
          </a:xfrm>
          <a:prstGeom prst="rect">
            <a:avLst/>
          </a:prstGeom>
        </p:spPr>
      </p:pic>
      <p:sp>
        <p:nvSpPr>
          <p:cNvPr id="25" name="TextBox 24">
            <a:extLst>
              <a:ext uri="{FF2B5EF4-FFF2-40B4-BE49-F238E27FC236}">
                <a16:creationId xmlns:a16="http://schemas.microsoft.com/office/drawing/2014/main" id="{661C115C-858B-4BCF-9484-4D415F33B7B7}"/>
              </a:ext>
            </a:extLst>
          </p:cNvPr>
          <p:cNvSpPr txBox="1"/>
          <p:nvPr/>
        </p:nvSpPr>
        <p:spPr>
          <a:xfrm>
            <a:off x="-13574" y="6374631"/>
            <a:ext cx="1703492" cy="338554"/>
          </a:xfrm>
          <a:prstGeom prst="rect">
            <a:avLst/>
          </a:prstGeom>
          <a:noFill/>
        </p:spPr>
        <p:txBody>
          <a:bodyPr wrap="square" rtlCol="0">
            <a:spAutoFit/>
          </a:bodyPr>
          <a:lstStyle/>
          <a:p>
            <a:pPr algn="ctr"/>
            <a:r>
              <a:rPr lang="en-GB" sz="1600" b="1" dirty="0"/>
              <a:t>Michael Jordan</a:t>
            </a:r>
          </a:p>
        </p:txBody>
      </p:sp>
      <p:pic>
        <p:nvPicPr>
          <p:cNvPr id="17" name="Picture 16">
            <a:extLst>
              <a:ext uri="{FF2B5EF4-FFF2-40B4-BE49-F238E27FC236}">
                <a16:creationId xmlns:a16="http://schemas.microsoft.com/office/drawing/2014/main" id="{E723FB95-EBB4-4E1B-8EDE-D66122117DB9}"/>
              </a:ext>
            </a:extLst>
          </p:cNvPr>
          <p:cNvPicPr>
            <a:picLocks noChangeAspect="1"/>
          </p:cNvPicPr>
          <p:nvPr/>
        </p:nvPicPr>
        <p:blipFill>
          <a:blip r:embed="rId4"/>
          <a:stretch>
            <a:fillRect/>
          </a:stretch>
        </p:blipFill>
        <p:spPr>
          <a:xfrm>
            <a:off x="2311378" y="5139324"/>
            <a:ext cx="1748406" cy="1125241"/>
          </a:xfrm>
          <a:prstGeom prst="rect">
            <a:avLst/>
          </a:prstGeom>
        </p:spPr>
      </p:pic>
      <p:sp>
        <p:nvSpPr>
          <p:cNvPr id="29" name="TextBox 28">
            <a:extLst>
              <a:ext uri="{FF2B5EF4-FFF2-40B4-BE49-F238E27FC236}">
                <a16:creationId xmlns:a16="http://schemas.microsoft.com/office/drawing/2014/main" id="{7506C799-3896-4F4F-8B27-E85962D0CE8B}"/>
              </a:ext>
            </a:extLst>
          </p:cNvPr>
          <p:cNvSpPr txBox="1"/>
          <p:nvPr/>
        </p:nvSpPr>
        <p:spPr>
          <a:xfrm>
            <a:off x="2065335" y="6169657"/>
            <a:ext cx="2268459" cy="584775"/>
          </a:xfrm>
          <a:prstGeom prst="rect">
            <a:avLst/>
          </a:prstGeom>
          <a:noFill/>
        </p:spPr>
        <p:txBody>
          <a:bodyPr wrap="square" rtlCol="0">
            <a:spAutoFit/>
          </a:bodyPr>
          <a:lstStyle/>
          <a:p>
            <a:pPr algn="ctr"/>
            <a:r>
              <a:rPr lang="en-GB" sz="1600" b="1" dirty="0"/>
              <a:t>Springboks 1990 Rugby Team</a:t>
            </a:r>
          </a:p>
        </p:txBody>
      </p:sp>
      <p:pic>
        <p:nvPicPr>
          <p:cNvPr id="18" name="Picture 17">
            <a:extLst>
              <a:ext uri="{FF2B5EF4-FFF2-40B4-BE49-F238E27FC236}">
                <a16:creationId xmlns:a16="http://schemas.microsoft.com/office/drawing/2014/main" id="{964E2469-EC23-41A0-9AE5-C22D45DF7C21}"/>
              </a:ext>
            </a:extLst>
          </p:cNvPr>
          <p:cNvPicPr>
            <a:picLocks noChangeAspect="1"/>
          </p:cNvPicPr>
          <p:nvPr/>
        </p:nvPicPr>
        <p:blipFill>
          <a:blip r:embed="rId5"/>
          <a:stretch>
            <a:fillRect/>
          </a:stretch>
        </p:blipFill>
        <p:spPr>
          <a:xfrm>
            <a:off x="4945109" y="5087480"/>
            <a:ext cx="922702" cy="1240802"/>
          </a:xfrm>
          <a:prstGeom prst="rect">
            <a:avLst/>
          </a:prstGeom>
        </p:spPr>
      </p:pic>
      <p:sp>
        <p:nvSpPr>
          <p:cNvPr id="30" name="TextBox 29">
            <a:extLst>
              <a:ext uri="{FF2B5EF4-FFF2-40B4-BE49-F238E27FC236}">
                <a16:creationId xmlns:a16="http://schemas.microsoft.com/office/drawing/2014/main" id="{343958BA-7E86-4277-B3C4-629D6B77E358}"/>
              </a:ext>
            </a:extLst>
          </p:cNvPr>
          <p:cNvSpPr txBox="1"/>
          <p:nvPr/>
        </p:nvSpPr>
        <p:spPr>
          <a:xfrm>
            <a:off x="4496246" y="6369360"/>
            <a:ext cx="1703492" cy="338554"/>
          </a:xfrm>
          <a:prstGeom prst="rect">
            <a:avLst/>
          </a:prstGeom>
          <a:noFill/>
        </p:spPr>
        <p:txBody>
          <a:bodyPr wrap="square" rtlCol="0">
            <a:spAutoFit/>
          </a:bodyPr>
          <a:lstStyle/>
          <a:p>
            <a:pPr algn="ctr"/>
            <a:r>
              <a:rPr lang="en-GB" sz="1600" b="1" dirty="0"/>
              <a:t>Justin Fashanu</a:t>
            </a:r>
          </a:p>
        </p:txBody>
      </p:sp>
    </p:spTree>
    <p:extLst>
      <p:ext uri="{BB962C8B-B14F-4D97-AF65-F5344CB8AC3E}">
        <p14:creationId xmlns:p14="http://schemas.microsoft.com/office/powerpoint/2010/main" val="343086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88468FB-4DB7-4D3A-A411-727B5B11B153}"/>
              </a:ext>
            </a:extLst>
          </p:cNvPr>
          <p:cNvSpPr/>
          <p:nvPr/>
        </p:nvSpPr>
        <p:spPr>
          <a:xfrm>
            <a:off x="4070907" y="3331017"/>
            <a:ext cx="3740912" cy="1668822"/>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25B372E-FCC1-4427-9063-CE326A5FD5FF}"/>
              </a:ext>
            </a:extLst>
          </p:cNvPr>
          <p:cNvSpPr/>
          <p:nvPr/>
        </p:nvSpPr>
        <p:spPr>
          <a:xfrm>
            <a:off x="239434" y="3331018"/>
            <a:ext cx="3673122" cy="1230170"/>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F4A3BD1B-5EB6-4182-B83E-82A1A3A7694B}"/>
              </a:ext>
            </a:extLst>
          </p:cNvPr>
          <p:cNvSpPr/>
          <p:nvPr/>
        </p:nvSpPr>
        <p:spPr>
          <a:xfrm>
            <a:off x="253384" y="4631061"/>
            <a:ext cx="1838652" cy="212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55110EE0-0784-4CB6-B6B0-6BD650521674}"/>
              </a:ext>
            </a:extLst>
          </p:cNvPr>
          <p:cNvSpPr/>
          <p:nvPr/>
        </p:nvSpPr>
        <p:spPr>
          <a:xfrm>
            <a:off x="253384" y="919603"/>
            <a:ext cx="7505651" cy="2298656"/>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134251" y="47628"/>
            <a:ext cx="896148" cy="802520"/>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903735" y="77670"/>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2">
            <a:extLst>
              <a:ext uri="{FF2B5EF4-FFF2-40B4-BE49-F238E27FC236}">
                <a16:creationId xmlns:a16="http://schemas.microsoft.com/office/drawing/2014/main" id="{91FA3AAF-A3F5-4B86-8612-3166DACC957C}"/>
              </a:ext>
            </a:extLst>
          </p:cNvPr>
          <p:cNvGrpSpPr/>
          <p:nvPr/>
        </p:nvGrpSpPr>
        <p:grpSpPr>
          <a:xfrm>
            <a:off x="5659889" y="78242"/>
            <a:ext cx="2925311" cy="414150"/>
            <a:chOff x="4073588" y="71564"/>
            <a:chExt cx="2883535" cy="489584"/>
          </a:xfrm>
        </p:grpSpPr>
        <p:sp>
          <p:nvSpPr>
            <p:cNvPr id="7" name="object 3">
              <a:extLst>
                <a:ext uri="{FF2B5EF4-FFF2-40B4-BE49-F238E27FC236}">
                  <a16:creationId xmlns:a16="http://schemas.microsoft.com/office/drawing/2014/main" id="{43CB92D1-020F-403F-92AD-83458BC3C3AB}"/>
                </a:ext>
              </a:extLst>
            </p:cNvPr>
            <p:cNvSpPr/>
            <p:nvPr/>
          </p:nvSpPr>
          <p:spPr>
            <a:xfrm>
              <a:off x="4086606" y="84582"/>
              <a:ext cx="2857500" cy="463550"/>
            </a:xfrm>
            <a:custGeom>
              <a:avLst/>
              <a:gdLst/>
              <a:ahLst/>
              <a:cxnLst/>
              <a:rect l="l" t="t" r="r" b="b"/>
              <a:pathLst>
                <a:path w="2857500" h="463550">
                  <a:moveTo>
                    <a:pt x="2857500" y="0"/>
                  </a:moveTo>
                  <a:lnTo>
                    <a:pt x="0" y="0"/>
                  </a:lnTo>
                  <a:lnTo>
                    <a:pt x="0" y="463296"/>
                  </a:lnTo>
                  <a:lnTo>
                    <a:pt x="2857500" y="463296"/>
                  </a:lnTo>
                  <a:lnTo>
                    <a:pt x="2857500" y="0"/>
                  </a:lnTo>
                  <a:close/>
                </a:path>
              </a:pathLst>
            </a:custGeom>
            <a:solidFill>
              <a:srgbClr val="FFFFFF"/>
            </a:solidFill>
          </p:spPr>
          <p:txBody>
            <a:bodyPr wrap="square" lIns="0" tIns="0" rIns="0" bIns="0" rtlCol="0"/>
            <a:lstStyle/>
            <a:p>
              <a:endParaRPr/>
            </a:p>
          </p:txBody>
        </p:sp>
        <p:sp>
          <p:nvSpPr>
            <p:cNvPr id="8" name="object 4">
              <a:extLst>
                <a:ext uri="{FF2B5EF4-FFF2-40B4-BE49-F238E27FC236}">
                  <a16:creationId xmlns:a16="http://schemas.microsoft.com/office/drawing/2014/main" id="{85291C65-263D-4581-AEF1-21B1FAFB8D14}"/>
                </a:ext>
              </a:extLst>
            </p:cNvPr>
            <p:cNvSpPr/>
            <p:nvPr/>
          </p:nvSpPr>
          <p:spPr>
            <a:xfrm>
              <a:off x="4086606" y="84582"/>
              <a:ext cx="2857500" cy="463550"/>
            </a:xfrm>
            <a:custGeom>
              <a:avLst/>
              <a:gdLst/>
              <a:ahLst/>
              <a:cxnLst/>
              <a:rect l="l" t="t" r="r" b="b"/>
              <a:pathLst>
                <a:path w="2857500" h="463550">
                  <a:moveTo>
                    <a:pt x="0" y="463296"/>
                  </a:moveTo>
                  <a:lnTo>
                    <a:pt x="2857500" y="463296"/>
                  </a:lnTo>
                  <a:lnTo>
                    <a:pt x="2857500" y="0"/>
                  </a:lnTo>
                  <a:lnTo>
                    <a:pt x="0" y="0"/>
                  </a:lnTo>
                  <a:lnTo>
                    <a:pt x="0" y="463296"/>
                  </a:lnTo>
                  <a:close/>
                </a:path>
              </a:pathLst>
            </a:custGeom>
            <a:ln w="25908">
              <a:solidFill>
                <a:srgbClr val="000000"/>
              </a:solidFill>
            </a:ln>
          </p:spPr>
          <p:txBody>
            <a:bodyPr wrap="square" lIns="0" tIns="0" rIns="0" bIns="0" rtlCol="0"/>
            <a:lstStyle/>
            <a:p>
              <a:endParaRPr/>
            </a:p>
          </p:txBody>
        </p:sp>
      </p:grpSp>
      <p:sp>
        <p:nvSpPr>
          <p:cNvPr id="9" name="Rectangle 8"/>
          <p:cNvSpPr/>
          <p:nvPr/>
        </p:nvSpPr>
        <p:spPr>
          <a:xfrm>
            <a:off x="3145989" y="123060"/>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0" name="Rectangle 9"/>
          <p:cNvSpPr/>
          <p:nvPr/>
        </p:nvSpPr>
        <p:spPr>
          <a:xfrm>
            <a:off x="5980245" y="123060"/>
            <a:ext cx="2139047"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UKS2 Dance</a:t>
            </a:r>
          </a:p>
        </p:txBody>
      </p:sp>
      <p:grpSp>
        <p:nvGrpSpPr>
          <p:cNvPr id="11" name="object 10">
            <a:extLst>
              <a:ext uri="{FF2B5EF4-FFF2-40B4-BE49-F238E27FC236}">
                <a16:creationId xmlns:a16="http://schemas.microsoft.com/office/drawing/2014/main" id="{2B4BA900-7343-4760-8ED5-B61E4C15A1E5}"/>
              </a:ext>
            </a:extLst>
          </p:cNvPr>
          <p:cNvGrpSpPr/>
          <p:nvPr/>
        </p:nvGrpSpPr>
        <p:grpSpPr>
          <a:xfrm>
            <a:off x="7861554" y="645805"/>
            <a:ext cx="4133215" cy="408940"/>
            <a:chOff x="4802123" y="829055"/>
            <a:chExt cx="4133215" cy="408940"/>
          </a:xfrm>
        </p:grpSpPr>
        <p:sp>
          <p:nvSpPr>
            <p:cNvPr id="12"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3"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aphicFrame>
        <p:nvGraphicFramePr>
          <p:cNvPr id="14" name="Table 13">
            <a:extLst>
              <a:ext uri="{FF2B5EF4-FFF2-40B4-BE49-F238E27FC236}">
                <a16:creationId xmlns:a16="http://schemas.microsoft.com/office/drawing/2014/main" id="{72FB0992-FBBA-4E4B-90E2-7E5500E685B5}"/>
              </a:ext>
            </a:extLst>
          </p:cNvPr>
          <p:cNvGraphicFramePr>
            <a:graphicFrameLocks noGrp="1"/>
          </p:cNvGraphicFramePr>
          <p:nvPr>
            <p:extLst>
              <p:ext uri="{D42A27DB-BD31-4B8C-83A1-F6EECF244321}">
                <p14:modId xmlns:p14="http://schemas.microsoft.com/office/powerpoint/2010/main" val="2900880704"/>
              </p:ext>
            </p:extLst>
          </p:nvPr>
        </p:nvGraphicFramePr>
        <p:xfrm>
          <a:off x="7864602" y="1051443"/>
          <a:ext cx="4127337" cy="3478189"/>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0000"/>
                    </a:ext>
                  </a:extLst>
                </a:gridCol>
                <a:gridCol w="2895314">
                  <a:extLst>
                    <a:ext uri="{9D8B030D-6E8A-4147-A177-3AD203B41FA5}">
                      <a16:colId xmlns:a16="http://schemas.microsoft.com/office/drawing/2014/main" val="20001"/>
                    </a:ext>
                  </a:extLst>
                </a:gridCol>
              </a:tblGrid>
              <a:tr h="192072">
                <a:tc>
                  <a:txBody>
                    <a:bodyPr/>
                    <a:lstStyle/>
                    <a:p>
                      <a:pPr marL="107950" marR="0" algn="ctr">
                        <a:spcBef>
                          <a:spcPts val="395"/>
                        </a:spcBef>
                        <a:spcAft>
                          <a:spcPts val="0"/>
                        </a:spcAft>
                      </a:pPr>
                      <a:r>
                        <a:rPr lang="en-US" sz="1200" b="1" dirty="0">
                          <a:solidFill>
                            <a:srgbClr val="008000"/>
                          </a:solidFill>
                          <a:effectLst/>
                          <a:latin typeface="+mn-lt"/>
                          <a:ea typeface="Twinkl" charset="0"/>
                          <a:cs typeface="Twinkl" charset="0"/>
                        </a:rPr>
                        <a:t>Tempo</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The rate or</a:t>
                      </a:r>
                      <a:r>
                        <a:rPr lang="en-US" sz="1100" baseline="0" dirty="0"/>
                        <a:t> speed of motion or activity.</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2865">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Routine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When lots of shapes and movements join together to make a dance.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2682">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Balance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To stay still and steady in a position or shape.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552">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Control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To dance without loosing your balance, change the speed and direction you move.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5052">
                <a:tc>
                  <a:txBody>
                    <a:bodyPr/>
                    <a:lstStyle/>
                    <a:p>
                      <a:pPr marL="107950" marR="0" algn="ctr">
                        <a:spcBef>
                          <a:spcPts val="395"/>
                        </a:spcBef>
                        <a:spcAft>
                          <a:spcPts val="0"/>
                        </a:spcAft>
                      </a:pPr>
                      <a:r>
                        <a:rPr lang="en-US" sz="1200" b="1" dirty="0">
                          <a:solidFill>
                            <a:srgbClr val="FF6600"/>
                          </a:solidFill>
                          <a:effectLst/>
                          <a:latin typeface="+mn-lt"/>
                          <a:ea typeface="Twinkl" charset="0"/>
                          <a:cs typeface="Twinkl" charset="0"/>
                        </a:rPr>
                        <a:t>Canon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When</a:t>
                      </a:r>
                      <a:r>
                        <a:rPr lang="en-US" sz="1100" baseline="0" dirty="0"/>
                        <a:t> a group of dancers perform the same sequence of movements but they are spaced out in time. </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6555">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Compose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tabLst>
                          <a:tab pos="892175" algn="l"/>
                          <a:tab pos="1365885" algn="l"/>
                          <a:tab pos="2040890" algn="l"/>
                          <a:tab pos="2428240" algn="l"/>
                        </a:tabLst>
                      </a:pPr>
                      <a:r>
                        <a:rPr lang="en-US" sz="1100" dirty="0"/>
                        <a:t> To create.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5052">
                <a:tc>
                  <a:txBody>
                    <a:bodyPr/>
                    <a:lstStyle/>
                    <a:p>
                      <a:pPr marL="107950" marR="0" algn="ctr">
                        <a:spcBef>
                          <a:spcPts val="395"/>
                        </a:spcBef>
                        <a:spcAft>
                          <a:spcPts val="0"/>
                        </a:spcAft>
                      </a:pPr>
                      <a:r>
                        <a:rPr lang="en-US" sz="1200" b="1" dirty="0">
                          <a:solidFill>
                            <a:schemeClr val="accent3">
                              <a:lumMod val="50000"/>
                            </a:schemeClr>
                          </a:solidFill>
                          <a:effectLst/>
                          <a:latin typeface="+mn-lt"/>
                          <a:ea typeface="Twinkl" charset="0"/>
                          <a:cs typeface="Twinkl" charset="0"/>
                        </a:rPr>
                        <a:t>Precision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Something</a:t>
                      </a:r>
                      <a:r>
                        <a:rPr lang="en-US" sz="1100" baseline="0" dirty="0"/>
                        <a:t> that is exact and accurate. </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3827">
                <a:tc>
                  <a:txBody>
                    <a:bodyPr/>
                    <a:lstStyle/>
                    <a:p>
                      <a:pPr marL="107950" marR="0" algn="ctr">
                        <a:spcBef>
                          <a:spcPts val="395"/>
                        </a:spcBef>
                        <a:spcAft>
                          <a:spcPts val="0"/>
                        </a:spcAft>
                      </a:pPr>
                      <a:r>
                        <a:rPr lang="en-US" sz="1200" b="1" dirty="0">
                          <a:solidFill>
                            <a:srgbClr val="2A2095"/>
                          </a:solidFill>
                          <a:effectLst/>
                          <a:latin typeface="+mn-lt"/>
                          <a:ea typeface="Twinkl" charset="0"/>
                          <a:cs typeface="Twinkl" charset="0"/>
                        </a:rPr>
                        <a:t>Interpretation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When somebody explains and demonstrates their understanding of an image, piece of writing or music.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1841">
                <a:tc>
                  <a:txBody>
                    <a:bodyPr/>
                    <a:lstStyle/>
                    <a:p>
                      <a:pPr marL="107950" marR="0" algn="ctr">
                        <a:spcBef>
                          <a:spcPts val="395"/>
                        </a:spcBef>
                        <a:spcAft>
                          <a:spcPts val="0"/>
                        </a:spcAft>
                      </a:pPr>
                      <a:r>
                        <a:rPr lang="en-US" sz="1200" b="1" dirty="0">
                          <a:solidFill>
                            <a:srgbClr val="660066"/>
                          </a:solidFill>
                          <a:effectLst/>
                          <a:latin typeface="+mn-lt"/>
                          <a:ea typeface="Twinkl" charset="0"/>
                          <a:cs typeface="Twinkl" charset="0"/>
                        </a:rPr>
                        <a:t>Fluency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To be able to move with ease and gracefulness.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15052">
                <a:tc>
                  <a:txBody>
                    <a:bodyPr/>
                    <a:lstStyle/>
                    <a:p>
                      <a:pPr marL="107950" marR="0" algn="ctr">
                        <a:spcBef>
                          <a:spcPts val="395"/>
                        </a:spcBef>
                        <a:spcAft>
                          <a:spcPts val="0"/>
                        </a:spcAft>
                      </a:pPr>
                      <a:r>
                        <a:rPr lang="en-US" sz="1200" b="1" dirty="0">
                          <a:solidFill>
                            <a:srgbClr val="911090"/>
                          </a:solidFill>
                          <a:effectLst/>
                          <a:latin typeface="+mn-lt"/>
                          <a:ea typeface="Twinkl" charset="0"/>
                          <a:cs typeface="Twinkl" charset="0"/>
                        </a:rPr>
                        <a:t>Phase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A section of a dance routine.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graphicFrame>
        <p:nvGraphicFramePr>
          <p:cNvPr id="16" name="Table 15">
            <a:extLst>
              <a:ext uri="{FF2B5EF4-FFF2-40B4-BE49-F238E27FC236}">
                <a16:creationId xmlns:a16="http://schemas.microsoft.com/office/drawing/2014/main" id="{CF3B1DC8-37A2-4032-883D-CD92B6FE9072}"/>
              </a:ext>
            </a:extLst>
          </p:cNvPr>
          <p:cNvGraphicFramePr>
            <a:graphicFrameLocks noGrp="1"/>
          </p:cNvGraphicFramePr>
          <p:nvPr>
            <p:extLst>
              <p:ext uri="{D42A27DB-BD31-4B8C-83A1-F6EECF244321}">
                <p14:modId xmlns:p14="http://schemas.microsoft.com/office/powerpoint/2010/main" val="880713243"/>
              </p:ext>
            </p:extLst>
          </p:nvPr>
        </p:nvGraphicFramePr>
        <p:xfrm>
          <a:off x="7864602" y="4561187"/>
          <a:ext cx="4127337" cy="2224933"/>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0000"/>
                    </a:ext>
                  </a:extLst>
                </a:gridCol>
                <a:gridCol w="2895314">
                  <a:extLst>
                    <a:ext uri="{9D8B030D-6E8A-4147-A177-3AD203B41FA5}">
                      <a16:colId xmlns:a16="http://schemas.microsoft.com/office/drawing/2014/main" val="20001"/>
                    </a:ext>
                  </a:extLst>
                </a:gridCol>
              </a:tblGrid>
              <a:tr h="423772">
                <a:tc>
                  <a:txBody>
                    <a:bodyPr/>
                    <a:lstStyle/>
                    <a:p>
                      <a:pPr marL="107950" marR="0" algn="ctr">
                        <a:spcBef>
                          <a:spcPts val="395"/>
                        </a:spcBef>
                        <a:spcAft>
                          <a:spcPts val="0"/>
                        </a:spcAft>
                      </a:pPr>
                      <a:r>
                        <a:rPr lang="en-US" sz="1200" b="1" dirty="0">
                          <a:solidFill>
                            <a:srgbClr val="008000"/>
                          </a:solidFill>
                          <a:effectLst/>
                          <a:latin typeface="+mn-lt"/>
                          <a:ea typeface="Twinkl" charset="0"/>
                          <a:cs typeface="Twinkl" charset="0"/>
                        </a:rPr>
                        <a:t>Timing</a:t>
                      </a:r>
                      <a:r>
                        <a:rPr lang="en-US" sz="1200" b="1" baseline="0" dirty="0">
                          <a:solidFill>
                            <a:srgbClr val="008000"/>
                          </a:solidFill>
                          <a:effectLst/>
                          <a:latin typeface="+mn-lt"/>
                          <a:ea typeface="Twinkl" charset="0"/>
                          <a:cs typeface="Twinkl" charset="0"/>
                        </a:rPr>
                        <a:t> </a:t>
                      </a:r>
                      <a:endParaRPr lang="en-US" sz="1200" b="1" dirty="0">
                        <a:solidFill>
                          <a:srgbClr val="008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latin typeface="+mn-lt"/>
                        </a:rPr>
                        <a:t>Moving to the beat or rhythm within a piece of music.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07655">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Theme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latin typeface="+mn-lt"/>
                        </a:rPr>
                        <a:t>The topic of the dance or story such as:</a:t>
                      </a:r>
                    </a:p>
                    <a:p>
                      <a:pPr marL="107950" marR="93345">
                        <a:lnSpc>
                          <a:spcPct val="112000"/>
                        </a:lnSpc>
                        <a:spcBef>
                          <a:spcPts val="400"/>
                        </a:spcBef>
                        <a:spcAft>
                          <a:spcPts val="0"/>
                        </a:spcAft>
                      </a:pPr>
                      <a:r>
                        <a:rPr lang="en-US" sz="1100" dirty="0">
                          <a:latin typeface="+mn-lt"/>
                        </a:rPr>
                        <a:t>adventure, horror, cultural, futuristic.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3290">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Motif</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latin typeface="+mn-lt"/>
                        </a:rPr>
                        <a:t>A short phrase of movements.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0634">
                <a:tc>
                  <a:txBody>
                    <a:bodyPr/>
                    <a:lstStyle/>
                    <a:p>
                      <a:pPr marL="107950" marR="0" algn="ctr">
                        <a:spcBef>
                          <a:spcPts val="395"/>
                        </a:spcBef>
                        <a:spcAft>
                          <a:spcPts val="0"/>
                        </a:spcAft>
                      </a:pPr>
                      <a:r>
                        <a:rPr lang="en-US" sz="1200" b="1" dirty="0">
                          <a:effectLst/>
                          <a:latin typeface="+mn-lt"/>
                          <a:ea typeface="Twinkl" charset="0"/>
                          <a:cs typeface="Twinkl" charset="0"/>
                        </a:rPr>
                        <a:t>Gesture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latin typeface="+mn-lt"/>
                        </a:rPr>
                        <a:t>Movements of the body to show how you feel.</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13228">
                <a:tc>
                  <a:txBody>
                    <a:bodyPr/>
                    <a:lstStyle/>
                    <a:p>
                      <a:pPr marL="107950" marR="0" algn="ctr">
                        <a:spcBef>
                          <a:spcPts val="395"/>
                        </a:spcBef>
                        <a:spcAft>
                          <a:spcPts val="0"/>
                        </a:spcAft>
                      </a:pPr>
                      <a:r>
                        <a:rPr lang="en-US" sz="1200" b="1" dirty="0">
                          <a:solidFill>
                            <a:schemeClr val="accent6">
                              <a:lumMod val="75000"/>
                            </a:schemeClr>
                          </a:solidFill>
                          <a:effectLst/>
                          <a:latin typeface="+mn-lt"/>
                          <a:ea typeface="Twinkl" charset="0"/>
                          <a:cs typeface="Twinkl" charset="0"/>
                        </a:rPr>
                        <a:t>Accompaniment</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latin typeface="+mn-lt"/>
                        </a:rPr>
                        <a:t>A part of a piece of music that supports or provides background for another, more important part.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07655">
                <a:tc>
                  <a:txBody>
                    <a:bodyPr/>
                    <a:lstStyle/>
                    <a:p>
                      <a:pPr marL="107950" marR="0" algn="ctr">
                        <a:spcBef>
                          <a:spcPts val="395"/>
                        </a:spcBef>
                        <a:spcAft>
                          <a:spcPts val="0"/>
                        </a:spcAft>
                      </a:pPr>
                      <a:r>
                        <a:rPr lang="en-US" sz="1200" b="1" dirty="0">
                          <a:solidFill>
                            <a:schemeClr val="accent6">
                              <a:lumMod val="75000"/>
                            </a:schemeClr>
                          </a:solidFill>
                          <a:effectLst/>
                          <a:latin typeface="+mn-lt"/>
                          <a:ea typeface="Twinkl" charset="0"/>
                          <a:cs typeface="Twinkl" charset="0"/>
                        </a:rPr>
                        <a:t>Unison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latin typeface="+mn-lt"/>
                        </a:rPr>
                        <a:t>The simultaneous performance of speech or action.  Something done at the same time.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681079928"/>
                  </a:ext>
                </a:extLst>
              </a:tr>
            </a:tbl>
          </a:graphicData>
        </a:graphic>
      </p:graphicFrame>
      <p:sp>
        <p:nvSpPr>
          <p:cNvPr id="17" name="object 18">
            <a:extLst>
              <a:ext uri="{FF2B5EF4-FFF2-40B4-BE49-F238E27FC236}">
                <a16:creationId xmlns:a16="http://schemas.microsoft.com/office/drawing/2014/main" id="{00A89602-9AC0-4040-98D0-05FA0D643610}"/>
              </a:ext>
            </a:extLst>
          </p:cNvPr>
          <p:cNvSpPr txBox="1"/>
          <p:nvPr/>
        </p:nvSpPr>
        <p:spPr>
          <a:xfrm>
            <a:off x="253384" y="962439"/>
            <a:ext cx="7505651" cy="2298706"/>
          </a:xfrm>
          <a:prstGeom prst="rect">
            <a:avLst/>
          </a:prstGeom>
          <a:ln w="9144">
            <a:noFill/>
          </a:ln>
        </p:spPr>
        <p:txBody>
          <a:bodyPr vert="horz" wrap="square" lIns="0" tIns="36195" rIns="0" bIns="0" rtlCol="0">
            <a:spAutoFit/>
          </a:bodyPr>
          <a:lstStyle/>
          <a:p>
            <a:pPr marL="90805">
              <a:lnSpc>
                <a:spcPct val="100000"/>
              </a:lnSpc>
              <a:spcBef>
                <a:spcPts val="285"/>
              </a:spcBef>
            </a:pPr>
            <a:r>
              <a:rPr sz="1200" b="1" spc="-5" dirty="0">
                <a:latin typeface="Carlito"/>
                <a:cs typeface="Carlito"/>
              </a:rPr>
              <a:t>Children </a:t>
            </a:r>
            <a:r>
              <a:rPr sz="1200" b="1" dirty="0">
                <a:latin typeface="Carlito"/>
                <a:cs typeface="Carlito"/>
              </a:rPr>
              <a:t>will be </a:t>
            </a:r>
            <a:r>
              <a:rPr sz="1200" b="1" spc="-5" dirty="0">
                <a:latin typeface="Carlito"/>
                <a:cs typeface="Carlito"/>
              </a:rPr>
              <a:t>taught</a:t>
            </a:r>
            <a:r>
              <a:rPr sz="1200" b="1" spc="10" dirty="0">
                <a:latin typeface="Carlito"/>
                <a:cs typeface="Carlito"/>
              </a:rPr>
              <a:t> </a:t>
            </a:r>
            <a:r>
              <a:rPr sz="1200" b="1" spc="-5" dirty="0">
                <a:latin typeface="Carlito"/>
                <a:cs typeface="Carlito"/>
              </a:rPr>
              <a:t>to:</a:t>
            </a:r>
            <a:endParaRPr sz="1200" dirty="0">
              <a:latin typeface="Carlito"/>
              <a:cs typeface="Carlito"/>
            </a:endParaRP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Identify the key skills needed to provide accurate and constructive feedback to their peers.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Continue to acquire, develop and practise new dance patterns.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Show awareness of musical rhythm for timings and when improvising.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To develop and link expressions, gestures and movements when creating routines. </a:t>
            </a:r>
          </a:p>
          <a:p>
            <a:pPr marL="262890" indent="-172720">
              <a:lnSpc>
                <a:spcPct val="100000"/>
              </a:lnSpc>
              <a:spcBef>
                <a:spcPts val="215"/>
              </a:spcBef>
              <a:buFont typeface="Arial"/>
              <a:buChar char="•"/>
              <a:tabLst>
                <a:tab pos="263525" algn="l"/>
              </a:tabLst>
            </a:pPr>
            <a:r>
              <a:rPr lang="en-GB" sz="1200" dirty="0">
                <a:latin typeface="Carlito"/>
                <a:cs typeface="Carlito"/>
              </a:rPr>
              <a:t>Confidently perform a variety of different movements, patterns and sequences in front of peers.</a:t>
            </a:r>
          </a:p>
          <a:p>
            <a:pPr marL="262890" indent="-172720">
              <a:lnSpc>
                <a:spcPct val="100000"/>
              </a:lnSpc>
              <a:spcBef>
                <a:spcPts val="215"/>
              </a:spcBef>
              <a:buFont typeface="Arial"/>
              <a:buChar char="•"/>
              <a:tabLst>
                <a:tab pos="263525" algn="l"/>
              </a:tabLst>
            </a:pPr>
            <a:r>
              <a:rPr lang="en-GB" sz="1200" dirty="0">
                <a:latin typeface="Carlito"/>
                <a:cs typeface="Carlito"/>
              </a:rPr>
              <a:t>Show precision in movement and consistently keep to the beat and timings. </a:t>
            </a:r>
          </a:p>
          <a:p>
            <a:pPr marL="262890" indent="-172720">
              <a:lnSpc>
                <a:spcPct val="100000"/>
              </a:lnSpc>
              <a:spcBef>
                <a:spcPts val="215"/>
              </a:spcBef>
              <a:buFont typeface="Arial"/>
              <a:buChar char="•"/>
              <a:tabLst>
                <a:tab pos="263525" algn="l"/>
              </a:tabLst>
            </a:pPr>
            <a:r>
              <a:rPr lang="en-GB" sz="1200" dirty="0">
                <a:latin typeface="Carlito"/>
                <a:cs typeface="Carlito"/>
              </a:rPr>
              <a:t>Using skills that have been acquired, they are to be able to constructively evaluate and adapt their own and their peers performances. </a:t>
            </a:r>
          </a:p>
          <a:p>
            <a:pPr marL="262890" indent="-172720">
              <a:lnSpc>
                <a:spcPct val="100000"/>
              </a:lnSpc>
              <a:spcBef>
                <a:spcPts val="215"/>
              </a:spcBef>
              <a:buFont typeface="Arial"/>
              <a:buChar char="•"/>
              <a:tabLst>
                <a:tab pos="263525" algn="l"/>
              </a:tabLst>
            </a:pPr>
            <a:r>
              <a:rPr lang="en-GB" sz="1200" dirty="0">
                <a:latin typeface="Carlito"/>
                <a:cs typeface="Carlito"/>
              </a:rPr>
              <a:t>Ensure that emotion and expression are visible when performing. </a:t>
            </a:r>
          </a:p>
          <a:p>
            <a:pPr marL="262890" indent="-172720">
              <a:lnSpc>
                <a:spcPct val="100000"/>
              </a:lnSpc>
              <a:spcBef>
                <a:spcPts val="215"/>
              </a:spcBef>
              <a:buFont typeface="Arial"/>
              <a:buChar char="•"/>
              <a:tabLst>
                <a:tab pos="263525" algn="l"/>
              </a:tabLst>
            </a:pPr>
            <a:endParaRPr sz="1200" dirty="0">
              <a:latin typeface="Carlito"/>
              <a:cs typeface="Carlito"/>
            </a:endParaRPr>
          </a:p>
        </p:txBody>
      </p:sp>
      <p:sp>
        <p:nvSpPr>
          <p:cNvPr id="28" name="Rectangle 27">
            <a:extLst>
              <a:ext uri="{FF2B5EF4-FFF2-40B4-BE49-F238E27FC236}">
                <a16:creationId xmlns:a16="http://schemas.microsoft.com/office/drawing/2014/main" id="{311CF239-9D0C-47D1-ACAA-FFB3C3902CC6}"/>
              </a:ext>
            </a:extLst>
          </p:cNvPr>
          <p:cNvSpPr/>
          <p:nvPr/>
        </p:nvSpPr>
        <p:spPr>
          <a:xfrm>
            <a:off x="134251" y="3373903"/>
            <a:ext cx="4084984" cy="1384995"/>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a:t>
            </a:r>
            <a:r>
              <a:rPr lang="en-GB" sz="1200" spc="-10" dirty="0">
                <a:solidFill>
                  <a:prstClr val="black"/>
                </a:solidFill>
                <a:latin typeface="Carlito"/>
                <a:cs typeface="Carlito"/>
              </a:rPr>
              <a:t>Lifestyle:</a:t>
            </a:r>
          </a:p>
          <a:p>
            <a:pPr marL="262890" marR="252729" lvl="0" indent="-172720">
              <a:buFont typeface="Arial"/>
              <a:buChar char="•"/>
              <a:tabLst>
                <a:tab pos="263525" algn="l"/>
              </a:tabLst>
            </a:pPr>
            <a:r>
              <a:rPr lang="en-GB" sz="1200" spc="-5" dirty="0">
                <a:solidFill>
                  <a:prstClr val="black"/>
                </a:solidFill>
                <a:latin typeface="Carlito"/>
                <a:cs typeface="Carlito"/>
              </a:rPr>
              <a:t>Is dance a form of fitness or physical activity?</a:t>
            </a:r>
          </a:p>
          <a:p>
            <a:pPr marL="262890" marR="252729" lvl="0" indent="-172720">
              <a:buFont typeface="Arial"/>
              <a:buChar char="•"/>
              <a:tabLst>
                <a:tab pos="263525" algn="l"/>
              </a:tabLst>
            </a:pPr>
            <a:r>
              <a:rPr lang="en-GB" sz="1200" spc="-5" dirty="0">
                <a:solidFill>
                  <a:prstClr val="black"/>
                </a:solidFill>
                <a:latin typeface="Carlito"/>
                <a:cs typeface="Carlito"/>
              </a:rPr>
              <a:t>What muscles and parts of our body are we using?</a:t>
            </a:r>
          </a:p>
          <a:p>
            <a:pPr marL="262890" marR="252729" lvl="0" indent="-172720">
              <a:buFont typeface="Arial"/>
              <a:buChar char="•"/>
              <a:tabLst>
                <a:tab pos="263525" algn="l"/>
              </a:tabLst>
            </a:pPr>
            <a:r>
              <a:rPr lang="en-GB" sz="1200" spc="-5" dirty="0">
                <a:solidFill>
                  <a:prstClr val="black"/>
                </a:solidFill>
                <a:latin typeface="Carlito"/>
                <a:cs typeface="Carlito"/>
              </a:rPr>
              <a:t>How does this change throughout our routine?</a:t>
            </a:r>
          </a:p>
          <a:p>
            <a:pPr marL="262890" marR="252729" lvl="0" indent="-172720">
              <a:buFont typeface="Arial"/>
              <a:buChar char="•"/>
              <a:tabLst>
                <a:tab pos="263525" algn="l"/>
              </a:tabLst>
            </a:pPr>
            <a:r>
              <a:rPr lang="en-GB" sz="1200" spc="-5" dirty="0">
                <a:solidFill>
                  <a:prstClr val="black"/>
                </a:solidFill>
                <a:latin typeface="Carlito"/>
                <a:cs typeface="Carlito"/>
              </a:rPr>
              <a:t>How do the foods and things we put in our body help keep us healthy?</a:t>
            </a: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29" name="Rectangle 28">
            <a:extLst>
              <a:ext uri="{FF2B5EF4-FFF2-40B4-BE49-F238E27FC236}">
                <a16:creationId xmlns:a16="http://schemas.microsoft.com/office/drawing/2014/main" id="{FB260EEF-E966-457D-9453-7845950915F7}"/>
              </a:ext>
            </a:extLst>
          </p:cNvPr>
          <p:cNvSpPr/>
          <p:nvPr/>
        </p:nvSpPr>
        <p:spPr>
          <a:xfrm>
            <a:off x="4070743" y="3415840"/>
            <a:ext cx="4501251" cy="1384995"/>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Give feedback to our group or another group based on their performance.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we be constructive when giving feedback?</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we be a role model by showing respect during our lessons?</a:t>
            </a:r>
          </a:p>
          <a:p>
            <a:pPr marL="377825" marR="626110" lvl="0" indent="-287020">
              <a:buFont typeface="Arial"/>
              <a:buChar char="•"/>
              <a:tabLst>
                <a:tab pos="377825" algn="l"/>
                <a:tab pos="378460" algn="l"/>
              </a:tabLst>
            </a:pPr>
            <a:endParaRPr lang="en-GB" sz="1200" spc="-5" dirty="0">
              <a:solidFill>
                <a:prstClr val="black"/>
              </a:solidFill>
              <a:latin typeface="Carlito"/>
              <a:cs typeface="Carlito"/>
            </a:endParaRPr>
          </a:p>
        </p:txBody>
      </p:sp>
      <p:pic>
        <p:nvPicPr>
          <p:cNvPr id="15" name="Picture 14">
            <a:extLst>
              <a:ext uri="{FF2B5EF4-FFF2-40B4-BE49-F238E27FC236}">
                <a16:creationId xmlns:a16="http://schemas.microsoft.com/office/drawing/2014/main" id="{03B5E7EA-507D-4C7A-B22F-97EC173ECCBC}"/>
              </a:ext>
            </a:extLst>
          </p:cNvPr>
          <p:cNvPicPr>
            <a:picLocks noChangeAspect="1"/>
          </p:cNvPicPr>
          <p:nvPr/>
        </p:nvPicPr>
        <p:blipFill>
          <a:blip r:embed="rId3"/>
          <a:stretch>
            <a:fillRect/>
          </a:stretch>
        </p:blipFill>
        <p:spPr>
          <a:xfrm>
            <a:off x="478158" y="4724583"/>
            <a:ext cx="1350641" cy="1631468"/>
          </a:xfrm>
          <a:prstGeom prst="rect">
            <a:avLst/>
          </a:prstGeom>
        </p:spPr>
      </p:pic>
      <p:sp>
        <p:nvSpPr>
          <p:cNvPr id="25" name="TextBox 24">
            <a:extLst>
              <a:ext uri="{FF2B5EF4-FFF2-40B4-BE49-F238E27FC236}">
                <a16:creationId xmlns:a16="http://schemas.microsoft.com/office/drawing/2014/main" id="{4765350F-40C4-4E7C-A179-46BB4F1FED4F}"/>
              </a:ext>
            </a:extLst>
          </p:cNvPr>
          <p:cNvSpPr txBox="1"/>
          <p:nvPr/>
        </p:nvSpPr>
        <p:spPr>
          <a:xfrm>
            <a:off x="-351290" y="6412600"/>
            <a:ext cx="3048000" cy="338554"/>
          </a:xfrm>
          <a:prstGeom prst="rect">
            <a:avLst/>
          </a:prstGeom>
          <a:noFill/>
        </p:spPr>
        <p:txBody>
          <a:bodyPr wrap="square" rtlCol="0">
            <a:spAutoFit/>
          </a:bodyPr>
          <a:lstStyle/>
          <a:p>
            <a:pPr algn="ctr"/>
            <a:r>
              <a:rPr lang="en-GB" sz="1600" b="1" dirty="0"/>
              <a:t>Len Goodman</a:t>
            </a:r>
          </a:p>
        </p:txBody>
      </p:sp>
    </p:spTree>
    <p:extLst>
      <p:ext uri="{BB962C8B-B14F-4D97-AF65-F5344CB8AC3E}">
        <p14:creationId xmlns:p14="http://schemas.microsoft.com/office/powerpoint/2010/main" val="83569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F1A744A-C164-4122-83A9-D4F111CD66B1}"/>
              </a:ext>
            </a:extLst>
          </p:cNvPr>
          <p:cNvSpPr/>
          <p:nvPr/>
        </p:nvSpPr>
        <p:spPr>
          <a:xfrm>
            <a:off x="109693" y="5321574"/>
            <a:ext cx="1825870" cy="1478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5110EE0-0784-4CB6-B6B0-6BD650521674}"/>
              </a:ext>
            </a:extLst>
          </p:cNvPr>
          <p:cNvSpPr/>
          <p:nvPr/>
        </p:nvSpPr>
        <p:spPr>
          <a:xfrm>
            <a:off x="109692" y="818734"/>
            <a:ext cx="7697865" cy="2884198"/>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25B372E-FCC1-4427-9063-CE326A5FD5FF}"/>
              </a:ext>
            </a:extLst>
          </p:cNvPr>
          <p:cNvSpPr/>
          <p:nvPr/>
        </p:nvSpPr>
        <p:spPr>
          <a:xfrm>
            <a:off x="109693" y="3751548"/>
            <a:ext cx="3967358" cy="1508350"/>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788468FB-4DB7-4D3A-A411-727B5B11B153}"/>
              </a:ext>
            </a:extLst>
          </p:cNvPr>
          <p:cNvSpPr/>
          <p:nvPr/>
        </p:nvSpPr>
        <p:spPr>
          <a:xfrm>
            <a:off x="4207478" y="3750117"/>
            <a:ext cx="3600079" cy="1508351"/>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109693" y="56687"/>
            <a:ext cx="764243" cy="684396"/>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903861" y="41239"/>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2">
            <a:extLst>
              <a:ext uri="{FF2B5EF4-FFF2-40B4-BE49-F238E27FC236}">
                <a16:creationId xmlns:a16="http://schemas.microsoft.com/office/drawing/2014/main" id="{91FA3AAF-A3F5-4B86-8612-3166DACC957C}"/>
              </a:ext>
            </a:extLst>
          </p:cNvPr>
          <p:cNvGrpSpPr/>
          <p:nvPr/>
        </p:nvGrpSpPr>
        <p:grpSpPr>
          <a:xfrm>
            <a:off x="5659763" y="40250"/>
            <a:ext cx="2925311" cy="414150"/>
            <a:chOff x="4073588" y="71564"/>
            <a:chExt cx="2883535" cy="489584"/>
          </a:xfrm>
        </p:grpSpPr>
        <p:sp>
          <p:nvSpPr>
            <p:cNvPr id="7" name="object 3">
              <a:extLst>
                <a:ext uri="{FF2B5EF4-FFF2-40B4-BE49-F238E27FC236}">
                  <a16:creationId xmlns:a16="http://schemas.microsoft.com/office/drawing/2014/main" id="{43CB92D1-020F-403F-92AD-83458BC3C3AB}"/>
                </a:ext>
              </a:extLst>
            </p:cNvPr>
            <p:cNvSpPr/>
            <p:nvPr/>
          </p:nvSpPr>
          <p:spPr>
            <a:xfrm>
              <a:off x="4086606" y="84582"/>
              <a:ext cx="2857500" cy="463550"/>
            </a:xfrm>
            <a:custGeom>
              <a:avLst/>
              <a:gdLst/>
              <a:ahLst/>
              <a:cxnLst/>
              <a:rect l="l" t="t" r="r" b="b"/>
              <a:pathLst>
                <a:path w="2857500" h="463550">
                  <a:moveTo>
                    <a:pt x="2857500" y="0"/>
                  </a:moveTo>
                  <a:lnTo>
                    <a:pt x="0" y="0"/>
                  </a:lnTo>
                  <a:lnTo>
                    <a:pt x="0" y="463296"/>
                  </a:lnTo>
                  <a:lnTo>
                    <a:pt x="2857500" y="463296"/>
                  </a:lnTo>
                  <a:lnTo>
                    <a:pt x="2857500" y="0"/>
                  </a:lnTo>
                  <a:close/>
                </a:path>
              </a:pathLst>
            </a:custGeom>
            <a:solidFill>
              <a:srgbClr val="FFFFFF"/>
            </a:solidFill>
          </p:spPr>
          <p:txBody>
            <a:bodyPr wrap="square" lIns="0" tIns="0" rIns="0" bIns="0" rtlCol="0"/>
            <a:lstStyle/>
            <a:p>
              <a:endParaRPr/>
            </a:p>
          </p:txBody>
        </p:sp>
        <p:sp>
          <p:nvSpPr>
            <p:cNvPr id="8" name="object 4">
              <a:extLst>
                <a:ext uri="{FF2B5EF4-FFF2-40B4-BE49-F238E27FC236}">
                  <a16:creationId xmlns:a16="http://schemas.microsoft.com/office/drawing/2014/main" id="{85291C65-263D-4581-AEF1-21B1FAFB8D14}"/>
                </a:ext>
              </a:extLst>
            </p:cNvPr>
            <p:cNvSpPr/>
            <p:nvPr/>
          </p:nvSpPr>
          <p:spPr>
            <a:xfrm>
              <a:off x="4086606" y="84582"/>
              <a:ext cx="2857500" cy="463550"/>
            </a:xfrm>
            <a:custGeom>
              <a:avLst/>
              <a:gdLst/>
              <a:ahLst/>
              <a:cxnLst/>
              <a:rect l="l" t="t" r="r" b="b"/>
              <a:pathLst>
                <a:path w="2857500" h="463550">
                  <a:moveTo>
                    <a:pt x="0" y="463296"/>
                  </a:moveTo>
                  <a:lnTo>
                    <a:pt x="2857500" y="463296"/>
                  </a:lnTo>
                  <a:lnTo>
                    <a:pt x="2857500" y="0"/>
                  </a:lnTo>
                  <a:lnTo>
                    <a:pt x="0" y="0"/>
                  </a:lnTo>
                  <a:lnTo>
                    <a:pt x="0" y="463296"/>
                  </a:lnTo>
                  <a:close/>
                </a:path>
              </a:pathLst>
            </a:custGeom>
            <a:ln w="25908">
              <a:solidFill>
                <a:srgbClr val="000000"/>
              </a:solidFill>
            </a:ln>
          </p:spPr>
          <p:txBody>
            <a:bodyPr wrap="square" lIns="0" tIns="0" rIns="0" bIns="0" rtlCol="0"/>
            <a:lstStyle/>
            <a:p>
              <a:endParaRPr/>
            </a:p>
          </p:txBody>
        </p:sp>
      </p:grpSp>
      <p:grpSp>
        <p:nvGrpSpPr>
          <p:cNvPr id="9" name="object 10">
            <a:extLst>
              <a:ext uri="{FF2B5EF4-FFF2-40B4-BE49-F238E27FC236}">
                <a16:creationId xmlns:a16="http://schemas.microsoft.com/office/drawing/2014/main" id="{2B4BA900-7343-4760-8ED5-B61E4C15A1E5}"/>
              </a:ext>
            </a:extLst>
          </p:cNvPr>
          <p:cNvGrpSpPr/>
          <p:nvPr/>
        </p:nvGrpSpPr>
        <p:grpSpPr>
          <a:xfrm>
            <a:off x="7958251" y="538918"/>
            <a:ext cx="4133215" cy="408940"/>
            <a:chOff x="4802123" y="829055"/>
            <a:chExt cx="4133215" cy="408940"/>
          </a:xfrm>
        </p:grpSpPr>
        <p:sp>
          <p:nvSpPr>
            <p:cNvPr id="10"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1"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5" name="Rectangle 14"/>
          <p:cNvSpPr/>
          <p:nvPr/>
        </p:nvSpPr>
        <p:spPr>
          <a:xfrm>
            <a:off x="3146115" y="83540"/>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6" name="Rectangle 15"/>
          <p:cNvSpPr/>
          <p:nvPr/>
        </p:nvSpPr>
        <p:spPr>
          <a:xfrm>
            <a:off x="5849329" y="78196"/>
            <a:ext cx="2748188"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UKS2 Gymnastics</a:t>
            </a:r>
          </a:p>
        </p:txBody>
      </p:sp>
      <p:graphicFrame>
        <p:nvGraphicFramePr>
          <p:cNvPr id="17" name="Table 16">
            <a:extLst>
              <a:ext uri="{FF2B5EF4-FFF2-40B4-BE49-F238E27FC236}">
                <a16:creationId xmlns:a16="http://schemas.microsoft.com/office/drawing/2014/main" id="{4745E4FE-4566-4762-B584-F82588484283}"/>
              </a:ext>
            </a:extLst>
          </p:cNvPr>
          <p:cNvGraphicFramePr>
            <a:graphicFrameLocks noGrp="1"/>
          </p:cNvGraphicFramePr>
          <p:nvPr>
            <p:extLst>
              <p:ext uri="{D42A27DB-BD31-4B8C-83A1-F6EECF244321}">
                <p14:modId xmlns:p14="http://schemas.microsoft.com/office/powerpoint/2010/main" val="1390816612"/>
              </p:ext>
            </p:extLst>
          </p:nvPr>
        </p:nvGraphicFramePr>
        <p:xfrm>
          <a:off x="7964129" y="947859"/>
          <a:ext cx="4127337" cy="3307218"/>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26876013"/>
                    </a:ext>
                  </a:extLst>
                </a:gridCol>
                <a:gridCol w="2895314">
                  <a:extLst>
                    <a:ext uri="{9D8B030D-6E8A-4147-A177-3AD203B41FA5}">
                      <a16:colId xmlns:a16="http://schemas.microsoft.com/office/drawing/2014/main" val="327555924"/>
                    </a:ext>
                  </a:extLst>
                </a:gridCol>
              </a:tblGrid>
              <a:tr h="192898">
                <a:tc>
                  <a:txBody>
                    <a:bodyPr/>
                    <a:lstStyle/>
                    <a:p>
                      <a:pPr marL="107950" marR="0" algn="ctr">
                        <a:spcBef>
                          <a:spcPts val="395"/>
                        </a:spcBef>
                        <a:spcAft>
                          <a:spcPts val="0"/>
                        </a:spcAft>
                      </a:pPr>
                      <a:r>
                        <a:rPr lang="en-US" sz="1200" b="1" dirty="0">
                          <a:solidFill>
                            <a:srgbClr val="008000"/>
                          </a:solidFill>
                          <a:effectLst/>
                          <a:latin typeface="+mn-lt"/>
                          <a:ea typeface="Twinkl" charset="0"/>
                          <a:cs typeface="Twinkl" charset="0"/>
                        </a:rPr>
                        <a:t>Sequence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The order of movements within a routine.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82839560"/>
                  </a:ext>
                </a:extLst>
              </a:tr>
              <a:tr h="362794">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Routine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When lots of shapes and movements join together to make a dance.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4252576162"/>
                  </a:ext>
                </a:extLst>
              </a:tr>
              <a:tr h="177769">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Balance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To stay still and steady in a position or shape.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823929540"/>
                  </a:ext>
                </a:extLst>
              </a:tr>
              <a:tr h="402701">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Control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To dance without loosing your balance, change the speed and direction you move.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899957244"/>
                  </a:ext>
                </a:extLst>
              </a:tr>
              <a:tr h="404671">
                <a:tc>
                  <a:txBody>
                    <a:bodyPr/>
                    <a:lstStyle/>
                    <a:p>
                      <a:pPr marL="107950" marR="0" algn="ctr">
                        <a:spcBef>
                          <a:spcPts val="395"/>
                        </a:spcBef>
                        <a:spcAft>
                          <a:spcPts val="0"/>
                        </a:spcAft>
                      </a:pPr>
                      <a:r>
                        <a:rPr lang="en-US" sz="1200" b="1" dirty="0">
                          <a:solidFill>
                            <a:srgbClr val="FF6600"/>
                          </a:solidFill>
                          <a:effectLst/>
                          <a:latin typeface="+mn-lt"/>
                          <a:ea typeface="Twinkl" charset="0"/>
                          <a:cs typeface="Twinkl" charset="0"/>
                        </a:rPr>
                        <a:t>Direction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The way you move:</a:t>
                      </a:r>
                    </a:p>
                    <a:p>
                      <a:pPr marL="107950" marR="93345">
                        <a:lnSpc>
                          <a:spcPct val="112000"/>
                        </a:lnSpc>
                        <a:spcBef>
                          <a:spcPts val="400"/>
                        </a:spcBef>
                        <a:spcAft>
                          <a:spcPts val="0"/>
                        </a:spcAft>
                      </a:pPr>
                      <a:r>
                        <a:rPr lang="en-US" sz="1100" dirty="0"/>
                        <a:t>Forwards, backwards, sideways, up and down.</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533978176"/>
                  </a:ext>
                </a:extLst>
              </a:tr>
              <a:tr h="355291">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Body</a:t>
                      </a:r>
                      <a:r>
                        <a:rPr lang="en-US" sz="1200" b="1" baseline="0" dirty="0">
                          <a:solidFill>
                            <a:srgbClr val="FF0000"/>
                          </a:solidFill>
                          <a:effectLst/>
                          <a:latin typeface="+mn-lt"/>
                          <a:ea typeface="Twinkl" charset="0"/>
                          <a:cs typeface="Twinkl" charset="0"/>
                        </a:rPr>
                        <a:t> Shape</a:t>
                      </a:r>
                      <a:endParaRPr lang="en-US" sz="1200" b="1" dirty="0">
                        <a:solidFill>
                          <a:srgbClr val="FF0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tabLst>
                          <a:tab pos="892175" algn="l"/>
                          <a:tab pos="1365885" algn="l"/>
                          <a:tab pos="2040890" algn="l"/>
                          <a:tab pos="2428240" algn="l"/>
                        </a:tabLst>
                      </a:pPr>
                      <a:r>
                        <a:rPr lang="en-US" sz="1100" dirty="0"/>
                        <a:t>Shapes created through the position of the body.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926065576"/>
                  </a:ext>
                </a:extLst>
              </a:tr>
              <a:tr h="382838">
                <a:tc>
                  <a:txBody>
                    <a:bodyPr/>
                    <a:lstStyle/>
                    <a:p>
                      <a:pPr marL="107950" marR="0" algn="ctr">
                        <a:spcBef>
                          <a:spcPts val="395"/>
                        </a:spcBef>
                        <a:spcAft>
                          <a:spcPts val="0"/>
                        </a:spcAft>
                      </a:pPr>
                      <a:r>
                        <a:rPr lang="en-US" sz="1200" b="1" dirty="0">
                          <a:solidFill>
                            <a:schemeClr val="accent3">
                              <a:lumMod val="50000"/>
                            </a:schemeClr>
                          </a:solidFill>
                          <a:effectLst/>
                          <a:latin typeface="+mn-lt"/>
                          <a:ea typeface="Twinkl" charset="0"/>
                          <a:cs typeface="Twinkl" charset="0"/>
                        </a:rPr>
                        <a:t>Technique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indent="0" algn="l" defTabSz="457200" rtl="0" eaLnBrk="1" fontAlgn="auto" latinLnBrk="0" hangingPunct="1">
                        <a:lnSpc>
                          <a:spcPct val="112000"/>
                        </a:lnSpc>
                        <a:spcBef>
                          <a:spcPts val="400"/>
                        </a:spcBef>
                        <a:spcAft>
                          <a:spcPts val="0"/>
                        </a:spcAft>
                        <a:buClrTx/>
                        <a:buSzTx/>
                        <a:buFontTx/>
                        <a:buNone/>
                        <a:tabLst/>
                        <a:defRPr/>
                      </a:pPr>
                      <a:r>
                        <a:rPr lang="en-US" sz="1100" dirty="0"/>
                        <a:t>The safe method performers have been taught to perform a skill such as a forward roll.</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984576015"/>
                  </a:ext>
                </a:extLst>
              </a:tr>
              <a:tr h="371864">
                <a:tc>
                  <a:txBody>
                    <a:bodyPr/>
                    <a:lstStyle/>
                    <a:p>
                      <a:pPr marL="107950" marR="0" algn="ctr">
                        <a:spcBef>
                          <a:spcPts val="395"/>
                        </a:spcBef>
                        <a:spcAft>
                          <a:spcPts val="0"/>
                        </a:spcAft>
                      </a:pPr>
                      <a:r>
                        <a:rPr lang="en-US" sz="1200" b="1" dirty="0">
                          <a:solidFill>
                            <a:srgbClr val="2A2095"/>
                          </a:solidFill>
                          <a:effectLst/>
                          <a:latin typeface="+mn-lt"/>
                          <a:ea typeface="Twinkl" charset="0"/>
                          <a:cs typeface="Twinkl" charset="0"/>
                        </a:rPr>
                        <a:t>Accurate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Free</a:t>
                      </a:r>
                      <a:r>
                        <a:rPr lang="en-US" sz="1100" baseline="0" dirty="0"/>
                        <a:t> of mistakes or error.</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992720380"/>
                  </a:ext>
                </a:extLst>
              </a:tr>
              <a:tr h="199536">
                <a:tc>
                  <a:txBody>
                    <a:bodyPr/>
                    <a:lstStyle/>
                    <a:p>
                      <a:pPr marL="107950" marR="0" algn="ctr">
                        <a:spcBef>
                          <a:spcPts val="395"/>
                        </a:spcBef>
                        <a:spcAft>
                          <a:spcPts val="0"/>
                        </a:spcAft>
                      </a:pPr>
                      <a:r>
                        <a:rPr lang="en-US" sz="1200" b="1" dirty="0">
                          <a:solidFill>
                            <a:srgbClr val="660066"/>
                          </a:solidFill>
                          <a:effectLst/>
                          <a:latin typeface="+mn-lt"/>
                          <a:ea typeface="Twinkl" charset="0"/>
                          <a:cs typeface="Twinkl" charset="0"/>
                        </a:rPr>
                        <a:t>Fluency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To be able to move with ease and gracefulness.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813216409"/>
                  </a:ext>
                </a:extLst>
              </a:tr>
              <a:tr h="427183">
                <a:tc>
                  <a:txBody>
                    <a:bodyPr/>
                    <a:lstStyle/>
                    <a:p>
                      <a:pPr marL="107950" marR="0" algn="ctr">
                        <a:spcBef>
                          <a:spcPts val="395"/>
                        </a:spcBef>
                        <a:spcAft>
                          <a:spcPts val="0"/>
                        </a:spcAft>
                      </a:pPr>
                      <a:r>
                        <a:rPr lang="en-US" sz="1200" b="1" dirty="0">
                          <a:solidFill>
                            <a:srgbClr val="911090"/>
                          </a:solidFill>
                          <a:effectLst/>
                          <a:latin typeface="+mn-lt"/>
                          <a:ea typeface="Twinkl" charset="0"/>
                          <a:cs typeface="Twinkl" charset="0"/>
                        </a:rPr>
                        <a:t>Element</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A gymnastic skills such as a forward roll or balance.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647342992"/>
                  </a:ext>
                </a:extLst>
              </a:tr>
            </a:tbl>
          </a:graphicData>
        </a:graphic>
      </p:graphicFrame>
      <p:graphicFrame>
        <p:nvGraphicFramePr>
          <p:cNvPr id="18" name="Table 17">
            <a:extLst>
              <a:ext uri="{FF2B5EF4-FFF2-40B4-BE49-F238E27FC236}">
                <a16:creationId xmlns:a16="http://schemas.microsoft.com/office/drawing/2014/main" id="{8184CBDB-311F-482E-BDF5-9A53F3538BE9}"/>
              </a:ext>
            </a:extLst>
          </p:cNvPr>
          <p:cNvGraphicFramePr>
            <a:graphicFrameLocks noGrp="1"/>
          </p:cNvGraphicFramePr>
          <p:nvPr>
            <p:extLst>
              <p:ext uri="{D42A27DB-BD31-4B8C-83A1-F6EECF244321}">
                <p14:modId xmlns:p14="http://schemas.microsoft.com/office/powerpoint/2010/main" val="751144998"/>
              </p:ext>
            </p:extLst>
          </p:nvPr>
        </p:nvGraphicFramePr>
        <p:xfrm>
          <a:off x="7964129" y="4293742"/>
          <a:ext cx="4127337" cy="2505840"/>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0000"/>
                    </a:ext>
                  </a:extLst>
                </a:gridCol>
                <a:gridCol w="2895314">
                  <a:extLst>
                    <a:ext uri="{9D8B030D-6E8A-4147-A177-3AD203B41FA5}">
                      <a16:colId xmlns:a16="http://schemas.microsoft.com/office/drawing/2014/main" val="20001"/>
                    </a:ext>
                  </a:extLst>
                </a:gridCol>
              </a:tblGrid>
              <a:tr h="351620">
                <a:tc>
                  <a:txBody>
                    <a:bodyPr/>
                    <a:lstStyle/>
                    <a:p>
                      <a:pPr marL="107950" marR="0" algn="ctr">
                        <a:spcBef>
                          <a:spcPts val="395"/>
                        </a:spcBef>
                        <a:spcAft>
                          <a:spcPts val="0"/>
                        </a:spcAft>
                      </a:pPr>
                      <a:r>
                        <a:rPr lang="en-US" sz="1200" b="1" dirty="0">
                          <a:solidFill>
                            <a:srgbClr val="008000"/>
                          </a:solidFill>
                          <a:effectLst/>
                          <a:latin typeface="+mn-lt"/>
                          <a:ea typeface="Twinkl" charset="0"/>
                          <a:cs typeface="Twinkl" charset="0"/>
                        </a:rPr>
                        <a:t>Point</a:t>
                      </a:r>
                      <a:r>
                        <a:rPr lang="en-US" sz="1200" b="1" baseline="0" dirty="0">
                          <a:solidFill>
                            <a:srgbClr val="008000"/>
                          </a:solidFill>
                          <a:effectLst/>
                          <a:latin typeface="+mn-lt"/>
                          <a:ea typeface="Twinkl" charset="0"/>
                          <a:cs typeface="Twinkl" charset="0"/>
                        </a:rPr>
                        <a:t> balances</a:t>
                      </a:r>
                      <a:endParaRPr lang="en-US" sz="1200" b="1" dirty="0">
                        <a:solidFill>
                          <a:srgbClr val="008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When a balance is performed on a number of points of the body.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1620">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Canon</a:t>
                      </a:r>
                      <a:r>
                        <a:rPr lang="en-US" sz="1200" b="1" baseline="0" dirty="0">
                          <a:solidFill>
                            <a:srgbClr val="FF0000"/>
                          </a:solidFill>
                          <a:effectLst/>
                          <a:latin typeface="+mn-lt"/>
                          <a:ea typeface="Twinkl" charset="0"/>
                          <a:cs typeface="Twinkl" charset="0"/>
                        </a:rPr>
                        <a:t> </a:t>
                      </a:r>
                      <a:endParaRPr lang="en-US" sz="1200" b="1" dirty="0">
                        <a:solidFill>
                          <a:srgbClr val="FF0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Performing the same movements and physical actions at different</a:t>
                      </a:r>
                      <a:r>
                        <a:rPr lang="en-US" sz="1100" baseline="0" dirty="0"/>
                        <a:t> times</a:t>
                      </a:r>
                      <a:r>
                        <a:rPr lang="en-US" sz="1100" dirty="0"/>
                        <a: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9759">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Body</a:t>
                      </a:r>
                      <a:r>
                        <a:rPr lang="en-US" sz="1200" b="1" baseline="0" dirty="0">
                          <a:solidFill>
                            <a:schemeClr val="accent5">
                              <a:lumMod val="75000"/>
                            </a:schemeClr>
                          </a:solidFill>
                          <a:effectLst/>
                          <a:latin typeface="+mn-lt"/>
                          <a:ea typeface="Twinkl" charset="0"/>
                          <a:cs typeface="Twinkl" charset="0"/>
                        </a:rPr>
                        <a:t> tension</a:t>
                      </a:r>
                      <a:endParaRPr lang="en-US" sz="1200" b="1" dirty="0">
                        <a:solidFill>
                          <a:schemeClr val="accent5">
                            <a:lumMod val="75000"/>
                          </a:schemeClr>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Tensing muscles to create a stable shape.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1475">
                <a:tc>
                  <a:txBody>
                    <a:bodyPr/>
                    <a:lstStyle/>
                    <a:p>
                      <a:pPr marL="107950" marR="0" algn="ctr">
                        <a:spcBef>
                          <a:spcPts val="395"/>
                        </a:spcBef>
                        <a:spcAft>
                          <a:spcPts val="0"/>
                        </a:spcAft>
                      </a:pPr>
                      <a:r>
                        <a:rPr lang="en-US" sz="1200" b="1" dirty="0">
                          <a:solidFill>
                            <a:srgbClr val="FF6600"/>
                          </a:solidFill>
                          <a:effectLst/>
                          <a:latin typeface="+mn-lt"/>
                          <a:ea typeface="Twinkl" charset="0"/>
                          <a:cs typeface="Twinkl" charset="0"/>
                        </a:rPr>
                        <a:t>Safety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Making sure the environment around and techniques are performed properly.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8248">
                <a:tc>
                  <a:txBody>
                    <a:bodyPr/>
                    <a:lstStyle/>
                    <a:p>
                      <a:pPr marL="107950" marR="0" algn="ctr">
                        <a:spcBef>
                          <a:spcPts val="395"/>
                        </a:spcBef>
                        <a:spcAft>
                          <a:spcPts val="0"/>
                        </a:spcAft>
                      </a:pPr>
                      <a:r>
                        <a:rPr lang="en-US" sz="1200" b="1" dirty="0">
                          <a:solidFill>
                            <a:srgbClr val="3366FF"/>
                          </a:solidFill>
                          <a:effectLst/>
                          <a:latin typeface="+mn-lt"/>
                          <a:ea typeface="Twinkl" charset="0"/>
                          <a:cs typeface="Twinkl" charset="0"/>
                        </a:rPr>
                        <a:t>Counter </a:t>
                      </a:r>
                    </a:p>
                    <a:p>
                      <a:pPr marL="107950" marR="0" algn="ctr">
                        <a:spcBef>
                          <a:spcPts val="395"/>
                        </a:spcBef>
                        <a:spcAft>
                          <a:spcPts val="0"/>
                        </a:spcAft>
                      </a:pPr>
                      <a:r>
                        <a:rPr lang="en-US" sz="1200" b="1" dirty="0">
                          <a:solidFill>
                            <a:srgbClr val="3366FF"/>
                          </a:solidFill>
                          <a:effectLst/>
                          <a:latin typeface="+mn-lt"/>
                          <a:ea typeface="Twinkl" charset="0"/>
                          <a:cs typeface="Twinkl" charset="0"/>
                        </a:rPr>
                        <a:t>Balance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A balance where two performers take each others weight by pushing against each other.</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78517">
                <a:tc>
                  <a:txBody>
                    <a:bodyPr/>
                    <a:lstStyle/>
                    <a:p>
                      <a:pPr marL="107950" marR="0" algn="ctr">
                        <a:spcBef>
                          <a:spcPts val="395"/>
                        </a:spcBef>
                        <a:spcAft>
                          <a:spcPts val="0"/>
                        </a:spcAft>
                      </a:pPr>
                      <a:r>
                        <a:rPr lang="en-US" sz="1200" b="1" dirty="0">
                          <a:solidFill>
                            <a:schemeClr val="accent4">
                              <a:lumMod val="75000"/>
                            </a:schemeClr>
                          </a:solidFill>
                          <a:effectLst/>
                          <a:latin typeface="+mn-lt"/>
                          <a:ea typeface="Twinkl" charset="0"/>
                          <a:cs typeface="Twinkl" charset="0"/>
                        </a:rPr>
                        <a:t>Symmetrical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GB" sz="1100" dirty="0"/>
                        <a:t>A shape that</a:t>
                      </a:r>
                      <a:r>
                        <a:rPr lang="en-GB" sz="1100" baseline="0" dirty="0"/>
                        <a:t> </a:t>
                      </a:r>
                      <a:r>
                        <a:rPr lang="en-GB" sz="1100" dirty="0"/>
                        <a:t>has two completely identical sides that</a:t>
                      </a:r>
                      <a:r>
                        <a:rPr lang="en-GB" sz="1100" baseline="0" dirty="0"/>
                        <a:t> </a:t>
                      </a:r>
                      <a:r>
                        <a:rPr lang="en-GB" sz="1100" dirty="0"/>
                        <a:t>are around an axis.</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033355476"/>
                  </a:ext>
                </a:extLst>
              </a:tr>
              <a:tr h="378517">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Asymmetrical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GB" sz="1100" dirty="0"/>
                        <a:t>One half is not a mirror reflection of the other.</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952338263"/>
                  </a:ext>
                </a:extLst>
              </a:tr>
            </a:tbl>
          </a:graphicData>
        </a:graphic>
      </p:graphicFrame>
      <p:sp>
        <p:nvSpPr>
          <p:cNvPr id="19" name="object 18">
            <a:extLst>
              <a:ext uri="{FF2B5EF4-FFF2-40B4-BE49-F238E27FC236}">
                <a16:creationId xmlns:a16="http://schemas.microsoft.com/office/drawing/2014/main" id="{00A89602-9AC0-4040-98D0-05FA0D643610}"/>
              </a:ext>
            </a:extLst>
          </p:cNvPr>
          <p:cNvSpPr txBox="1"/>
          <p:nvPr/>
        </p:nvSpPr>
        <p:spPr>
          <a:xfrm>
            <a:off x="68956" y="834987"/>
            <a:ext cx="7890928" cy="2534668"/>
          </a:xfrm>
          <a:prstGeom prst="rect">
            <a:avLst/>
          </a:prstGeom>
          <a:ln w="9144">
            <a:noFill/>
          </a:ln>
        </p:spPr>
        <p:txBody>
          <a:bodyPr vert="horz" wrap="square" lIns="0" tIns="36195" rIns="0" bIns="0" rtlCol="0">
            <a:spAutoFit/>
          </a:bodyPr>
          <a:lstStyle/>
          <a:p>
            <a:pPr marL="90805">
              <a:lnSpc>
                <a:spcPct val="100000"/>
              </a:lnSpc>
              <a:spcBef>
                <a:spcPts val="285"/>
              </a:spcBef>
            </a:pPr>
            <a:r>
              <a:rPr sz="1200" b="1" spc="-5" dirty="0">
                <a:latin typeface="Carlito"/>
                <a:cs typeface="Carlito"/>
              </a:rPr>
              <a:t>Children </a:t>
            </a:r>
            <a:r>
              <a:rPr sz="1200" b="1" dirty="0">
                <a:latin typeface="Carlito"/>
                <a:cs typeface="Carlito"/>
              </a:rPr>
              <a:t>will be </a:t>
            </a:r>
            <a:r>
              <a:rPr sz="1200" b="1" spc="-5" dirty="0">
                <a:latin typeface="Carlito"/>
                <a:cs typeface="Carlito"/>
              </a:rPr>
              <a:t>taught</a:t>
            </a:r>
            <a:r>
              <a:rPr sz="1200" b="1" spc="10" dirty="0">
                <a:latin typeface="Carlito"/>
                <a:cs typeface="Carlito"/>
              </a:rPr>
              <a:t> </a:t>
            </a:r>
            <a:r>
              <a:rPr sz="1200" b="1" spc="-5" dirty="0">
                <a:latin typeface="Carlito"/>
                <a:cs typeface="Carlito"/>
              </a:rPr>
              <a:t>to:</a:t>
            </a:r>
            <a:endParaRPr sz="1200" dirty="0">
              <a:latin typeface="Carlito"/>
              <a:cs typeface="Carlito"/>
            </a:endParaRP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Consolidate previously taught shapes with control and accuracy. Introduce arch, dish and star.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Work cooperatively with others and link movements together with timing, fluency and good body tension.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Identify and perform symmetrical and asymmetrical body shapes.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Develop different movements within a sequence – bridge, rolling etc.</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Develop the skills of critiquing, recognising strengths and areas of improvement in their own and others performances. </a:t>
            </a:r>
          </a:p>
          <a:p>
            <a:pPr marL="262890" indent="-172720">
              <a:lnSpc>
                <a:spcPct val="100000"/>
              </a:lnSpc>
              <a:spcBef>
                <a:spcPts val="215"/>
              </a:spcBef>
              <a:buFont typeface="Arial"/>
              <a:buChar char="•"/>
              <a:tabLst>
                <a:tab pos="263525" algn="l"/>
              </a:tabLst>
            </a:pPr>
            <a:r>
              <a:rPr lang="en-GB" sz="1200" dirty="0">
                <a:latin typeface="Carlito"/>
                <a:cs typeface="Carlito"/>
              </a:rPr>
              <a:t>Critique their own and others performances using appropriate feedback. </a:t>
            </a:r>
          </a:p>
          <a:p>
            <a:pPr marL="262890" indent="-172720">
              <a:lnSpc>
                <a:spcPct val="100000"/>
              </a:lnSpc>
              <a:spcBef>
                <a:spcPts val="215"/>
              </a:spcBef>
              <a:buFont typeface="Arial"/>
              <a:buChar char="•"/>
              <a:tabLst>
                <a:tab pos="263525" algn="l"/>
              </a:tabLst>
            </a:pPr>
            <a:r>
              <a:rPr lang="en-GB" sz="1200" dirty="0">
                <a:latin typeface="Carlito"/>
                <a:cs typeface="Carlito"/>
              </a:rPr>
              <a:t>Perform a wide range of balances, shapes and movements using their own body weight to balance with control.</a:t>
            </a:r>
          </a:p>
          <a:p>
            <a:pPr marL="262890" indent="-172720">
              <a:lnSpc>
                <a:spcPct val="100000"/>
              </a:lnSpc>
              <a:spcBef>
                <a:spcPts val="215"/>
              </a:spcBef>
              <a:buFont typeface="Arial"/>
              <a:buChar char="•"/>
              <a:tabLst>
                <a:tab pos="263525" algn="l"/>
              </a:tabLst>
            </a:pPr>
            <a:r>
              <a:rPr lang="en-GB" sz="1200" dirty="0">
                <a:latin typeface="Carlito"/>
                <a:cs typeface="Carlito"/>
              </a:rPr>
              <a:t>Create a long sequence in response to a stimuli that includes a wide range of skills taught including canon </a:t>
            </a:r>
          </a:p>
          <a:p>
            <a:pPr marL="90170">
              <a:lnSpc>
                <a:spcPct val="100000"/>
              </a:lnSpc>
              <a:spcBef>
                <a:spcPts val="215"/>
              </a:spcBef>
              <a:tabLst>
                <a:tab pos="263525" algn="l"/>
              </a:tabLst>
            </a:pPr>
            <a:r>
              <a:rPr lang="en-GB" sz="1200" dirty="0">
                <a:latin typeface="Carlito"/>
                <a:cs typeface="Carlito"/>
              </a:rPr>
              <a:t>    and unison. </a:t>
            </a:r>
          </a:p>
          <a:p>
            <a:pPr marL="262890" indent="-172720">
              <a:lnSpc>
                <a:spcPct val="100000"/>
              </a:lnSpc>
              <a:spcBef>
                <a:spcPts val="215"/>
              </a:spcBef>
              <a:buFont typeface="Arial"/>
              <a:buChar char="•"/>
              <a:tabLst>
                <a:tab pos="263525" algn="l"/>
              </a:tabLst>
            </a:pPr>
            <a:r>
              <a:rPr lang="en-GB" sz="1200" dirty="0">
                <a:latin typeface="Carlito"/>
                <a:cs typeface="Carlito"/>
              </a:rPr>
              <a:t>Show consistently accuracy, understanding of timing, precision in movement and cooperation when performing. </a:t>
            </a:r>
          </a:p>
          <a:p>
            <a:pPr marL="262890" indent="-172720">
              <a:lnSpc>
                <a:spcPct val="100000"/>
              </a:lnSpc>
              <a:spcBef>
                <a:spcPts val="215"/>
              </a:spcBef>
              <a:buFont typeface="Arial"/>
              <a:buChar char="•"/>
              <a:tabLst>
                <a:tab pos="263525" algn="l"/>
              </a:tabLst>
            </a:pPr>
            <a:endParaRPr sz="1200" dirty="0">
              <a:latin typeface="Carlito"/>
              <a:cs typeface="Carlito"/>
            </a:endParaRPr>
          </a:p>
        </p:txBody>
      </p:sp>
      <p:sp>
        <p:nvSpPr>
          <p:cNvPr id="31" name="Rectangle 30">
            <a:extLst>
              <a:ext uri="{FF2B5EF4-FFF2-40B4-BE49-F238E27FC236}">
                <a16:creationId xmlns:a16="http://schemas.microsoft.com/office/drawing/2014/main" id="{5D3C6BB1-3A43-4E64-A46A-8C7C9A9FB17F}"/>
              </a:ext>
            </a:extLst>
          </p:cNvPr>
          <p:cNvSpPr/>
          <p:nvPr/>
        </p:nvSpPr>
        <p:spPr>
          <a:xfrm>
            <a:off x="122494" y="3813224"/>
            <a:ext cx="3702886" cy="1384995"/>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a:t>
            </a:r>
            <a:r>
              <a:rPr lang="en-GB" sz="1200" spc="-10" dirty="0">
                <a:solidFill>
                  <a:prstClr val="black"/>
                </a:solidFill>
                <a:latin typeface="Carlito"/>
                <a:cs typeface="Carlito"/>
              </a:rPr>
              <a:t>Lifestyle:</a:t>
            </a:r>
          </a:p>
          <a:p>
            <a:pPr marL="262890" marR="252729" lvl="0" indent="-172720">
              <a:buFont typeface="Arial"/>
              <a:buChar char="•"/>
              <a:tabLst>
                <a:tab pos="263525" algn="l"/>
              </a:tabLst>
            </a:pPr>
            <a:r>
              <a:rPr lang="en-GB" sz="1200" spc="-5" dirty="0">
                <a:solidFill>
                  <a:prstClr val="black"/>
                </a:solidFill>
                <a:latin typeface="Carlito"/>
                <a:cs typeface="Carlito"/>
              </a:rPr>
              <a:t>How does the movement and our body work differently in gymnastics to dance?</a:t>
            </a:r>
          </a:p>
          <a:p>
            <a:pPr marL="262890" marR="252729" lvl="0" indent="-172720">
              <a:buFont typeface="Arial"/>
              <a:buChar char="•"/>
              <a:tabLst>
                <a:tab pos="263525" algn="l"/>
              </a:tabLst>
            </a:pPr>
            <a:r>
              <a:rPr lang="en-GB" sz="1200" spc="-5" dirty="0">
                <a:solidFill>
                  <a:prstClr val="black"/>
                </a:solidFill>
                <a:latin typeface="Carlito"/>
                <a:cs typeface="Carlito"/>
              </a:rPr>
              <a:t>What is the difference between fitness and exercise?</a:t>
            </a:r>
          </a:p>
          <a:p>
            <a:pPr marL="262890" marR="252729" lvl="0" indent="-172720">
              <a:buFont typeface="Arial"/>
              <a:buChar char="•"/>
              <a:tabLst>
                <a:tab pos="263525" algn="l"/>
              </a:tabLst>
            </a:pPr>
            <a:r>
              <a:rPr lang="en-GB" sz="1200" spc="-5" dirty="0">
                <a:solidFill>
                  <a:prstClr val="black"/>
                </a:solidFill>
                <a:latin typeface="Carlito"/>
                <a:cs typeface="Carlito"/>
              </a:rPr>
              <a:t>How does exercise help us mentally?</a:t>
            </a: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32" name="Rectangle 31">
            <a:extLst>
              <a:ext uri="{FF2B5EF4-FFF2-40B4-BE49-F238E27FC236}">
                <a16:creationId xmlns:a16="http://schemas.microsoft.com/office/drawing/2014/main" id="{6A7429A6-DE12-4FE2-BC50-83A95DEA4738}"/>
              </a:ext>
            </a:extLst>
          </p:cNvPr>
          <p:cNvSpPr/>
          <p:nvPr/>
        </p:nvSpPr>
        <p:spPr>
          <a:xfrm>
            <a:off x="4077051" y="3814512"/>
            <a:ext cx="4501251" cy="1384995"/>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Give feedback to our group or another group based on their performance to help them.</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we be constructive when giving feedback?</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we be a role model by showing respect during our lessons?</a:t>
            </a:r>
          </a:p>
          <a:p>
            <a:pPr marL="377825" marR="626110" lvl="0" indent="-287020">
              <a:buFont typeface="Arial"/>
              <a:buChar char="•"/>
              <a:tabLst>
                <a:tab pos="377825" algn="l"/>
                <a:tab pos="378460" algn="l"/>
              </a:tabLst>
            </a:pPr>
            <a:endParaRPr lang="en-GB" sz="1200" spc="-5" dirty="0">
              <a:solidFill>
                <a:prstClr val="black"/>
              </a:solidFill>
              <a:latin typeface="Carlito"/>
              <a:cs typeface="Carlito"/>
            </a:endParaRPr>
          </a:p>
        </p:txBody>
      </p:sp>
      <p:sp>
        <p:nvSpPr>
          <p:cNvPr id="27" name="TextBox 26">
            <a:extLst>
              <a:ext uri="{FF2B5EF4-FFF2-40B4-BE49-F238E27FC236}">
                <a16:creationId xmlns:a16="http://schemas.microsoft.com/office/drawing/2014/main" id="{A558177F-BA58-47A6-BAFD-D0C9D79725A9}"/>
              </a:ext>
            </a:extLst>
          </p:cNvPr>
          <p:cNvSpPr txBox="1"/>
          <p:nvPr/>
        </p:nvSpPr>
        <p:spPr>
          <a:xfrm>
            <a:off x="685257" y="5605385"/>
            <a:ext cx="1703492" cy="584775"/>
          </a:xfrm>
          <a:prstGeom prst="rect">
            <a:avLst/>
          </a:prstGeom>
          <a:noFill/>
        </p:spPr>
        <p:txBody>
          <a:bodyPr wrap="square" rtlCol="0">
            <a:spAutoFit/>
          </a:bodyPr>
          <a:lstStyle/>
          <a:p>
            <a:pPr algn="ctr"/>
            <a:r>
              <a:rPr lang="en-GB" sz="1600" b="1" dirty="0"/>
              <a:t>Olga </a:t>
            </a:r>
          </a:p>
          <a:p>
            <a:pPr algn="ctr"/>
            <a:r>
              <a:rPr lang="en-GB" sz="1600" b="1" dirty="0"/>
              <a:t>Korbut</a:t>
            </a:r>
          </a:p>
        </p:txBody>
      </p:sp>
      <p:pic>
        <p:nvPicPr>
          <p:cNvPr id="28" name="Picture 27">
            <a:extLst>
              <a:ext uri="{FF2B5EF4-FFF2-40B4-BE49-F238E27FC236}">
                <a16:creationId xmlns:a16="http://schemas.microsoft.com/office/drawing/2014/main" id="{35B05695-48A3-437D-A7D0-271D70BDAC72}"/>
              </a:ext>
            </a:extLst>
          </p:cNvPr>
          <p:cNvPicPr>
            <a:picLocks noChangeAspect="1"/>
          </p:cNvPicPr>
          <p:nvPr/>
        </p:nvPicPr>
        <p:blipFill>
          <a:blip r:embed="rId3"/>
          <a:stretch>
            <a:fillRect/>
          </a:stretch>
        </p:blipFill>
        <p:spPr>
          <a:xfrm>
            <a:off x="255440" y="5429294"/>
            <a:ext cx="883002" cy="1223175"/>
          </a:xfrm>
          <a:prstGeom prst="rect">
            <a:avLst/>
          </a:prstGeom>
        </p:spPr>
      </p:pic>
    </p:spTree>
    <p:extLst>
      <p:ext uri="{BB962C8B-B14F-4D97-AF65-F5344CB8AC3E}">
        <p14:creationId xmlns:p14="http://schemas.microsoft.com/office/powerpoint/2010/main" val="48995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5110EE0-0784-4CB6-B6B0-6BD650521674}"/>
              </a:ext>
            </a:extLst>
          </p:cNvPr>
          <p:cNvSpPr/>
          <p:nvPr/>
        </p:nvSpPr>
        <p:spPr>
          <a:xfrm>
            <a:off x="253385" y="958819"/>
            <a:ext cx="7188470" cy="2639080"/>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201133" y="123060"/>
            <a:ext cx="830833" cy="744029"/>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903861" y="41239"/>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6">
            <a:extLst>
              <a:ext uri="{FF2B5EF4-FFF2-40B4-BE49-F238E27FC236}">
                <a16:creationId xmlns:a16="http://schemas.microsoft.com/office/drawing/2014/main" id="{A5514543-91CD-4224-94C4-E4AD14B11FAB}"/>
              </a:ext>
            </a:extLst>
          </p:cNvPr>
          <p:cNvGrpSpPr/>
          <p:nvPr/>
        </p:nvGrpSpPr>
        <p:grpSpPr>
          <a:xfrm>
            <a:off x="5624515" y="41185"/>
            <a:ext cx="3220881" cy="414722"/>
            <a:chOff x="1330452" y="71627"/>
            <a:chExt cx="2769235" cy="490855"/>
          </a:xfrm>
        </p:grpSpPr>
        <p:sp>
          <p:nvSpPr>
            <p:cNvPr id="7"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9" name="object 10">
            <a:extLst>
              <a:ext uri="{FF2B5EF4-FFF2-40B4-BE49-F238E27FC236}">
                <a16:creationId xmlns:a16="http://schemas.microsoft.com/office/drawing/2014/main" id="{2B4BA900-7343-4760-8ED5-B61E4C15A1E5}"/>
              </a:ext>
            </a:extLst>
          </p:cNvPr>
          <p:cNvGrpSpPr/>
          <p:nvPr/>
        </p:nvGrpSpPr>
        <p:grpSpPr>
          <a:xfrm>
            <a:off x="7972541" y="572947"/>
            <a:ext cx="4133215" cy="408940"/>
            <a:chOff x="4802123" y="829055"/>
            <a:chExt cx="4133215" cy="408940"/>
          </a:xfrm>
        </p:grpSpPr>
        <p:sp>
          <p:nvSpPr>
            <p:cNvPr id="10"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1"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2" name="Rectangle 11"/>
          <p:cNvSpPr/>
          <p:nvPr/>
        </p:nvSpPr>
        <p:spPr>
          <a:xfrm>
            <a:off x="3146115" y="67954"/>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3" name="Rectangle 12"/>
          <p:cNvSpPr/>
          <p:nvPr/>
        </p:nvSpPr>
        <p:spPr>
          <a:xfrm>
            <a:off x="5868882" y="75550"/>
            <a:ext cx="288797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UKS2: OOA/Orienteering</a:t>
            </a:r>
          </a:p>
        </p:txBody>
      </p:sp>
      <p:graphicFrame>
        <p:nvGraphicFramePr>
          <p:cNvPr id="14" name="Table 13">
            <a:extLst>
              <a:ext uri="{FF2B5EF4-FFF2-40B4-BE49-F238E27FC236}">
                <a16:creationId xmlns:a16="http://schemas.microsoft.com/office/drawing/2014/main" id="{AC50FECD-8039-4F9B-BB82-5ADE23674B79}"/>
              </a:ext>
            </a:extLst>
          </p:cNvPr>
          <p:cNvGraphicFramePr>
            <a:graphicFrameLocks noGrp="1"/>
          </p:cNvGraphicFramePr>
          <p:nvPr>
            <p:extLst>
              <p:ext uri="{D42A27DB-BD31-4B8C-83A1-F6EECF244321}">
                <p14:modId xmlns:p14="http://schemas.microsoft.com/office/powerpoint/2010/main" val="595266475"/>
              </p:ext>
            </p:extLst>
          </p:nvPr>
        </p:nvGraphicFramePr>
        <p:xfrm>
          <a:off x="7975752" y="978585"/>
          <a:ext cx="4127337" cy="5470588"/>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0000"/>
                    </a:ext>
                  </a:extLst>
                </a:gridCol>
                <a:gridCol w="2895314">
                  <a:extLst>
                    <a:ext uri="{9D8B030D-6E8A-4147-A177-3AD203B41FA5}">
                      <a16:colId xmlns:a16="http://schemas.microsoft.com/office/drawing/2014/main" val="20001"/>
                    </a:ext>
                  </a:extLst>
                </a:gridCol>
              </a:tblGrid>
              <a:tr h="455962">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Control</a:t>
                      </a:r>
                      <a:r>
                        <a:rPr lang="en-US" sz="1200" b="1" baseline="0" dirty="0">
                          <a:solidFill>
                            <a:schemeClr val="accent5">
                              <a:lumMod val="75000"/>
                            </a:schemeClr>
                          </a:solidFill>
                          <a:effectLst/>
                          <a:latin typeface="+mn-lt"/>
                          <a:ea typeface="Twinkl" charset="0"/>
                          <a:cs typeface="Twinkl" charset="0"/>
                        </a:rPr>
                        <a:t> Card</a:t>
                      </a:r>
                      <a:endParaRPr lang="en-US" sz="1200" b="1" dirty="0">
                        <a:solidFill>
                          <a:schemeClr val="accent5">
                            <a:lumMod val="75000"/>
                          </a:schemeClr>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This is the card carried by each team to identify what they find at each marker.</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6165">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Control marker</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stations scattered throughout a course that each team should visit.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9465">
                <a:tc>
                  <a:txBody>
                    <a:bodyPr/>
                    <a:lstStyle/>
                    <a:p>
                      <a:pPr marL="107950" marR="0" algn="ctr">
                        <a:spcBef>
                          <a:spcPts val="395"/>
                        </a:spcBef>
                        <a:spcAft>
                          <a:spcPts val="0"/>
                        </a:spcAft>
                      </a:pPr>
                      <a:r>
                        <a:rPr lang="en-US" sz="1200" b="1" dirty="0">
                          <a:solidFill>
                            <a:schemeClr val="accent3">
                              <a:lumMod val="50000"/>
                            </a:schemeClr>
                          </a:solidFill>
                          <a:effectLst/>
                          <a:latin typeface="+mn-lt"/>
                          <a:ea typeface="Twinkl" charset="0"/>
                          <a:cs typeface="Twinkl" charset="0"/>
                        </a:rPr>
                        <a:t>Orientating</a:t>
                      </a:r>
                      <a:r>
                        <a:rPr lang="en-US" sz="1200" b="1" baseline="0" dirty="0">
                          <a:solidFill>
                            <a:schemeClr val="accent3">
                              <a:lumMod val="50000"/>
                            </a:schemeClr>
                          </a:solidFill>
                          <a:effectLst/>
                          <a:latin typeface="+mn-lt"/>
                          <a:ea typeface="Twinkl" charset="0"/>
                          <a:cs typeface="Twinkl" charset="0"/>
                        </a:rPr>
                        <a:t> the map.</a:t>
                      </a:r>
                      <a:endParaRPr lang="en-US" sz="1200" b="1" dirty="0">
                        <a:solidFill>
                          <a:schemeClr val="accent3">
                            <a:lumMod val="50000"/>
                          </a:schemeClr>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indent="0" algn="l" defTabSz="457200" rtl="0" eaLnBrk="1" fontAlgn="auto" latinLnBrk="0" hangingPunct="1">
                        <a:lnSpc>
                          <a:spcPct val="112000"/>
                        </a:lnSpc>
                        <a:spcBef>
                          <a:spcPts val="400"/>
                        </a:spcBef>
                        <a:spcAft>
                          <a:spcPts val="0"/>
                        </a:spcAft>
                        <a:buClrTx/>
                        <a:buSzTx/>
                        <a:buFontTx/>
                        <a:buNone/>
                        <a:tabLst/>
                        <a:defRPr/>
                      </a:pPr>
                      <a:r>
                        <a:rPr lang="en-US" sz="1100" dirty="0"/>
                        <a:t>This is setting the map so it is held the right way round. You can find your location on the map using features.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9465">
                <a:tc>
                  <a:txBody>
                    <a:bodyPr/>
                    <a:lstStyle/>
                    <a:p>
                      <a:pPr marL="107950" marR="0" algn="ctr">
                        <a:spcBef>
                          <a:spcPts val="395"/>
                        </a:spcBef>
                        <a:spcAft>
                          <a:spcPts val="0"/>
                        </a:spcAft>
                      </a:pPr>
                      <a:r>
                        <a:rPr lang="en-US" sz="1200" b="1" dirty="0">
                          <a:solidFill>
                            <a:srgbClr val="0000FF"/>
                          </a:solidFill>
                          <a:effectLst/>
                          <a:latin typeface="+mn-lt"/>
                          <a:ea typeface="Twinkl" charset="0"/>
                          <a:cs typeface="Twinkl" charset="0"/>
                        </a:rPr>
                        <a:t>Stamina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ability to perform physical activity for a sustained period of time.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9465">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Grid</a:t>
                      </a:r>
                      <a:r>
                        <a:rPr lang="en-US" sz="1200" b="1" baseline="0" dirty="0">
                          <a:solidFill>
                            <a:srgbClr val="FF0000"/>
                          </a:solidFill>
                          <a:effectLst/>
                          <a:latin typeface="+mn-lt"/>
                          <a:ea typeface="Twinkl" charset="0"/>
                          <a:cs typeface="Twinkl" charset="0"/>
                        </a:rPr>
                        <a:t> reference/ Coordinates</a:t>
                      </a:r>
                      <a:endParaRPr lang="en-US" sz="1200" b="1" dirty="0">
                        <a:solidFill>
                          <a:srgbClr val="FF0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Using the markers and grids on the map to identify locations of control markers.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9465">
                <a:tc>
                  <a:txBody>
                    <a:bodyPr/>
                    <a:lstStyle/>
                    <a:p>
                      <a:pPr marL="107950" marR="0" algn="ctr">
                        <a:spcBef>
                          <a:spcPts val="395"/>
                        </a:spcBef>
                        <a:spcAft>
                          <a:spcPts val="0"/>
                        </a:spcAft>
                      </a:pPr>
                      <a:r>
                        <a:rPr lang="en-US" sz="1200" b="1" dirty="0">
                          <a:solidFill>
                            <a:srgbClr val="FF2CD7"/>
                          </a:solidFill>
                          <a:effectLst/>
                          <a:latin typeface="+mn-lt"/>
                          <a:ea typeface="Twinkl" charset="0"/>
                          <a:cs typeface="Twinkl" charset="0"/>
                        </a:rPr>
                        <a:t>Teamwork</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Communicating and working with others to establish a goal.</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9465">
                <a:tc>
                  <a:txBody>
                    <a:bodyPr/>
                    <a:lstStyle/>
                    <a:p>
                      <a:pPr marL="107950" marR="0" algn="ctr">
                        <a:spcBef>
                          <a:spcPts val="395"/>
                        </a:spcBef>
                        <a:spcAft>
                          <a:spcPts val="0"/>
                        </a:spcAft>
                      </a:pPr>
                      <a:r>
                        <a:rPr lang="en-US" sz="1200" b="1" dirty="0">
                          <a:solidFill>
                            <a:srgbClr val="FF6600"/>
                          </a:solidFill>
                          <a:effectLst/>
                          <a:latin typeface="+mn-lt"/>
                          <a:ea typeface="Twinkl" charset="0"/>
                          <a:cs typeface="Twinkl" charset="0"/>
                        </a:rPr>
                        <a:t>Key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A set of symbols that marks human and physical features on a map.</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9465">
                <a:tc>
                  <a:txBody>
                    <a:bodyPr/>
                    <a:lstStyle/>
                    <a:p>
                      <a:pPr marL="107950" marR="0" algn="ctr">
                        <a:spcBef>
                          <a:spcPts val="395"/>
                        </a:spcBef>
                        <a:spcAft>
                          <a:spcPts val="0"/>
                        </a:spcAft>
                      </a:pPr>
                      <a:r>
                        <a:rPr lang="en-US" sz="1200" b="1" dirty="0">
                          <a:solidFill>
                            <a:schemeClr val="accent4">
                              <a:lumMod val="75000"/>
                            </a:schemeClr>
                          </a:solidFill>
                          <a:effectLst/>
                          <a:latin typeface="+mn-lt"/>
                          <a:ea typeface="Twinkl" charset="0"/>
                          <a:cs typeface="Twinkl" charset="0"/>
                        </a:rPr>
                        <a:t>Route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direction they aim to go in order the visit each control marker.</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9465">
                <a:tc>
                  <a:txBody>
                    <a:bodyPr/>
                    <a:lstStyle/>
                    <a:p>
                      <a:pPr marL="107950" marR="0" algn="ctr">
                        <a:spcBef>
                          <a:spcPts val="395"/>
                        </a:spcBef>
                        <a:spcAft>
                          <a:spcPts val="0"/>
                        </a:spcAft>
                      </a:pPr>
                      <a:r>
                        <a:rPr lang="en-US" sz="1200" b="1" dirty="0">
                          <a:solidFill>
                            <a:srgbClr val="008000"/>
                          </a:solidFill>
                          <a:effectLst/>
                          <a:latin typeface="+mn-lt"/>
                          <a:ea typeface="Twinkl" charset="0"/>
                          <a:cs typeface="Twinkl" charset="0"/>
                        </a:rPr>
                        <a:t>Tactics</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plan and approach taken to try to win the competition.</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9465">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Navigate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Plan</a:t>
                      </a:r>
                      <a:r>
                        <a:rPr lang="en-US" sz="1100" baseline="0" dirty="0"/>
                        <a:t> or direct something/someone through a course or route using a map. </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933814566"/>
                  </a:ext>
                </a:extLst>
              </a:tr>
              <a:tr h="439465">
                <a:tc>
                  <a:txBody>
                    <a:bodyPr/>
                    <a:lstStyle/>
                    <a:p>
                      <a:pPr marL="107950" marR="0" algn="ctr">
                        <a:spcBef>
                          <a:spcPts val="395"/>
                        </a:spcBef>
                        <a:spcAft>
                          <a:spcPts val="0"/>
                        </a:spcAft>
                      </a:pPr>
                      <a:r>
                        <a:rPr lang="en-US" sz="1200" b="1" dirty="0">
                          <a:solidFill>
                            <a:srgbClr val="7030A0"/>
                          </a:solidFill>
                          <a:effectLst/>
                          <a:latin typeface="+mn-lt"/>
                          <a:ea typeface="Twinkl" charset="0"/>
                          <a:cs typeface="Twinkl" charset="0"/>
                        </a:rPr>
                        <a:t>Compass</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An</a:t>
                      </a:r>
                      <a:r>
                        <a:rPr lang="en-US" sz="1100" baseline="0" dirty="0"/>
                        <a:t> instrument used for navigation which shows direction. </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781879241"/>
                  </a:ext>
                </a:extLst>
              </a:tr>
              <a:tr h="439465">
                <a:tc>
                  <a:txBody>
                    <a:bodyPr/>
                    <a:lstStyle/>
                    <a:p>
                      <a:pPr marL="107950" marR="0" algn="ctr">
                        <a:spcBef>
                          <a:spcPts val="395"/>
                        </a:spcBef>
                        <a:spcAft>
                          <a:spcPts val="0"/>
                        </a:spcAft>
                      </a:pPr>
                      <a:r>
                        <a:rPr lang="en-US" sz="1200" b="1" dirty="0">
                          <a:solidFill>
                            <a:schemeClr val="accent6">
                              <a:lumMod val="75000"/>
                            </a:schemeClr>
                          </a:solidFill>
                          <a:effectLst/>
                          <a:latin typeface="+mn-lt"/>
                          <a:ea typeface="Twinkl" charset="0"/>
                          <a:cs typeface="Twinkl" charset="0"/>
                        </a:rPr>
                        <a:t>Cooperation</a:t>
                      </a:r>
                      <a:r>
                        <a:rPr lang="en-US" sz="1200" b="1" dirty="0">
                          <a:solidFill>
                            <a:srgbClr val="FF0000"/>
                          </a:solidFill>
                          <a:effectLst/>
                          <a:latin typeface="+mn-lt"/>
                          <a:ea typeface="Twinkl" charset="0"/>
                          <a:cs typeface="Twinkl" charset="0"/>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Process of working together for the same outcome.</a:t>
                      </a:r>
                      <a:r>
                        <a:rPr lang="en-US" sz="1100" baseline="0" dirty="0"/>
                        <a:t> </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392275589"/>
                  </a:ext>
                </a:extLst>
              </a:tr>
            </a:tbl>
          </a:graphicData>
        </a:graphic>
      </p:graphicFrame>
      <p:sp>
        <p:nvSpPr>
          <p:cNvPr id="16" name="Rectangle 15"/>
          <p:cNvSpPr/>
          <p:nvPr/>
        </p:nvSpPr>
        <p:spPr>
          <a:xfrm>
            <a:off x="381417" y="978585"/>
            <a:ext cx="7234227" cy="2564805"/>
          </a:xfrm>
          <a:prstGeom prst="rect">
            <a:avLst/>
          </a:prstGeom>
        </p:spPr>
        <p:txBody>
          <a:bodyPr wrap="square">
            <a:spAutoFit/>
          </a:bodyPr>
          <a:lstStyle/>
          <a:p>
            <a:pPr marL="90805" lvl="0">
              <a:spcBef>
                <a:spcPts val="285"/>
              </a:spcBef>
            </a:pPr>
            <a:r>
              <a:rPr lang="en-GB" sz="1200" b="1" spc="-5" dirty="0">
                <a:solidFill>
                  <a:prstClr val="black"/>
                </a:solidFill>
                <a:latin typeface="Carlito"/>
                <a:cs typeface="Carlito"/>
              </a:rPr>
              <a:t>Children </a:t>
            </a:r>
            <a:r>
              <a:rPr lang="en-GB" sz="1200" b="1" dirty="0">
                <a:solidFill>
                  <a:prstClr val="black"/>
                </a:solidFill>
                <a:latin typeface="Carlito"/>
                <a:cs typeface="Carlito"/>
              </a:rPr>
              <a:t>will be </a:t>
            </a:r>
            <a:r>
              <a:rPr lang="en-GB" sz="1200" b="1" spc="-5" dirty="0">
                <a:solidFill>
                  <a:prstClr val="black"/>
                </a:solidFill>
                <a:latin typeface="Carlito"/>
                <a:cs typeface="Carlito"/>
              </a:rPr>
              <a:t>taught</a:t>
            </a:r>
            <a:r>
              <a:rPr lang="en-GB" sz="1200" b="1" spc="10" dirty="0">
                <a:solidFill>
                  <a:prstClr val="black"/>
                </a:solidFill>
                <a:latin typeface="Carlito"/>
                <a:cs typeface="Carlito"/>
              </a:rPr>
              <a:t> </a:t>
            </a:r>
            <a:r>
              <a:rPr lang="en-GB" sz="1200" b="1" spc="-5" dirty="0">
                <a:solidFill>
                  <a:prstClr val="black"/>
                </a:solidFill>
                <a:latin typeface="Carlito"/>
                <a:cs typeface="Carlito"/>
              </a:rPr>
              <a:t>to:</a:t>
            </a:r>
            <a:endParaRPr lang="en-GB" sz="1200" spc="-5" dirty="0">
              <a:solidFill>
                <a:srgbClr val="ED7D31">
                  <a:lumMod val="75000"/>
                </a:srgbClr>
              </a:solidFill>
              <a:latin typeface="Carlito"/>
              <a:cs typeface="Carlito"/>
            </a:endParaRP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Begin to show problem solving skills when having to adapt their plan when following a route (e.g. say they cannot pass through a certain area).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Communicate opinions on a plan or a problem within a team.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Begin to follow a map in an unknown location.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Continue to use direction when following a route but begin introduces a compass to assist this.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Work cooperatively in order solve clues and when following a route. </a:t>
            </a:r>
          </a:p>
          <a:p>
            <a:pPr marL="262890" lvl="0" indent="-172720">
              <a:spcBef>
                <a:spcPts val="215"/>
              </a:spcBef>
              <a:buFont typeface="Arial"/>
              <a:buChar char="•"/>
              <a:tabLst>
                <a:tab pos="263525" algn="l"/>
              </a:tabLst>
            </a:pPr>
            <a:r>
              <a:rPr lang="en-GB" sz="1200" dirty="0">
                <a:solidFill>
                  <a:prstClr val="black"/>
                </a:solidFill>
                <a:latin typeface="Carlito"/>
                <a:cs typeface="Carlito"/>
              </a:rPr>
              <a:t>Follow a route using a compass. </a:t>
            </a:r>
          </a:p>
          <a:p>
            <a:pPr marL="262890" lvl="0" indent="-172720">
              <a:spcBef>
                <a:spcPts val="215"/>
              </a:spcBef>
              <a:buFont typeface="Arial"/>
              <a:buChar char="•"/>
              <a:tabLst>
                <a:tab pos="263525" algn="l"/>
              </a:tabLst>
            </a:pPr>
            <a:r>
              <a:rPr lang="en-GB" sz="1200" dirty="0">
                <a:solidFill>
                  <a:prstClr val="black"/>
                </a:solidFill>
                <a:latin typeface="Carlito"/>
                <a:cs typeface="Carlito"/>
              </a:rPr>
              <a:t>Work collaboratively as part of team when adapting to a new route or having to change a plan. </a:t>
            </a:r>
          </a:p>
          <a:p>
            <a:pPr marL="262890" lvl="0" indent="-172720">
              <a:spcBef>
                <a:spcPts val="215"/>
              </a:spcBef>
              <a:buFont typeface="Arial"/>
              <a:buChar char="•"/>
              <a:tabLst>
                <a:tab pos="263525" algn="l"/>
              </a:tabLst>
            </a:pPr>
            <a:r>
              <a:rPr lang="en-GB" sz="1200" dirty="0">
                <a:solidFill>
                  <a:prstClr val="black"/>
                </a:solidFill>
                <a:latin typeface="Carlito"/>
                <a:cs typeface="Carlito"/>
              </a:rPr>
              <a:t>Plan a route for someone else using clues. </a:t>
            </a:r>
          </a:p>
          <a:p>
            <a:pPr marL="262890" lvl="0" indent="-172720">
              <a:spcBef>
                <a:spcPts val="215"/>
              </a:spcBef>
              <a:buFont typeface="Arial"/>
              <a:buChar char="•"/>
              <a:tabLst>
                <a:tab pos="263525" algn="l"/>
              </a:tabLst>
            </a:pPr>
            <a:r>
              <a:rPr lang="en-GB" sz="1200" dirty="0">
                <a:solidFill>
                  <a:prstClr val="black"/>
                </a:solidFill>
                <a:latin typeface="Carlito"/>
                <a:cs typeface="Carlito"/>
              </a:rPr>
              <a:t>Plan a route for someone else taking into account safety and hazards. </a:t>
            </a:r>
          </a:p>
          <a:p>
            <a:pPr marL="90170" lvl="0">
              <a:spcBef>
                <a:spcPts val="215"/>
              </a:spcBef>
              <a:tabLst>
                <a:tab pos="263525" algn="l"/>
              </a:tabLst>
            </a:pPr>
            <a:endParaRPr lang="en-GB" sz="1200" dirty="0">
              <a:solidFill>
                <a:prstClr val="black"/>
              </a:solidFill>
              <a:latin typeface="Carlito"/>
              <a:cs typeface="Carlito"/>
            </a:endParaRPr>
          </a:p>
        </p:txBody>
      </p:sp>
      <p:sp>
        <p:nvSpPr>
          <p:cNvPr id="25" name="Rectangle 24">
            <a:extLst>
              <a:ext uri="{FF2B5EF4-FFF2-40B4-BE49-F238E27FC236}">
                <a16:creationId xmlns:a16="http://schemas.microsoft.com/office/drawing/2014/main" id="{4643489B-C2A8-4A8D-BA6F-3A7D19F52C0B}"/>
              </a:ext>
            </a:extLst>
          </p:cNvPr>
          <p:cNvSpPr/>
          <p:nvPr/>
        </p:nvSpPr>
        <p:spPr>
          <a:xfrm>
            <a:off x="253384" y="4981688"/>
            <a:ext cx="3286769" cy="168853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9630" lvl="0">
              <a:spcBef>
                <a:spcPts val="295"/>
              </a:spcBef>
              <a:defRPr/>
            </a:pPr>
            <a:endParaRPr lang="en-GB" sz="1200" kern="0" dirty="0">
              <a:solidFill>
                <a:prstClr val="black"/>
              </a:solidFill>
              <a:latin typeface="Carlito"/>
              <a:cs typeface="Carlito"/>
            </a:endParaRPr>
          </a:p>
        </p:txBody>
      </p:sp>
      <p:sp>
        <p:nvSpPr>
          <p:cNvPr id="26" name="TextBox 25">
            <a:extLst>
              <a:ext uri="{FF2B5EF4-FFF2-40B4-BE49-F238E27FC236}">
                <a16:creationId xmlns:a16="http://schemas.microsoft.com/office/drawing/2014/main" id="{00AB8C4B-FB55-4074-B685-E46543CB7795}"/>
              </a:ext>
            </a:extLst>
          </p:cNvPr>
          <p:cNvSpPr txBox="1"/>
          <p:nvPr/>
        </p:nvSpPr>
        <p:spPr>
          <a:xfrm>
            <a:off x="317400" y="5133458"/>
            <a:ext cx="3158735" cy="1384995"/>
          </a:xfrm>
          <a:prstGeom prst="rect">
            <a:avLst/>
          </a:prstGeom>
          <a:noFill/>
        </p:spPr>
        <p:txBody>
          <a:bodyPr wrap="square" rtlCol="0">
            <a:spAutoFit/>
          </a:bodyPr>
          <a:lstStyle/>
          <a:p>
            <a:pPr algn="ctr"/>
            <a:r>
              <a:rPr lang="en-GB" sz="1400" b="1" u="sng" dirty="0"/>
              <a:t>Curriculum links:</a:t>
            </a:r>
          </a:p>
          <a:p>
            <a:pPr algn="ctr"/>
            <a:r>
              <a:rPr lang="en-GB" sz="1400" dirty="0"/>
              <a:t>Maths – Scales / coordinates / direction / position</a:t>
            </a:r>
          </a:p>
          <a:p>
            <a:pPr algn="ctr"/>
            <a:r>
              <a:rPr lang="en-GB" sz="1400" dirty="0"/>
              <a:t>Geography – Map reading / keys /scales</a:t>
            </a:r>
          </a:p>
          <a:p>
            <a:pPr algn="ctr"/>
            <a:r>
              <a:rPr lang="en-GB" sz="1400" dirty="0"/>
              <a:t>PSHCE – Teamwork / resilience / Cooperation</a:t>
            </a:r>
          </a:p>
        </p:txBody>
      </p:sp>
      <p:sp>
        <p:nvSpPr>
          <p:cNvPr id="27" name="Rectangle 26">
            <a:extLst>
              <a:ext uri="{FF2B5EF4-FFF2-40B4-BE49-F238E27FC236}">
                <a16:creationId xmlns:a16="http://schemas.microsoft.com/office/drawing/2014/main" id="{CF922B1E-3005-43BF-B93A-ACE7CBBA077B}"/>
              </a:ext>
            </a:extLst>
          </p:cNvPr>
          <p:cNvSpPr/>
          <p:nvPr/>
        </p:nvSpPr>
        <p:spPr>
          <a:xfrm>
            <a:off x="253384" y="3689629"/>
            <a:ext cx="3286769" cy="1174387"/>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8E7FC5D9-6BEA-49E8-A5B3-F952AE2F8CC2}"/>
              </a:ext>
            </a:extLst>
          </p:cNvPr>
          <p:cNvSpPr/>
          <p:nvPr/>
        </p:nvSpPr>
        <p:spPr>
          <a:xfrm>
            <a:off x="3738568" y="3689629"/>
            <a:ext cx="3970236" cy="1174387"/>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1868A07-C03D-4524-A39F-F9773BBCE06D}"/>
              </a:ext>
            </a:extLst>
          </p:cNvPr>
          <p:cNvSpPr/>
          <p:nvPr/>
        </p:nvSpPr>
        <p:spPr>
          <a:xfrm>
            <a:off x="203960" y="3689629"/>
            <a:ext cx="3598536" cy="1200329"/>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Lifestyle:</a:t>
            </a:r>
          </a:p>
          <a:p>
            <a:pPr marL="262890" marR="252729" lvl="0" indent="-172720">
              <a:buFont typeface="Arial"/>
              <a:buChar char="•"/>
              <a:tabLst>
                <a:tab pos="263525" algn="l"/>
              </a:tabLst>
            </a:pPr>
            <a:r>
              <a:rPr lang="en-GB" sz="1200" spc="-5" dirty="0">
                <a:solidFill>
                  <a:prstClr val="black"/>
                </a:solidFill>
                <a:latin typeface="Carlito"/>
                <a:cs typeface="Carlito"/>
              </a:rPr>
              <a:t>Is this a form of exercise or fitness?</a:t>
            </a:r>
          </a:p>
          <a:p>
            <a:pPr marL="262890" marR="252729" lvl="0" indent="-172720">
              <a:buFont typeface="Arial"/>
              <a:buChar char="•"/>
              <a:tabLst>
                <a:tab pos="263525" algn="l"/>
              </a:tabLst>
            </a:pPr>
            <a:r>
              <a:rPr lang="en-GB" sz="1200" spc="-5" dirty="0">
                <a:solidFill>
                  <a:prstClr val="black"/>
                </a:solidFill>
                <a:latin typeface="Carlito"/>
                <a:cs typeface="Carlito"/>
              </a:rPr>
              <a:t>What makes exercise actually exercise?</a:t>
            </a:r>
          </a:p>
          <a:p>
            <a:pPr marL="262890" marR="252729" lvl="0" indent="-172720">
              <a:buFont typeface="Arial"/>
              <a:buChar char="•"/>
              <a:tabLst>
                <a:tab pos="263525" algn="l"/>
              </a:tabLst>
            </a:pPr>
            <a:r>
              <a:rPr lang="en-GB" sz="1200" spc="-5" dirty="0">
                <a:solidFill>
                  <a:prstClr val="black"/>
                </a:solidFill>
                <a:latin typeface="Carlito"/>
                <a:cs typeface="Carlito"/>
              </a:rPr>
              <a:t>How might this help you in other areas of your school life?</a:t>
            </a: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30" name="Rectangle 29">
            <a:extLst>
              <a:ext uri="{FF2B5EF4-FFF2-40B4-BE49-F238E27FC236}">
                <a16:creationId xmlns:a16="http://schemas.microsoft.com/office/drawing/2014/main" id="{5082A6F9-0942-4103-80C2-7527E7E17D85}"/>
              </a:ext>
            </a:extLst>
          </p:cNvPr>
          <p:cNvSpPr/>
          <p:nvPr/>
        </p:nvSpPr>
        <p:spPr>
          <a:xfrm>
            <a:off x="3861283" y="3765434"/>
            <a:ext cx="3754361" cy="1384995"/>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you evaluate your performance when orienteering?</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characteristics can you show when problem solving or facing difficulty?</a:t>
            </a:r>
          </a:p>
          <a:p>
            <a:pPr marL="377825" marR="626110" lvl="0" indent="-287020">
              <a:buFont typeface="Arial"/>
              <a:buChar char="•"/>
              <a:tabLst>
                <a:tab pos="377825" algn="l"/>
                <a:tab pos="378460" algn="l"/>
              </a:tabLst>
            </a:pPr>
            <a:endParaRPr lang="en-GB" sz="1200" spc="-5" dirty="0">
              <a:solidFill>
                <a:prstClr val="black"/>
              </a:solidFill>
              <a:latin typeface="Carlito"/>
              <a:cs typeface="Carlito"/>
            </a:endParaRPr>
          </a:p>
          <a:p>
            <a:pPr marL="377825" marR="626110" lvl="0" indent="-287020">
              <a:buFont typeface="Arial"/>
              <a:buChar char="•"/>
              <a:tabLst>
                <a:tab pos="377825" algn="l"/>
                <a:tab pos="378460" algn="l"/>
              </a:tabLst>
            </a:pPr>
            <a:endParaRPr lang="en-GB" sz="1200" spc="-5" dirty="0">
              <a:solidFill>
                <a:prstClr val="black"/>
              </a:solidFill>
              <a:latin typeface="Carlito"/>
              <a:cs typeface="Carlito"/>
            </a:endParaRPr>
          </a:p>
        </p:txBody>
      </p:sp>
    </p:spTree>
    <p:extLst>
      <p:ext uri="{BB962C8B-B14F-4D97-AF65-F5344CB8AC3E}">
        <p14:creationId xmlns:p14="http://schemas.microsoft.com/office/powerpoint/2010/main" val="376097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88468FB-4DB7-4D3A-A411-727B5B11B153}"/>
              </a:ext>
            </a:extLst>
          </p:cNvPr>
          <p:cNvSpPr/>
          <p:nvPr/>
        </p:nvSpPr>
        <p:spPr>
          <a:xfrm>
            <a:off x="4119290" y="3771412"/>
            <a:ext cx="3587795" cy="1633351"/>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01132" y="5256581"/>
            <a:ext cx="3587795" cy="14771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9630" lvl="0">
              <a:spcBef>
                <a:spcPts val="295"/>
              </a:spcBef>
              <a:defRPr/>
            </a:pPr>
            <a:endParaRPr lang="en-GB" sz="1200" kern="0" dirty="0">
              <a:solidFill>
                <a:prstClr val="black"/>
              </a:solidFill>
              <a:latin typeface="Carlito"/>
              <a:cs typeface="Carlito"/>
            </a:endParaRPr>
          </a:p>
        </p:txBody>
      </p:sp>
      <p:sp>
        <p:nvSpPr>
          <p:cNvPr id="26" name="Rectangle 25">
            <a:extLst>
              <a:ext uri="{FF2B5EF4-FFF2-40B4-BE49-F238E27FC236}">
                <a16:creationId xmlns:a16="http://schemas.microsoft.com/office/drawing/2014/main" id="{E2B6A4DA-7D58-4AAF-8FDA-39C206408712}"/>
              </a:ext>
            </a:extLst>
          </p:cNvPr>
          <p:cNvSpPr/>
          <p:nvPr/>
        </p:nvSpPr>
        <p:spPr>
          <a:xfrm>
            <a:off x="188853" y="3769159"/>
            <a:ext cx="3644916" cy="1406848"/>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5110EE0-0784-4CB6-B6B0-6BD650521674}"/>
              </a:ext>
            </a:extLst>
          </p:cNvPr>
          <p:cNvSpPr/>
          <p:nvPr/>
        </p:nvSpPr>
        <p:spPr>
          <a:xfrm>
            <a:off x="201133" y="931599"/>
            <a:ext cx="7505953" cy="2756986"/>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805" lvl="0">
              <a:spcBef>
                <a:spcPts val="285"/>
              </a:spcBef>
            </a:pPr>
            <a:endParaRPr lang="en-GB" sz="1200" dirty="0">
              <a:solidFill>
                <a:prstClr val="black"/>
              </a:solidFill>
              <a:latin typeface="Carlito"/>
              <a:cs typeface="Carlito"/>
            </a:endParaRPr>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201133" y="123061"/>
            <a:ext cx="861672" cy="771646"/>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661480" y="41131"/>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6">
            <a:extLst>
              <a:ext uri="{FF2B5EF4-FFF2-40B4-BE49-F238E27FC236}">
                <a16:creationId xmlns:a16="http://schemas.microsoft.com/office/drawing/2014/main" id="{A5514543-91CD-4224-94C4-E4AD14B11FAB}"/>
              </a:ext>
            </a:extLst>
          </p:cNvPr>
          <p:cNvGrpSpPr/>
          <p:nvPr/>
        </p:nvGrpSpPr>
        <p:grpSpPr>
          <a:xfrm>
            <a:off x="5430715" y="41077"/>
            <a:ext cx="3584848" cy="414722"/>
            <a:chOff x="1330452" y="71627"/>
            <a:chExt cx="2769235" cy="490855"/>
          </a:xfrm>
        </p:grpSpPr>
        <p:sp>
          <p:nvSpPr>
            <p:cNvPr id="7"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2" name="Rectangle 11"/>
          <p:cNvSpPr/>
          <p:nvPr/>
        </p:nvSpPr>
        <p:spPr>
          <a:xfrm>
            <a:off x="3146115" y="67954"/>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3" name="Rectangle 12"/>
          <p:cNvSpPr/>
          <p:nvPr/>
        </p:nvSpPr>
        <p:spPr>
          <a:xfrm>
            <a:off x="5502072" y="64992"/>
            <a:ext cx="3467616"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UKS2 Striking &amp; Fielding</a:t>
            </a:r>
          </a:p>
        </p:txBody>
      </p:sp>
      <p:grpSp>
        <p:nvGrpSpPr>
          <p:cNvPr id="14" name="object 10">
            <a:extLst>
              <a:ext uri="{FF2B5EF4-FFF2-40B4-BE49-F238E27FC236}">
                <a16:creationId xmlns:a16="http://schemas.microsoft.com/office/drawing/2014/main" id="{2B4BA900-7343-4760-8ED5-B61E4C15A1E5}"/>
              </a:ext>
            </a:extLst>
          </p:cNvPr>
          <p:cNvGrpSpPr/>
          <p:nvPr/>
        </p:nvGrpSpPr>
        <p:grpSpPr>
          <a:xfrm>
            <a:off x="7850739" y="579712"/>
            <a:ext cx="4296149" cy="408940"/>
            <a:chOff x="4802123" y="829055"/>
            <a:chExt cx="4133215" cy="408940"/>
          </a:xfrm>
        </p:grpSpPr>
        <p:sp>
          <p:nvSpPr>
            <p:cNvPr id="15"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6"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aphicFrame>
        <p:nvGraphicFramePr>
          <p:cNvPr id="18" name="object 14"/>
          <p:cNvGraphicFramePr>
            <a:graphicFrameLocks noGrp="1"/>
          </p:cNvGraphicFramePr>
          <p:nvPr>
            <p:extLst>
              <p:ext uri="{D42A27DB-BD31-4B8C-83A1-F6EECF244321}">
                <p14:modId xmlns:p14="http://schemas.microsoft.com/office/powerpoint/2010/main" val="1772089261"/>
              </p:ext>
            </p:extLst>
          </p:nvPr>
        </p:nvGraphicFramePr>
        <p:xfrm>
          <a:off x="7850739" y="988653"/>
          <a:ext cx="4265763" cy="5745072"/>
        </p:xfrm>
        <a:graphic>
          <a:graphicData uri="http://schemas.openxmlformats.org/drawingml/2006/table">
            <a:tbl>
              <a:tblPr firstRow="1" bandRow="1">
                <a:tableStyleId>{2D5ABB26-0587-4C30-8999-92F81FD0307C}</a:tableStyleId>
              </a:tblPr>
              <a:tblGrid>
                <a:gridCol w="1409454">
                  <a:extLst>
                    <a:ext uri="{9D8B030D-6E8A-4147-A177-3AD203B41FA5}">
                      <a16:colId xmlns:a16="http://schemas.microsoft.com/office/drawing/2014/main" val="20000"/>
                    </a:ext>
                  </a:extLst>
                </a:gridCol>
                <a:gridCol w="2856309">
                  <a:extLst>
                    <a:ext uri="{9D8B030D-6E8A-4147-A177-3AD203B41FA5}">
                      <a16:colId xmlns:a16="http://schemas.microsoft.com/office/drawing/2014/main" val="20001"/>
                    </a:ext>
                  </a:extLst>
                </a:gridCol>
              </a:tblGrid>
              <a:tr h="570722">
                <a:tc>
                  <a:txBody>
                    <a:bodyPr/>
                    <a:lstStyle/>
                    <a:p>
                      <a:pPr>
                        <a:lnSpc>
                          <a:spcPct val="100000"/>
                        </a:lnSpc>
                        <a:spcBef>
                          <a:spcPts val="30"/>
                        </a:spcBef>
                      </a:pPr>
                      <a:endParaRPr sz="1350" dirty="0">
                        <a:latin typeface="Times New Roman"/>
                        <a:cs typeface="Times New Roman"/>
                      </a:endParaRPr>
                    </a:p>
                    <a:p>
                      <a:pPr marL="108585" algn="ctr">
                        <a:lnSpc>
                          <a:spcPct val="100000"/>
                        </a:lnSpc>
                        <a:spcBef>
                          <a:spcPts val="5"/>
                        </a:spcBef>
                      </a:pPr>
                      <a:r>
                        <a:rPr sz="1200" b="1" spc="-10" dirty="0">
                          <a:solidFill>
                            <a:srgbClr val="2A1F94"/>
                          </a:solidFill>
                          <a:latin typeface="Carlito"/>
                          <a:cs typeface="Carlito"/>
                        </a:rPr>
                        <a:t>Overarm</a:t>
                      </a:r>
                      <a:r>
                        <a:rPr sz="1200" b="1" spc="-40" dirty="0">
                          <a:solidFill>
                            <a:srgbClr val="2A1F94"/>
                          </a:solidFill>
                          <a:latin typeface="Carlito"/>
                          <a:cs typeface="Carlito"/>
                        </a:rPr>
                        <a:t> </a:t>
                      </a:r>
                      <a:r>
                        <a:rPr sz="1200" b="1" spc="-5" dirty="0">
                          <a:solidFill>
                            <a:srgbClr val="2A1F94"/>
                          </a:solidFill>
                          <a:latin typeface="Carlito"/>
                          <a:cs typeface="Carlito"/>
                        </a:rPr>
                        <a:t>throw</a:t>
                      </a:r>
                      <a:endParaRPr sz="1200" dirty="0">
                        <a:latin typeface="Carlito"/>
                        <a:cs typeface="Carlito"/>
                      </a:endParaRPr>
                    </a:p>
                  </a:txBody>
                  <a:tcPr marL="0" marR="0" marT="381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8585">
                        <a:lnSpc>
                          <a:spcPct val="100000"/>
                        </a:lnSpc>
                        <a:spcBef>
                          <a:spcPts val="15"/>
                        </a:spcBef>
                      </a:pPr>
                      <a:r>
                        <a:rPr sz="1100" dirty="0">
                          <a:latin typeface="+mj-lt"/>
                          <a:cs typeface="Carlito"/>
                        </a:rPr>
                        <a:t>An object </a:t>
                      </a:r>
                      <a:r>
                        <a:rPr sz="1100" spc="-5" dirty="0">
                          <a:latin typeface="+mj-lt"/>
                          <a:cs typeface="Carlito"/>
                        </a:rPr>
                        <a:t>throw </a:t>
                      </a:r>
                      <a:r>
                        <a:rPr sz="1100" spc="-10" dirty="0">
                          <a:latin typeface="+mj-lt"/>
                          <a:cs typeface="Carlito"/>
                        </a:rPr>
                        <a:t>from </a:t>
                      </a:r>
                      <a:r>
                        <a:rPr sz="1100" dirty="0">
                          <a:latin typeface="+mj-lt"/>
                          <a:cs typeface="Carlito"/>
                        </a:rPr>
                        <a:t>the should</a:t>
                      </a:r>
                      <a:r>
                        <a:rPr sz="1100" spc="-60" dirty="0">
                          <a:latin typeface="+mj-lt"/>
                          <a:cs typeface="Carlito"/>
                        </a:rPr>
                        <a:t> </a:t>
                      </a:r>
                      <a:r>
                        <a:rPr sz="1100" dirty="0">
                          <a:latin typeface="+mj-lt"/>
                          <a:cs typeface="Carlito"/>
                        </a:rPr>
                        <a:t>and</a:t>
                      </a:r>
                    </a:p>
                    <a:p>
                      <a:pPr marL="108585" marR="190500">
                        <a:lnSpc>
                          <a:spcPts val="1620"/>
                        </a:lnSpc>
                        <a:spcBef>
                          <a:spcPts val="70"/>
                        </a:spcBef>
                      </a:pPr>
                      <a:r>
                        <a:rPr sz="1100" dirty="0">
                          <a:latin typeface="+mj-lt"/>
                          <a:cs typeface="Carlito"/>
                        </a:rPr>
                        <a:t>then </a:t>
                      </a:r>
                      <a:r>
                        <a:rPr sz="1100" spc="-10" dirty="0">
                          <a:latin typeface="+mj-lt"/>
                          <a:cs typeface="Carlito"/>
                        </a:rPr>
                        <a:t>forced </a:t>
                      </a:r>
                      <a:r>
                        <a:rPr sz="1100" spc="-5" dirty="0">
                          <a:latin typeface="+mj-lt"/>
                          <a:cs typeface="Carlito"/>
                        </a:rPr>
                        <a:t>forward. </a:t>
                      </a:r>
                      <a:r>
                        <a:rPr sz="1100" dirty="0">
                          <a:latin typeface="+mj-lt"/>
                          <a:cs typeface="Carlito"/>
                        </a:rPr>
                        <a:t>This </a:t>
                      </a:r>
                      <a:r>
                        <a:rPr sz="1100" spc="-5" dirty="0">
                          <a:latin typeface="+mj-lt"/>
                          <a:cs typeface="Carlito"/>
                        </a:rPr>
                        <a:t>throw </a:t>
                      </a:r>
                      <a:r>
                        <a:rPr sz="1100" dirty="0">
                          <a:latin typeface="+mj-lt"/>
                          <a:cs typeface="Carlito"/>
                        </a:rPr>
                        <a:t>is</a:t>
                      </a:r>
                      <a:r>
                        <a:rPr sz="1100" spc="-114" dirty="0">
                          <a:latin typeface="+mj-lt"/>
                          <a:cs typeface="Carlito"/>
                        </a:rPr>
                        <a:t> </a:t>
                      </a:r>
                      <a:r>
                        <a:rPr sz="1100" spc="-5" dirty="0">
                          <a:latin typeface="+mj-lt"/>
                          <a:cs typeface="Carlito"/>
                        </a:rPr>
                        <a:t>great  </a:t>
                      </a:r>
                      <a:r>
                        <a:rPr sz="1100" spc="-10" dirty="0">
                          <a:latin typeface="+mj-lt"/>
                          <a:cs typeface="Carlito"/>
                        </a:rPr>
                        <a:t>for </a:t>
                      </a:r>
                      <a:r>
                        <a:rPr sz="1100" spc="-5" dirty="0">
                          <a:latin typeface="+mj-lt"/>
                          <a:cs typeface="Carlito"/>
                        </a:rPr>
                        <a:t>longer</a:t>
                      </a:r>
                      <a:r>
                        <a:rPr sz="1100" spc="-25" dirty="0">
                          <a:latin typeface="+mj-lt"/>
                          <a:cs typeface="Carlito"/>
                        </a:rPr>
                        <a:t> </a:t>
                      </a:r>
                      <a:r>
                        <a:rPr sz="1100" spc="-5" dirty="0">
                          <a:latin typeface="+mj-lt"/>
                          <a:cs typeface="Carlito"/>
                        </a:rPr>
                        <a:t>distances.</a:t>
                      </a:r>
                      <a:endParaRPr sz="1100" dirty="0">
                        <a:latin typeface="+mj-lt"/>
                        <a:cs typeface="Carlito"/>
                      </a:endParaRP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0"/>
                  </a:ext>
                </a:extLst>
              </a:tr>
              <a:tr h="1079754">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050">
                        <a:latin typeface="Times New Roman"/>
                        <a:cs typeface="Times New Roman"/>
                      </a:endParaRPr>
                    </a:p>
                    <a:p>
                      <a:pPr marL="107314" algn="ctr">
                        <a:lnSpc>
                          <a:spcPct val="100000"/>
                        </a:lnSpc>
                      </a:pPr>
                      <a:r>
                        <a:rPr sz="1200" b="1" spc="-5" dirty="0">
                          <a:solidFill>
                            <a:srgbClr val="92D050"/>
                          </a:solidFill>
                          <a:latin typeface="Carlito"/>
                          <a:cs typeface="Carlito"/>
                        </a:rPr>
                        <a:t>Underarm</a:t>
                      </a:r>
                      <a:r>
                        <a:rPr sz="1200" b="1" spc="-25" dirty="0">
                          <a:solidFill>
                            <a:srgbClr val="92D050"/>
                          </a:solidFill>
                          <a:latin typeface="Carlito"/>
                          <a:cs typeface="Carlito"/>
                        </a:rPr>
                        <a:t> </a:t>
                      </a:r>
                      <a:r>
                        <a:rPr sz="1200" b="1" spc="-5" dirty="0">
                          <a:solidFill>
                            <a:srgbClr val="92D050"/>
                          </a:solidFill>
                          <a:latin typeface="Carlito"/>
                          <a:cs typeface="Carlito"/>
                        </a:rPr>
                        <a:t>throw</a:t>
                      </a:r>
                      <a:endParaRPr sz="1200">
                        <a:latin typeface="Carlito"/>
                        <a:cs typeface="Carlito"/>
                      </a:endParaRPr>
                    </a:p>
                  </a:txBody>
                  <a:tcPr marL="0" marR="0" marT="0"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8585">
                        <a:lnSpc>
                          <a:spcPct val="100000"/>
                        </a:lnSpc>
                        <a:spcBef>
                          <a:spcPts val="15"/>
                        </a:spcBef>
                      </a:pPr>
                      <a:r>
                        <a:rPr sz="1100" dirty="0">
                          <a:latin typeface="+mj-lt"/>
                          <a:cs typeface="Carlito"/>
                        </a:rPr>
                        <a:t>Using an object </a:t>
                      </a:r>
                      <a:r>
                        <a:rPr sz="1100" spc="-5" dirty="0">
                          <a:latin typeface="+mj-lt"/>
                          <a:cs typeface="Carlito"/>
                        </a:rPr>
                        <a:t>to throw over </a:t>
                      </a:r>
                      <a:r>
                        <a:rPr sz="1100" dirty="0">
                          <a:latin typeface="+mj-lt"/>
                          <a:cs typeface="Carlito"/>
                        </a:rPr>
                        <a:t>a</a:t>
                      </a:r>
                      <a:r>
                        <a:rPr sz="1100" spc="-45" dirty="0">
                          <a:latin typeface="+mj-lt"/>
                          <a:cs typeface="Carlito"/>
                        </a:rPr>
                        <a:t> </a:t>
                      </a:r>
                      <a:r>
                        <a:rPr sz="1100" dirty="0">
                          <a:latin typeface="+mj-lt"/>
                          <a:cs typeface="Carlito"/>
                        </a:rPr>
                        <a:t>short</a:t>
                      </a:r>
                    </a:p>
                    <a:p>
                      <a:pPr marL="108585">
                        <a:lnSpc>
                          <a:spcPct val="100000"/>
                        </a:lnSpc>
                        <a:spcBef>
                          <a:spcPts val="170"/>
                        </a:spcBef>
                      </a:pPr>
                      <a:r>
                        <a:rPr sz="1100" spc="-5" dirty="0">
                          <a:latin typeface="+mj-lt"/>
                          <a:cs typeface="Carlito"/>
                        </a:rPr>
                        <a:t>distance </a:t>
                      </a:r>
                      <a:r>
                        <a:rPr sz="1100" spc="-15" dirty="0">
                          <a:latin typeface="+mj-lt"/>
                          <a:cs typeface="Carlito"/>
                        </a:rPr>
                        <a:t>accurately. </a:t>
                      </a:r>
                      <a:r>
                        <a:rPr sz="1100" dirty="0">
                          <a:latin typeface="+mj-lt"/>
                          <a:cs typeface="Carlito"/>
                        </a:rPr>
                        <a:t>It </a:t>
                      </a:r>
                      <a:r>
                        <a:rPr sz="1100" spc="-10" dirty="0">
                          <a:latin typeface="+mj-lt"/>
                          <a:cs typeface="Carlito"/>
                        </a:rPr>
                        <a:t>involves</a:t>
                      </a:r>
                      <a:r>
                        <a:rPr sz="1100" spc="-20" dirty="0">
                          <a:latin typeface="+mj-lt"/>
                          <a:cs typeface="Carlito"/>
                        </a:rPr>
                        <a:t> </a:t>
                      </a:r>
                      <a:r>
                        <a:rPr sz="1100" dirty="0">
                          <a:latin typeface="+mj-lt"/>
                          <a:cs typeface="Carlito"/>
                        </a:rPr>
                        <a:t>the</a:t>
                      </a:r>
                    </a:p>
                    <a:p>
                      <a:pPr marL="108585" marR="143510">
                        <a:lnSpc>
                          <a:spcPct val="111900"/>
                        </a:lnSpc>
                        <a:spcBef>
                          <a:spcPts val="5"/>
                        </a:spcBef>
                      </a:pPr>
                      <a:r>
                        <a:rPr sz="1100" spc="-10" dirty="0">
                          <a:latin typeface="+mj-lt"/>
                          <a:cs typeface="Carlito"/>
                        </a:rPr>
                        <a:t>transference </a:t>
                      </a:r>
                      <a:r>
                        <a:rPr sz="1100" dirty="0">
                          <a:latin typeface="+mj-lt"/>
                          <a:cs typeface="Carlito"/>
                        </a:rPr>
                        <a:t>of </a:t>
                      </a:r>
                      <a:r>
                        <a:rPr sz="1100" spc="-5" dirty="0">
                          <a:latin typeface="+mj-lt"/>
                          <a:cs typeface="Carlito"/>
                        </a:rPr>
                        <a:t>weight forwards </a:t>
                      </a:r>
                      <a:r>
                        <a:rPr sz="1100" dirty="0">
                          <a:latin typeface="+mj-lt"/>
                          <a:cs typeface="Carlito"/>
                        </a:rPr>
                        <a:t>as the  </a:t>
                      </a:r>
                      <a:r>
                        <a:rPr sz="1100" spc="-5" dirty="0">
                          <a:latin typeface="+mj-lt"/>
                          <a:cs typeface="Carlito"/>
                        </a:rPr>
                        <a:t>straight-</a:t>
                      </a:r>
                      <a:r>
                        <a:rPr sz="1100" b="1" spc="-5" dirty="0">
                          <a:latin typeface="+mj-lt"/>
                          <a:cs typeface="Carlito"/>
                        </a:rPr>
                        <a:t>t</a:t>
                      </a:r>
                      <a:r>
                        <a:rPr sz="1100" b="0" spc="-5" dirty="0">
                          <a:latin typeface="+mj-lt"/>
                          <a:cs typeface="Carlito"/>
                        </a:rPr>
                        <a:t>hrowing </a:t>
                      </a:r>
                      <a:r>
                        <a:rPr sz="1100" dirty="0">
                          <a:latin typeface="+mj-lt"/>
                          <a:cs typeface="Carlito"/>
                        </a:rPr>
                        <a:t>arm </a:t>
                      </a:r>
                      <a:r>
                        <a:rPr sz="1100" spc="-5" dirty="0">
                          <a:latin typeface="+mj-lt"/>
                          <a:cs typeface="Carlito"/>
                        </a:rPr>
                        <a:t>swings through  </a:t>
                      </a:r>
                      <a:r>
                        <a:rPr sz="1100" spc="-10" dirty="0">
                          <a:latin typeface="+mj-lt"/>
                          <a:cs typeface="Carlito"/>
                        </a:rPr>
                        <a:t>from </a:t>
                      </a:r>
                      <a:r>
                        <a:rPr sz="1100" dirty="0">
                          <a:latin typeface="+mj-lt"/>
                          <a:cs typeface="Carlito"/>
                        </a:rPr>
                        <a:t>the back </a:t>
                      </a:r>
                      <a:r>
                        <a:rPr sz="1100" spc="-5" dirty="0">
                          <a:latin typeface="+mj-lt"/>
                          <a:cs typeface="Carlito"/>
                        </a:rPr>
                        <a:t>to </a:t>
                      </a:r>
                      <a:r>
                        <a:rPr sz="1100" dirty="0">
                          <a:latin typeface="+mj-lt"/>
                          <a:cs typeface="Carlito"/>
                        </a:rPr>
                        <a:t>the </a:t>
                      </a:r>
                      <a:r>
                        <a:rPr sz="1100" spc="-10" dirty="0">
                          <a:latin typeface="+mj-lt"/>
                          <a:cs typeface="Carlito"/>
                        </a:rPr>
                        <a:t>front </a:t>
                      </a:r>
                      <a:r>
                        <a:rPr sz="1100" spc="-5" dirty="0">
                          <a:latin typeface="+mj-lt"/>
                          <a:cs typeface="Carlito"/>
                        </a:rPr>
                        <a:t>to release </a:t>
                      </a:r>
                      <a:r>
                        <a:rPr sz="1100" dirty="0">
                          <a:latin typeface="+mj-lt"/>
                          <a:cs typeface="Carlito"/>
                        </a:rPr>
                        <a:t>the  object </a:t>
                      </a:r>
                      <a:r>
                        <a:rPr sz="1100" spc="-5" dirty="0">
                          <a:latin typeface="+mj-lt"/>
                          <a:cs typeface="Carlito"/>
                        </a:rPr>
                        <a:t>at </a:t>
                      </a:r>
                      <a:r>
                        <a:rPr sz="1100" dirty="0">
                          <a:latin typeface="+mj-lt"/>
                          <a:cs typeface="Carlito"/>
                        </a:rPr>
                        <a:t>hip</a:t>
                      </a:r>
                      <a:r>
                        <a:rPr sz="1100" spc="-30" dirty="0">
                          <a:latin typeface="+mj-lt"/>
                          <a:cs typeface="Carlito"/>
                        </a:rPr>
                        <a:t> </a:t>
                      </a:r>
                      <a:r>
                        <a:rPr sz="1100" dirty="0">
                          <a:latin typeface="+mj-lt"/>
                          <a:cs typeface="Carlito"/>
                        </a:rPr>
                        <a:t>height.</a:t>
                      </a: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6157">
                <a:tc>
                  <a:txBody>
                    <a:bodyPr/>
                    <a:lstStyle/>
                    <a:p>
                      <a:pPr marL="107950" marR="0" algn="ctr">
                        <a:spcBef>
                          <a:spcPts val="395"/>
                        </a:spcBef>
                        <a:spcAft>
                          <a:spcPts val="0"/>
                        </a:spcAft>
                      </a:pPr>
                      <a:r>
                        <a:rPr lang="en-US" sz="1200" b="1" dirty="0">
                          <a:solidFill>
                            <a:srgbClr val="0C0E8F"/>
                          </a:solidFill>
                          <a:effectLst/>
                          <a:latin typeface="+mn-lt"/>
                          <a:ea typeface="Twinkl" charset="0"/>
                          <a:cs typeface="Twinkl" charset="0"/>
                        </a:rPr>
                        <a:t>Fielder</a:t>
                      </a:r>
                    </a:p>
                  </a:txBody>
                  <a:tcPr marL="0" marR="0" marT="0" marB="0" anchor="ctr">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7950" marR="93980" algn="l">
                        <a:lnSpc>
                          <a:spcPct val="112000"/>
                        </a:lnSpc>
                        <a:spcBef>
                          <a:spcPts val="400"/>
                        </a:spcBef>
                        <a:spcAft>
                          <a:spcPts val="0"/>
                        </a:spcAft>
                      </a:pPr>
                      <a:r>
                        <a:rPr lang="en-US" sz="1100" dirty="0">
                          <a:latin typeface="+mj-lt"/>
                        </a:rPr>
                        <a:t>A person who is on the team which are bowling. Their job is to catch the ball and return it to the bowler quickly.</a:t>
                      </a:r>
                    </a:p>
                  </a:txBody>
                  <a:tcPr marL="0" marR="0" marT="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2"/>
                  </a:ext>
                </a:extLst>
              </a:tr>
              <a:tr h="362011">
                <a:tc>
                  <a:txBody>
                    <a:bodyPr/>
                    <a:lstStyle/>
                    <a:p>
                      <a:pPr marL="110489" algn="ctr">
                        <a:lnSpc>
                          <a:spcPct val="100000"/>
                        </a:lnSpc>
                        <a:spcBef>
                          <a:spcPts val="790"/>
                        </a:spcBef>
                      </a:pPr>
                      <a:r>
                        <a:rPr sz="1200" b="1" spc="-10" dirty="0">
                          <a:solidFill>
                            <a:srgbClr val="FF2CD6"/>
                          </a:solidFill>
                          <a:latin typeface="Carlito"/>
                          <a:cs typeface="Carlito"/>
                        </a:rPr>
                        <a:t>Strike</a:t>
                      </a:r>
                      <a:endParaRPr sz="1200">
                        <a:latin typeface="Carlito"/>
                        <a:cs typeface="Carlito"/>
                      </a:endParaRPr>
                    </a:p>
                  </a:txBody>
                  <a:tcPr marL="0" marR="0" marT="100330" marB="0">
                    <a:lnL w="12700">
                      <a:solidFill>
                        <a:srgbClr val="221F1F"/>
                      </a:solidFill>
                      <a:prstDash val="solid"/>
                    </a:lnL>
                    <a:lnR w="12700">
                      <a:solidFill>
                        <a:srgbClr val="221F1F"/>
                      </a:solidFill>
                      <a:prstDash val="soli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tc>
                  <a:txBody>
                    <a:bodyPr/>
                    <a:lstStyle/>
                    <a:p>
                      <a:pPr marL="108585">
                        <a:lnSpc>
                          <a:spcPct val="100000"/>
                        </a:lnSpc>
                        <a:spcBef>
                          <a:spcPts val="20"/>
                        </a:spcBef>
                      </a:pPr>
                      <a:r>
                        <a:rPr sz="1100" spc="-5" dirty="0">
                          <a:latin typeface="+mj-lt"/>
                          <a:cs typeface="Carlito"/>
                        </a:rPr>
                        <a:t>Hitting </a:t>
                      </a:r>
                      <a:r>
                        <a:rPr sz="1100" dirty="0">
                          <a:latin typeface="+mj-lt"/>
                          <a:cs typeface="Carlito"/>
                        </a:rPr>
                        <a:t>a ball or object </a:t>
                      </a:r>
                      <a:r>
                        <a:rPr sz="1100" spc="-5" dirty="0">
                          <a:latin typeface="+mj-lt"/>
                          <a:cs typeface="Carlito"/>
                        </a:rPr>
                        <a:t>into </a:t>
                      </a:r>
                      <a:r>
                        <a:rPr sz="1100" dirty="0">
                          <a:latin typeface="+mj-lt"/>
                          <a:cs typeface="Carlito"/>
                        </a:rPr>
                        <a:t>an</a:t>
                      </a:r>
                      <a:r>
                        <a:rPr sz="1100" spc="-65" dirty="0">
                          <a:latin typeface="+mj-lt"/>
                          <a:cs typeface="Carlito"/>
                        </a:rPr>
                        <a:t> </a:t>
                      </a:r>
                      <a:r>
                        <a:rPr sz="1100" dirty="0">
                          <a:latin typeface="+mj-lt"/>
                          <a:cs typeface="Carlito"/>
                        </a:rPr>
                        <a:t>open</a:t>
                      </a:r>
                    </a:p>
                    <a:p>
                      <a:pPr marL="108585">
                        <a:lnSpc>
                          <a:spcPts val="1415"/>
                        </a:lnSpc>
                        <a:spcBef>
                          <a:spcPts val="170"/>
                        </a:spcBef>
                      </a:pPr>
                      <a:r>
                        <a:rPr sz="1100" dirty="0">
                          <a:latin typeface="+mj-lt"/>
                          <a:cs typeface="Carlito"/>
                        </a:rPr>
                        <a:t>space in the </a:t>
                      </a:r>
                      <a:r>
                        <a:rPr sz="1100" spc="-5" dirty="0">
                          <a:latin typeface="+mj-lt"/>
                          <a:cs typeface="Carlito"/>
                        </a:rPr>
                        <a:t>playing</a:t>
                      </a:r>
                      <a:r>
                        <a:rPr sz="1100" spc="-45" dirty="0">
                          <a:latin typeface="+mj-lt"/>
                          <a:cs typeface="Carlito"/>
                        </a:rPr>
                        <a:t> </a:t>
                      </a:r>
                      <a:r>
                        <a:rPr sz="1100" spc="-5" dirty="0">
                          <a:latin typeface="+mj-lt"/>
                          <a:cs typeface="Carlito"/>
                        </a:rPr>
                        <a:t>area.</a:t>
                      </a:r>
                      <a:endParaRPr sz="1100" dirty="0">
                        <a:latin typeface="+mj-lt"/>
                        <a:cs typeface="Carlito"/>
                      </a:endParaRPr>
                    </a:p>
                  </a:txBody>
                  <a:tcPr marL="0" marR="0" marT="2540" marB="0">
                    <a:lnL w="12700">
                      <a:solidFill>
                        <a:srgbClr val="221F1F"/>
                      </a:solidFill>
                      <a:prstDash val="solid"/>
                    </a:lnL>
                    <a:lnR w="12700">
                      <a:solidFill>
                        <a:srgbClr val="221F1F"/>
                      </a:solidFill>
                      <a:prstDash val="soli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84356">
                <a:tc>
                  <a:txBody>
                    <a:bodyPr/>
                    <a:lstStyle/>
                    <a:p>
                      <a:pPr marL="490220">
                        <a:lnSpc>
                          <a:spcPct val="100000"/>
                        </a:lnSpc>
                        <a:spcBef>
                          <a:spcPts val="700"/>
                        </a:spcBef>
                      </a:pPr>
                      <a:r>
                        <a:rPr sz="1200" b="1" spc="-10" dirty="0">
                          <a:solidFill>
                            <a:srgbClr val="FF0000"/>
                          </a:solidFill>
                          <a:latin typeface="Carlito"/>
                          <a:cs typeface="Carlito"/>
                        </a:rPr>
                        <a:t>Receive</a:t>
                      </a:r>
                      <a:endParaRPr sz="1200" dirty="0">
                        <a:latin typeface="Carlito"/>
                        <a:cs typeface="Carlito"/>
                      </a:endParaRPr>
                    </a:p>
                  </a:txBody>
                  <a:tcPr marL="0" marR="0" marT="8890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0"/>
                        </a:spcBef>
                      </a:pPr>
                      <a:r>
                        <a:rPr sz="1100" dirty="0">
                          <a:latin typeface="+mj-lt"/>
                          <a:cs typeface="Carlito"/>
                        </a:rPr>
                        <a:t>When the ball is passed to a player. </a:t>
                      </a:r>
                      <a:r>
                        <a:rPr sz="1100" spc="-5" dirty="0">
                          <a:latin typeface="+mj-lt"/>
                          <a:cs typeface="Carlito"/>
                        </a:rPr>
                        <a:t>They</a:t>
                      </a:r>
                      <a:r>
                        <a:rPr sz="1100" spc="-145" dirty="0">
                          <a:latin typeface="+mj-lt"/>
                          <a:cs typeface="Carlito"/>
                        </a:rPr>
                        <a:t> </a:t>
                      </a:r>
                      <a:r>
                        <a:rPr sz="1100" dirty="0">
                          <a:latin typeface="+mj-lt"/>
                          <a:cs typeface="Carlito"/>
                        </a:rPr>
                        <a:t>are</a:t>
                      </a:r>
                    </a:p>
                    <a:p>
                      <a:pPr marL="104775">
                        <a:lnSpc>
                          <a:spcPct val="100000"/>
                        </a:lnSpc>
                        <a:spcBef>
                          <a:spcPts val="165"/>
                        </a:spcBef>
                      </a:pPr>
                      <a:r>
                        <a:rPr sz="1100" dirty="0">
                          <a:latin typeface="+mj-lt"/>
                          <a:cs typeface="Carlito"/>
                        </a:rPr>
                        <a:t>able to stop</a:t>
                      </a:r>
                      <a:r>
                        <a:rPr lang="en-GB" sz="1100" dirty="0">
                          <a:latin typeface="+mj-lt"/>
                          <a:cs typeface="Carlito"/>
                        </a:rPr>
                        <a:t>, catch</a:t>
                      </a:r>
                      <a:r>
                        <a:rPr lang="en-GB" sz="1100" baseline="0" dirty="0">
                          <a:latin typeface="+mj-lt"/>
                          <a:cs typeface="Carlito"/>
                        </a:rPr>
                        <a:t> or trap</a:t>
                      </a:r>
                      <a:r>
                        <a:rPr sz="1100" dirty="0">
                          <a:latin typeface="+mj-lt"/>
                          <a:cs typeface="Carlito"/>
                        </a:rPr>
                        <a:t> it and move on with</a:t>
                      </a:r>
                      <a:r>
                        <a:rPr sz="1100" spc="-165" dirty="0">
                          <a:latin typeface="+mj-lt"/>
                          <a:cs typeface="Carlito"/>
                        </a:rPr>
                        <a:t> </a:t>
                      </a:r>
                      <a:r>
                        <a:rPr sz="1100" dirty="0">
                          <a:latin typeface="+mj-lt"/>
                          <a:cs typeface="Carlito"/>
                        </a:rPr>
                        <a:t>it.</a:t>
                      </a: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2276559404"/>
                  </a:ext>
                </a:extLst>
              </a:tr>
              <a:tr h="535629">
                <a:tc>
                  <a:txBody>
                    <a:bodyPr/>
                    <a:lstStyle/>
                    <a:p>
                      <a:pPr>
                        <a:lnSpc>
                          <a:spcPct val="100000"/>
                        </a:lnSpc>
                        <a:spcBef>
                          <a:spcPts val="10"/>
                        </a:spcBef>
                      </a:pPr>
                      <a:endParaRPr sz="1200" dirty="0">
                        <a:latin typeface="Times New Roman"/>
                        <a:cs typeface="Times New Roman"/>
                      </a:endParaRPr>
                    </a:p>
                    <a:p>
                      <a:pPr marR="337185" algn="r">
                        <a:lnSpc>
                          <a:spcPct val="100000"/>
                        </a:lnSpc>
                        <a:spcBef>
                          <a:spcPts val="5"/>
                        </a:spcBef>
                      </a:pPr>
                      <a:r>
                        <a:rPr sz="1200" b="1" dirty="0">
                          <a:solidFill>
                            <a:srgbClr val="30859C"/>
                          </a:solidFill>
                          <a:latin typeface="Carlito"/>
                          <a:cs typeface="Carlito"/>
                        </a:rPr>
                        <a:t>A</a:t>
                      </a:r>
                      <a:r>
                        <a:rPr sz="1200" b="1" spc="-5" dirty="0">
                          <a:solidFill>
                            <a:srgbClr val="30859C"/>
                          </a:solidFill>
                          <a:latin typeface="Carlito"/>
                          <a:cs typeface="Carlito"/>
                        </a:rPr>
                        <a:t>c</a:t>
                      </a:r>
                      <a:r>
                        <a:rPr sz="1200" b="1" dirty="0">
                          <a:solidFill>
                            <a:srgbClr val="30859C"/>
                          </a:solidFill>
                          <a:latin typeface="Carlito"/>
                          <a:cs typeface="Carlito"/>
                        </a:rPr>
                        <a:t>cu</a:t>
                      </a:r>
                      <a:r>
                        <a:rPr sz="1200" b="1" spc="-20" dirty="0">
                          <a:solidFill>
                            <a:srgbClr val="30859C"/>
                          </a:solidFill>
                          <a:latin typeface="Carlito"/>
                          <a:cs typeface="Carlito"/>
                        </a:rPr>
                        <a:t>r</a:t>
                      </a:r>
                      <a:r>
                        <a:rPr sz="1200" b="1" spc="-5" dirty="0">
                          <a:solidFill>
                            <a:srgbClr val="30859C"/>
                          </a:solidFill>
                          <a:latin typeface="Carlito"/>
                          <a:cs typeface="Carlito"/>
                        </a:rPr>
                        <a:t>acy</a:t>
                      </a:r>
                      <a:endParaRPr sz="1200" dirty="0">
                        <a:latin typeface="Carlito"/>
                        <a:cs typeface="Carlito"/>
                      </a:endParaRPr>
                    </a:p>
                  </a:txBody>
                  <a:tcPr marL="0" marR="0" marT="127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0"/>
                        </a:spcBef>
                      </a:pPr>
                      <a:r>
                        <a:rPr sz="1100" dirty="0">
                          <a:latin typeface="+mj-lt"/>
                          <a:cs typeface="Carlito"/>
                        </a:rPr>
                        <a:t>Being able to make passes and </a:t>
                      </a:r>
                      <a:r>
                        <a:rPr sz="1100" spc="-5" dirty="0">
                          <a:latin typeface="+mj-lt"/>
                          <a:cs typeface="Carlito"/>
                        </a:rPr>
                        <a:t>shots</a:t>
                      </a:r>
                      <a:r>
                        <a:rPr sz="1100" spc="-160" dirty="0">
                          <a:latin typeface="+mj-lt"/>
                          <a:cs typeface="Carlito"/>
                        </a:rPr>
                        <a:t> </a:t>
                      </a:r>
                      <a:r>
                        <a:rPr sz="1100" dirty="0">
                          <a:latin typeface="+mj-lt"/>
                          <a:cs typeface="Carlito"/>
                        </a:rPr>
                        <a:t>making</a:t>
                      </a:r>
                    </a:p>
                    <a:p>
                      <a:pPr marL="104775">
                        <a:lnSpc>
                          <a:spcPct val="100000"/>
                        </a:lnSpc>
                        <a:spcBef>
                          <a:spcPts val="170"/>
                        </a:spcBef>
                      </a:pPr>
                      <a:r>
                        <a:rPr sz="1100" spc="-5" dirty="0">
                          <a:latin typeface="+mj-lt"/>
                          <a:cs typeface="Carlito"/>
                        </a:rPr>
                        <a:t>sure </a:t>
                      </a:r>
                      <a:r>
                        <a:rPr sz="1100" dirty="0">
                          <a:latin typeface="+mj-lt"/>
                          <a:cs typeface="Carlito"/>
                        </a:rPr>
                        <a:t>they get to the location the player</a:t>
                      </a:r>
                      <a:r>
                        <a:rPr sz="1100" spc="-145" dirty="0">
                          <a:latin typeface="+mj-lt"/>
                          <a:cs typeface="Carlito"/>
                        </a:rPr>
                        <a:t> </a:t>
                      </a:r>
                      <a:r>
                        <a:rPr sz="1100" dirty="0">
                          <a:latin typeface="+mj-lt"/>
                          <a:cs typeface="Carlito"/>
                        </a:rPr>
                        <a:t>is</a:t>
                      </a:r>
                    </a:p>
                    <a:p>
                      <a:pPr marL="104775">
                        <a:lnSpc>
                          <a:spcPts val="1280"/>
                        </a:lnSpc>
                        <a:spcBef>
                          <a:spcPts val="155"/>
                        </a:spcBef>
                      </a:pPr>
                      <a:r>
                        <a:rPr sz="1100" dirty="0">
                          <a:latin typeface="+mj-lt"/>
                          <a:cs typeface="Carlito"/>
                        </a:rPr>
                        <a:t>aiming</a:t>
                      </a:r>
                      <a:r>
                        <a:rPr sz="1100" spc="-35" dirty="0">
                          <a:latin typeface="+mj-lt"/>
                          <a:cs typeface="Carlito"/>
                        </a:rPr>
                        <a:t> </a:t>
                      </a:r>
                      <a:r>
                        <a:rPr sz="1100" dirty="0">
                          <a:latin typeface="+mj-lt"/>
                          <a:cs typeface="Carlito"/>
                        </a:rPr>
                        <a:t>for.</a:t>
                      </a: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626431851"/>
                  </a:ext>
                </a:extLst>
              </a:tr>
              <a:tr h="350929">
                <a:tc>
                  <a:txBody>
                    <a:bodyPr/>
                    <a:lstStyle/>
                    <a:p>
                      <a:pPr marL="499745">
                        <a:lnSpc>
                          <a:spcPct val="100000"/>
                        </a:lnSpc>
                        <a:spcBef>
                          <a:spcPts val="930"/>
                        </a:spcBef>
                      </a:pPr>
                      <a:r>
                        <a:rPr sz="1200" b="1" spc="-5" dirty="0">
                          <a:solidFill>
                            <a:srgbClr val="3C8F2D"/>
                          </a:solidFill>
                          <a:latin typeface="Carlito"/>
                          <a:cs typeface="Carlito"/>
                        </a:rPr>
                        <a:t>Passing</a:t>
                      </a:r>
                      <a:endParaRPr sz="1200">
                        <a:latin typeface="Carlito"/>
                        <a:cs typeface="Carlito"/>
                      </a:endParaRPr>
                    </a:p>
                  </a:txBody>
                  <a:tcPr marL="0" marR="0" marT="11811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0"/>
                        </a:spcBef>
                      </a:pPr>
                      <a:r>
                        <a:rPr sz="1100" spc="-5" dirty="0">
                          <a:latin typeface="+mj-lt"/>
                          <a:cs typeface="Carlito"/>
                        </a:rPr>
                        <a:t>Sending </a:t>
                      </a:r>
                      <a:r>
                        <a:rPr sz="1100" dirty="0">
                          <a:latin typeface="+mj-lt"/>
                          <a:cs typeface="Carlito"/>
                        </a:rPr>
                        <a:t>the ball to another member of</a:t>
                      </a:r>
                      <a:r>
                        <a:rPr sz="1100" spc="-135" dirty="0">
                          <a:latin typeface="+mj-lt"/>
                          <a:cs typeface="Carlito"/>
                        </a:rPr>
                        <a:t> </a:t>
                      </a:r>
                      <a:r>
                        <a:rPr sz="1100" dirty="0">
                          <a:latin typeface="+mj-lt"/>
                          <a:cs typeface="Carlito"/>
                        </a:rPr>
                        <a:t>your</a:t>
                      </a:r>
                    </a:p>
                    <a:p>
                      <a:pPr marL="104775">
                        <a:lnSpc>
                          <a:spcPct val="100000"/>
                        </a:lnSpc>
                        <a:spcBef>
                          <a:spcPts val="170"/>
                        </a:spcBef>
                      </a:pPr>
                      <a:r>
                        <a:rPr sz="1100" dirty="0">
                          <a:latin typeface="+mj-lt"/>
                          <a:cs typeface="Carlito"/>
                        </a:rPr>
                        <a:t>team.</a:t>
                      </a: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3428471928"/>
                  </a:ext>
                </a:extLst>
              </a:tr>
              <a:tr h="497681">
                <a:tc>
                  <a:txBody>
                    <a:bodyPr/>
                    <a:lstStyle/>
                    <a:p>
                      <a:pPr marL="110489" algn="ctr">
                        <a:lnSpc>
                          <a:spcPct val="100000"/>
                        </a:lnSpc>
                        <a:spcBef>
                          <a:spcPts val="790"/>
                        </a:spcBef>
                      </a:pPr>
                      <a:r>
                        <a:rPr lang="en-GB" sz="1200" b="1" dirty="0">
                          <a:solidFill>
                            <a:srgbClr val="7030A0"/>
                          </a:solidFill>
                          <a:latin typeface="Carlito"/>
                          <a:cs typeface="Carlito"/>
                        </a:rPr>
                        <a:t>Control</a:t>
                      </a:r>
                      <a:endParaRPr sz="1200" b="1" dirty="0">
                        <a:solidFill>
                          <a:srgbClr val="7030A0"/>
                        </a:solidFill>
                        <a:latin typeface="Carlito"/>
                        <a:cs typeface="Carlito"/>
                      </a:endParaRPr>
                    </a:p>
                  </a:txBody>
                  <a:tcPr marL="0" marR="0" marT="100330" marB="0">
                    <a:lnL w="12700">
                      <a:solidFill>
                        <a:srgbClr val="221F1F"/>
                      </a:solidFill>
                      <a:prstDash val="soli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tc>
                  <a:txBody>
                    <a:bodyPr/>
                    <a:lstStyle/>
                    <a:p>
                      <a:pPr marL="113030">
                        <a:lnSpc>
                          <a:spcPct val="100000"/>
                        </a:lnSpc>
                        <a:spcBef>
                          <a:spcPts val="5"/>
                        </a:spcBef>
                      </a:pPr>
                      <a:r>
                        <a:rPr lang="en-GB" sz="1100" dirty="0">
                          <a:latin typeface="+mj-lt"/>
                          <a:cs typeface="Carlito"/>
                        </a:rPr>
                        <a:t>To perform movements and skills</a:t>
                      </a:r>
                      <a:r>
                        <a:rPr lang="en-GB" sz="1100" spc="-140" dirty="0">
                          <a:latin typeface="+mj-lt"/>
                          <a:cs typeface="Carlito"/>
                        </a:rPr>
                        <a:t> </a:t>
                      </a:r>
                      <a:r>
                        <a:rPr lang="en-GB" sz="1100" dirty="0">
                          <a:latin typeface="+mj-lt"/>
                          <a:cs typeface="Carlito"/>
                        </a:rPr>
                        <a:t>without loosing your </a:t>
                      </a:r>
                      <a:r>
                        <a:rPr lang="en-GB" sz="1100" spc="-5" dirty="0">
                          <a:latin typeface="+mj-lt"/>
                          <a:cs typeface="Carlito"/>
                        </a:rPr>
                        <a:t>balance, </a:t>
                      </a:r>
                      <a:r>
                        <a:rPr lang="en-GB" sz="1100" dirty="0">
                          <a:latin typeface="+mj-lt"/>
                          <a:cs typeface="Carlito"/>
                        </a:rPr>
                        <a:t>change the speed</a:t>
                      </a:r>
                      <a:r>
                        <a:rPr lang="en-GB" sz="1100" spc="-155" dirty="0">
                          <a:latin typeface="+mj-lt"/>
                          <a:cs typeface="Carlito"/>
                        </a:rPr>
                        <a:t> </a:t>
                      </a:r>
                      <a:r>
                        <a:rPr lang="en-GB" sz="1100" dirty="0">
                          <a:latin typeface="+mj-lt"/>
                          <a:cs typeface="Carlito"/>
                        </a:rPr>
                        <a:t>and  direction </a:t>
                      </a:r>
                      <a:r>
                        <a:rPr lang="en-GB" sz="1100" spc="5" dirty="0">
                          <a:latin typeface="+mj-lt"/>
                          <a:cs typeface="Carlito"/>
                        </a:rPr>
                        <a:t>you</a:t>
                      </a:r>
                      <a:r>
                        <a:rPr lang="en-GB" sz="1100" spc="-65" dirty="0">
                          <a:latin typeface="+mj-lt"/>
                          <a:cs typeface="Carlito"/>
                        </a:rPr>
                        <a:t> </a:t>
                      </a:r>
                      <a:r>
                        <a:rPr lang="en-GB" sz="1100" spc="5" dirty="0">
                          <a:latin typeface="+mj-lt"/>
                          <a:cs typeface="Carlito"/>
                        </a:rPr>
                        <a:t>move.</a:t>
                      </a:r>
                      <a:endParaRPr lang="en-GB" sz="1100" dirty="0">
                        <a:latin typeface="+mj-lt"/>
                        <a:cs typeface="Carlito"/>
                      </a:endParaRPr>
                    </a:p>
                  </a:txBody>
                  <a:tcPr marL="0" marR="0" marT="2540" marB="0">
                    <a:lnL w="12700" cap="flat" cmpd="sng" algn="ctr">
                      <a:solidFill>
                        <a:srgbClr val="221F1F"/>
                      </a:solidFill>
                      <a:prstDash val="solid"/>
                      <a:round/>
                      <a:headEnd type="none" w="med" len="med"/>
                      <a:tailEnd type="none" w="med" len="me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2036820562"/>
                  </a:ext>
                </a:extLst>
              </a:tr>
              <a:tr h="327534">
                <a:tc>
                  <a:txBody>
                    <a:bodyPr/>
                    <a:lstStyle/>
                    <a:p>
                      <a:pPr marL="110489" algn="ctr">
                        <a:lnSpc>
                          <a:spcPct val="100000"/>
                        </a:lnSpc>
                        <a:spcBef>
                          <a:spcPts val="790"/>
                        </a:spcBef>
                      </a:pPr>
                      <a:r>
                        <a:rPr lang="en-GB" sz="1200" b="1" dirty="0">
                          <a:solidFill>
                            <a:srgbClr val="FFC000"/>
                          </a:solidFill>
                          <a:latin typeface="Carlito"/>
                          <a:cs typeface="Carlito"/>
                        </a:rPr>
                        <a:t>Bowler</a:t>
                      </a:r>
                      <a:endParaRPr sz="1200" b="1" dirty="0">
                        <a:solidFill>
                          <a:srgbClr val="FFC000"/>
                        </a:solidFill>
                        <a:latin typeface="Carlito"/>
                        <a:cs typeface="Carlito"/>
                      </a:endParaRPr>
                    </a:p>
                  </a:txBody>
                  <a:tcPr marL="0" marR="0" marT="100330" marB="0">
                    <a:lnL w="12700">
                      <a:solidFill>
                        <a:srgbClr val="221F1F"/>
                      </a:solidFill>
                      <a:prstDash val="soli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tc>
                  <a:txBody>
                    <a:bodyPr/>
                    <a:lstStyle/>
                    <a:p>
                      <a:pPr marL="113030">
                        <a:lnSpc>
                          <a:spcPct val="100000"/>
                        </a:lnSpc>
                        <a:spcBef>
                          <a:spcPts val="5"/>
                        </a:spcBef>
                      </a:pPr>
                      <a:r>
                        <a:rPr lang="en-GB" sz="1100" dirty="0">
                          <a:latin typeface="+mj-lt"/>
                          <a:cs typeface="Carlito"/>
                        </a:rPr>
                        <a:t>The person who bowls the ball.</a:t>
                      </a:r>
                    </a:p>
                    <a:p>
                      <a:pPr marL="113030">
                        <a:lnSpc>
                          <a:spcPct val="100000"/>
                        </a:lnSpc>
                        <a:spcBef>
                          <a:spcPts val="5"/>
                        </a:spcBef>
                      </a:pPr>
                      <a:endParaRPr lang="en-GB" sz="1100" dirty="0">
                        <a:latin typeface="+mj-lt"/>
                        <a:cs typeface="Carlito"/>
                      </a:endParaRPr>
                    </a:p>
                  </a:txBody>
                  <a:tcPr marL="0" marR="0" marT="2540" marB="0">
                    <a:lnL w="12700" cap="flat" cmpd="sng" algn="ctr">
                      <a:solidFill>
                        <a:srgbClr val="221F1F"/>
                      </a:solidFill>
                      <a:prstDash val="solid"/>
                      <a:round/>
                      <a:headEnd type="none" w="med" len="med"/>
                      <a:tailEnd type="none" w="med" len="me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702870485"/>
                  </a:ext>
                </a:extLst>
              </a:tr>
              <a:tr h="554587">
                <a:tc>
                  <a:txBody>
                    <a:bodyPr/>
                    <a:lstStyle/>
                    <a:p>
                      <a:pPr marL="110489" algn="ctr">
                        <a:lnSpc>
                          <a:spcPct val="100000"/>
                        </a:lnSpc>
                        <a:spcBef>
                          <a:spcPts val="790"/>
                        </a:spcBef>
                      </a:pPr>
                      <a:r>
                        <a:rPr lang="en-GB" sz="1200" b="1" dirty="0">
                          <a:solidFill>
                            <a:srgbClr val="7030A0"/>
                          </a:solidFill>
                          <a:latin typeface="Carlito"/>
                          <a:cs typeface="Carlito"/>
                        </a:rPr>
                        <a:t>Technique</a:t>
                      </a:r>
                      <a:endParaRPr sz="1200" b="1" dirty="0">
                        <a:solidFill>
                          <a:srgbClr val="7030A0"/>
                        </a:solidFill>
                        <a:latin typeface="Carlito"/>
                        <a:cs typeface="Carlito"/>
                      </a:endParaRPr>
                    </a:p>
                  </a:txBody>
                  <a:tcPr marL="0" marR="0" marT="100330" marB="0">
                    <a:lnL w="12700">
                      <a:solidFill>
                        <a:srgbClr val="221F1F"/>
                      </a:solidFill>
                      <a:prstDash val="soli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tc>
                  <a:txBody>
                    <a:bodyPr/>
                    <a:lstStyle/>
                    <a:p>
                      <a:pPr marL="113030">
                        <a:lnSpc>
                          <a:spcPct val="100000"/>
                        </a:lnSpc>
                        <a:spcBef>
                          <a:spcPts val="5"/>
                        </a:spcBef>
                      </a:pPr>
                      <a:r>
                        <a:rPr lang="en-GB" sz="1100" dirty="0">
                          <a:latin typeface="+mj-lt"/>
                          <a:cs typeface="Carlito"/>
                        </a:rPr>
                        <a:t>The safe method performers have been taught to perform a skill such as serving and forehand.</a:t>
                      </a:r>
                    </a:p>
                    <a:p>
                      <a:pPr marL="113030">
                        <a:lnSpc>
                          <a:spcPct val="100000"/>
                        </a:lnSpc>
                        <a:spcBef>
                          <a:spcPts val="5"/>
                        </a:spcBef>
                      </a:pPr>
                      <a:endParaRPr lang="en-GB" sz="1100" dirty="0">
                        <a:latin typeface="+mj-lt"/>
                        <a:cs typeface="Carlito"/>
                      </a:endParaRPr>
                    </a:p>
                  </a:txBody>
                  <a:tcPr marL="0" marR="0" marT="2540" marB="0">
                    <a:lnL w="12700" cap="flat" cmpd="sng" algn="ctr">
                      <a:solidFill>
                        <a:srgbClr val="221F1F"/>
                      </a:solidFill>
                      <a:prstDash val="solid"/>
                      <a:round/>
                      <a:headEnd type="none" w="med" len="med"/>
                      <a:tailEnd type="none" w="med" len="me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3041770360"/>
                  </a:ext>
                </a:extLst>
              </a:tr>
              <a:tr h="450980">
                <a:tc>
                  <a:txBody>
                    <a:bodyPr/>
                    <a:lstStyle/>
                    <a:p>
                      <a:pPr marL="479425">
                        <a:lnSpc>
                          <a:spcPct val="100000"/>
                        </a:lnSpc>
                        <a:spcBef>
                          <a:spcPts val="930"/>
                        </a:spcBef>
                      </a:pPr>
                      <a:r>
                        <a:rPr lang="en-GB" sz="1200" b="1" dirty="0">
                          <a:solidFill>
                            <a:srgbClr val="00B050"/>
                          </a:solidFill>
                          <a:latin typeface="Carlito"/>
                          <a:cs typeface="Carlito"/>
                        </a:rPr>
                        <a:t>Tactic</a:t>
                      </a:r>
                      <a:endParaRPr sz="1200" b="1" dirty="0">
                        <a:solidFill>
                          <a:srgbClr val="00B050"/>
                        </a:solidFill>
                        <a:latin typeface="Carlito"/>
                        <a:cs typeface="Carlito"/>
                      </a:endParaRPr>
                    </a:p>
                  </a:txBody>
                  <a:tcPr marL="0" marR="0" marT="118110" marB="0">
                    <a:lnL w="12700">
                      <a:solidFill>
                        <a:srgbClr val="221F1F"/>
                      </a:solidFill>
                      <a:prstDash val="soli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5"/>
                        </a:spcBef>
                      </a:pPr>
                      <a:r>
                        <a:rPr lang="en-GB" sz="1100" dirty="0">
                          <a:latin typeface="+mj-lt"/>
                          <a:cs typeface="Carlito"/>
                        </a:rPr>
                        <a:t>Planning something to achieve a goal</a:t>
                      </a:r>
                      <a:endParaRPr sz="1100" dirty="0">
                        <a:latin typeface="+mj-lt"/>
                        <a:cs typeface="Carlito"/>
                      </a:endParaRPr>
                    </a:p>
                  </a:txBody>
                  <a:tcPr marL="0" marR="0" marT="1905" marB="0">
                    <a:lnL w="12700" cap="flat" cmpd="sng" algn="ctr">
                      <a:solidFill>
                        <a:srgbClr val="221F1F"/>
                      </a:solidFill>
                      <a:prstDash val="solid"/>
                      <a:round/>
                      <a:headEnd type="none" w="med" len="med"/>
                      <a:tailEnd type="none" w="med" len="me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355818142"/>
                  </a:ext>
                </a:extLst>
              </a:tr>
            </a:tbl>
          </a:graphicData>
        </a:graphic>
      </p:graphicFrame>
      <p:sp>
        <p:nvSpPr>
          <p:cNvPr id="19" name="Rectangle 18"/>
          <p:cNvSpPr/>
          <p:nvPr/>
        </p:nvSpPr>
        <p:spPr>
          <a:xfrm>
            <a:off x="201133" y="939114"/>
            <a:ext cx="7439154" cy="2749471"/>
          </a:xfrm>
          <a:prstGeom prst="rect">
            <a:avLst/>
          </a:prstGeom>
        </p:spPr>
        <p:txBody>
          <a:bodyPr wrap="square">
            <a:spAutoFit/>
          </a:bodyPr>
          <a:lstStyle/>
          <a:p>
            <a:pPr marL="90805" lvl="0">
              <a:spcBef>
                <a:spcPts val="285"/>
              </a:spcBef>
            </a:pPr>
            <a:r>
              <a:rPr lang="en-GB" sz="1200" b="1" spc="-5" dirty="0">
                <a:solidFill>
                  <a:prstClr val="black"/>
                </a:solidFill>
                <a:latin typeface="Carlito"/>
                <a:cs typeface="Carlito"/>
              </a:rPr>
              <a:t>Children </a:t>
            </a:r>
            <a:r>
              <a:rPr lang="en-GB" sz="1200" b="1" dirty="0">
                <a:solidFill>
                  <a:prstClr val="black"/>
                </a:solidFill>
                <a:latin typeface="Carlito"/>
                <a:cs typeface="Carlito"/>
              </a:rPr>
              <a:t>will be </a:t>
            </a:r>
            <a:r>
              <a:rPr lang="en-GB" sz="1200" b="1" spc="-5" dirty="0">
                <a:solidFill>
                  <a:prstClr val="black"/>
                </a:solidFill>
                <a:latin typeface="Carlito"/>
                <a:cs typeface="Carlito"/>
              </a:rPr>
              <a:t>taught</a:t>
            </a:r>
            <a:r>
              <a:rPr lang="en-GB" sz="1200" b="1" spc="10" dirty="0">
                <a:solidFill>
                  <a:prstClr val="black"/>
                </a:solidFill>
                <a:latin typeface="Carlito"/>
                <a:cs typeface="Carlito"/>
              </a:rPr>
              <a:t> </a:t>
            </a:r>
            <a:r>
              <a:rPr lang="en-GB" sz="1200" b="1" spc="-5" dirty="0">
                <a:solidFill>
                  <a:prstClr val="black"/>
                </a:solidFill>
                <a:latin typeface="Carlito"/>
                <a:cs typeface="Carlito"/>
              </a:rPr>
              <a:t>to:</a:t>
            </a:r>
            <a:endParaRPr lang="en-GB" sz="1200" dirty="0">
              <a:solidFill>
                <a:prstClr val="black"/>
              </a:solidFill>
              <a:latin typeface="Carlito"/>
              <a:cs typeface="Carlito"/>
            </a:endParaRP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Be able to hold a bat/racket correctly depending on the sport and begin to show accuracy when returning.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Show an understanding and be able to abide by the different rules and scoring in sports.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Recognise the different roles in fielding; wicket keeper/back stop and show team work when fielding.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Develop accuracy in throwing when using the appropriate technique. </a:t>
            </a:r>
          </a:p>
          <a:p>
            <a:pPr marL="262890" lvl="0" indent="-172720">
              <a:spcBef>
                <a:spcPts val="215"/>
              </a:spcBef>
              <a:buFont typeface="Arial"/>
              <a:buChar char="•"/>
              <a:tabLst>
                <a:tab pos="263525" algn="l"/>
              </a:tabLst>
            </a:pPr>
            <a:r>
              <a:rPr lang="en-GB" sz="1200" dirty="0">
                <a:solidFill>
                  <a:prstClr val="black"/>
                </a:solidFill>
                <a:latin typeface="Carlito"/>
                <a:cs typeface="Carlito"/>
              </a:rPr>
              <a:t>Be able to throw and catch accurately when under pressure. </a:t>
            </a:r>
          </a:p>
          <a:p>
            <a:pPr marL="262890" lvl="0" indent="-172720">
              <a:spcBef>
                <a:spcPts val="215"/>
              </a:spcBef>
              <a:buFont typeface="Arial"/>
              <a:buChar char="•"/>
              <a:tabLst>
                <a:tab pos="263525" algn="l"/>
              </a:tabLst>
            </a:pPr>
            <a:r>
              <a:rPr lang="en-GB" sz="1200" dirty="0">
                <a:solidFill>
                  <a:prstClr val="black"/>
                </a:solidFill>
                <a:latin typeface="Carlito"/>
                <a:cs typeface="Carlito"/>
              </a:rPr>
              <a:t>Consolidate fielding skills in order to stop a ball (trap, stop, long leg barrier).  </a:t>
            </a:r>
          </a:p>
          <a:p>
            <a:pPr marL="262890" lvl="0" indent="-172720">
              <a:spcBef>
                <a:spcPts val="215"/>
              </a:spcBef>
              <a:buFont typeface="Arial"/>
              <a:buChar char="•"/>
              <a:tabLst>
                <a:tab pos="263525" algn="l"/>
              </a:tabLst>
            </a:pPr>
            <a:r>
              <a:rPr lang="en-GB" sz="1200" dirty="0">
                <a:solidFill>
                  <a:prstClr val="black"/>
                </a:solidFill>
                <a:latin typeface="Carlito"/>
                <a:cs typeface="Carlito"/>
              </a:rPr>
              <a:t>Be able to show control and direction when hitting a ball with a bat/ racket. </a:t>
            </a:r>
          </a:p>
          <a:p>
            <a:pPr marL="262890" lvl="0" indent="-172720">
              <a:spcBef>
                <a:spcPts val="215"/>
              </a:spcBef>
              <a:buFont typeface="Arial"/>
              <a:buChar char="•"/>
              <a:tabLst>
                <a:tab pos="263525" algn="l"/>
              </a:tabLst>
            </a:pPr>
            <a:r>
              <a:rPr lang="en-GB" sz="1200" dirty="0">
                <a:solidFill>
                  <a:prstClr val="black"/>
                </a:solidFill>
                <a:latin typeface="Carlito"/>
                <a:cs typeface="Carlito"/>
              </a:rPr>
              <a:t>Understand the different roles and begin to identify different tactics to best win a game. </a:t>
            </a:r>
          </a:p>
          <a:p>
            <a:pPr marL="262890" lvl="0" indent="-172720">
              <a:spcBef>
                <a:spcPts val="215"/>
              </a:spcBef>
              <a:buFont typeface="Arial"/>
              <a:buChar char="•"/>
              <a:tabLst>
                <a:tab pos="263525" algn="l"/>
              </a:tabLst>
            </a:pPr>
            <a:r>
              <a:rPr lang="en-GB" sz="1200" dirty="0">
                <a:solidFill>
                  <a:prstClr val="black"/>
                </a:solidFill>
                <a:latin typeface="Carlito"/>
                <a:cs typeface="Carlito"/>
              </a:rPr>
              <a:t>Show teamwork in both fielding and batting. </a:t>
            </a:r>
          </a:p>
          <a:p>
            <a:pPr marL="262890" lvl="0" indent="-172720">
              <a:spcBef>
                <a:spcPts val="215"/>
              </a:spcBef>
              <a:buFont typeface="Arial"/>
              <a:buChar char="•"/>
              <a:tabLst>
                <a:tab pos="263525" algn="l"/>
              </a:tabLst>
            </a:pPr>
            <a:r>
              <a:rPr lang="en-GB" sz="1200" dirty="0">
                <a:solidFill>
                  <a:prstClr val="black"/>
                </a:solidFill>
                <a:latin typeface="Carlito"/>
                <a:cs typeface="Carlito"/>
              </a:rPr>
              <a:t>Be able to assess and analyse one another’s performances within a game and give constructive feedback. </a:t>
            </a:r>
          </a:p>
        </p:txBody>
      </p:sp>
      <p:pic>
        <p:nvPicPr>
          <p:cNvPr id="9" name="Picture 8">
            <a:extLst>
              <a:ext uri="{FF2B5EF4-FFF2-40B4-BE49-F238E27FC236}">
                <a16:creationId xmlns:a16="http://schemas.microsoft.com/office/drawing/2014/main" id="{61FAB3EC-C5DE-4FFF-9435-3F17E4437570}"/>
              </a:ext>
            </a:extLst>
          </p:cNvPr>
          <p:cNvPicPr>
            <a:picLocks noChangeAspect="1"/>
          </p:cNvPicPr>
          <p:nvPr/>
        </p:nvPicPr>
        <p:blipFill>
          <a:blip r:embed="rId3"/>
          <a:stretch>
            <a:fillRect/>
          </a:stretch>
        </p:blipFill>
        <p:spPr>
          <a:xfrm>
            <a:off x="336616" y="5333075"/>
            <a:ext cx="1030011" cy="1071712"/>
          </a:xfrm>
          <a:prstGeom prst="rect">
            <a:avLst/>
          </a:prstGeom>
        </p:spPr>
      </p:pic>
      <p:sp>
        <p:nvSpPr>
          <p:cNvPr id="11" name="Rectangle 10">
            <a:extLst>
              <a:ext uri="{FF2B5EF4-FFF2-40B4-BE49-F238E27FC236}">
                <a16:creationId xmlns:a16="http://schemas.microsoft.com/office/drawing/2014/main" id="{DB2025BA-B698-4DB5-B2B7-0C33AFC208AF}"/>
              </a:ext>
            </a:extLst>
          </p:cNvPr>
          <p:cNvSpPr/>
          <p:nvPr/>
        </p:nvSpPr>
        <p:spPr>
          <a:xfrm>
            <a:off x="201131" y="3891301"/>
            <a:ext cx="3644915" cy="1200329"/>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a:t>
            </a:r>
            <a:r>
              <a:rPr lang="en-GB" sz="1200" spc="-10" dirty="0">
                <a:solidFill>
                  <a:prstClr val="black"/>
                </a:solidFill>
                <a:latin typeface="Carlito"/>
                <a:cs typeface="Carlito"/>
              </a:rPr>
              <a:t>Lifestyle:</a:t>
            </a:r>
          </a:p>
          <a:p>
            <a:pPr marL="262890" marR="252729" lvl="0" indent="-172720">
              <a:buFont typeface="Arial"/>
              <a:buChar char="•"/>
              <a:tabLst>
                <a:tab pos="263525" algn="l"/>
              </a:tabLst>
            </a:pPr>
            <a:r>
              <a:rPr lang="en-GB" sz="1200" spc="-5" dirty="0">
                <a:solidFill>
                  <a:prstClr val="black"/>
                </a:solidFill>
                <a:latin typeface="Carlito"/>
                <a:cs typeface="Carlito"/>
              </a:rPr>
              <a:t>What else does our body need to stay healthy?</a:t>
            </a:r>
          </a:p>
          <a:p>
            <a:pPr marL="262890" marR="252729" lvl="0" indent="-172720">
              <a:buFont typeface="Arial"/>
              <a:buChar char="•"/>
              <a:tabLst>
                <a:tab pos="263525" algn="l"/>
              </a:tabLst>
            </a:pPr>
            <a:r>
              <a:rPr lang="en-GB" sz="1200" spc="-5" dirty="0">
                <a:solidFill>
                  <a:prstClr val="black"/>
                </a:solidFill>
                <a:latin typeface="Carlito"/>
                <a:cs typeface="Carlito"/>
              </a:rPr>
              <a:t>What foods can help our body be healthy?</a:t>
            </a:r>
          </a:p>
          <a:p>
            <a:pPr marL="262890" marR="252729" lvl="0" indent="-172720">
              <a:buFont typeface="Arial"/>
              <a:buChar char="•"/>
              <a:tabLst>
                <a:tab pos="263525" algn="l"/>
              </a:tabLst>
            </a:pPr>
            <a:r>
              <a:rPr lang="en-GB" sz="1200" spc="-5" dirty="0">
                <a:solidFill>
                  <a:prstClr val="black"/>
                </a:solidFill>
                <a:latin typeface="Carlito"/>
                <a:cs typeface="Carlito"/>
              </a:rPr>
              <a:t>How does what we eat and how much we exercise keep us mentally and physically healthy?</a:t>
            </a:r>
          </a:p>
        </p:txBody>
      </p:sp>
      <p:sp>
        <p:nvSpPr>
          <p:cNvPr id="29" name="Rectangle 28">
            <a:extLst>
              <a:ext uri="{FF2B5EF4-FFF2-40B4-BE49-F238E27FC236}">
                <a16:creationId xmlns:a16="http://schemas.microsoft.com/office/drawing/2014/main" id="{1D925364-E311-4F0F-94A0-307C2D422771}"/>
              </a:ext>
            </a:extLst>
          </p:cNvPr>
          <p:cNvSpPr/>
          <p:nvPr/>
        </p:nvSpPr>
        <p:spPr>
          <a:xfrm>
            <a:off x="4055748" y="3826213"/>
            <a:ext cx="4290208" cy="1200329"/>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Can anybody lead a group working on a key skill?</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we improve our own performance?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does improvement look like?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does a Valley Sports Role Model look like?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I support my peers and team mates?</a:t>
            </a:r>
          </a:p>
        </p:txBody>
      </p:sp>
      <p:pic>
        <p:nvPicPr>
          <p:cNvPr id="10" name="Picture 9">
            <a:extLst>
              <a:ext uri="{FF2B5EF4-FFF2-40B4-BE49-F238E27FC236}">
                <a16:creationId xmlns:a16="http://schemas.microsoft.com/office/drawing/2014/main" id="{753FD57C-FED0-48B1-BD0C-0E3E26BA41BF}"/>
              </a:ext>
            </a:extLst>
          </p:cNvPr>
          <p:cNvPicPr>
            <a:picLocks noChangeAspect="1"/>
          </p:cNvPicPr>
          <p:nvPr/>
        </p:nvPicPr>
        <p:blipFill>
          <a:blip r:embed="rId4"/>
          <a:stretch>
            <a:fillRect/>
          </a:stretch>
        </p:blipFill>
        <p:spPr>
          <a:xfrm>
            <a:off x="2469048" y="5311262"/>
            <a:ext cx="1030011" cy="1115338"/>
          </a:xfrm>
          <a:prstGeom prst="rect">
            <a:avLst/>
          </a:prstGeom>
        </p:spPr>
      </p:pic>
      <p:sp>
        <p:nvSpPr>
          <p:cNvPr id="25" name="TextBox 24">
            <a:extLst>
              <a:ext uri="{FF2B5EF4-FFF2-40B4-BE49-F238E27FC236}">
                <a16:creationId xmlns:a16="http://schemas.microsoft.com/office/drawing/2014/main" id="{85980F8C-A33A-4028-80E3-5E0C27FFB26A}"/>
              </a:ext>
            </a:extLst>
          </p:cNvPr>
          <p:cNvSpPr txBox="1"/>
          <p:nvPr/>
        </p:nvSpPr>
        <p:spPr>
          <a:xfrm>
            <a:off x="75498" y="6399979"/>
            <a:ext cx="1703492" cy="338554"/>
          </a:xfrm>
          <a:prstGeom prst="rect">
            <a:avLst/>
          </a:prstGeom>
          <a:noFill/>
        </p:spPr>
        <p:txBody>
          <a:bodyPr wrap="square" rtlCol="0">
            <a:spAutoFit/>
          </a:bodyPr>
          <a:lstStyle/>
          <a:p>
            <a:pPr algn="ctr"/>
            <a:r>
              <a:rPr lang="en-GB" sz="1600" b="1" dirty="0"/>
              <a:t>Serena Williams</a:t>
            </a:r>
          </a:p>
        </p:txBody>
      </p:sp>
      <p:sp>
        <p:nvSpPr>
          <p:cNvPr id="30" name="TextBox 29">
            <a:extLst>
              <a:ext uri="{FF2B5EF4-FFF2-40B4-BE49-F238E27FC236}">
                <a16:creationId xmlns:a16="http://schemas.microsoft.com/office/drawing/2014/main" id="{DD426ACE-9DE4-4004-81B0-C1535CC98E75}"/>
              </a:ext>
            </a:extLst>
          </p:cNvPr>
          <p:cNvSpPr txBox="1"/>
          <p:nvPr/>
        </p:nvSpPr>
        <p:spPr>
          <a:xfrm>
            <a:off x="1913944" y="6412388"/>
            <a:ext cx="1874983" cy="338554"/>
          </a:xfrm>
          <a:prstGeom prst="rect">
            <a:avLst/>
          </a:prstGeom>
          <a:noFill/>
        </p:spPr>
        <p:txBody>
          <a:bodyPr wrap="square" rtlCol="0">
            <a:spAutoFit/>
          </a:bodyPr>
          <a:lstStyle/>
          <a:p>
            <a:pPr algn="ctr"/>
            <a:r>
              <a:rPr lang="en-GB" sz="1600" b="1" dirty="0"/>
              <a:t>Dame Laura Davies</a:t>
            </a:r>
          </a:p>
        </p:txBody>
      </p:sp>
    </p:spTree>
    <p:extLst>
      <p:ext uri="{BB962C8B-B14F-4D97-AF65-F5344CB8AC3E}">
        <p14:creationId xmlns:p14="http://schemas.microsoft.com/office/powerpoint/2010/main" val="71241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5110EE0-0784-4CB6-B6B0-6BD650521674}"/>
              </a:ext>
            </a:extLst>
          </p:cNvPr>
          <p:cNvSpPr/>
          <p:nvPr/>
        </p:nvSpPr>
        <p:spPr>
          <a:xfrm>
            <a:off x="170893" y="894338"/>
            <a:ext cx="7431690" cy="2559750"/>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2B6A4DA-7D58-4AAF-8FDA-39C206408712}"/>
              </a:ext>
            </a:extLst>
          </p:cNvPr>
          <p:cNvSpPr/>
          <p:nvPr/>
        </p:nvSpPr>
        <p:spPr>
          <a:xfrm>
            <a:off x="160595" y="3530456"/>
            <a:ext cx="3447513" cy="1514538"/>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788468FB-4DB7-4D3A-A411-727B5B11B153}"/>
              </a:ext>
            </a:extLst>
          </p:cNvPr>
          <p:cNvSpPr/>
          <p:nvPr/>
        </p:nvSpPr>
        <p:spPr>
          <a:xfrm>
            <a:off x="3827722" y="3549955"/>
            <a:ext cx="3925205" cy="1494519"/>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109692" y="88561"/>
            <a:ext cx="781555" cy="699900"/>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903735" y="77670"/>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6">
            <a:extLst>
              <a:ext uri="{FF2B5EF4-FFF2-40B4-BE49-F238E27FC236}">
                <a16:creationId xmlns:a16="http://schemas.microsoft.com/office/drawing/2014/main" id="{A5514543-91CD-4224-94C4-E4AD14B11FAB}"/>
              </a:ext>
            </a:extLst>
          </p:cNvPr>
          <p:cNvGrpSpPr/>
          <p:nvPr/>
        </p:nvGrpSpPr>
        <p:grpSpPr>
          <a:xfrm>
            <a:off x="5659889" y="77616"/>
            <a:ext cx="2769235" cy="414722"/>
            <a:chOff x="1330452" y="71627"/>
            <a:chExt cx="2769235" cy="490855"/>
          </a:xfrm>
        </p:grpSpPr>
        <p:sp>
          <p:nvSpPr>
            <p:cNvPr id="7"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9" name="Rectangle 8"/>
          <p:cNvSpPr/>
          <p:nvPr/>
        </p:nvSpPr>
        <p:spPr>
          <a:xfrm>
            <a:off x="3145989" y="123060"/>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0" name="Rectangle 9"/>
          <p:cNvSpPr/>
          <p:nvPr/>
        </p:nvSpPr>
        <p:spPr>
          <a:xfrm>
            <a:off x="5889189" y="88561"/>
            <a:ext cx="2416046"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UKS2 Athletics</a:t>
            </a:r>
          </a:p>
        </p:txBody>
      </p:sp>
      <p:graphicFrame>
        <p:nvGraphicFramePr>
          <p:cNvPr id="11" name="Table 10">
            <a:extLst>
              <a:ext uri="{FF2B5EF4-FFF2-40B4-BE49-F238E27FC236}">
                <a16:creationId xmlns:a16="http://schemas.microsoft.com/office/drawing/2014/main" id="{5A57A62B-8849-4583-8D36-84A612F50F3F}"/>
              </a:ext>
            </a:extLst>
          </p:cNvPr>
          <p:cNvGraphicFramePr>
            <a:graphicFrameLocks noGrp="1"/>
          </p:cNvGraphicFramePr>
          <p:nvPr>
            <p:extLst>
              <p:ext uri="{D42A27DB-BD31-4B8C-83A1-F6EECF244321}">
                <p14:modId xmlns:p14="http://schemas.microsoft.com/office/powerpoint/2010/main" val="4074136777"/>
              </p:ext>
            </p:extLst>
          </p:nvPr>
        </p:nvGraphicFramePr>
        <p:xfrm>
          <a:off x="7972542" y="981887"/>
          <a:ext cx="4127337" cy="4072597"/>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0000"/>
                    </a:ext>
                  </a:extLst>
                </a:gridCol>
                <a:gridCol w="2895314">
                  <a:extLst>
                    <a:ext uri="{9D8B030D-6E8A-4147-A177-3AD203B41FA5}">
                      <a16:colId xmlns:a16="http://schemas.microsoft.com/office/drawing/2014/main" val="20001"/>
                    </a:ext>
                  </a:extLst>
                </a:gridCol>
              </a:tblGrid>
              <a:tr h="391559">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Balance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To keep steady on their feet while moving and performing skills.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85546">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Control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Changing the speed and direction you move and keeping balanced whilst doing it.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9465">
                <a:tc>
                  <a:txBody>
                    <a:bodyPr/>
                    <a:lstStyle/>
                    <a:p>
                      <a:pPr marL="107950" marR="0" algn="ctr">
                        <a:spcBef>
                          <a:spcPts val="395"/>
                        </a:spcBef>
                        <a:spcAft>
                          <a:spcPts val="0"/>
                        </a:spcAft>
                      </a:pPr>
                      <a:r>
                        <a:rPr lang="en-US" sz="1200" b="1" dirty="0">
                          <a:solidFill>
                            <a:schemeClr val="accent3">
                              <a:lumMod val="50000"/>
                            </a:schemeClr>
                          </a:solidFill>
                          <a:effectLst/>
                          <a:latin typeface="+mn-lt"/>
                          <a:ea typeface="Twinkl" charset="0"/>
                          <a:cs typeface="Twinkl" charset="0"/>
                        </a:rPr>
                        <a:t>Technique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indent="0" algn="l" defTabSz="457200" rtl="0" eaLnBrk="1" fontAlgn="auto" latinLnBrk="0" hangingPunct="1">
                        <a:lnSpc>
                          <a:spcPct val="112000"/>
                        </a:lnSpc>
                        <a:spcBef>
                          <a:spcPts val="400"/>
                        </a:spcBef>
                        <a:spcAft>
                          <a:spcPts val="0"/>
                        </a:spcAft>
                        <a:buClrTx/>
                        <a:buSzTx/>
                        <a:buFontTx/>
                        <a:buNone/>
                        <a:tabLst/>
                        <a:defRPr/>
                      </a:pPr>
                      <a:r>
                        <a:rPr lang="en-US" sz="1100" dirty="0"/>
                        <a:t>The safe method performers have been taught to perform a skill such as javelin and standing long jump.</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82156">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Fluency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To be able to move and perform skills with ease.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9465">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Accuracy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Being able to make passes and tags making sure they get to the location the player is aiming for.</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3824">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Stamina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ability to perform physical activity for a sustained period of time.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5004">
                <a:tc>
                  <a:txBody>
                    <a:bodyPr/>
                    <a:lstStyle/>
                    <a:p>
                      <a:pPr marL="107950" marR="0" algn="ctr">
                        <a:spcBef>
                          <a:spcPts val="395"/>
                        </a:spcBef>
                        <a:spcAft>
                          <a:spcPts val="0"/>
                        </a:spcAft>
                      </a:pPr>
                      <a:r>
                        <a:rPr lang="en-US" sz="1200" b="1" dirty="0">
                          <a:solidFill>
                            <a:srgbClr val="0000FF"/>
                          </a:solidFill>
                          <a:effectLst/>
                          <a:latin typeface="+mn-lt"/>
                          <a:ea typeface="Twinkl" charset="0"/>
                          <a:cs typeface="Twinkl" charset="0"/>
                        </a:rPr>
                        <a:t>Baton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A short tube passed between runner in a relay.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18491">
                <a:tc>
                  <a:txBody>
                    <a:bodyPr/>
                    <a:lstStyle/>
                    <a:p>
                      <a:pPr marL="107950" marR="0" algn="ctr">
                        <a:spcBef>
                          <a:spcPts val="395"/>
                        </a:spcBef>
                        <a:spcAft>
                          <a:spcPts val="0"/>
                        </a:spcAft>
                      </a:pPr>
                      <a:r>
                        <a:rPr lang="en-US" sz="1200" b="1" dirty="0">
                          <a:solidFill>
                            <a:srgbClr val="FF2CD7"/>
                          </a:solidFill>
                          <a:effectLst/>
                          <a:latin typeface="+mn-lt"/>
                          <a:ea typeface="Twinkl" charset="0"/>
                          <a:cs typeface="Twinkl" charset="0"/>
                        </a:rPr>
                        <a:t>Relay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A race where teams of runners pass a baton to each member of their team.</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9465">
                <a:tc>
                  <a:txBody>
                    <a:bodyPr/>
                    <a:lstStyle/>
                    <a:p>
                      <a:pPr marL="107950" marR="0" algn="ctr">
                        <a:spcBef>
                          <a:spcPts val="395"/>
                        </a:spcBef>
                        <a:spcAft>
                          <a:spcPts val="0"/>
                        </a:spcAft>
                      </a:pPr>
                      <a:r>
                        <a:rPr lang="en-US" sz="1200" b="1" dirty="0">
                          <a:solidFill>
                            <a:srgbClr val="911090"/>
                          </a:solidFill>
                          <a:effectLst/>
                          <a:latin typeface="+mn-lt"/>
                          <a:ea typeface="Twinkl" charset="0"/>
                          <a:cs typeface="Twinkl" charset="0"/>
                        </a:rPr>
                        <a:t>Pace/Speed</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speed at which someone moves.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graphicFrame>
        <p:nvGraphicFramePr>
          <p:cNvPr id="12" name="Table 11">
            <a:extLst>
              <a:ext uri="{FF2B5EF4-FFF2-40B4-BE49-F238E27FC236}">
                <a16:creationId xmlns:a16="http://schemas.microsoft.com/office/drawing/2014/main" id="{C2FB4585-7E49-4A63-9EA8-7770EB106C71}"/>
              </a:ext>
            </a:extLst>
          </p:cNvPr>
          <p:cNvGraphicFramePr>
            <a:graphicFrameLocks noGrp="1"/>
          </p:cNvGraphicFramePr>
          <p:nvPr>
            <p:extLst>
              <p:ext uri="{D42A27DB-BD31-4B8C-83A1-F6EECF244321}">
                <p14:modId xmlns:p14="http://schemas.microsoft.com/office/powerpoint/2010/main" val="4110264104"/>
              </p:ext>
            </p:extLst>
          </p:nvPr>
        </p:nvGraphicFramePr>
        <p:xfrm>
          <a:off x="7972541" y="5074550"/>
          <a:ext cx="4127337" cy="1432206"/>
        </p:xfrm>
        <a:graphic>
          <a:graphicData uri="http://schemas.openxmlformats.org/drawingml/2006/table">
            <a:tbl>
              <a:tblPr firstRow="1" firstCol="1" lastRow="1" lastCol="1" bandRow="1" bandCol="1"/>
              <a:tblGrid>
                <a:gridCol w="1223709">
                  <a:extLst>
                    <a:ext uri="{9D8B030D-6E8A-4147-A177-3AD203B41FA5}">
                      <a16:colId xmlns:a16="http://schemas.microsoft.com/office/drawing/2014/main" val="476098439"/>
                    </a:ext>
                  </a:extLst>
                </a:gridCol>
                <a:gridCol w="2903628">
                  <a:extLst>
                    <a:ext uri="{9D8B030D-6E8A-4147-A177-3AD203B41FA5}">
                      <a16:colId xmlns:a16="http://schemas.microsoft.com/office/drawing/2014/main" val="1485676762"/>
                    </a:ext>
                  </a:extLst>
                </a:gridCol>
              </a:tblGrid>
              <a:tr h="439465">
                <a:tc>
                  <a:txBody>
                    <a:bodyPr/>
                    <a:lstStyle/>
                    <a:p>
                      <a:pPr marL="107950" marR="0" algn="ctr">
                        <a:spcBef>
                          <a:spcPts val="395"/>
                        </a:spcBef>
                        <a:spcAft>
                          <a:spcPts val="0"/>
                        </a:spcAft>
                      </a:pPr>
                      <a:r>
                        <a:rPr lang="en-US" sz="1200" b="1" dirty="0">
                          <a:solidFill>
                            <a:srgbClr val="000090"/>
                          </a:solidFill>
                          <a:effectLst/>
                          <a:latin typeface="+mn-lt"/>
                          <a:ea typeface="Twinkl" charset="0"/>
                          <a:cs typeface="Twinkl" charset="0"/>
                        </a:rPr>
                        <a:t>Sprint</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Usually your top speed to run as fast as you can to get from A to 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800546669"/>
                  </a:ext>
                </a:extLst>
              </a:tr>
              <a:tr h="439465">
                <a:tc>
                  <a:txBody>
                    <a:bodyPr/>
                    <a:lstStyle/>
                    <a:p>
                      <a:pPr marL="107950" marR="0" algn="ctr">
                        <a:spcBef>
                          <a:spcPts val="395"/>
                        </a:spcBef>
                        <a:spcAft>
                          <a:spcPts val="0"/>
                        </a:spcAft>
                      </a:pPr>
                      <a:r>
                        <a:rPr lang="en-US" sz="1200" b="1" dirty="0">
                          <a:solidFill>
                            <a:srgbClr val="FF6600"/>
                          </a:solidFill>
                          <a:effectLst/>
                          <a:latin typeface="+mn-lt"/>
                          <a:ea typeface="Twinkl" charset="0"/>
                          <a:cs typeface="Twinkl" charset="0"/>
                        </a:rPr>
                        <a:t>Throw</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Picking something up and giving it force to travel through the air and land in a different location.</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717829726"/>
                  </a:ext>
                </a:extLst>
              </a:tr>
              <a:tr h="439465">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Competitive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Relating to a competition where losing or winning is involved.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280545848"/>
                  </a:ext>
                </a:extLst>
              </a:tr>
            </a:tbl>
          </a:graphicData>
        </a:graphic>
      </p:graphicFrame>
      <p:grpSp>
        <p:nvGrpSpPr>
          <p:cNvPr id="13" name="object 10">
            <a:extLst>
              <a:ext uri="{FF2B5EF4-FFF2-40B4-BE49-F238E27FC236}">
                <a16:creationId xmlns:a16="http://schemas.microsoft.com/office/drawing/2014/main" id="{2B4BA900-7343-4760-8ED5-B61E4C15A1E5}"/>
              </a:ext>
            </a:extLst>
          </p:cNvPr>
          <p:cNvGrpSpPr/>
          <p:nvPr/>
        </p:nvGrpSpPr>
        <p:grpSpPr>
          <a:xfrm>
            <a:off x="7972541" y="572947"/>
            <a:ext cx="4133215" cy="408940"/>
            <a:chOff x="4802123" y="829055"/>
            <a:chExt cx="4133215" cy="408940"/>
          </a:xfrm>
        </p:grpSpPr>
        <p:sp>
          <p:nvSpPr>
            <p:cNvPr id="14"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5"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6" name="object 18">
            <a:extLst>
              <a:ext uri="{FF2B5EF4-FFF2-40B4-BE49-F238E27FC236}">
                <a16:creationId xmlns:a16="http://schemas.microsoft.com/office/drawing/2014/main" id="{00A89602-9AC0-4040-98D0-05FA0D643610}"/>
              </a:ext>
            </a:extLst>
          </p:cNvPr>
          <p:cNvSpPr txBox="1"/>
          <p:nvPr/>
        </p:nvSpPr>
        <p:spPr>
          <a:xfrm>
            <a:off x="174103" y="875606"/>
            <a:ext cx="7359211" cy="2719334"/>
          </a:xfrm>
          <a:prstGeom prst="rect">
            <a:avLst/>
          </a:prstGeom>
          <a:ln w="9144">
            <a:noFill/>
          </a:ln>
        </p:spPr>
        <p:txBody>
          <a:bodyPr vert="horz" wrap="square" lIns="0" tIns="36195" rIns="0" bIns="0" rtlCol="0">
            <a:spAutoFit/>
          </a:bodyPr>
          <a:lstStyle/>
          <a:p>
            <a:pPr marL="90805">
              <a:lnSpc>
                <a:spcPct val="100000"/>
              </a:lnSpc>
              <a:spcBef>
                <a:spcPts val="285"/>
              </a:spcBef>
            </a:pPr>
            <a:r>
              <a:rPr sz="1200" b="1" spc="-5" dirty="0">
                <a:latin typeface="Carlito"/>
                <a:cs typeface="Carlito"/>
              </a:rPr>
              <a:t>Children </a:t>
            </a:r>
            <a:r>
              <a:rPr sz="1200" b="1" dirty="0">
                <a:latin typeface="Carlito"/>
                <a:cs typeface="Carlito"/>
              </a:rPr>
              <a:t>will be </a:t>
            </a:r>
            <a:r>
              <a:rPr sz="1200" b="1" spc="-5" dirty="0">
                <a:latin typeface="Carlito"/>
                <a:cs typeface="Carlito"/>
              </a:rPr>
              <a:t>taught</a:t>
            </a:r>
            <a:r>
              <a:rPr sz="1200" b="1" spc="10" dirty="0">
                <a:latin typeface="Carlito"/>
                <a:cs typeface="Carlito"/>
              </a:rPr>
              <a:t> </a:t>
            </a:r>
            <a:r>
              <a:rPr sz="1200" b="1" spc="-5" dirty="0">
                <a:latin typeface="Carlito"/>
                <a:cs typeface="Carlito"/>
              </a:rPr>
              <a:t>to:</a:t>
            </a:r>
            <a:endParaRPr sz="1200" dirty="0">
              <a:latin typeface="Carlito"/>
              <a:cs typeface="Carlito"/>
            </a:endParaRP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Develop fitness and technique in order to run for distance.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Develop throwing techniques  – demonstrating the push technique.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Learn and apply the techniques of relay running, especially the handing over of the baton.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Begin to apply skills learnt into a competitive setting.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Be able to perform a controlled standing long jump.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Explore the footwork required when attempted the triple jump. </a:t>
            </a:r>
          </a:p>
          <a:p>
            <a:pPr marL="262890" indent="-172720">
              <a:lnSpc>
                <a:spcPct val="100000"/>
              </a:lnSpc>
              <a:spcBef>
                <a:spcPts val="215"/>
              </a:spcBef>
              <a:buFont typeface="Arial"/>
              <a:buChar char="•"/>
              <a:tabLst>
                <a:tab pos="263525" algn="l"/>
              </a:tabLst>
            </a:pPr>
            <a:r>
              <a:rPr lang="en-GB" sz="1200" dirty="0">
                <a:latin typeface="Carlito"/>
                <a:cs typeface="Carlito"/>
              </a:rPr>
              <a:t>Demonstrate good arm and leg technique when running. </a:t>
            </a:r>
          </a:p>
          <a:p>
            <a:pPr marL="262890" indent="-172720">
              <a:lnSpc>
                <a:spcPct val="100000"/>
              </a:lnSpc>
              <a:spcBef>
                <a:spcPts val="215"/>
              </a:spcBef>
              <a:buFont typeface="Arial"/>
              <a:buChar char="•"/>
              <a:tabLst>
                <a:tab pos="263525" algn="l"/>
              </a:tabLst>
            </a:pPr>
            <a:r>
              <a:rPr lang="en-GB" sz="1200" dirty="0">
                <a:latin typeface="Carlito"/>
                <a:cs typeface="Carlito"/>
              </a:rPr>
              <a:t>Be able to sustain, change and adapt the speed of which they are running to different distances and situations (e.g. last 30m in a race). </a:t>
            </a:r>
          </a:p>
          <a:p>
            <a:pPr marL="262890" indent="-172720">
              <a:lnSpc>
                <a:spcPct val="100000"/>
              </a:lnSpc>
              <a:spcBef>
                <a:spcPts val="215"/>
              </a:spcBef>
              <a:buFont typeface="Arial"/>
              <a:buChar char="•"/>
              <a:tabLst>
                <a:tab pos="263525" algn="l"/>
              </a:tabLst>
            </a:pPr>
            <a:r>
              <a:rPr lang="en-GB" sz="1200" dirty="0">
                <a:latin typeface="Carlito"/>
                <a:cs typeface="Carlito"/>
              </a:rPr>
              <a:t>Be able to perform, discuss and evaluate the different throwing techniques. </a:t>
            </a:r>
          </a:p>
          <a:p>
            <a:pPr marL="262890" indent="-172720">
              <a:lnSpc>
                <a:spcPct val="100000"/>
              </a:lnSpc>
              <a:spcBef>
                <a:spcPts val="215"/>
              </a:spcBef>
              <a:buFont typeface="Arial"/>
              <a:buChar char="•"/>
              <a:tabLst>
                <a:tab pos="263525" algn="l"/>
              </a:tabLst>
            </a:pPr>
            <a:r>
              <a:rPr lang="en-GB" sz="1200" dirty="0">
                <a:latin typeface="Carlito"/>
                <a:cs typeface="Carlito"/>
              </a:rPr>
              <a:t>Perform a variety of different jumps with control in a competitive situation. </a:t>
            </a:r>
          </a:p>
          <a:p>
            <a:pPr marL="262890" indent="-172720">
              <a:lnSpc>
                <a:spcPct val="100000"/>
              </a:lnSpc>
              <a:spcBef>
                <a:spcPts val="215"/>
              </a:spcBef>
              <a:buFont typeface="Arial"/>
              <a:buChar char="•"/>
              <a:tabLst>
                <a:tab pos="263525" algn="l"/>
              </a:tabLst>
            </a:pPr>
            <a:endParaRPr sz="1200" dirty="0">
              <a:latin typeface="Carlito"/>
              <a:cs typeface="Carlito"/>
            </a:endParaRPr>
          </a:p>
        </p:txBody>
      </p:sp>
      <p:sp>
        <p:nvSpPr>
          <p:cNvPr id="22" name="Rectangle 21">
            <a:extLst>
              <a:ext uri="{FF2B5EF4-FFF2-40B4-BE49-F238E27FC236}">
                <a16:creationId xmlns:a16="http://schemas.microsoft.com/office/drawing/2014/main" id="{0F1A744A-C164-4122-83A9-D4F111CD66B1}"/>
              </a:ext>
            </a:extLst>
          </p:cNvPr>
          <p:cNvSpPr/>
          <p:nvPr/>
        </p:nvSpPr>
        <p:spPr>
          <a:xfrm>
            <a:off x="157386" y="5140342"/>
            <a:ext cx="3447512" cy="1629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15C18291-8AE3-4BA3-8FF1-F8FD0CC74788}"/>
              </a:ext>
            </a:extLst>
          </p:cNvPr>
          <p:cNvPicPr>
            <a:picLocks noChangeAspect="1"/>
          </p:cNvPicPr>
          <p:nvPr/>
        </p:nvPicPr>
        <p:blipFill>
          <a:blip r:embed="rId3"/>
          <a:stretch>
            <a:fillRect/>
          </a:stretch>
        </p:blipFill>
        <p:spPr>
          <a:xfrm>
            <a:off x="430789" y="5250571"/>
            <a:ext cx="920916" cy="1086364"/>
          </a:xfrm>
          <a:prstGeom prst="rect">
            <a:avLst/>
          </a:prstGeom>
        </p:spPr>
      </p:pic>
      <p:pic>
        <p:nvPicPr>
          <p:cNvPr id="26" name="Picture 25">
            <a:extLst>
              <a:ext uri="{FF2B5EF4-FFF2-40B4-BE49-F238E27FC236}">
                <a16:creationId xmlns:a16="http://schemas.microsoft.com/office/drawing/2014/main" id="{0000554B-7B9A-4ABD-BDE0-2AC98DDB8C9D}"/>
              </a:ext>
            </a:extLst>
          </p:cNvPr>
          <p:cNvPicPr>
            <a:picLocks noChangeAspect="1"/>
          </p:cNvPicPr>
          <p:nvPr/>
        </p:nvPicPr>
        <p:blipFill>
          <a:blip r:embed="rId4"/>
          <a:stretch>
            <a:fillRect/>
          </a:stretch>
        </p:blipFill>
        <p:spPr>
          <a:xfrm>
            <a:off x="2151734" y="5234417"/>
            <a:ext cx="1062722" cy="1149493"/>
          </a:xfrm>
          <a:prstGeom prst="rect">
            <a:avLst/>
          </a:prstGeom>
        </p:spPr>
      </p:pic>
      <p:sp>
        <p:nvSpPr>
          <p:cNvPr id="29" name="Rectangle 28">
            <a:extLst>
              <a:ext uri="{FF2B5EF4-FFF2-40B4-BE49-F238E27FC236}">
                <a16:creationId xmlns:a16="http://schemas.microsoft.com/office/drawing/2014/main" id="{58A480D2-686F-4085-8CF3-55B0632ED0E3}"/>
              </a:ext>
            </a:extLst>
          </p:cNvPr>
          <p:cNvSpPr/>
          <p:nvPr/>
        </p:nvSpPr>
        <p:spPr>
          <a:xfrm>
            <a:off x="3881512" y="3586293"/>
            <a:ext cx="4127336" cy="1384995"/>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Can anybody lead a group working on a key skill?</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we improve our own performance?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does improvement look like?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does a Valley Sports Role Model look like?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I support my peers and team mates?</a:t>
            </a:r>
          </a:p>
        </p:txBody>
      </p:sp>
      <p:sp>
        <p:nvSpPr>
          <p:cNvPr id="30" name="Rectangle 29">
            <a:extLst>
              <a:ext uri="{FF2B5EF4-FFF2-40B4-BE49-F238E27FC236}">
                <a16:creationId xmlns:a16="http://schemas.microsoft.com/office/drawing/2014/main" id="{07548494-62E7-48C2-8524-E4B455183B8D}"/>
              </a:ext>
            </a:extLst>
          </p:cNvPr>
          <p:cNvSpPr/>
          <p:nvPr/>
        </p:nvSpPr>
        <p:spPr>
          <a:xfrm>
            <a:off x="183852" y="3613672"/>
            <a:ext cx="3702886" cy="1754326"/>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a:t>
            </a:r>
            <a:r>
              <a:rPr lang="en-GB" sz="1200" spc="-10" dirty="0">
                <a:solidFill>
                  <a:prstClr val="black"/>
                </a:solidFill>
                <a:latin typeface="Carlito"/>
                <a:cs typeface="Carlito"/>
              </a:rPr>
              <a:t>Lifestyle:</a:t>
            </a:r>
          </a:p>
          <a:p>
            <a:pPr marL="262890" marR="252729" lvl="0" indent="-172720">
              <a:buFont typeface="Arial"/>
              <a:buChar char="•"/>
              <a:tabLst>
                <a:tab pos="263525" algn="l"/>
              </a:tabLst>
            </a:pPr>
            <a:r>
              <a:rPr lang="en-GB" sz="1200" spc="-5" dirty="0">
                <a:solidFill>
                  <a:prstClr val="black"/>
                </a:solidFill>
                <a:latin typeface="Carlito"/>
                <a:cs typeface="Carlito"/>
              </a:rPr>
              <a:t>How does our body change when taking part in different events and activities? </a:t>
            </a:r>
          </a:p>
          <a:p>
            <a:pPr marL="262890" marR="252729" lvl="0" indent="-172720">
              <a:buFont typeface="Arial"/>
              <a:buChar char="•"/>
              <a:tabLst>
                <a:tab pos="263525" algn="l"/>
              </a:tabLst>
            </a:pPr>
            <a:r>
              <a:rPr lang="en-GB" sz="1200" spc="-5" dirty="0">
                <a:solidFill>
                  <a:prstClr val="black"/>
                </a:solidFill>
                <a:latin typeface="Carlito"/>
                <a:cs typeface="Carlito"/>
              </a:rPr>
              <a:t>What will happen to our body if we do not warm up and cool down?</a:t>
            </a:r>
          </a:p>
          <a:p>
            <a:pPr marL="262890" marR="252729" lvl="0" indent="-172720">
              <a:buFont typeface="Arial"/>
              <a:buChar char="•"/>
              <a:tabLst>
                <a:tab pos="263525" algn="l"/>
              </a:tabLst>
            </a:pPr>
            <a:r>
              <a:rPr lang="en-GB" sz="1200" spc="-5" dirty="0">
                <a:solidFill>
                  <a:prstClr val="black"/>
                </a:solidFill>
                <a:latin typeface="Carlito"/>
                <a:cs typeface="Carlito"/>
              </a:rPr>
              <a:t>Why does our body change depending on intensity of the exercise?</a:t>
            </a:r>
          </a:p>
          <a:p>
            <a:pPr marL="262890" marR="252729" lvl="0" indent="-172720">
              <a:buFont typeface="Arial"/>
              <a:buChar char="•"/>
              <a:tabLst>
                <a:tab pos="263525" algn="l"/>
              </a:tabLst>
            </a:pPr>
            <a:endParaRPr lang="en-GB" sz="1200" spc="-5" dirty="0">
              <a:solidFill>
                <a:prstClr val="black"/>
              </a:solidFill>
              <a:latin typeface="Carlito"/>
              <a:cs typeface="Carlito"/>
            </a:endParaRP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25" name="TextBox 24">
            <a:extLst>
              <a:ext uri="{FF2B5EF4-FFF2-40B4-BE49-F238E27FC236}">
                <a16:creationId xmlns:a16="http://schemas.microsoft.com/office/drawing/2014/main" id="{6FEBED59-D81C-4580-97A0-382266E8327F}"/>
              </a:ext>
            </a:extLst>
          </p:cNvPr>
          <p:cNvSpPr txBox="1"/>
          <p:nvPr/>
        </p:nvSpPr>
        <p:spPr>
          <a:xfrm>
            <a:off x="0" y="6383910"/>
            <a:ext cx="1703492" cy="338554"/>
          </a:xfrm>
          <a:prstGeom prst="rect">
            <a:avLst/>
          </a:prstGeom>
          <a:noFill/>
        </p:spPr>
        <p:txBody>
          <a:bodyPr wrap="square" rtlCol="0">
            <a:spAutoFit/>
          </a:bodyPr>
          <a:lstStyle/>
          <a:p>
            <a:pPr algn="ctr"/>
            <a:r>
              <a:rPr lang="en-GB" sz="1600" b="1" dirty="0"/>
              <a:t>Jesse Owens</a:t>
            </a:r>
          </a:p>
        </p:txBody>
      </p:sp>
      <p:sp>
        <p:nvSpPr>
          <p:cNvPr id="28" name="TextBox 27">
            <a:extLst>
              <a:ext uri="{FF2B5EF4-FFF2-40B4-BE49-F238E27FC236}">
                <a16:creationId xmlns:a16="http://schemas.microsoft.com/office/drawing/2014/main" id="{F46E6E16-3628-4F46-9567-DCA8F35A06A1}"/>
              </a:ext>
            </a:extLst>
          </p:cNvPr>
          <p:cNvSpPr txBox="1"/>
          <p:nvPr/>
        </p:nvSpPr>
        <p:spPr>
          <a:xfrm>
            <a:off x="1515448" y="6363951"/>
            <a:ext cx="2089449" cy="338554"/>
          </a:xfrm>
          <a:prstGeom prst="rect">
            <a:avLst/>
          </a:prstGeom>
          <a:noFill/>
        </p:spPr>
        <p:txBody>
          <a:bodyPr wrap="square" rtlCol="0">
            <a:spAutoFit/>
          </a:bodyPr>
          <a:lstStyle/>
          <a:p>
            <a:pPr algn="ctr"/>
            <a:r>
              <a:rPr lang="en-GB" sz="1600" b="1" dirty="0" err="1"/>
              <a:t>Tanni</a:t>
            </a:r>
            <a:r>
              <a:rPr lang="en-GB" sz="1600" b="1" dirty="0"/>
              <a:t> Grey-Thompson</a:t>
            </a:r>
          </a:p>
        </p:txBody>
      </p:sp>
    </p:spTree>
    <p:extLst>
      <p:ext uri="{BB962C8B-B14F-4D97-AF65-F5344CB8AC3E}">
        <p14:creationId xmlns:p14="http://schemas.microsoft.com/office/powerpoint/2010/main" val="268726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2B6A4DA-7D58-4AAF-8FDA-39C206408712}"/>
              </a:ext>
            </a:extLst>
          </p:cNvPr>
          <p:cNvSpPr/>
          <p:nvPr/>
        </p:nvSpPr>
        <p:spPr>
          <a:xfrm>
            <a:off x="180617" y="2501659"/>
            <a:ext cx="4861166" cy="2187787"/>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en-US" sz="1200" b="1" dirty="0">
                <a:solidFill>
                  <a:prstClr val="black"/>
                </a:solidFill>
                <a:ea typeface="ＭＳ 明朝"/>
                <a:cs typeface="Times New Roman"/>
              </a:rPr>
              <a:t>Safety</a:t>
            </a:r>
          </a:p>
          <a:p>
            <a:pPr marL="171450" lvl="0" indent="-171450" defTabSz="457200">
              <a:buFont typeface="Arial"/>
              <a:buChar char="•"/>
            </a:pPr>
            <a:r>
              <a:rPr lang="en-US" sz="1200" dirty="0">
                <a:solidFill>
                  <a:prstClr val="black"/>
                </a:solidFill>
                <a:ea typeface="ＭＳ 明朝"/>
                <a:cs typeface="Times New Roman"/>
              </a:rPr>
              <a:t>Remove all jewelry including earrings.</a:t>
            </a:r>
          </a:p>
          <a:p>
            <a:pPr marL="171450" lvl="0" indent="-171450" defTabSz="457200">
              <a:buFont typeface="Arial"/>
              <a:buChar char="•"/>
            </a:pPr>
            <a:r>
              <a:rPr lang="en-US" sz="1200" dirty="0">
                <a:solidFill>
                  <a:prstClr val="black"/>
                </a:solidFill>
                <a:ea typeface="ＭＳ 明朝"/>
                <a:cs typeface="Times New Roman"/>
              </a:rPr>
              <a:t>Long hair must be tied back.</a:t>
            </a:r>
          </a:p>
          <a:p>
            <a:pPr marL="171450" lvl="0" indent="-171450" defTabSz="457200">
              <a:buFont typeface="Arial"/>
              <a:buChar char="•"/>
            </a:pPr>
            <a:r>
              <a:rPr lang="en-US" sz="1200" dirty="0">
                <a:solidFill>
                  <a:prstClr val="black"/>
                </a:solidFill>
                <a:ea typeface="ＭＳ 明朝"/>
                <a:cs typeface="Times New Roman"/>
              </a:rPr>
              <a:t>Wear suitable footwear.</a:t>
            </a:r>
          </a:p>
          <a:p>
            <a:pPr marL="171450" lvl="0" indent="-171450" defTabSz="457200">
              <a:buFont typeface="Arial"/>
              <a:buChar char="•"/>
            </a:pPr>
            <a:r>
              <a:rPr lang="en-US" sz="1200" dirty="0">
                <a:solidFill>
                  <a:prstClr val="black"/>
                </a:solidFill>
                <a:ea typeface="ＭＳ 明朝"/>
                <a:cs typeface="Times New Roman"/>
              </a:rPr>
              <a:t>Wear goggle if it is needed.</a:t>
            </a:r>
          </a:p>
          <a:p>
            <a:pPr marL="171450" lvl="0" indent="-171450" defTabSz="457200">
              <a:buFont typeface="Arial"/>
              <a:buChar char="•"/>
            </a:pPr>
            <a:r>
              <a:rPr lang="en-US" sz="1200" dirty="0">
                <a:solidFill>
                  <a:prstClr val="black"/>
                </a:solidFill>
                <a:ea typeface="ＭＳ 明朝"/>
                <a:cs typeface="Times New Roman"/>
              </a:rPr>
              <a:t>Use correct techniques.</a:t>
            </a:r>
          </a:p>
          <a:p>
            <a:pPr marL="171450" lvl="0" indent="-171450" defTabSz="457200">
              <a:buFont typeface="Arial"/>
              <a:buChar char="•"/>
            </a:pPr>
            <a:endParaRPr lang="en-US" sz="1200" dirty="0">
              <a:solidFill>
                <a:prstClr val="black"/>
              </a:solidFill>
              <a:ea typeface="ＭＳ 明朝"/>
              <a:cs typeface="Times New Roman"/>
            </a:endParaRPr>
          </a:p>
          <a:p>
            <a:pPr lvl="0" algn="ctr" defTabSz="457200"/>
            <a:r>
              <a:rPr lang="en-US" sz="1200" dirty="0">
                <a:solidFill>
                  <a:prstClr val="black"/>
                </a:solidFill>
                <a:ea typeface="ＭＳ 明朝"/>
                <a:cs typeface="Times New Roman"/>
              </a:rPr>
              <a:t> </a:t>
            </a:r>
            <a:r>
              <a:rPr lang="en-US" sz="1200" b="1" dirty="0">
                <a:solidFill>
                  <a:prstClr val="black"/>
                </a:solidFill>
                <a:ea typeface="ＭＳ 明朝"/>
                <a:cs typeface="Times New Roman"/>
              </a:rPr>
              <a:t>Health and Leadership</a:t>
            </a:r>
          </a:p>
          <a:p>
            <a:pPr marL="171450" lvl="0" indent="-171450" defTabSz="457200">
              <a:buFont typeface="Arial" panose="020B0604020202020204" pitchFamily="34" charset="0"/>
              <a:buChar char="•"/>
            </a:pPr>
            <a:r>
              <a:rPr lang="en-US" sz="1200" dirty="0">
                <a:solidFill>
                  <a:prstClr val="black"/>
                </a:solidFill>
                <a:ea typeface="ＭＳ 明朝"/>
                <a:cs typeface="Times New Roman"/>
              </a:rPr>
              <a:t>Are we using different body parts than if we were doing a sport on land?</a:t>
            </a:r>
          </a:p>
          <a:p>
            <a:pPr marL="171450" lvl="0" indent="-171450" defTabSz="457200">
              <a:buFont typeface="Arial" panose="020B0604020202020204" pitchFamily="34" charset="0"/>
              <a:buChar char="•"/>
            </a:pPr>
            <a:r>
              <a:rPr lang="en-US" sz="1200" dirty="0">
                <a:solidFill>
                  <a:prstClr val="black"/>
                </a:solidFill>
                <a:ea typeface="ＭＳ 明朝"/>
                <a:cs typeface="Times New Roman"/>
              </a:rPr>
              <a:t>Is our breathing technique just important in the pool?</a:t>
            </a:r>
          </a:p>
          <a:p>
            <a:pPr marL="171450" lvl="0" indent="-171450" defTabSz="457200">
              <a:buFont typeface="Arial" panose="020B0604020202020204" pitchFamily="34" charset="0"/>
              <a:buChar char="•"/>
            </a:pPr>
            <a:r>
              <a:rPr lang="en-US" sz="1200" dirty="0">
                <a:solidFill>
                  <a:prstClr val="black"/>
                </a:solidFill>
                <a:ea typeface="ＭＳ 明朝"/>
                <a:cs typeface="Times New Roman"/>
              </a:rPr>
              <a:t>Showing respect to one another. </a:t>
            </a:r>
          </a:p>
          <a:p>
            <a:pPr marL="171450" lvl="0" indent="-171450" defTabSz="457200">
              <a:buFont typeface="Arial" panose="020B0604020202020204" pitchFamily="34" charset="0"/>
              <a:buChar char="•"/>
            </a:pPr>
            <a:r>
              <a:rPr lang="en-US" sz="1200" dirty="0">
                <a:solidFill>
                  <a:prstClr val="black"/>
                </a:solidFill>
                <a:ea typeface="ＭＳ 明朝"/>
                <a:cs typeface="Times New Roman"/>
              </a:rPr>
              <a:t>Motivating and encouraging our peers.</a:t>
            </a:r>
          </a:p>
        </p:txBody>
      </p:sp>
      <p:sp>
        <p:nvSpPr>
          <p:cNvPr id="16" name="Rectangle 15">
            <a:extLst>
              <a:ext uri="{FF2B5EF4-FFF2-40B4-BE49-F238E27FC236}">
                <a16:creationId xmlns:a16="http://schemas.microsoft.com/office/drawing/2014/main" id="{788468FB-4DB7-4D3A-A411-727B5B11B153}"/>
              </a:ext>
            </a:extLst>
          </p:cNvPr>
          <p:cNvSpPr/>
          <p:nvPr/>
        </p:nvSpPr>
        <p:spPr>
          <a:xfrm>
            <a:off x="5130130" y="2453060"/>
            <a:ext cx="2273454" cy="2187787"/>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en-US" sz="1200" b="1" dirty="0">
                <a:solidFill>
                  <a:prstClr val="black"/>
                </a:solidFill>
                <a:ea typeface="ＭＳ 明朝"/>
                <a:cs typeface="Times New Roman"/>
              </a:rPr>
              <a:t>Things to think about:</a:t>
            </a:r>
            <a:endParaRPr lang="en-US" sz="1200" b="1" dirty="0">
              <a:solidFill>
                <a:prstClr val="black"/>
              </a:solidFill>
            </a:endParaRPr>
          </a:p>
          <a:p>
            <a:pPr marL="285750" lvl="0" indent="-285750" defTabSz="457200">
              <a:buFont typeface="Arial"/>
              <a:buChar char="•"/>
            </a:pPr>
            <a:r>
              <a:rPr lang="en-US" sz="1200" dirty="0">
                <a:solidFill>
                  <a:prstClr val="black"/>
                </a:solidFill>
              </a:rPr>
              <a:t>Arm technique</a:t>
            </a:r>
          </a:p>
          <a:p>
            <a:pPr marL="285750" lvl="0" indent="-285750" defTabSz="457200">
              <a:buFont typeface="Arial"/>
              <a:buChar char="•"/>
            </a:pPr>
            <a:r>
              <a:rPr lang="en-US" sz="1200" dirty="0">
                <a:solidFill>
                  <a:prstClr val="black"/>
                </a:solidFill>
              </a:rPr>
              <a:t>Leg technique.</a:t>
            </a:r>
          </a:p>
          <a:p>
            <a:pPr marL="285750" lvl="0" indent="-285750" defTabSz="457200">
              <a:buFont typeface="Arial"/>
              <a:buChar char="•"/>
            </a:pPr>
            <a:r>
              <a:rPr lang="en-US" sz="1200" dirty="0">
                <a:solidFill>
                  <a:prstClr val="black"/>
                </a:solidFill>
              </a:rPr>
              <a:t>Using correct breathing techniques.</a:t>
            </a:r>
          </a:p>
          <a:p>
            <a:pPr marL="285750" lvl="0" indent="-285750" defTabSz="457200">
              <a:buFont typeface="Arial"/>
              <a:buChar char="•"/>
            </a:pPr>
            <a:r>
              <a:rPr lang="en-US" sz="1200" dirty="0">
                <a:solidFill>
                  <a:prstClr val="black"/>
                </a:solidFill>
              </a:rPr>
              <a:t>Are we ensuring that we are swimming safely?</a:t>
            </a:r>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201132" y="123060"/>
            <a:ext cx="883663" cy="791340"/>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661480" y="41131"/>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6">
            <a:extLst>
              <a:ext uri="{FF2B5EF4-FFF2-40B4-BE49-F238E27FC236}">
                <a16:creationId xmlns:a16="http://schemas.microsoft.com/office/drawing/2014/main" id="{A5514543-91CD-4224-94C4-E4AD14B11FAB}"/>
              </a:ext>
            </a:extLst>
          </p:cNvPr>
          <p:cNvGrpSpPr/>
          <p:nvPr/>
        </p:nvGrpSpPr>
        <p:grpSpPr>
          <a:xfrm>
            <a:off x="5430715" y="41077"/>
            <a:ext cx="2276371" cy="414722"/>
            <a:chOff x="1330452" y="71627"/>
            <a:chExt cx="2769235" cy="490855"/>
          </a:xfrm>
        </p:grpSpPr>
        <p:sp>
          <p:nvSpPr>
            <p:cNvPr id="7"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9" name="Rectangle 8"/>
          <p:cNvSpPr/>
          <p:nvPr/>
        </p:nvSpPr>
        <p:spPr>
          <a:xfrm>
            <a:off x="2903734" y="52022"/>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0" name="Rectangle 9"/>
          <p:cNvSpPr/>
          <p:nvPr/>
        </p:nvSpPr>
        <p:spPr>
          <a:xfrm>
            <a:off x="5646934" y="42302"/>
            <a:ext cx="1923604"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Swimming</a:t>
            </a:r>
          </a:p>
        </p:txBody>
      </p:sp>
      <p:grpSp>
        <p:nvGrpSpPr>
          <p:cNvPr id="11" name="object 10">
            <a:extLst>
              <a:ext uri="{FF2B5EF4-FFF2-40B4-BE49-F238E27FC236}">
                <a16:creationId xmlns:a16="http://schemas.microsoft.com/office/drawing/2014/main" id="{2B4BA900-7343-4760-8ED5-B61E4C15A1E5}"/>
              </a:ext>
            </a:extLst>
          </p:cNvPr>
          <p:cNvGrpSpPr/>
          <p:nvPr/>
        </p:nvGrpSpPr>
        <p:grpSpPr>
          <a:xfrm>
            <a:off x="7696333" y="720179"/>
            <a:ext cx="4296149" cy="408940"/>
            <a:chOff x="4802123" y="829055"/>
            <a:chExt cx="4133215" cy="408940"/>
          </a:xfrm>
        </p:grpSpPr>
        <p:sp>
          <p:nvSpPr>
            <p:cNvPr id="12"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3"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aphicFrame>
        <p:nvGraphicFramePr>
          <p:cNvPr id="14" name="Table 13">
            <a:extLst>
              <a:ext uri="{FF2B5EF4-FFF2-40B4-BE49-F238E27FC236}">
                <a16:creationId xmlns:a16="http://schemas.microsoft.com/office/drawing/2014/main" id="{B733CC6B-656C-41E2-B776-3017DDE8A6D4}"/>
              </a:ext>
            </a:extLst>
          </p:cNvPr>
          <p:cNvGraphicFramePr>
            <a:graphicFrameLocks noGrp="1"/>
          </p:cNvGraphicFramePr>
          <p:nvPr>
            <p:extLst>
              <p:ext uri="{D42A27DB-BD31-4B8C-83A1-F6EECF244321}">
                <p14:modId xmlns:p14="http://schemas.microsoft.com/office/powerpoint/2010/main" val="883573321"/>
              </p:ext>
            </p:extLst>
          </p:nvPr>
        </p:nvGraphicFramePr>
        <p:xfrm>
          <a:off x="7697916" y="1125817"/>
          <a:ext cx="4293377" cy="3900454"/>
        </p:xfrm>
        <a:graphic>
          <a:graphicData uri="http://schemas.openxmlformats.org/drawingml/2006/table">
            <a:tbl>
              <a:tblPr firstRow="1" firstCol="1" lastRow="1" lastCol="1" bandRow="1" bandCol="1"/>
              <a:tblGrid>
                <a:gridCol w="1297667">
                  <a:extLst>
                    <a:ext uri="{9D8B030D-6E8A-4147-A177-3AD203B41FA5}">
                      <a16:colId xmlns:a16="http://schemas.microsoft.com/office/drawing/2014/main" val="2617285093"/>
                    </a:ext>
                  </a:extLst>
                </a:gridCol>
                <a:gridCol w="2995710">
                  <a:extLst>
                    <a:ext uri="{9D8B030D-6E8A-4147-A177-3AD203B41FA5}">
                      <a16:colId xmlns:a16="http://schemas.microsoft.com/office/drawing/2014/main" val="3496266968"/>
                    </a:ext>
                  </a:extLst>
                </a:gridCol>
              </a:tblGrid>
              <a:tr h="355470">
                <a:tc>
                  <a:txBody>
                    <a:bodyPr/>
                    <a:lstStyle/>
                    <a:p>
                      <a:pPr marL="107950" marR="0" algn="ctr">
                        <a:spcBef>
                          <a:spcPts val="395"/>
                        </a:spcBef>
                        <a:spcAft>
                          <a:spcPts val="0"/>
                        </a:spcAft>
                      </a:pPr>
                      <a:r>
                        <a:rPr lang="en-US" sz="1200" b="1" baseline="0" dirty="0">
                          <a:solidFill>
                            <a:srgbClr val="FF0000"/>
                          </a:solidFill>
                          <a:effectLst/>
                          <a:latin typeface="+mn-lt"/>
                          <a:ea typeface="Twinkl" charset="0"/>
                          <a:cs typeface="Twinkl" charset="0"/>
                        </a:rPr>
                        <a:t>Water Safety</a:t>
                      </a:r>
                      <a:endParaRPr lang="en-US" sz="1200" b="1" dirty="0">
                        <a:solidFill>
                          <a:srgbClr val="FF0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GB" sz="1100" dirty="0"/>
                        <a:t>Children learn how to swim and be taught how to stay safe in and around water.</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85084184"/>
                  </a:ext>
                </a:extLst>
              </a:tr>
              <a:tr h="538085">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Breaststroke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GB" sz="1100" dirty="0"/>
                        <a:t>Swim with your chest facing down and push your arms ahead under the water and then pull yourself forwards while doing the frog kick.</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362039821"/>
                  </a:ext>
                </a:extLst>
              </a:tr>
              <a:tr h="393030">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Front Crawl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GB" sz="1100" dirty="0"/>
                        <a:t>A swimming stroke; arms are moved alternately overhead accompanied by a flutter kick.</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028099891"/>
                  </a:ext>
                </a:extLst>
              </a:tr>
              <a:tr h="363558">
                <a:tc>
                  <a:txBody>
                    <a:bodyPr/>
                    <a:lstStyle/>
                    <a:p>
                      <a:pPr marL="107950" marR="0" algn="ctr">
                        <a:spcBef>
                          <a:spcPts val="395"/>
                        </a:spcBef>
                        <a:spcAft>
                          <a:spcPts val="0"/>
                        </a:spcAft>
                      </a:pPr>
                      <a:r>
                        <a:rPr lang="en-US" sz="1200" b="1" dirty="0">
                          <a:solidFill>
                            <a:srgbClr val="3D8F2E"/>
                          </a:solidFill>
                          <a:effectLst/>
                          <a:latin typeface="+mn-lt"/>
                          <a:ea typeface="Twinkl" charset="0"/>
                          <a:cs typeface="Twinkl" charset="0"/>
                        </a:rPr>
                        <a:t>Backstroke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GB" sz="1100" b="0" i="0" kern="1200" dirty="0">
                          <a:solidFill>
                            <a:schemeClr val="tx1"/>
                          </a:solidFill>
                          <a:effectLst/>
                          <a:latin typeface="+mn-lt"/>
                          <a:ea typeface="+mn-ea"/>
                          <a:cs typeface="+mn-cs"/>
                        </a:rPr>
                        <a:t>Arms rotating backwards instead of forwards and feet kicking.</a:t>
                      </a:r>
                      <a:endParaRPr lang="en-US" sz="800" dirty="0">
                        <a:latin typeface="+mn-lt"/>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457056882"/>
                  </a:ext>
                </a:extLst>
              </a:tr>
              <a:tr h="386122">
                <a:tc>
                  <a:txBody>
                    <a:bodyPr/>
                    <a:lstStyle/>
                    <a:p>
                      <a:pPr marL="107950" marR="0" algn="ctr">
                        <a:spcBef>
                          <a:spcPts val="395"/>
                        </a:spcBef>
                        <a:spcAft>
                          <a:spcPts val="0"/>
                        </a:spcAft>
                      </a:pPr>
                      <a:r>
                        <a:rPr lang="en-US" sz="1200" b="1" dirty="0">
                          <a:solidFill>
                            <a:srgbClr val="911090"/>
                          </a:solidFill>
                          <a:effectLst/>
                          <a:latin typeface="+mn-lt"/>
                          <a:ea typeface="Twinkl" charset="0"/>
                          <a:cs typeface="Twinkl" charset="0"/>
                        </a:rPr>
                        <a:t>Noodle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GB" sz="1100" b="0" i="0" kern="1200" dirty="0">
                          <a:solidFill>
                            <a:schemeClr val="tx1"/>
                          </a:solidFill>
                          <a:effectLst/>
                          <a:latin typeface="+mn-lt"/>
                          <a:ea typeface="+mn-ea"/>
                          <a:cs typeface="+mn-cs"/>
                        </a:rPr>
                        <a:t>Useful when learning to swim, for floating, for rescue reaching, in various forms of water play, and for aquatic exercise.</a:t>
                      </a:r>
                      <a:endParaRPr lang="en-US" sz="1100" dirty="0">
                        <a:latin typeface="+mn-lt"/>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828860618"/>
                  </a:ext>
                </a:extLst>
              </a:tr>
              <a:tr h="386122">
                <a:tc>
                  <a:txBody>
                    <a:bodyPr/>
                    <a:lstStyle/>
                    <a:p>
                      <a:pPr marL="107950" marR="0" algn="ctr">
                        <a:spcBef>
                          <a:spcPts val="395"/>
                        </a:spcBef>
                        <a:spcAft>
                          <a:spcPts val="0"/>
                        </a:spcAft>
                      </a:pPr>
                      <a:r>
                        <a:rPr lang="en-US" sz="1200" b="1" dirty="0">
                          <a:solidFill>
                            <a:schemeClr val="accent6"/>
                          </a:solidFill>
                          <a:effectLst/>
                          <a:latin typeface="+mn-lt"/>
                          <a:ea typeface="Twinkl" charset="0"/>
                          <a:cs typeface="Twinkl" charset="0"/>
                        </a:rPr>
                        <a:t>Freestyle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GB" sz="1100" dirty="0"/>
                        <a:t>In this style you swim face-down and circle your arms forwards through the air and backwards through the water while doing the flutter kick.</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653172023"/>
                  </a:ext>
                </a:extLst>
              </a:tr>
              <a:tr h="386122">
                <a:tc>
                  <a:txBody>
                    <a:bodyPr/>
                    <a:lstStyle/>
                    <a:p>
                      <a:pPr marL="107950" marR="0" algn="ctr">
                        <a:spcBef>
                          <a:spcPts val="395"/>
                        </a:spcBef>
                        <a:spcAft>
                          <a:spcPts val="0"/>
                        </a:spcAft>
                      </a:pPr>
                      <a:r>
                        <a:rPr lang="en-US" sz="1200" b="1" dirty="0">
                          <a:solidFill>
                            <a:srgbClr val="FF2CD7"/>
                          </a:solidFill>
                          <a:effectLst/>
                          <a:latin typeface="+mn-lt"/>
                          <a:ea typeface="Twinkl" charset="0"/>
                          <a:cs typeface="Twinkl" charset="0"/>
                        </a:rPr>
                        <a:t>Butterfly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GB" sz="1100" dirty="0"/>
                        <a:t>Rotate both arms forward just above the water and then use them to pull your body through the water while lifting your chest and head into the air. At the same time you propel your body forward with a rhythmic leg movement called the dolphin kick.</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4281739853"/>
                  </a:ext>
                </a:extLst>
              </a:tr>
            </a:tbl>
          </a:graphicData>
        </a:graphic>
      </p:graphicFrame>
      <p:sp>
        <p:nvSpPr>
          <p:cNvPr id="15" name="Rectangle 14">
            <a:extLst>
              <a:ext uri="{FF2B5EF4-FFF2-40B4-BE49-F238E27FC236}">
                <a16:creationId xmlns:a16="http://schemas.microsoft.com/office/drawing/2014/main" id="{55110EE0-0784-4CB6-B6B0-6BD650521674}"/>
              </a:ext>
            </a:extLst>
          </p:cNvPr>
          <p:cNvSpPr/>
          <p:nvPr/>
        </p:nvSpPr>
        <p:spPr>
          <a:xfrm>
            <a:off x="201132" y="1036402"/>
            <a:ext cx="7188470" cy="1361332"/>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en-GB" sz="1200" b="1" dirty="0">
                <a:solidFill>
                  <a:prstClr val="black"/>
                </a:solidFill>
                <a:ea typeface="ＭＳ 明朝"/>
                <a:cs typeface="Times New Roman"/>
              </a:rPr>
              <a:t>Children will be taught to:</a:t>
            </a:r>
          </a:p>
          <a:p>
            <a:pPr marL="171450" lvl="0" indent="-171450" defTabSz="457200">
              <a:buFont typeface="Arial" panose="020B0604020202020204" pitchFamily="34" charset="0"/>
              <a:buChar char="•"/>
            </a:pPr>
            <a:r>
              <a:rPr lang="en-GB" sz="1200" dirty="0">
                <a:solidFill>
                  <a:prstClr val="black"/>
                </a:solidFill>
              </a:rPr>
              <a:t>Perform safe self-rescue in different water based situations</a:t>
            </a:r>
          </a:p>
          <a:p>
            <a:pPr marL="171450" lvl="0" indent="-171450" defTabSz="457200">
              <a:buFont typeface="Arial" panose="020B0604020202020204" pitchFamily="34" charset="0"/>
              <a:buChar char="•"/>
            </a:pPr>
            <a:r>
              <a:rPr lang="en-GB" sz="1200" dirty="0">
                <a:solidFill>
                  <a:prstClr val="black"/>
                </a:solidFill>
              </a:rPr>
              <a:t>Swim competently, confidently and proficiently over a distance of </a:t>
            </a:r>
            <a:r>
              <a:rPr lang="en-GB" sz="1200" b="1" dirty="0">
                <a:solidFill>
                  <a:prstClr val="black"/>
                </a:solidFill>
              </a:rPr>
              <a:t>at least</a:t>
            </a:r>
            <a:r>
              <a:rPr lang="en-GB" sz="1200" dirty="0">
                <a:solidFill>
                  <a:prstClr val="black"/>
                </a:solidFill>
              </a:rPr>
              <a:t> 25 metres</a:t>
            </a:r>
          </a:p>
          <a:p>
            <a:pPr marL="171450" lvl="0" indent="-171450" defTabSz="457200">
              <a:buFont typeface="Arial" panose="020B0604020202020204" pitchFamily="34" charset="0"/>
              <a:buChar char="•"/>
            </a:pPr>
            <a:r>
              <a:rPr lang="en-GB" sz="1200">
                <a:solidFill>
                  <a:prstClr val="black"/>
                </a:solidFill>
              </a:rPr>
              <a:t>Use </a:t>
            </a:r>
            <a:r>
              <a:rPr lang="en-GB" sz="1200" dirty="0">
                <a:solidFill>
                  <a:prstClr val="black"/>
                </a:solidFill>
              </a:rPr>
              <a:t>a range of strokes effectively, for example, front crawl, backstroke and breaststroke</a:t>
            </a:r>
            <a:endParaRPr lang="en-GB" dirty="0"/>
          </a:p>
        </p:txBody>
      </p:sp>
      <p:sp>
        <p:nvSpPr>
          <p:cNvPr id="18" name="Rectangle 17">
            <a:extLst>
              <a:ext uri="{FF2B5EF4-FFF2-40B4-BE49-F238E27FC236}">
                <a16:creationId xmlns:a16="http://schemas.microsoft.com/office/drawing/2014/main" id="{0F1A744A-C164-4122-83A9-D4F111CD66B1}"/>
              </a:ext>
            </a:extLst>
          </p:cNvPr>
          <p:cNvSpPr/>
          <p:nvPr/>
        </p:nvSpPr>
        <p:spPr>
          <a:xfrm>
            <a:off x="200707" y="4793371"/>
            <a:ext cx="3675007" cy="1825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7080" marR="514984" lvl="0" indent="-247015" algn="ctr">
              <a:spcBef>
                <a:spcPts val="295"/>
              </a:spcBef>
            </a:pPr>
            <a:endParaRPr lang="en-GB" sz="1200" b="1" spc="-5" dirty="0">
              <a:solidFill>
                <a:srgbClr val="FF0000"/>
              </a:solidFill>
              <a:latin typeface="Carlito"/>
              <a:cs typeface="Carlito"/>
            </a:endParaRPr>
          </a:p>
        </p:txBody>
      </p:sp>
      <p:sp>
        <p:nvSpPr>
          <p:cNvPr id="21" name="TextBox 20">
            <a:extLst>
              <a:ext uri="{FF2B5EF4-FFF2-40B4-BE49-F238E27FC236}">
                <a16:creationId xmlns:a16="http://schemas.microsoft.com/office/drawing/2014/main" id="{FDDBC6FC-D62C-4199-8DB8-8B695600E038}"/>
              </a:ext>
            </a:extLst>
          </p:cNvPr>
          <p:cNvSpPr txBox="1"/>
          <p:nvPr/>
        </p:nvSpPr>
        <p:spPr>
          <a:xfrm>
            <a:off x="8167317" y="5169044"/>
            <a:ext cx="3354573" cy="1200329"/>
          </a:xfrm>
          <a:prstGeom prst="rect">
            <a:avLst/>
          </a:prstGeom>
          <a:noFill/>
        </p:spPr>
        <p:txBody>
          <a:bodyPr wrap="none" rtlCol="0">
            <a:spAutoFit/>
          </a:bodyPr>
          <a:lstStyle/>
          <a:p>
            <a:r>
              <a:rPr lang="en-GB" b="1" dirty="0"/>
              <a:t>Think…</a:t>
            </a:r>
          </a:p>
          <a:p>
            <a:r>
              <a:rPr lang="en-GB" b="1" dirty="0"/>
              <a:t>Sports Leadership</a:t>
            </a:r>
          </a:p>
          <a:p>
            <a:r>
              <a:rPr lang="en-GB" b="1" dirty="0"/>
              <a:t>Healthy Lifestyle </a:t>
            </a:r>
          </a:p>
          <a:p>
            <a:r>
              <a:rPr lang="en-GB" b="1" dirty="0"/>
              <a:t>Acquire, apply and evaluate skills</a:t>
            </a:r>
          </a:p>
        </p:txBody>
      </p:sp>
      <p:pic>
        <p:nvPicPr>
          <p:cNvPr id="23" name="Picture 22">
            <a:extLst>
              <a:ext uri="{FF2B5EF4-FFF2-40B4-BE49-F238E27FC236}">
                <a16:creationId xmlns:a16="http://schemas.microsoft.com/office/drawing/2014/main" id="{2B012F75-1856-47CC-A212-F41884564290}"/>
              </a:ext>
            </a:extLst>
          </p:cNvPr>
          <p:cNvPicPr>
            <a:picLocks noChangeAspect="1"/>
          </p:cNvPicPr>
          <p:nvPr/>
        </p:nvPicPr>
        <p:blipFill>
          <a:blip r:embed="rId3"/>
          <a:stretch>
            <a:fillRect/>
          </a:stretch>
        </p:blipFill>
        <p:spPr>
          <a:xfrm>
            <a:off x="387642" y="4848789"/>
            <a:ext cx="1037596" cy="1418416"/>
          </a:xfrm>
          <a:prstGeom prst="rect">
            <a:avLst/>
          </a:prstGeom>
        </p:spPr>
      </p:pic>
      <p:pic>
        <p:nvPicPr>
          <p:cNvPr id="24" name="Picture 23">
            <a:extLst>
              <a:ext uri="{FF2B5EF4-FFF2-40B4-BE49-F238E27FC236}">
                <a16:creationId xmlns:a16="http://schemas.microsoft.com/office/drawing/2014/main" id="{B9D30562-1383-449E-96C4-E9CF75AAB496}"/>
              </a:ext>
            </a:extLst>
          </p:cNvPr>
          <p:cNvPicPr>
            <a:picLocks noChangeAspect="1"/>
          </p:cNvPicPr>
          <p:nvPr/>
        </p:nvPicPr>
        <p:blipFill>
          <a:blip r:embed="rId4"/>
          <a:stretch>
            <a:fillRect/>
          </a:stretch>
        </p:blipFill>
        <p:spPr>
          <a:xfrm>
            <a:off x="2069553" y="4832551"/>
            <a:ext cx="1369933" cy="1434654"/>
          </a:xfrm>
          <a:prstGeom prst="rect">
            <a:avLst/>
          </a:prstGeom>
        </p:spPr>
      </p:pic>
      <p:sp>
        <p:nvSpPr>
          <p:cNvPr id="25" name="TextBox 24">
            <a:extLst>
              <a:ext uri="{FF2B5EF4-FFF2-40B4-BE49-F238E27FC236}">
                <a16:creationId xmlns:a16="http://schemas.microsoft.com/office/drawing/2014/main" id="{2BFB1138-F38B-45F0-B543-4CC180FA3BA7}"/>
              </a:ext>
            </a:extLst>
          </p:cNvPr>
          <p:cNvSpPr txBox="1"/>
          <p:nvPr/>
        </p:nvSpPr>
        <p:spPr>
          <a:xfrm>
            <a:off x="0" y="6260906"/>
            <a:ext cx="1703492" cy="338554"/>
          </a:xfrm>
          <a:prstGeom prst="rect">
            <a:avLst/>
          </a:prstGeom>
          <a:noFill/>
        </p:spPr>
        <p:txBody>
          <a:bodyPr wrap="square" rtlCol="0">
            <a:spAutoFit/>
          </a:bodyPr>
          <a:lstStyle/>
          <a:p>
            <a:pPr algn="ctr"/>
            <a:r>
              <a:rPr lang="en-GB" sz="1600" b="1" dirty="0"/>
              <a:t>Mark Splitz</a:t>
            </a:r>
          </a:p>
        </p:txBody>
      </p:sp>
      <p:sp>
        <p:nvSpPr>
          <p:cNvPr id="26" name="TextBox 25">
            <a:extLst>
              <a:ext uri="{FF2B5EF4-FFF2-40B4-BE49-F238E27FC236}">
                <a16:creationId xmlns:a16="http://schemas.microsoft.com/office/drawing/2014/main" id="{222705B9-51D2-4470-AF36-6E9391863859}"/>
              </a:ext>
            </a:extLst>
          </p:cNvPr>
          <p:cNvSpPr txBox="1"/>
          <p:nvPr/>
        </p:nvSpPr>
        <p:spPr>
          <a:xfrm>
            <a:off x="1822688" y="6256733"/>
            <a:ext cx="1703492" cy="338554"/>
          </a:xfrm>
          <a:prstGeom prst="rect">
            <a:avLst/>
          </a:prstGeom>
          <a:noFill/>
        </p:spPr>
        <p:txBody>
          <a:bodyPr wrap="square" rtlCol="0">
            <a:spAutoFit/>
          </a:bodyPr>
          <a:lstStyle/>
          <a:p>
            <a:pPr algn="ctr"/>
            <a:r>
              <a:rPr lang="en-GB" sz="1600" b="1" dirty="0"/>
              <a:t>Alia Atkinson</a:t>
            </a:r>
          </a:p>
        </p:txBody>
      </p:sp>
    </p:spTree>
    <p:extLst>
      <p:ext uri="{BB962C8B-B14F-4D97-AF65-F5344CB8AC3E}">
        <p14:creationId xmlns:p14="http://schemas.microsoft.com/office/powerpoint/2010/main" val="42768897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3450</Words>
  <Application>Microsoft Office PowerPoint</Application>
  <PresentationFormat>Widescreen</PresentationFormat>
  <Paragraphs>443</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ＭＳ 明朝</vt:lpstr>
      <vt:lpstr>Arial</vt:lpstr>
      <vt:lpstr>Calibri</vt:lpstr>
      <vt:lpstr>Calibri Light</vt:lpstr>
      <vt:lpstr>Carlito</vt:lpstr>
      <vt:lpstr>Symbol</vt:lpstr>
      <vt:lpstr>Times New Roman</vt:lpstr>
      <vt:lpstr>Twinkl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Mr Riddoch</cp:lastModifiedBy>
  <cp:revision>49</cp:revision>
  <dcterms:created xsi:type="dcterms:W3CDTF">2020-08-05T15:42:53Z</dcterms:created>
  <dcterms:modified xsi:type="dcterms:W3CDTF">2023-05-02T15:09:32Z</dcterms:modified>
</cp:coreProperties>
</file>