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71" r:id="rId6"/>
    <p:sldId id="262" r:id="rId7"/>
    <p:sldId id="272" r:id="rId8"/>
    <p:sldId id="264" r:id="rId9"/>
    <p:sldId id="265" r:id="rId10"/>
    <p:sldId id="273" r:id="rId11"/>
    <p:sldId id="274" r:id="rId12"/>
    <p:sldId id="27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0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21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78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8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1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6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249F-F472-4649-B89A-C07AF7D406D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49953F-D967-425C-A70B-5DDCEE91C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6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acefields-jun.surrey.sch.uk/learning/design-technology" TargetMode="External"/><Relationship Id="rId2" Type="http://schemas.openxmlformats.org/officeDocument/2006/relationships/hyperlink" Target="https://www.wallacefields-jun.surrey.sch.uk/learning/ar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651" y="1627635"/>
            <a:ext cx="8841255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6000" b="1" dirty="0" smtClean="0"/>
              <a:t>Art and D&amp;T Update 2021-2022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4800" dirty="0" smtClean="0"/>
              <a:t>Wallace Fields Junior School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651" y="4153789"/>
            <a:ext cx="4149687" cy="760792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Subject Leader: Holly Birch</a:t>
            </a:r>
            <a:endParaRPr lang="en-GB" sz="2400" dirty="0"/>
          </a:p>
        </p:txBody>
      </p:sp>
      <p:pic>
        <p:nvPicPr>
          <p:cNvPr id="1026" name="Picture 2" descr="Wallace Fields JS (@wallacefieldsjs)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5191690"/>
            <a:ext cx="1484599" cy="14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98994" y="686183"/>
            <a:ext cx="4901528" cy="364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8617" y="366993"/>
            <a:ext cx="11711709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Assessment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8617" y="1418653"/>
            <a:ext cx="696844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The D&amp;T booklets already have a self evaluation page at the end of the booklet which I feel works really well.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491" y="3469468"/>
            <a:ext cx="5573145" cy="323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8" y="2849814"/>
            <a:ext cx="35474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It allows both pupil and teacher to assess whether they have understood and </a:t>
            </a:r>
            <a:r>
              <a:rPr lang="en-GB" sz="2000" dirty="0" smtClean="0"/>
              <a:t>achieved </a:t>
            </a:r>
            <a:r>
              <a:rPr lang="en-GB" sz="2000" dirty="0"/>
              <a:t>the key </a:t>
            </a:r>
            <a:r>
              <a:rPr lang="en-GB" sz="2000" dirty="0" smtClean="0"/>
              <a:t>skills. </a:t>
            </a:r>
          </a:p>
          <a:p>
            <a:endParaRPr lang="en-GB" sz="2000" dirty="0"/>
          </a:p>
          <a:p>
            <a:r>
              <a:rPr lang="en-GB" sz="2000" dirty="0" smtClean="0"/>
              <a:t>It also allows pupils to reflect on what they would do differently next time.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5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7" y="366993"/>
            <a:ext cx="11711709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Assessment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8618" y="1418653"/>
            <a:ext cx="6748110" cy="12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However Art didn’t have as much structure to it’s assessment. </a:t>
            </a:r>
            <a:br>
              <a:rPr lang="en-GB" dirty="0" smtClean="0"/>
            </a:br>
            <a:r>
              <a:rPr lang="en-GB" dirty="0" smtClean="0"/>
              <a:t>I asked all the teachers to give the children an opportunity to self-assess their work at the end of each topic.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89" y="2960581"/>
            <a:ext cx="6412787" cy="344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79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7" y="366993"/>
            <a:ext cx="11711709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Assessment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8619" y="1418653"/>
            <a:ext cx="5734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 also encouraged the teachers to give the pupils opportunity to purple pen (reflect) on each piece of work, to demonstrate whether they have understood the aim of the lesson.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09" y="964312"/>
            <a:ext cx="4589417" cy="492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98" y="3426926"/>
            <a:ext cx="5689704" cy="296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6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7" y="366993"/>
            <a:ext cx="11711709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2021 – 2022 Actions: </a:t>
            </a:r>
            <a:r>
              <a:rPr lang="en-GB" b="1" dirty="0" smtClean="0"/>
              <a:t>Assessment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392934" y="1654738"/>
            <a:ext cx="941207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u="sng" dirty="0"/>
              <a:t>Impact of Assessment</a:t>
            </a:r>
            <a:r>
              <a:rPr lang="en-GB" u="sng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Skills and knowledge is more explicit for </a:t>
            </a:r>
            <a:r>
              <a:rPr lang="en-GB" b="1" dirty="0" smtClean="0"/>
              <a:t>pupils</a:t>
            </a:r>
            <a:r>
              <a:rPr lang="en-GB" dirty="0" smtClean="0"/>
              <a:t> and they have the opportunity to reflect on what they would do differently next time. </a:t>
            </a:r>
          </a:p>
          <a:p>
            <a:pPr>
              <a:lnSpc>
                <a:spcPct val="150000"/>
              </a:lnSpc>
            </a:pPr>
            <a:endParaRPr lang="en-GB" u="sng" dirty="0"/>
          </a:p>
          <a:p>
            <a:pPr>
              <a:lnSpc>
                <a:spcPct val="150000"/>
              </a:lnSpc>
            </a:pPr>
            <a:r>
              <a:rPr lang="en-GB" b="1" dirty="0"/>
              <a:t>Class teachers </a:t>
            </a:r>
            <a:r>
              <a:rPr lang="en-GB" dirty="0"/>
              <a:t>are able to make an assessment of pupils levels in Art and D&amp;T by looking at the pupils reflections and self-assessment. 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As a </a:t>
            </a:r>
            <a:r>
              <a:rPr lang="en-GB" b="1" dirty="0"/>
              <a:t>subject leader</a:t>
            </a:r>
            <a:r>
              <a:rPr lang="en-GB" dirty="0"/>
              <a:t>, I can reflect on whether the children have understood and applied the skills and knowledge, allowing me to adjust the progression map accordingly. </a:t>
            </a:r>
          </a:p>
        </p:txBody>
      </p:sp>
    </p:spTree>
    <p:extLst>
      <p:ext uri="{BB962C8B-B14F-4D97-AF65-F5344CB8AC3E}">
        <p14:creationId xmlns:p14="http://schemas.microsoft.com/office/powerpoint/2010/main" val="39521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59" y="688022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Next Steps for Art and D&amp;T</a:t>
            </a:r>
            <a:endParaRPr lang="en-GB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79633" y="594358"/>
            <a:ext cx="7232073" cy="1465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 smtClean="0">
                <a:latin typeface="+mj-lt"/>
              </a:rPr>
              <a:t>Gather more pupil </a:t>
            </a:r>
            <a:r>
              <a:rPr lang="en-GB" sz="1800" dirty="0" smtClean="0">
                <a:latin typeface="+mj-lt"/>
              </a:rPr>
              <a:t>voice and conduct learning walks to gather more evidence for what pupils think about art and D&amp;T. </a:t>
            </a:r>
            <a:br>
              <a:rPr lang="en-GB" sz="1800" dirty="0" smtClean="0">
                <a:latin typeface="+mj-lt"/>
              </a:rPr>
            </a:br>
            <a:r>
              <a:rPr lang="en-GB" sz="1800" dirty="0" smtClean="0">
                <a:latin typeface="+mj-lt"/>
              </a:rPr>
              <a:t>(</a:t>
            </a:r>
            <a:r>
              <a:rPr lang="en-GB" sz="1800" dirty="0" smtClean="0">
                <a:latin typeface="+mj-lt"/>
              </a:rPr>
              <a:t>Summer Term 2022)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79632" y="4600027"/>
            <a:ext cx="7232072" cy="1102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 smtClean="0">
                <a:latin typeface="+mj-lt"/>
              </a:rPr>
              <a:t>Consider what other materials/media to order for the school to ensure lessons are differentiated. (Next </a:t>
            </a:r>
            <a:r>
              <a:rPr lang="en-GB" sz="1800" dirty="0">
                <a:latin typeface="+mj-lt"/>
              </a:rPr>
              <a:t>academic year)</a:t>
            </a:r>
          </a:p>
          <a:p>
            <a:pPr>
              <a:lnSpc>
                <a:spcPct val="150000"/>
              </a:lnSpc>
            </a:pPr>
            <a:endParaRPr lang="en-GB" sz="1800" dirty="0" smtClean="0">
              <a:latin typeface="+mj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79630" y="2450087"/>
            <a:ext cx="7232073" cy="685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/>
              <a:t>Research more diverse and modern artists (Summer Term </a:t>
            </a:r>
            <a:r>
              <a:rPr lang="en-GB" sz="1800" dirty="0" smtClean="0"/>
              <a:t>2022</a:t>
            </a:r>
            <a:r>
              <a:rPr lang="en-GB" sz="1800" dirty="0"/>
              <a:t>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79630" y="3423355"/>
            <a:ext cx="7232073" cy="889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dirty="0" smtClean="0"/>
              <a:t>Link D&amp;T projects to real people/jobs/projects as inspiration. (Summer </a:t>
            </a:r>
            <a:r>
              <a:rPr lang="en-GB" sz="1800" dirty="0"/>
              <a:t>Term </a:t>
            </a:r>
            <a:r>
              <a:rPr lang="en-GB" sz="1800" dirty="0" smtClean="0"/>
              <a:t>2022</a:t>
            </a:r>
            <a:r>
              <a:rPr lang="en-GB" sz="18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53" y="2607204"/>
            <a:ext cx="1853756" cy="363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93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11" y="421427"/>
            <a:ext cx="3200400" cy="1446877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Overview of presentation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711" y="768312"/>
            <a:ext cx="5526795" cy="552643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</a:rPr>
              <a:t> </a:t>
            </a:r>
            <a:r>
              <a:rPr lang="en-GB" b="1" dirty="0" smtClean="0">
                <a:latin typeface="+mj-lt"/>
              </a:rPr>
              <a:t>Introduction to leadership in Art and D&amp;T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</a:rPr>
              <a:t> </a:t>
            </a:r>
            <a:r>
              <a:rPr lang="en-GB" b="1" dirty="0" smtClean="0">
                <a:latin typeface="+mj-lt"/>
              </a:rPr>
              <a:t>Actions implemented this year (2021/2022)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Progression </a:t>
            </a:r>
            <a:r>
              <a:rPr lang="en-GB" dirty="0" smtClean="0">
                <a:latin typeface="+mj-lt"/>
              </a:rPr>
              <a:t>Maps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Book </a:t>
            </a:r>
            <a:r>
              <a:rPr lang="en-GB" dirty="0" smtClean="0">
                <a:latin typeface="+mj-lt"/>
              </a:rPr>
              <a:t>Looks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Whole school competitions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Assessment in Art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latin typeface="+mj-lt"/>
              </a:rPr>
              <a:t> </a:t>
            </a:r>
            <a:r>
              <a:rPr lang="en-GB" b="1" dirty="0" smtClean="0">
                <a:latin typeface="+mj-lt"/>
              </a:rPr>
              <a:t>Next Steps</a:t>
            </a:r>
          </a:p>
          <a:p>
            <a:pPr marL="0" indent="0">
              <a:buNone/>
            </a:pPr>
            <a:r>
              <a:rPr lang="en-GB" dirty="0"/>
              <a:t>Pupil </a:t>
            </a:r>
            <a:r>
              <a:rPr lang="en-GB" dirty="0" smtClean="0"/>
              <a:t>voice </a:t>
            </a:r>
            <a:r>
              <a:rPr lang="en-GB" dirty="0"/>
              <a:t>and </a:t>
            </a:r>
            <a:r>
              <a:rPr lang="en-GB" dirty="0"/>
              <a:t>l</a:t>
            </a:r>
            <a:r>
              <a:rPr lang="en-GB" dirty="0" smtClean="0"/>
              <a:t>earning walks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Diverse </a:t>
            </a:r>
            <a:r>
              <a:rPr lang="en-GB" dirty="0" smtClean="0">
                <a:latin typeface="+mj-lt"/>
              </a:rPr>
              <a:t>and </a:t>
            </a:r>
            <a:r>
              <a:rPr lang="en-GB" dirty="0">
                <a:latin typeface="+mj-lt"/>
              </a:rPr>
              <a:t>m</a:t>
            </a:r>
            <a:r>
              <a:rPr lang="en-GB" dirty="0" smtClean="0">
                <a:latin typeface="+mj-lt"/>
              </a:rPr>
              <a:t>odern </a:t>
            </a:r>
            <a:r>
              <a:rPr lang="en-GB" dirty="0" smtClean="0">
                <a:latin typeface="+mj-lt"/>
              </a:rPr>
              <a:t>a</a:t>
            </a:r>
            <a:r>
              <a:rPr lang="en-GB" dirty="0" smtClean="0">
                <a:latin typeface="+mj-lt"/>
              </a:rPr>
              <a:t>rtists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Real people and jobs linked to D&amp;T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Challenge and Support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Leadership in Art and D&amp;T 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3963" y="1365447"/>
            <a:ext cx="9655117" cy="483704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+mj-lt"/>
              </a:rPr>
              <a:t>Became Art and D&amp;T lead in September 2021.</a:t>
            </a:r>
          </a:p>
          <a:p>
            <a:r>
              <a:rPr lang="en-GB" dirty="0" smtClean="0">
                <a:latin typeface="+mj-lt"/>
              </a:rPr>
              <a:t>First time leading a subject - first few months spent understanding what it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means to be a subject leader and understanding how the progression map worked.</a:t>
            </a:r>
          </a:p>
          <a:p>
            <a:r>
              <a:rPr lang="en-GB" dirty="0" smtClean="0">
                <a:latin typeface="+mj-lt"/>
              </a:rPr>
              <a:t>Have had CPD for both Art and D&amp;T development which helped contribute to my 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understanding of the subjects and what I wanted to do with them.</a:t>
            </a:r>
          </a:p>
          <a:p>
            <a:r>
              <a:rPr lang="en-GB" dirty="0" smtClean="0">
                <a:latin typeface="+mj-lt"/>
              </a:rPr>
              <a:t>If you want to know </a:t>
            </a:r>
            <a:r>
              <a:rPr lang="en-GB" dirty="0" smtClean="0">
                <a:latin typeface="+mj-lt"/>
              </a:rPr>
              <a:t>more about the </a:t>
            </a:r>
            <a:r>
              <a:rPr lang="en-GB" dirty="0" smtClean="0">
                <a:latin typeface="+mj-lt"/>
              </a:rPr>
              <a:t>intent, implementation and the impact for </a:t>
            </a:r>
            <a:r>
              <a:rPr lang="en-GB" dirty="0" err="1" smtClean="0">
                <a:latin typeface="+mj-lt"/>
              </a:rPr>
              <a:t>for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both Art and </a:t>
            </a:r>
            <a:r>
              <a:rPr lang="en-GB" dirty="0" smtClean="0">
                <a:latin typeface="+mj-lt"/>
              </a:rPr>
              <a:t>D&amp;T at Wallace Fields Junior School then you can find these on </a:t>
            </a:r>
            <a:r>
              <a:rPr lang="en-GB" dirty="0">
                <a:latin typeface="+mj-lt"/>
              </a:rPr>
              <a:t>the website </a:t>
            </a:r>
            <a:r>
              <a:rPr lang="en-GB" dirty="0" smtClean="0">
                <a:latin typeface="+mj-lt"/>
              </a:rPr>
              <a:t>links below.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Art: </a:t>
            </a:r>
            <a:r>
              <a:rPr lang="en-GB" dirty="0">
                <a:latin typeface="+mj-lt"/>
                <a:hlinkClick r:id="rId2"/>
              </a:rPr>
              <a:t>https://</a:t>
            </a:r>
            <a:r>
              <a:rPr lang="en-GB" dirty="0" smtClean="0">
                <a:latin typeface="+mj-lt"/>
                <a:hlinkClick r:id="rId2"/>
              </a:rPr>
              <a:t>www.wallacefields-jun.surrey.sch.uk/learning/art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D&amp;T: </a:t>
            </a:r>
            <a:r>
              <a:rPr lang="en-GB" dirty="0" smtClean="0">
                <a:latin typeface="+mj-lt"/>
                <a:hlinkClick r:id="rId3"/>
              </a:rPr>
              <a:t>https</a:t>
            </a:r>
            <a:r>
              <a:rPr lang="en-GB" dirty="0">
                <a:latin typeface="+mj-lt"/>
                <a:hlinkClick r:id="rId3"/>
              </a:rPr>
              <a:t>://</a:t>
            </a:r>
            <a:r>
              <a:rPr lang="en-GB" dirty="0" smtClean="0">
                <a:latin typeface="+mj-lt"/>
                <a:hlinkClick r:id="rId3"/>
              </a:rPr>
              <a:t>www.wallacefields-jun.surrey.sch.uk/learning/design-technology</a:t>
            </a: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7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</a:t>
            </a:r>
            <a:r>
              <a:rPr lang="en-GB" sz="4000" b="1" dirty="0" smtClean="0"/>
              <a:t>Art Progression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3" y="1164706"/>
            <a:ext cx="1117282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6219" y="5563741"/>
            <a:ext cx="783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Colour key helps both subject leader and teaching staff with lesson sequences to ensure curriculum coverage and progression.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8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</a:t>
            </a:r>
            <a:r>
              <a:rPr lang="en-GB" sz="4000" b="1" dirty="0" smtClean="0"/>
              <a:t>D&amp;T Progression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8260" y="5773062"/>
            <a:ext cx="783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Colour key helps both subject leader and teaching staff with lesson sequences to ensure curriculum coverage and progression.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2" y="2282959"/>
            <a:ext cx="11083459" cy="18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996588" y="3404213"/>
            <a:ext cx="804231" cy="2533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 flipH="1" flipV="1">
            <a:off x="3800819" y="3530907"/>
            <a:ext cx="903384" cy="1074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1739" y="4701427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this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Book Looks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5038" y="5578630"/>
            <a:ext cx="849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Created a new book look template that ensures Art and D&amp;T book looks are effective and a valuable use of time. No need for sections such as ‘presentation of LQ and date’ or ‘marking codes’, etc.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38" y="1164706"/>
            <a:ext cx="822007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7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Book Looks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5038" y="5578630"/>
            <a:ext cx="849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Created a new book look template that ensures Art and D&amp;T book looks are effective and a valuable use of time. No need for sections such as ‘presentation of LQ and date’ or ‘marking codes’, etc.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64" y="1263858"/>
            <a:ext cx="9567426" cy="403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8" y="366993"/>
            <a:ext cx="10897062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Competitions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449" y="1057498"/>
            <a:ext cx="410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Chris Grayling </a:t>
            </a:r>
            <a:r>
              <a:rPr lang="en-GB" sz="2400" dirty="0" smtClean="0"/>
              <a:t>MP Christmas Card Competition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11" y="5447656"/>
            <a:ext cx="264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Easter </a:t>
            </a:r>
            <a:r>
              <a:rPr lang="en-GB" sz="2400" dirty="0" smtClean="0"/>
              <a:t>Egg Design Competition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7314" y="1632682"/>
            <a:ext cx="305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Babushka Artwork for Christmas Show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49331" y="5032157"/>
            <a:ext cx="320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Jubilee Picnic </a:t>
            </a:r>
            <a:r>
              <a:rPr lang="en-GB" sz="2400" dirty="0" smtClean="0"/>
              <a:t>Boxes (coming soon!)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7" y="1994828"/>
            <a:ext cx="2861180" cy="24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01" y="1027661"/>
            <a:ext cx="4639872" cy="28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78" y="3899697"/>
            <a:ext cx="3195275" cy="275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00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617" y="366993"/>
            <a:ext cx="11711709" cy="79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2021 – 2022 Actions: Assessment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8619" y="1418653"/>
            <a:ext cx="8687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Assessment in foundation subjects is one of the </a:t>
            </a:r>
            <a:r>
              <a:rPr lang="en-GB" sz="2400" dirty="0" smtClean="0"/>
              <a:t>four </a:t>
            </a:r>
            <a:br>
              <a:rPr lang="en-GB" sz="2400" dirty="0" smtClean="0"/>
            </a:br>
            <a:r>
              <a:rPr lang="en-GB" sz="2400" b="1" dirty="0" smtClean="0"/>
              <a:t>Whole School Key Priorities </a:t>
            </a:r>
            <a:r>
              <a:rPr lang="en-GB" sz="2400" dirty="0"/>
              <a:t>areas this academic year</a:t>
            </a:r>
            <a:r>
              <a:rPr lang="en-GB" sz="2400" dirty="0" smtClean="0"/>
              <a:t>. 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I also noticed there was a lack of assessment in Art due to its subjective nature.  </a:t>
            </a:r>
            <a:r>
              <a:rPr lang="en-GB" sz="2400" dirty="0"/>
              <a:t>I </a:t>
            </a:r>
            <a:r>
              <a:rPr lang="en-GB" sz="2400" dirty="0" smtClean="0"/>
              <a:t>therefore </a:t>
            </a:r>
            <a:r>
              <a:rPr lang="en-GB" sz="2400" dirty="0"/>
              <a:t>made it a focus to </a:t>
            </a:r>
            <a:r>
              <a:rPr lang="en-GB" sz="2400" dirty="0" smtClean="0"/>
              <a:t>understand how we can assess whether our pupils are achieving the skills and knowledge intended in each topic or lesson.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34656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740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Wingdings 3</vt:lpstr>
      <vt:lpstr>Facet</vt:lpstr>
      <vt:lpstr>Art and D&amp;T Update 2021-2022 Wallace Fields Junior School</vt:lpstr>
      <vt:lpstr>Overview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for Art and D&amp;T</vt:lpstr>
    </vt:vector>
  </TitlesOfParts>
  <Company>Wallace Fields Junior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 Wallace Fields Junior School</dc:title>
  <dc:creator>Chloe Day</dc:creator>
  <cp:lastModifiedBy>Holly Birch</cp:lastModifiedBy>
  <cp:revision>38</cp:revision>
  <dcterms:created xsi:type="dcterms:W3CDTF">2022-04-03T07:13:29Z</dcterms:created>
  <dcterms:modified xsi:type="dcterms:W3CDTF">2022-05-20T16:56:09Z</dcterms:modified>
</cp:coreProperties>
</file>