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8" r:id="rId5"/>
    <p:sldId id="265" r:id="rId6"/>
    <p:sldId id="261" r:id="rId7"/>
    <p:sldId id="266" r:id="rId8"/>
    <p:sldId id="262" r:id="rId9"/>
    <p:sldId id="264" r:id="rId10"/>
    <p:sldId id="267" r:id="rId11"/>
    <p:sldId id="268" r:id="rId12"/>
    <p:sldId id="257" r:id="rId13"/>
    <p:sldId id="259" r:id="rId14"/>
    <p:sldId id="260" r:id="rId15"/>
    <p:sldId id="263" r:id="rId16"/>
    <p:sldId id="280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5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4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2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2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5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8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4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B712-2572-483B-9710-5580576F9DB5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6ED4D-FE6D-4626-8A83-7E1B4998B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3637"/>
          </a:xfrm>
        </p:spPr>
        <p:txBody>
          <a:bodyPr>
            <a:normAutofit fontScale="90000"/>
          </a:bodyPr>
          <a:lstStyle/>
          <a:p>
            <a:r>
              <a:rPr lang="en-GB" dirty="0"/>
              <a:t>Meet the Teacher</a:t>
            </a:r>
            <a:br>
              <a:rPr lang="en-GB" dirty="0"/>
            </a:br>
            <a:r>
              <a:rPr lang="en-GB" dirty="0"/>
              <a:t>Year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0904"/>
            <a:ext cx="9144000" cy="1655762"/>
          </a:xfrm>
        </p:spPr>
        <p:txBody>
          <a:bodyPr/>
          <a:lstStyle/>
          <a:p>
            <a:endParaRPr lang="en-GB" dirty="0"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 Y1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x weekly – Little </a:t>
            </a:r>
            <a:r>
              <a:rPr lang="en-GB" dirty="0" err="1"/>
              <a:t>Wandle</a:t>
            </a:r>
            <a:r>
              <a:rPr lang="en-GB" dirty="0"/>
              <a:t> </a:t>
            </a:r>
          </a:p>
          <a:p>
            <a:r>
              <a:rPr lang="en-GB" dirty="0"/>
              <a:t>Phonics test in June </a:t>
            </a:r>
          </a:p>
          <a:p>
            <a:r>
              <a:rPr lang="en-GB" dirty="0"/>
              <a:t>Whole class </a:t>
            </a:r>
          </a:p>
          <a:p>
            <a:r>
              <a:rPr lang="en-GB" dirty="0"/>
              <a:t>Intervention groups. </a:t>
            </a:r>
          </a:p>
          <a:p>
            <a:r>
              <a:rPr lang="en-GB" dirty="0"/>
              <a:t>Reading books will only include sounds they have been taught.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By the end of Y1, they should be able to sight read most words containing phase 5 sounds. </a:t>
            </a:r>
          </a:p>
        </p:txBody>
      </p:sp>
    </p:spTree>
    <p:extLst>
      <p:ext uri="{BB962C8B-B14F-4D97-AF65-F5344CB8AC3E}">
        <p14:creationId xmlns:p14="http://schemas.microsoft.com/office/powerpoint/2010/main" val="67419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Encourage the children to blend in their heads and they should not be sounding out tricky words.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Homework will be given on a Friday each week and is expected in by the following Wednesday. It will be checked and noted which areas need more work.</a:t>
            </a:r>
          </a:p>
          <a:p>
            <a:r>
              <a:rPr lang="en-GB" dirty="0"/>
              <a:t>It will consist of maths recall (number bonds), maths and grammar.</a:t>
            </a:r>
          </a:p>
          <a:p>
            <a:r>
              <a:rPr lang="en-GB" dirty="0"/>
              <a:t>Reading should be done every night for 15 minutes to help develop fluency.</a:t>
            </a:r>
          </a:p>
        </p:txBody>
      </p:sp>
    </p:spTree>
    <p:extLst>
      <p:ext uri="{BB962C8B-B14F-4D97-AF65-F5344CB8AC3E}">
        <p14:creationId xmlns:p14="http://schemas.microsoft.com/office/powerpoint/2010/main" val="375578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572" y="1690688"/>
            <a:ext cx="10134600" cy="1457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573" y="2094807"/>
            <a:ext cx="10093730" cy="43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41791" y="3911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01F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Gross Lab Science Show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17800" y="3148013"/>
            <a:ext cx="0" cy="4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92818" y="3148013"/>
            <a:ext cx="0" cy="4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917" y="3716867"/>
            <a:ext cx="361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Sassoon Penpals" panose="02000400000000000000" pitchFamily="50" charset="0"/>
              </a:rPr>
              <a:t>Plants- Science Topic         Animal –Science topic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25625" y="3148013"/>
            <a:ext cx="0" cy="4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719" y="1690688"/>
            <a:ext cx="5876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5" y="2029619"/>
            <a:ext cx="99250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03AE-5B67-47B4-BD06-A4E9CC7B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DB19D3-3866-44B5-8EE1-4443B60D2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1" y="309369"/>
            <a:ext cx="10250809" cy="6154731"/>
          </a:xfrm>
        </p:spPr>
      </p:pic>
    </p:spTree>
    <p:extLst>
      <p:ext uri="{BB962C8B-B14F-4D97-AF65-F5344CB8AC3E}">
        <p14:creationId xmlns:p14="http://schemas.microsoft.com/office/powerpoint/2010/main" val="315813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518E3F4-0D9A-48B8-9DA1-F09A4B892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260351"/>
            <a:ext cx="7407275" cy="1355725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70C0"/>
                </a:solidFill>
              </a:rPr>
              <a:t>Golden Rules/Always Children</a:t>
            </a:r>
            <a:br>
              <a:rPr lang="en-GB" altLang="en-US" b="1">
                <a:solidFill>
                  <a:srgbClr val="0070C0"/>
                </a:solidFill>
              </a:rPr>
            </a:br>
            <a:r>
              <a:rPr lang="en-GB" altLang="en-US" b="1">
                <a:solidFill>
                  <a:srgbClr val="0070C0"/>
                </a:solidFill>
              </a:rPr>
              <a:t>Dojo Awards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C1D80F-C5FA-4D45-AA34-7942988625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87676" y="1654176"/>
            <a:ext cx="5929314" cy="4795837"/>
            <a:chOff x="1882" y="1042"/>
            <a:chExt cx="3735" cy="302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115FADD-8857-401E-94A7-628C60A1A5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82" y="1042"/>
              <a:ext cx="3493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C25DEC79-4CC9-4DBA-9F38-E4E3DAA28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1074"/>
              <a:ext cx="150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Our Golden Rules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7C0BC41-4ABC-4A90-B302-6AC539C34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1074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4E352C5-79D4-4BBC-B8D2-3A30D7E9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1212"/>
              <a:ext cx="1415" cy="1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90F807B-9A7D-48F6-8FBC-7CBBA36B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230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59AE325-162E-4548-881F-2FEC6DC4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1386"/>
              <a:ext cx="11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</a:rPr>
                <a:t>We are gentle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80BD7C9D-ED04-43DD-A5A3-E96B8ABB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1386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2AF5FDF-884A-482A-A516-D6C797CBF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154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9D8BD406-F150-47A2-A2C5-69467D63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" y="1544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D622183-9981-4CA9-A1A8-AC4F04435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1696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F64E3D80-ED35-4C55-A87A-B6AB4B54D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" y="1852"/>
              <a:ext cx="198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</a:rPr>
                <a:t>We are kind and helpful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FC61A68D-6568-4FB0-8DFA-D317A4A9D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" y="1852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AF282E1-8CE9-44FF-9BE3-9FCFE4BA3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20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ED55BD60-A78F-4061-BE68-96FE90F8D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2010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E125B578-465E-49D4-A824-A07B4F588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163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E50D764F-C71C-4208-9F69-DDEB72387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318"/>
              <a:ext cx="8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anose="02020603050405020304" pitchFamily="18" charset="0"/>
                </a:rPr>
                <a:t>We listen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C65B3F5D-C975-4C98-908C-66DE4538F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2318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1802544A-15EA-45FE-9E74-DF2B2C3F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24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2DC44C1B-8D59-4A88-B11F-30AEC37EC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" y="2477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1A4AF27F-B605-4FDB-9E25-30161DB13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2629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92ADA4ED-2E9C-45F2-80A0-4ABF3018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784"/>
              <a:ext cx="119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</a:rPr>
                <a:t>We are honest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183456C-B2E6-4804-8CB4-739CDA84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784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A20D21FD-F49B-42C9-B120-16E18967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294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1DD826E5-0F17-4EBD-88FC-E5E6DF67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2943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D57C67C9-FD0A-4545-9588-443167D7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3096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41D70B00-D509-48A2-ADF9-02559B01A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3251"/>
              <a:ext cx="12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We work hard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BAD30FDB-CCAF-4AEC-B54E-1F096BD13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3251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34E66E58-DD8E-428E-8B4A-BD3E8C620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" y="34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F5FA2F19-8963-46A0-8FB5-D86F08D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" y="3410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16" name="Rectangle 33">
              <a:extLst>
                <a:ext uri="{FF2B5EF4-FFF2-40B4-BE49-F238E27FC236}">
                  <a16:creationId xmlns:a16="http://schemas.microsoft.com/office/drawing/2014/main" id="{6FB07438-62C6-4CFF-8939-8FFA3B633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9" y="3562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CC00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17" name="Rectangle 34">
              <a:extLst>
                <a:ext uri="{FF2B5EF4-FFF2-40B4-BE49-F238E27FC236}">
                  <a16:creationId xmlns:a16="http://schemas.microsoft.com/office/drawing/2014/main" id="{904B73C2-2389-40FC-963E-DE20844F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3717"/>
              <a:ext cx="16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CC00FF"/>
                  </a:solidFill>
                  <a:effectLst/>
                  <a:latin typeface="Times New Roman" panose="02020603050405020304" pitchFamily="18" charset="0"/>
                </a:rPr>
                <a:t>We look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0" name="Rectangle 35">
              <a:extLst>
                <a:ext uri="{FF2B5EF4-FFF2-40B4-BE49-F238E27FC236}">
                  <a16:creationId xmlns:a16="http://schemas.microsoft.com/office/drawing/2014/main" id="{0DA40CD0-2F1D-4AB6-8339-D4BBA4BBD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3717"/>
              <a:ext cx="13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CC00FF"/>
                  </a:solidFill>
                  <a:effectLst/>
                  <a:latin typeface="Times New Roman" panose="02020603050405020304" pitchFamily="18" charset="0"/>
                </a:rPr>
                <a:t>after property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1" name="Rectangle 36">
              <a:extLst>
                <a:ext uri="{FF2B5EF4-FFF2-40B4-BE49-F238E27FC236}">
                  <a16:creationId xmlns:a16="http://schemas.microsoft.com/office/drawing/2014/main" id="{2C49FC18-5ECA-4927-A334-CB1091D75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3717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>
                  <a:ln>
                    <a:noFill/>
                  </a:ln>
                  <a:solidFill>
                    <a:srgbClr val="CC00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2" name="Rectangle 37">
              <a:extLst>
                <a:ext uri="{FF2B5EF4-FFF2-40B4-BE49-F238E27FC236}">
                  <a16:creationId xmlns:a16="http://schemas.microsoft.com/office/drawing/2014/main" id="{B02A4F22-32EF-4A13-BA4C-828FA9511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38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3" name="Rectangle 38">
              <a:extLst>
                <a:ext uri="{FF2B5EF4-FFF2-40B4-BE49-F238E27FC236}">
                  <a16:creationId xmlns:a16="http://schemas.microsoft.com/office/drawing/2014/main" id="{D8362F33-584A-478C-853B-554C9526E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" y="3876"/>
              <a:ext cx="1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CC00FF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63" name="Picture 39">
              <a:extLst>
                <a:ext uri="{FF2B5EF4-FFF2-40B4-BE49-F238E27FC236}">
                  <a16:creationId xmlns:a16="http://schemas.microsoft.com/office/drawing/2014/main" id="{F800E91C-CDD9-4AD7-B69F-8906D7C83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2266"/>
              <a:ext cx="67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>
              <a:extLst>
                <a:ext uri="{FF2B5EF4-FFF2-40B4-BE49-F238E27FC236}">
                  <a16:creationId xmlns:a16="http://schemas.microsoft.com/office/drawing/2014/main" id="{E34EE556-2FD9-4A8E-9CEE-8553E7764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" y="1415"/>
              <a:ext cx="624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>
              <a:extLst>
                <a:ext uri="{FF2B5EF4-FFF2-40B4-BE49-F238E27FC236}">
                  <a16:creationId xmlns:a16="http://schemas.microsoft.com/office/drawing/2014/main" id="{8D376966-5691-431C-A814-EFB3A9D7D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3624"/>
              <a:ext cx="50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>
              <a:extLst>
                <a:ext uri="{FF2B5EF4-FFF2-40B4-BE49-F238E27FC236}">
                  <a16:creationId xmlns:a16="http://schemas.microsoft.com/office/drawing/2014/main" id="{B1507E45-D6E8-4622-B134-4E3CFFD04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" y="2683"/>
              <a:ext cx="629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C71A1CB-E29A-4540-A28F-BE3D0B981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 b="1">
                <a:solidFill>
                  <a:srgbClr val="002060"/>
                </a:solidFill>
              </a:rPr>
              <a:t>E-safety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C0C912E-13CF-4756-B603-F72CBF1D35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solidFill>
                  <a:srgbClr val="002060"/>
                </a:solidFill>
                <a:latin typeface="SassoonPrimaryInfant" pitchFamily="2" charset="0"/>
                <a:cs typeface="Arial" panose="020B0604020202020204" pitchFamily="34" charset="0"/>
              </a:rPr>
              <a:t>This is taught and practised throughout school.</a:t>
            </a:r>
          </a:p>
          <a:p>
            <a:pPr eaLnBrk="1" hangingPunct="1"/>
            <a:r>
              <a:rPr lang="en-GB" altLang="en-US" sz="3200">
                <a:solidFill>
                  <a:srgbClr val="002060"/>
                </a:solidFill>
                <a:latin typeface="SassoonPrimaryInfant" pitchFamily="2" charset="0"/>
                <a:cs typeface="Arial" panose="020B0604020202020204" pitchFamily="34" charset="0"/>
              </a:rPr>
              <a:t>We have E-safety lessons and assemblies to emphasise its importance.</a:t>
            </a:r>
          </a:p>
          <a:p>
            <a:pPr eaLnBrk="1" hangingPunct="1"/>
            <a:r>
              <a:rPr lang="en-GB" altLang="en-US" sz="3200">
                <a:solidFill>
                  <a:srgbClr val="002060"/>
                </a:solidFill>
                <a:latin typeface="SassoonPrimaryInfant" pitchFamily="2" charset="0"/>
                <a:cs typeface="Arial" panose="020B0604020202020204" pitchFamily="34" charset="0"/>
              </a:rPr>
              <a:t>Please try to reinforce this at home.</a:t>
            </a:r>
          </a:p>
          <a:p>
            <a:pPr eaLnBrk="1" hangingPunct="1"/>
            <a:r>
              <a:rPr lang="en-GB" altLang="en-US" sz="3200">
                <a:solidFill>
                  <a:srgbClr val="002060"/>
                </a:solidFill>
                <a:latin typeface="SassoonPrimaryInfant" pitchFamily="2" charset="0"/>
                <a:cs typeface="Arial" panose="020B0604020202020204" pitchFamily="34" charset="0"/>
              </a:rPr>
              <a:t>Be aware of what your children are viewing.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84FEC68-6A46-41E7-BDF5-D7070ACE2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64" y="549276"/>
            <a:ext cx="7407275" cy="1355725"/>
          </a:xfrm>
        </p:spPr>
        <p:txBody>
          <a:bodyPr/>
          <a:lstStyle/>
          <a:p>
            <a:pPr algn="ctr" eaLnBrk="1" hangingPunct="1"/>
            <a:r>
              <a:rPr lang="en-GB" altLang="en-US" sz="5400" b="1">
                <a:solidFill>
                  <a:srgbClr val="002060"/>
                </a:solidFill>
              </a:rPr>
              <a:t>Year 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F5FBEBA-8E36-4254-B4C6-8A3AA8F769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1905000"/>
            <a:ext cx="8686800" cy="4249738"/>
          </a:xfrm>
        </p:spPr>
        <p:txBody>
          <a:bodyPr/>
          <a:lstStyle/>
          <a:p>
            <a:pPr eaLnBrk="1" hangingPunct="1"/>
            <a:r>
              <a:rPr lang="en-GB" altLang="en-US" sz="4000">
                <a:solidFill>
                  <a:srgbClr val="002060"/>
                </a:solidFill>
                <a:latin typeface="SassoonPrimaryInfant" pitchFamily="2" charset="0"/>
              </a:rPr>
              <a:t>Mrs Cahill and Mrs Holt</a:t>
            </a:r>
          </a:p>
          <a:p>
            <a:pPr eaLnBrk="1" hangingPunct="1"/>
            <a:r>
              <a:rPr lang="en-GB" altLang="en-US" sz="4000">
                <a:solidFill>
                  <a:srgbClr val="002060"/>
                </a:solidFill>
                <a:latin typeface="SassoonPrimaryInfant" pitchFamily="2" charset="0"/>
              </a:rPr>
              <a:t>Music: Mr Martin </a:t>
            </a:r>
          </a:p>
          <a:p>
            <a:pPr eaLnBrk="1" hangingPunct="1"/>
            <a:r>
              <a:rPr lang="en-GB" altLang="en-US" sz="4000">
                <a:solidFill>
                  <a:srgbClr val="002060"/>
                </a:solidFill>
                <a:latin typeface="SassoonPrimaryInfant" pitchFamily="2" charset="0"/>
              </a:rPr>
              <a:t>Mrs Smith PPA(cover)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F009512-FCB3-4327-88F0-5C4FCD236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30163"/>
            <a:ext cx="8229600" cy="1143001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rgbClr val="002060"/>
                </a:solidFill>
                <a:latin typeface="Rockwell Extra Bold" panose="02060903040505020403" pitchFamily="18" charset="0"/>
              </a:rPr>
              <a:t>The School Day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184F29-CAB2-4C87-9BF9-B37ACBD1E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12838"/>
            <a:ext cx="8229600" cy="447675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indent="-137160">
              <a:lnSpc>
                <a:spcPct val="80000"/>
              </a:lnSpc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08:45/ 08:55 Registration </a:t>
            </a:r>
          </a:p>
          <a:p>
            <a:pPr marL="34290" indent="0">
              <a:lnSpc>
                <a:spcPct val="80000"/>
              </a:lnSpc>
              <a:buNone/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Morning activity is important.  Reading groups/ interventions </a:t>
            </a:r>
          </a:p>
          <a:p>
            <a:pPr indent="-137160">
              <a:lnSpc>
                <a:spcPct val="80000"/>
              </a:lnSpc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10:30 am:  break time- healthy snack/school fruit</a:t>
            </a:r>
          </a:p>
          <a:p>
            <a:pPr indent="-137160">
              <a:lnSpc>
                <a:spcPct val="80000"/>
              </a:lnSpc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12:10pm: Lunch</a:t>
            </a:r>
          </a:p>
          <a:p>
            <a:pPr indent="-137160">
              <a:lnSpc>
                <a:spcPct val="80000"/>
              </a:lnSpc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Afternoon break </a:t>
            </a:r>
          </a:p>
          <a:p>
            <a:pPr indent="-137160">
              <a:lnSpc>
                <a:spcPct val="80000"/>
              </a:lnSpc>
              <a:defRPr/>
            </a:pPr>
            <a:r>
              <a:rPr lang="en-GB" altLang="en-US" sz="3500" dirty="0">
                <a:solidFill>
                  <a:srgbClr val="002060"/>
                </a:solidFill>
                <a:latin typeface="SassoonPrimaryInfant"/>
              </a:rPr>
              <a:t>15:30 Home time</a:t>
            </a:r>
          </a:p>
          <a:p>
            <a:pPr indent="-137160" algn="ctr">
              <a:lnSpc>
                <a:spcPct val="80000"/>
              </a:lnSpc>
              <a:defRPr/>
            </a:pPr>
            <a:r>
              <a:rPr lang="en-GB" altLang="en-US" sz="3500" b="1" u="sng" dirty="0">
                <a:solidFill>
                  <a:srgbClr val="002060"/>
                </a:solidFill>
                <a:latin typeface="SassoonPrimaryInfant"/>
              </a:rPr>
              <a:t>Please let us know in advance if somebody different is collecting your child.</a:t>
            </a:r>
          </a:p>
          <a:p>
            <a:pPr marL="34290" indent="0">
              <a:lnSpc>
                <a:spcPct val="80000"/>
              </a:lnSpc>
              <a:buNone/>
              <a:defRPr/>
            </a:pPr>
            <a:endParaRPr lang="en-GB" altLang="en-US" b="1" u="sng" dirty="0">
              <a:solidFill>
                <a:schemeClr val="accent3">
                  <a:lumMod val="60000"/>
                  <a:lumOff val="40000"/>
                </a:schemeClr>
              </a:solidFill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Curriculum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541493"/>
              </p:ext>
            </p:extLst>
          </p:nvPr>
        </p:nvGraphicFramePr>
        <p:xfrm>
          <a:off x="1552575" y="1567743"/>
          <a:ext cx="9086850" cy="777240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1432091669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873632442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61986740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20298113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77234717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6734660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Lost and Found – Oliver Jeffers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Nibbles: The Book Monster – Emma Yarlett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The Lion Inside – Rachel Bright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The Curious Case of the Missing Mammoth – Ellie Hattie </a:t>
                      </a:r>
                      <a:endParaRPr lang="en-GB" b="0" i="0">
                        <a:effectLst/>
                      </a:endParaRPr>
                    </a:p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A Great Big Cuddle – Michael Rosen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Somebody Swallowed Stanley – Sarah Roberts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Goldilocks and Just the One Bear – Leigh Hodgkinson </a:t>
                      </a:r>
                      <a:endParaRPr lang="en-GB" b="0" i="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2316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14" y="2756146"/>
            <a:ext cx="4980551" cy="31377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738812" y="2857145"/>
            <a:ext cx="689956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198" y="2634259"/>
            <a:ext cx="1952509" cy="33815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925751" y="2893306"/>
            <a:ext cx="689956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137" y="2634259"/>
            <a:ext cx="3049976" cy="34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Read as much as you can. </a:t>
            </a:r>
          </a:p>
          <a:p>
            <a:r>
              <a:rPr lang="en-GB" dirty="0"/>
              <a:t>Talk about what you are reading.</a:t>
            </a:r>
          </a:p>
          <a:p>
            <a:r>
              <a:rPr lang="en-GB" dirty="0"/>
              <a:t>Practise spelling.</a:t>
            </a:r>
          </a:p>
          <a:p>
            <a:r>
              <a:rPr lang="en-GB" dirty="0"/>
              <a:t>Encourage them to write. </a:t>
            </a:r>
          </a:p>
          <a:p>
            <a:r>
              <a:rPr lang="en-GB" dirty="0"/>
              <a:t>Expose them to different text types.</a:t>
            </a:r>
          </a:p>
          <a:p>
            <a:r>
              <a:rPr lang="en-GB" dirty="0"/>
              <a:t>Homework and diaries </a:t>
            </a:r>
          </a:p>
          <a:p>
            <a:r>
              <a:rPr lang="en-GB" dirty="0"/>
              <a:t>Let them be creative!</a:t>
            </a:r>
          </a:p>
        </p:txBody>
      </p:sp>
    </p:spTree>
    <p:extLst>
      <p:ext uri="{BB962C8B-B14F-4D97-AF65-F5344CB8AC3E}">
        <p14:creationId xmlns:p14="http://schemas.microsoft.com/office/powerpoint/2010/main" val="2978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885" y="1544537"/>
            <a:ext cx="101346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Curriculum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60" y="3096969"/>
            <a:ext cx="4188594" cy="2638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32" y="2725616"/>
            <a:ext cx="1952509" cy="3381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877387" y="3310689"/>
            <a:ext cx="689956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96000" y="3173529"/>
            <a:ext cx="689956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583" y="2870100"/>
            <a:ext cx="5074231" cy="29281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55624" y="3310689"/>
            <a:ext cx="728884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946157" y="3036369"/>
            <a:ext cx="689956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97338" y="6018415"/>
            <a:ext cx="3674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assoon Penpals" panose="02000400000000000000" pitchFamily="50" charset="0"/>
              </a:rPr>
              <a:t>Progression grid and knowledge organisers. </a:t>
            </a:r>
          </a:p>
        </p:txBody>
      </p:sp>
    </p:spTree>
    <p:extLst>
      <p:ext uri="{BB962C8B-B14F-4D97-AF65-F5344CB8AC3E}">
        <p14:creationId xmlns:p14="http://schemas.microsoft.com/office/powerpoint/2010/main" val="209029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44" y="1825625"/>
            <a:ext cx="11129356" cy="4351338"/>
          </a:xfrm>
        </p:spPr>
        <p:txBody>
          <a:bodyPr/>
          <a:lstStyle/>
          <a:p>
            <a:r>
              <a:rPr lang="en-GB" dirty="0"/>
              <a:t>Number bonds to 10 and 20 and in-between. </a:t>
            </a:r>
          </a:p>
          <a:p>
            <a:r>
              <a:rPr lang="en-GB" dirty="0"/>
              <a:t>Counting backwards and forward from any given number (Y1 50)</a:t>
            </a:r>
          </a:p>
          <a:p>
            <a:r>
              <a:rPr lang="en-GB" dirty="0"/>
              <a:t>Understand inverse relationships. </a:t>
            </a:r>
          </a:p>
          <a:p>
            <a:r>
              <a:rPr lang="en-GB" dirty="0"/>
              <a:t>Use the language on the knowledge organisers (Tens and Ones) </a:t>
            </a:r>
          </a:p>
          <a:p>
            <a:r>
              <a:rPr lang="en-GB" dirty="0"/>
              <a:t>Make maths fun at home- baking, games, counting in nature. </a:t>
            </a:r>
          </a:p>
        </p:txBody>
      </p:sp>
    </p:spTree>
    <p:extLst>
      <p:ext uri="{BB962C8B-B14F-4D97-AF65-F5344CB8AC3E}">
        <p14:creationId xmlns:p14="http://schemas.microsoft.com/office/powerpoint/2010/main" val="161294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Curriculum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765" y="1750363"/>
            <a:ext cx="7915275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090" y="1395662"/>
            <a:ext cx="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Science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65" y="2606473"/>
            <a:ext cx="10115550" cy="58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089" y="2208064"/>
            <a:ext cx="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765" y="5125497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5" y="4244482"/>
            <a:ext cx="10248900" cy="83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7544" y="3219117"/>
            <a:ext cx="98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40" y="5537644"/>
            <a:ext cx="10125075" cy="342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7277" y="3918617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Computing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765" y="3540751"/>
            <a:ext cx="10144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961" y="4259321"/>
            <a:ext cx="10048875" cy="20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61" y="3839746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History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961" y="4534511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Geography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1" y="5004330"/>
            <a:ext cx="100584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1" y="6177913"/>
            <a:ext cx="10106025" cy="43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961" y="5615643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5961" y="116433"/>
            <a:ext cx="13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PSHE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88" y="554935"/>
            <a:ext cx="8364766" cy="27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9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479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Rockwell Extra Bold</vt:lpstr>
      <vt:lpstr>Sassoon Penpals</vt:lpstr>
      <vt:lpstr>SassoonPrimaryInfant</vt:lpstr>
      <vt:lpstr>Tahoma</vt:lpstr>
      <vt:lpstr>Times New Roman</vt:lpstr>
      <vt:lpstr>Office Theme</vt:lpstr>
      <vt:lpstr>Meet the Teacher Year 1</vt:lpstr>
      <vt:lpstr>Year 1</vt:lpstr>
      <vt:lpstr>The School Day</vt:lpstr>
      <vt:lpstr>English Curriculum</vt:lpstr>
      <vt:lpstr>How can you help? </vt:lpstr>
      <vt:lpstr>Maths Curriculum</vt:lpstr>
      <vt:lpstr>How can you help? </vt:lpstr>
      <vt:lpstr>Wider Curriculum</vt:lpstr>
      <vt:lpstr>PowerPoint Presentation</vt:lpstr>
      <vt:lpstr>Phonics Y1 </vt:lpstr>
      <vt:lpstr>How you can help…</vt:lpstr>
      <vt:lpstr>Homework</vt:lpstr>
      <vt:lpstr>Trips</vt:lpstr>
      <vt:lpstr>Uniform</vt:lpstr>
      <vt:lpstr>Uniform</vt:lpstr>
      <vt:lpstr>PowerPoint Presentation</vt:lpstr>
      <vt:lpstr>Golden Rules/Always Children Dojo Awards </vt:lpstr>
      <vt:lpstr>E-safety</vt:lpstr>
    </vt:vector>
  </TitlesOfParts>
  <Company>Bolton SICT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Year 1 and 2</dc:title>
  <dc:creator>Hollie Harness</dc:creator>
  <cp:lastModifiedBy>Suzanna Piper</cp:lastModifiedBy>
  <cp:revision>10</cp:revision>
  <dcterms:created xsi:type="dcterms:W3CDTF">2024-09-17T07:14:33Z</dcterms:created>
  <dcterms:modified xsi:type="dcterms:W3CDTF">2025-09-17T14:41:57Z</dcterms:modified>
</cp:coreProperties>
</file>