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handoutMasterIdLst>
    <p:handoutMasterId r:id="rId22"/>
  </p:handoutMasterIdLst>
  <p:sldIdLst>
    <p:sldId id="256" r:id="rId2"/>
    <p:sldId id="264" r:id="rId3"/>
    <p:sldId id="263" r:id="rId4"/>
    <p:sldId id="267" r:id="rId5"/>
    <p:sldId id="279" r:id="rId6"/>
    <p:sldId id="261" r:id="rId7"/>
    <p:sldId id="265" r:id="rId8"/>
    <p:sldId id="257" r:id="rId9"/>
    <p:sldId id="258" r:id="rId10"/>
    <p:sldId id="269" r:id="rId11"/>
    <p:sldId id="276" r:id="rId12"/>
    <p:sldId id="260" r:id="rId13"/>
    <p:sldId id="277" r:id="rId14"/>
    <p:sldId id="268" r:id="rId15"/>
    <p:sldId id="259" r:id="rId16"/>
    <p:sldId id="272" r:id="rId17"/>
    <p:sldId id="262" r:id="rId18"/>
    <p:sldId id="278" r:id="rId19"/>
    <p:sldId id="266" r:id="rId20"/>
    <p:sldId id="274" r:id="rId2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8" autoAdjust="0"/>
    <p:restoredTop sz="94660"/>
  </p:normalViewPr>
  <p:slideViewPr>
    <p:cSldViewPr snapToGrid="0">
      <p:cViewPr varScale="1">
        <p:scale>
          <a:sx n="76" d="100"/>
          <a:sy n="76" d="100"/>
        </p:scale>
        <p:origin x="73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2945659" cy="49805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4" y="3"/>
            <a:ext cx="2945659" cy="498055"/>
          </a:xfrm>
          <a:prstGeom prst="rect">
            <a:avLst/>
          </a:prstGeom>
        </p:spPr>
        <p:txBody>
          <a:bodyPr vert="horz" lIns="91440" tIns="45720" rIns="91440" bIns="45720" rtlCol="0"/>
          <a:lstStyle>
            <a:lvl1pPr algn="r">
              <a:defRPr sz="1200"/>
            </a:lvl1pPr>
          </a:lstStyle>
          <a:p>
            <a:fld id="{0A687447-7474-43E3-B2E4-80A4C3DD9C50}" type="datetimeFigureOut">
              <a:rPr lang="en-GB" smtClean="0"/>
              <a:t>19/09/2025</a:t>
            </a:fld>
            <a:endParaRPr lang="en-GB"/>
          </a:p>
        </p:txBody>
      </p:sp>
      <p:sp>
        <p:nvSpPr>
          <p:cNvPr id="4" name="Footer Placeholder 3"/>
          <p:cNvSpPr>
            <a:spLocks noGrp="1"/>
          </p:cNvSpPr>
          <p:nvPr>
            <p:ph type="ftr" sz="quarter" idx="2"/>
          </p:nvPr>
        </p:nvSpPr>
        <p:spPr>
          <a:xfrm>
            <a:off x="1" y="9428586"/>
            <a:ext cx="2945659" cy="49805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4" y="9428586"/>
            <a:ext cx="2945659" cy="498054"/>
          </a:xfrm>
          <a:prstGeom prst="rect">
            <a:avLst/>
          </a:prstGeom>
        </p:spPr>
        <p:txBody>
          <a:bodyPr vert="horz" lIns="91440" tIns="45720" rIns="91440" bIns="45720" rtlCol="0" anchor="b"/>
          <a:lstStyle>
            <a:lvl1pPr algn="r">
              <a:defRPr sz="1200"/>
            </a:lvl1pPr>
          </a:lstStyle>
          <a:p>
            <a:fld id="{D7E4C84F-4C4F-401A-AC42-FFCEBB689671}" type="slidenum">
              <a:rPr lang="en-GB" smtClean="0"/>
              <a:t>‹#›</a:t>
            </a:fld>
            <a:endParaRPr lang="en-GB"/>
          </a:p>
        </p:txBody>
      </p:sp>
    </p:spTree>
    <p:extLst>
      <p:ext uri="{BB962C8B-B14F-4D97-AF65-F5344CB8AC3E}">
        <p14:creationId xmlns:p14="http://schemas.microsoft.com/office/powerpoint/2010/main" val="319780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232684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B94C55B-D19B-4557-9C1D-4B91BDCD4448}" type="datetimeFigureOut">
              <a:rPr lang="en-GB" smtClean="0"/>
              <a:t>19/09/2025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3474021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715332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826484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41281317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2328045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671366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16123318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4159479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270768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1972008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94C55B-D19B-4557-9C1D-4B91BDCD4448}" type="datetimeFigureOut">
              <a:rPr lang="en-GB" smtClean="0"/>
              <a:t>19/09/2025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346498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94C55B-D19B-4557-9C1D-4B91BDCD4448}" type="datetimeFigureOut">
              <a:rPr lang="en-GB" smtClean="0"/>
              <a:t>19/09/2025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2613400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3143261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3233310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0B94C55B-D19B-4557-9C1D-4B91BDCD4448}" type="datetimeFigureOut">
              <a:rPr lang="en-GB" smtClean="0"/>
              <a:t>19/09/2025</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409603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B94C55B-D19B-4557-9C1D-4B91BDCD4448}" type="datetimeFigureOut">
              <a:rPr lang="en-GB" smtClean="0"/>
              <a:t>19/09/2025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9025C-5A90-48A2-AA8A-CB9784AD6230}" type="slidenum">
              <a:rPr lang="en-GB" smtClean="0"/>
              <a:t>‹#›</a:t>
            </a:fld>
            <a:endParaRPr lang="en-GB"/>
          </a:p>
        </p:txBody>
      </p:sp>
    </p:spTree>
    <p:extLst>
      <p:ext uri="{BB962C8B-B14F-4D97-AF65-F5344CB8AC3E}">
        <p14:creationId xmlns:p14="http://schemas.microsoft.com/office/powerpoint/2010/main" val="716385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B94C55B-D19B-4557-9C1D-4B91BDCD4448}" type="datetimeFigureOut">
              <a:rPr lang="en-GB" smtClean="0"/>
              <a:t>19/09/2025</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849025C-5A90-48A2-AA8A-CB9784AD6230}" type="slidenum">
              <a:rPr lang="en-GB" smtClean="0"/>
              <a:t>‹#›</a:t>
            </a:fld>
            <a:endParaRPr lang="en-GB"/>
          </a:p>
        </p:txBody>
      </p:sp>
    </p:spTree>
    <p:extLst>
      <p:ext uri="{BB962C8B-B14F-4D97-AF65-F5344CB8AC3E}">
        <p14:creationId xmlns:p14="http://schemas.microsoft.com/office/powerpoint/2010/main" val="210371341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7200" b="1" u="sng" dirty="0"/>
              <a:t>Meet the Teacher</a:t>
            </a:r>
            <a:br>
              <a:rPr lang="en-GB" sz="7200" b="1" u="sng" dirty="0"/>
            </a:br>
            <a:r>
              <a:rPr lang="en-GB" b="1" u="sng" dirty="0"/>
              <a:t>Lower KS2</a:t>
            </a:r>
            <a:br>
              <a:rPr lang="en-GB" dirty="0"/>
            </a:br>
            <a:endParaRPr lang="en-GB" sz="4000" dirty="0"/>
          </a:p>
        </p:txBody>
      </p:sp>
    </p:spTree>
    <p:extLst>
      <p:ext uri="{BB962C8B-B14F-4D97-AF65-F5344CB8AC3E}">
        <p14:creationId xmlns:p14="http://schemas.microsoft.com/office/powerpoint/2010/main" val="3086965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611" y="177967"/>
            <a:ext cx="9404723" cy="1400530"/>
          </a:xfrm>
        </p:spPr>
        <p:txBody>
          <a:bodyPr/>
          <a:lstStyle/>
          <a:p>
            <a:r>
              <a:rPr lang="en-GB" sz="7200" b="1" u="sng" dirty="0"/>
              <a:t>Times Tables</a:t>
            </a:r>
          </a:p>
        </p:txBody>
      </p:sp>
      <p:sp>
        <p:nvSpPr>
          <p:cNvPr id="3" name="Content Placeholder 2"/>
          <p:cNvSpPr>
            <a:spLocks noGrp="1"/>
          </p:cNvSpPr>
          <p:nvPr>
            <p:ph idx="1"/>
          </p:nvPr>
        </p:nvSpPr>
        <p:spPr>
          <a:xfrm>
            <a:off x="579611" y="1504278"/>
            <a:ext cx="5596746" cy="5062777"/>
          </a:xfrm>
        </p:spPr>
        <p:txBody>
          <a:bodyPr>
            <a:normAutofit lnSpcReduction="10000"/>
          </a:bodyPr>
          <a:lstStyle/>
          <a:p>
            <a:r>
              <a:rPr lang="en-GB" dirty="0"/>
              <a:t>We will have a weekly times tables test within lessons.</a:t>
            </a:r>
          </a:p>
          <a:p>
            <a:r>
              <a:rPr lang="en-GB" dirty="0"/>
              <a:t>This will help to build up fluency in our daily maths lessons</a:t>
            </a:r>
          </a:p>
          <a:p>
            <a:r>
              <a:rPr lang="en-GB" dirty="0"/>
              <a:t>In Year 3 and Year 4, we will be preparing the children for the National Year 4 Times Tables Test – children will complete this on a computer and will be given only 6 seconds to answer each question.</a:t>
            </a:r>
          </a:p>
          <a:p>
            <a:r>
              <a:rPr lang="en-GB" dirty="0"/>
              <a:t>In Year 3, we will start by revising the times tables learnt in Year 2 before introducing 3s, 4s and 8s.</a:t>
            </a:r>
          </a:p>
          <a:p>
            <a:r>
              <a:rPr lang="en-GB" dirty="0"/>
              <a:t>In Year 4, we will start by revising the times tables learnt in Year 3 before introducing the remaining times tables.</a:t>
            </a:r>
          </a:p>
          <a:p>
            <a:pPr marL="0" indent="0">
              <a:buNone/>
            </a:pPr>
            <a:endParaRPr lang="en-GB" dirty="0"/>
          </a:p>
        </p:txBody>
      </p:sp>
      <p:pic>
        <p:nvPicPr>
          <p:cNvPr id="4" name="Picture 3"/>
          <p:cNvPicPr>
            <a:picLocks noChangeAspect="1"/>
          </p:cNvPicPr>
          <p:nvPr/>
        </p:nvPicPr>
        <p:blipFill>
          <a:blip r:embed="rId2"/>
          <a:stretch>
            <a:fillRect/>
          </a:stretch>
        </p:blipFill>
        <p:spPr>
          <a:xfrm>
            <a:off x="6882939" y="1276706"/>
            <a:ext cx="5140155" cy="2758960"/>
          </a:xfrm>
          <a:prstGeom prst="rect">
            <a:avLst/>
          </a:prstGeom>
        </p:spPr>
      </p:pic>
      <p:sp>
        <p:nvSpPr>
          <p:cNvPr id="5" name="TextBox 4"/>
          <p:cNvSpPr txBox="1"/>
          <p:nvPr/>
        </p:nvSpPr>
        <p:spPr>
          <a:xfrm>
            <a:off x="6882939" y="4035666"/>
            <a:ext cx="5037512" cy="1200329"/>
          </a:xfrm>
          <a:prstGeom prst="rect">
            <a:avLst/>
          </a:prstGeom>
          <a:noFill/>
        </p:spPr>
        <p:txBody>
          <a:bodyPr wrap="square" rtlCol="0">
            <a:spAutoFit/>
          </a:bodyPr>
          <a:lstStyle/>
          <a:p>
            <a:r>
              <a:rPr lang="en-GB" dirty="0"/>
              <a:t>Mathsframe.co.uk has a Multiplication Tables Check which replicates the test that the children will be sitting at the end of year 4</a:t>
            </a:r>
          </a:p>
        </p:txBody>
      </p:sp>
    </p:spTree>
    <p:extLst>
      <p:ext uri="{BB962C8B-B14F-4D97-AF65-F5344CB8AC3E}">
        <p14:creationId xmlns:p14="http://schemas.microsoft.com/office/powerpoint/2010/main" val="644363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611" y="177967"/>
            <a:ext cx="9404723" cy="1400530"/>
          </a:xfrm>
        </p:spPr>
        <p:txBody>
          <a:bodyPr/>
          <a:lstStyle/>
          <a:p>
            <a:r>
              <a:rPr lang="en-GB" sz="7200" b="1" u="sng" dirty="0"/>
              <a:t>Times Tables</a:t>
            </a:r>
          </a:p>
        </p:txBody>
      </p:sp>
      <p:sp>
        <p:nvSpPr>
          <p:cNvPr id="3" name="Content Placeholder 2"/>
          <p:cNvSpPr>
            <a:spLocks noGrp="1"/>
          </p:cNvSpPr>
          <p:nvPr>
            <p:ph idx="1"/>
          </p:nvPr>
        </p:nvSpPr>
        <p:spPr>
          <a:xfrm>
            <a:off x="579611" y="1504279"/>
            <a:ext cx="4823662" cy="4938086"/>
          </a:xfrm>
        </p:spPr>
        <p:txBody>
          <a:bodyPr>
            <a:normAutofit lnSpcReduction="10000"/>
          </a:bodyPr>
          <a:lstStyle/>
          <a:p>
            <a:pPr marL="0" indent="0">
              <a:buNone/>
            </a:pPr>
            <a:r>
              <a:rPr lang="en-GB" dirty="0"/>
              <a:t>This year the lower juniors will continue with their times tables challenge. </a:t>
            </a:r>
          </a:p>
          <a:p>
            <a:pPr marL="0" indent="0">
              <a:buNone/>
            </a:pPr>
            <a:endParaRPr lang="en-GB" dirty="0"/>
          </a:p>
          <a:p>
            <a:pPr marL="0" indent="0">
              <a:buNone/>
            </a:pPr>
            <a:r>
              <a:rPr lang="en-GB" dirty="0"/>
              <a:t>The challenge has 50 questions and you need to score 45 or above, three times in a row to complete a level and move on to the next stage. </a:t>
            </a:r>
          </a:p>
          <a:p>
            <a:pPr marL="0" indent="0">
              <a:buNone/>
            </a:pPr>
            <a:endParaRPr lang="en-GB" dirty="0"/>
          </a:p>
          <a:p>
            <a:pPr marL="0" indent="0">
              <a:buNone/>
            </a:pPr>
            <a:r>
              <a:rPr lang="en-GB" dirty="0"/>
              <a:t>Badges will be awarded on completion of the set time tables as well as bronze, silver and gold.  </a:t>
            </a:r>
          </a:p>
          <a:p>
            <a:pPr marL="0" indent="0">
              <a:buNone/>
            </a:pPr>
            <a:r>
              <a:rPr lang="en-GB" dirty="0"/>
              <a:t>We encourage the children to wear their badges with pride to school, to motivate them to learn.</a:t>
            </a:r>
          </a:p>
        </p:txBody>
      </p:sp>
      <p:pic>
        <p:nvPicPr>
          <p:cNvPr id="6" name="Picture 5"/>
          <p:cNvPicPr>
            <a:picLocks noChangeAspect="1"/>
          </p:cNvPicPr>
          <p:nvPr/>
        </p:nvPicPr>
        <p:blipFill>
          <a:blip r:embed="rId2"/>
          <a:stretch>
            <a:fillRect/>
          </a:stretch>
        </p:blipFill>
        <p:spPr>
          <a:xfrm>
            <a:off x="5636070" y="1774603"/>
            <a:ext cx="5062060" cy="2848812"/>
          </a:xfrm>
          <a:prstGeom prst="rect">
            <a:avLst/>
          </a:prstGeom>
        </p:spPr>
      </p:pic>
      <p:sp>
        <p:nvSpPr>
          <p:cNvPr id="7" name="TextBox 6"/>
          <p:cNvSpPr txBox="1"/>
          <p:nvPr/>
        </p:nvSpPr>
        <p:spPr>
          <a:xfrm>
            <a:off x="10930925" y="1837113"/>
            <a:ext cx="1147157" cy="923330"/>
          </a:xfrm>
          <a:prstGeom prst="rect">
            <a:avLst/>
          </a:prstGeom>
          <a:noFill/>
        </p:spPr>
        <p:txBody>
          <a:bodyPr wrap="square" rtlCol="0">
            <a:spAutoFit/>
          </a:bodyPr>
          <a:lstStyle/>
          <a:p>
            <a:r>
              <a:rPr lang="en-GB" dirty="0"/>
              <a:t>Year 3 starting point</a:t>
            </a:r>
          </a:p>
        </p:txBody>
      </p:sp>
      <p:sp>
        <p:nvSpPr>
          <p:cNvPr id="8" name="TextBox 7"/>
          <p:cNvSpPr txBox="1"/>
          <p:nvPr/>
        </p:nvSpPr>
        <p:spPr>
          <a:xfrm>
            <a:off x="10930926" y="3049992"/>
            <a:ext cx="1147157" cy="923330"/>
          </a:xfrm>
          <a:prstGeom prst="rect">
            <a:avLst/>
          </a:prstGeom>
          <a:noFill/>
        </p:spPr>
        <p:txBody>
          <a:bodyPr wrap="square" rtlCol="0">
            <a:spAutoFit/>
          </a:bodyPr>
          <a:lstStyle/>
          <a:p>
            <a:r>
              <a:rPr lang="en-GB" dirty="0"/>
              <a:t>Year 4 starting point</a:t>
            </a:r>
          </a:p>
        </p:txBody>
      </p:sp>
      <p:cxnSp>
        <p:nvCxnSpPr>
          <p:cNvPr id="10" name="Straight Arrow Connector 9"/>
          <p:cNvCxnSpPr/>
          <p:nvPr/>
        </p:nvCxnSpPr>
        <p:spPr>
          <a:xfrm flipH="1" flipV="1">
            <a:off x="9451571" y="1936865"/>
            <a:ext cx="1612669" cy="257695"/>
          </a:xfrm>
          <a:prstGeom prst="straightConnector1">
            <a:avLst/>
          </a:prstGeom>
          <a:ln w="57150">
            <a:solidFill>
              <a:schemeClr val="accent6"/>
            </a:solidFill>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flipH="1" flipV="1">
            <a:off x="9451571" y="2446702"/>
            <a:ext cx="1537854" cy="752307"/>
          </a:xfrm>
          <a:prstGeom prst="straightConnector1">
            <a:avLst/>
          </a:prstGeom>
          <a:ln w="57150">
            <a:solidFill>
              <a:schemeClr val="accent6"/>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09063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1238250"/>
            <a:ext cx="11107739" cy="5010149"/>
          </a:xfrm>
        </p:spPr>
        <p:txBody>
          <a:bodyPr>
            <a:normAutofit/>
          </a:bodyPr>
          <a:lstStyle/>
          <a:p>
            <a:r>
              <a:rPr lang="en-GB" dirty="0"/>
              <a:t>All Year 3 children will read in school at least once a week. Some will read more depending on their comprehension and inference skills, as well as their word recognition and fluency when reading.</a:t>
            </a:r>
          </a:p>
          <a:p>
            <a:endParaRPr lang="en-GB" dirty="0"/>
          </a:p>
          <a:p>
            <a:r>
              <a:rPr lang="en-GB" dirty="0"/>
              <a:t>This is subject to change throughout the year.</a:t>
            </a:r>
          </a:p>
          <a:p>
            <a:pPr marL="0" indent="0">
              <a:buNone/>
            </a:pPr>
            <a:endParaRPr lang="en-GB" dirty="0"/>
          </a:p>
          <a:p>
            <a:r>
              <a:rPr lang="en-GB" dirty="0"/>
              <a:t>The focus of this session is a quality read with appropriate questioning to further develop the children’s comprehension skills.</a:t>
            </a:r>
          </a:p>
          <a:p>
            <a:pPr marL="0" indent="0">
              <a:buNone/>
            </a:pPr>
            <a:endParaRPr lang="en-GB" dirty="0"/>
          </a:p>
        </p:txBody>
      </p:sp>
      <p:sp>
        <p:nvSpPr>
          <p:cNvPr id="4" name="Title 1"/>
          <p:cNvSpPr>
            <a:spLocks noGrp="1"/>
          </p:cNvSpPr>
          <p:nvPr>
            <p:ph type="title"/>
          </p:nvPr>
        </p:nvSpPr>
        <p:spPr>
          <a:xfrm>
            <a:off x="646111" y="0"/>
            <a:ext cx="9404723" cy="1400530"/>
          </a:xfrm>
        </p:spPr>
        <p:txBody>
          <a:bodyPr/>
          <a:lstStyle/>
          <a:p>
            <a:r>
              <a:rPr lang="en-GB" sz="7200" b="1" u="sng" dirty="0"/>
              <a:t>Year 3 Reading</a:t>
            </a:r>
          </a:p>
        </p:txBody>
      </p:sp>
    </p:spTree>
    <p:extLst>
      <p:ext uri="{BB962C8B-B14F-4D97-AF65-F5344CB8AC3E}">
        <p14:creationId xmlns:p14="http://schemas.microsoft.com/office/powerpoint/2010/main" val="4121057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1238250"/>
            <a:ext cx="11107739" cy="5010149"/>
          </a:xfrm>
        </p:spPr>
        <p:txBody>
          <a:bodyPr>
            <a:normAutofit fontScale="92500" lnSpcReduction="20000"/>
          </a:bodyPr>
          <a:lstStyle/>
          <a:p>
            <a:r>
              <a:rPr lang="en-GB" dirty="0"/>
              <a:t>Most Year 4 children will not read with an adult in school but some may. Again, this is depending on their comprehension and inference skills, as well as their word recognition and fluency when reading.</a:t>
            </a:r>
          </a:p>
          <a:p>
            <a:endParaRPr lang="en-GB" dirty="0"/>
          </a:p>
          <a:p>
            <a:r>
              <a:rPr lang="en-GB" dirty="0"/>
              <a:t>This is also subject to change throughout the year.</a:t>
            </a:r>
          </a:p>
          <a:p>
            <a:endParaRPr lang="en-GB" dirty="0"/>
          </a:p>
          <a:p>
            <a:r>
              <a:rPr lang="en-GB" dirty="0"/>
              <a:t>Most Year 4 children will be classed as independent readers. They will be expected to read at home from either a book of their choice or a school scheme book.</a:t>
            </a:r>
          </a:p>
          <a:p>
            <a:endParaRPr lang="en-GB" dirty="0"/>
          </a:p>
          <a:p>
            <a:r>
              <a:rPr lang="en-GB" dirty="0"/>
              <a:t>All children are expected to record any reading that they do in their diaries and record books in their School Reading Challenge record in their diaries. For every 10 books that are read they receive a book from Mrs Atherton.</a:t>
            </a:r>
          </a:p>
          <a:p>
            <a:endParaRPr lang="en-GB" dirty="0"/>
          </a:p>
          <a:p>
            <a:r>
              <a:rPr lang="en-GB" dirty="0"/>
              <a:t>If children are not reading at home, we will include them in our reading sessions with an adult using school scheme books.</a:t>
            </a:r>
          </a:p>
          <a:p>
            <a:pPr marL="0" indent="0">
              <a:buNone/>
            </a:pPr>
            <a:endParaRPr lang="en-GB" dirty="0"/>
          </a:p>
          <a:p>
            <a:pPr marL="0" indent="0">
              <a:buNone/>
            </a:pPr>
            <a:endParaRPr lang="en-GB" dirty="0"/>
          </a:p>
        </p:txBody>
      </p:sp>
      <p:sp>
        <p:nvSpPr>
          <p:cNvPr id="4" name="Title 1"/>
          <p:cNvSpPr>
            <a:spLocks noGrp="1"/>
          </p:cNvSpPr>
          <p:nvPr>
            <p:ph type="title"/>
          </p:nvPr>
        </p:nvSpPr>
        <p:spPr>
          <a:xfrm>
            <a:off x="646111" y="0"/>
            <a:ext cx="9404723" cy="1400530"/>
          </a:xfrm>
        </p:spPr>
        <p:txBody>
          <a:bodyPr/>
          <a:lstStyle/>
          <a:p>
            <a:r>
              <a:rPr lang="en-GB" sz="7200" b="1" u="sng" dirty="0"/>
              <a:t>Year 4 Reading</a:t>
            </a:r>
          </a:p>
        </p:txBody>
      </p:sp>
    </p:spTree>
    <p:extLst>
      <p:ext uri="{BB962C8B-B14F-4D97-AF65-F5344CB8AC3E}">
        <p14:creationId xmlns:p14="http://schemas.microsoft.com/office/powerpoint/2010/main" val="4248543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1050" y="1221971"/>
            <a:ext cx="10687050" cy="5350279"/>
          </a:xfrm>
        </p:spPr>
        <p:txBody>
          <a:bodyPr>
            <a:normAutofit fontScale="92500" lnSpcReduction="20000"/>
          </a:bodyPr>
          <a:lstStyle/>
          <a:p>
            <a:r>
              <a:rPr lang="en-GB" dirty="0"/>
              <a:t>Pages will be set for your child to read at home with a grown up, please try to keep up with the reading pages given and let us know if there are any issues.</a:t>
            </a:r>
          </a:p>
          <a:p>
            <a:r>
              <a:rPr lang="en-GB" dirty="0"/>
              <a:t>Please initial the diary when your child has read otherwise we will assume they haven’t.</a:t>
            </a:r>
          </a:p>
          <a:p>
            <a:endParaRPr lang="en-GB" dirty="0"/>
          </a:p>
          <a:p>
            <a:pPr marL="0" indent="0">
              <a:buNone/>
            </a:pPr>
            <a:r>
              <a:rPr lang="en-GB" dirty="0"/>
              <a:t>When your child is reading aloud to you please encourage them to…</a:t>
            </a:r>
          </a:p>
          <a:p>
            <a:r>
              <a:rPr lang="en-GB" dirty="0"/>
              <a:t>Read with a clear voice, showing an understanding of the punctuation used</a:t>
            </a:r>
          </a:p>
          <a:p>
            <a:r>
              <a:rPr lang="en-GB" dirty="0"/>
              <a:t>Revisit words they have pronounced incorrectly</a:t>
            </a:r>
          </a:p>
          <a:p>
            <a:r>
              <a:rPr lang="en-GB" dirty="0"/>
              <a:t>And attempt unfamiliar words</a:t>
            </a:r>
          </a:p>
          <a:p>
            <a:r>
              <a:rPr lang="en-GB" dirty="0"/>
              <a:t>With expression</a:t>
            </a:r>
          </a:p>
          <a:p>
            <a:endParaRPr lang="en-GB" dirty="0"/>
          </a:p>
          <a:p>
            <a:pPr marL="0" indent="0">
              <a:buNone/>
            </a:pPr>
            <a:r>
              <a:rPr lang="en-GB" dirty="0"/>
              <a:t>You can support your child by…</a:t>
            </a:r>
          </a:p>
          <a:p>
            <a:r>
              <a:rPr lang="en-GB" dirty="0"/>
              <a:t>Asking questions on the text they have read</a:t>
            </a:r>
          </a:p>
          <a:p>
            <a:r>
              <a:rPr lang="en-GB" dirty="0"/>
              <a:t>Discuss the meaning of new vocabulary </a:t>
            </a:r>
          </a:p>
          <a:p>
            <a:r>
              <a:rPr lang="en-GB" dirty="0"/>
              <a:t>Ask them to identify the different types of punctuation and grammar and how this changes the use of intonation.  </a:t>
            </a:r>
          </a:p>
          <a:p>
            <a:pPr marL="0" indent="0">
              <a:buNone/>
            </a:pPr>
            <a:endParaRPr lang="en-GB" dirty="0"/>
          </a:p>
          <a:p>
            <a:pPr marL="0" indent="0">
              <a:buNone/>
            </a:pPr>
            <a:endParaRPr lang="en-GB" dirty="0"/>
          </a:p>
        </p:txBody>
      </p:sp>
      <p:sp>
        <p:nvSpPr>
          <p:cNvPr id="4" name="Title 1"/>
          <p:cNvSpPr>
            <a:spLocks noGrp="1"/>
          </p:cNvSpPr>
          <p:nvPr>
            <p:ph type="title"/>
          </p:nvPr>
        </p:nvSpPr>
        <p:spPr>
          <a:xfrm>
            <a:off x="646111" y="71718"/>
            <a:ext cx="9404723" cy="1400530"/>
          </a:xfrm>
        </p:spPr>
        <p:txBody>
          <a:bodyPr/>
          <a:lstStyle/>
          <a:p>
            <a:r>
              <a:rPr lang="en-GB" sz="7200" b="1" u="sng" dirty="0"/>
              <a:t>In School Readers</a:t>
            </a:r>
          </a:p>
        </p:txBody>
      </p:sp>
    </p:spTree>
    <p:extLst>
      <p:ext uri="{BB962C8B-B14F-4D97-AF65-F5344CB8AC3E}">
        <p14:creationId xmlns:p14="http://schemas.microsoft.com/office/powerpoint/2010/main" val="2530538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3949" y="1537364"/>
            <a:ext cx="11247120" cy="5087880"/>
          </a:xfrm>
        </p:spPr>
        <p:txBody>
          <a:bodyPr>
            <a:normAutofit/>
          </a:bodyPr>
          <a:lstStyle/>
          <a:p>
            <a:pPr marL="0" indent="0">
              <a:buNone/>
            </a:pPr>
            <a:r>
              <a:rPr lang="en-GB" dirty="0"/>
              <a:t>Please use pencil only, so mistakes can be erased.</a:t>
            </a:r>
          </a:p>
          <a:p>
            <a:pPr marL="0" indent="0">
              <a:buNone/>
            </a:pPr>
            <a:r>
              <a:rPr lang="en-GB" dirty="0"/>
              <a:t>Homework will be set every Friday to be completed and handed in by the following Wednesday.</a:t>
            </a:r>
          </a:p>
          <a:p>
            <a:r>
              <a:rPr lang="en-GB" b="1" u="sng" dirty="0"/>
              <a:t>Maths</a:t>
            </a:r>
            <a:r>
              <a:rPr lang="en-GB" dirty="0"/>
              <a:t> – White Rose Maths Journal pages.</a:t>
            </a:r>
          </a:p>
          <a:p>
            <a:r>
              <a:rPr lang="en-GB" b="1" u="sng" dirty="0"/>
              <a:t>Grammar &amp; Punctuation </a:t>
            </a:r>
            <a:r>
              <a:rPr lang="en-GB" dirty="0"/>
              <a:t>- CGP book tasks will be mostly linked to what we have covered that week.</a:t>
            </a:r>
          </a:p>
          <a:p>
            <a:pPr marL="0" indent="0">
              <a:buNone/>
            </a:pPr>
            <a:endParaRPr lang="en-GB" b="1" u="sng" dirty="0"/>
          </a:p>
          <a:p>
            <a:r>
              <a:rPr lang="en-GB" b="1" u="sng" dirty="0"/>
              <a:t>Spelling Shed</a:t>
            </a:r>
            <a:r>
              <a:rPr lang="en-GB" dirty="0"/>
              <a:t> - Matching the list we will send home each week</a:t>
            </a:r>
            <a:endParaRPr lang="en-GB" b="1" u="sng" dirty="0"/>
          </a:p>
          <a:p>
            <a:endParaRPr lang="en-GB" b="1" u="sng" dirty="0"/>
          </a:p>
          <a:p>
            <a:r>
              <a:rPr lang="en-GB" b="1" u="sng" dirty="0"/>
              <a:t>TT Rock Stars</a:t>
            </a:r>
          </a:p>
          <a:p>
            <a:endParaRPr lang="en-GB" b="1" u="sng" dirty="0"/>
          </a:p>
        </p:txBody>
      </p:sp>
      <p:sp>
        <p:nvSpPr>
          <p:cNvPr id="4" name="Title 1"/>
          <p:cNvSpPr>
            <a:spLocks noGrp="1"/>
          </p:cNvSpPr>
          <p:nvPr>
            <p:ph type="title"/>
          </p:nvPr>
        </p:nvSpPr>
        <p:spPr>
          <a:xfrm>
            <a:off x="423949" y="136834"/>
            <a:ext cx="9404723" cy="1400530"/>
          </a:xfrm>
        </p:spPr>
        <p:txBody>
          <a:bodyPr/>
          <a:lstStyle/>
          <a:p>
            <a:r>
              <a:rPr lang="en-GB" sz="7200" b="1" u="sng" dirty="0"/>
              <a:t>Homework</a:t>
            </a:r>
          </a:p>
        </p:txBody>
      </p:sp>
    </p:spTree>
    <p:extLst>
      <p:ext uri="{BB962C8B-B14F-4D97-AF65-F5344CB8AC3E}">
        <p14:creationId xmlns:p14="http://schemas.microsoft.com/office/powerpoint/2010/main" val="1694305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86710"/>
            <a:ext cx="9404723" cy="1400530"/>
          </a:xfrm>
        </p:spPr>
        <p:txBody>
          <a:bodyPr/>
          <a:lstStyle/>
          <a:p>
            <a:r>
              <a:rPr lang="en-GB" sz="5400" b="1" u="sng" dirty="0"/>
              <a:t>Standards and Behaviour</a:t>
            </a:r>
          </a:p>
        </p:txBody>
      </p:sp>
      <p:sp>
        <p:nvSpPr>
          <p:cNvPr id="3" name="Content Placeholder 2"/>
          <p:cNvSpPr>
            <a:spLocks noGrp="1"/>
          </p:cNvSpPr>
          <p:nvPr>
            <p:ph idx="1"/>
          </p:nvPr>
        </p:nvSpPr>
        <p:spPr>
          <a:xfrm>
            <a:off x="720927" y="1504278"/>
            <a:ext cx="10393189" cy="4955789"/>
          </a:xfrm>
        </p:spPr>
        <p:txBody>
          <a:bodyPr>
            <a:normAutofit lnSpcReduction="10000"/>
          </a:bodyPr>
          <a:lstStyle/>
          <a:p>
            <a:r>
              <a:rPr lang="en-GB" dirty="0"/>
              <a:t>In the lower juniors, we are preparing the children to become more independent and responsible. It is their job to remember to hand in notes, homework and bring homework diaries into the classroom.</a:t>
            </a:r>
          </a:p>
          <a:p>
            <a:r>
              <a:rPr lang="en-GB" dirty="0"/>
              <a:t>At the end of the day, although we do remind them, the children are responsible for ensuring they take home their homework, diaries and letters.</a:t>
            </a:r>
          </a:p>
          <a:p>
            <a:endParaRPr lang="en-GB" dirty="0"/>
          </a:p>
          <a:p>
            <a:r>
              <a:rPr lang="en-GB" dirty="0"/>
              <a:t>At Walmsley, children are expected to behave in a respectful and appropriate manner. This applies to all members of our school family; staff, visitors and other children.</a:t>
            </a:r>
          </a:p>
          <a:p>
            <a:endParaRPr lang="en-GB" dirty="0"/>
          </a:p>
          <a:p>
            <a:r>
              <a:rPr lang="en-GB" dirty="0"/>
              <a:t>Since September, Year 3 have been using a pencil for all written work. As we move through the year all children will be given a pen. This will be decided by the standard of their presentation and handwriting. </a:t>
            </a:r>
          </a:p>
          <a:p>
            <a:r>
              <a:rPr lang="en-GB" dirty="0"/>
              <a:t>All Year 4 have been given a handwriting pen.</a:t>
            </a:r>
          </a:p>
        </p:txBody>
      </p:sp>
    </p:spTree>
    <p:extLst>
      <p:ext uri="{BB962C8B-B14F-4D97-AF65-F5344CB8AC3E}">
        <p14:creationId xmlns:p14="http://schemas.microsoft.com/office/powerpoint/2010/main" val="1063333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86710"/>
            <a:ext cx="9404723" cy="1400530"/>
          </a:xfrm>
        </p:spPr>
        <p:txBody>
          <a:bodyPr/>
          <a:lstStyle/>
          <a:p>
            <a:r>
              <a:rPr lang="en-GB" sz="7200" b="1" u="sng" dirty="0"/>
              <a:t>Rewards</a:t>
            </a:r>
          </a:p>
        </p:txBody>
      </p:sp>
      <p:sp>
        <p:nvSpPr>
          <p:cNvPr id="3" name="Content Placeholder 2"/>
          <p:cNvSpPr>
            <a:spLocks noGrp="1"/>
          </p:cNvSpPr>
          <p:nvPr>
            <p:ph idx="1"/>
          </p:nvPr>
        </p:nvSpPr>
        <p:spPr>
          <a:xfrm>
            <a:off x="720927" y="1504278"/>
            <a:ext cx="10393189" cy="4195481"/>
          </a:xfrm>
        </p:spPr>
        <p:txBody>
          <a:bodyPr/>
          <a:lstStyle/>
          <a:p>
            <a:r>
              <a:rPr lang="en-GB" dirty="0"/>
              <a:t>Value Award – Given out weekly</a:t>
            </a:r>
          </a:p>
          <a:p>
            <a:r>
              <a:rPr lang="en-GB" dirty="0"/>
              <a:t>Visits to Mrs Atherton for brilliant work and other achievements</a:t>
            </a:r>
          </a:p>
          <a:p>
            <a:r>
              <a:rPr lang="en-GB" dirty="0"/>
              <a:t>DOJO points – these can be exchanged for other rewards as they are collected.</a:t>
            </a:r>
          </a:p>
        </p:txBody>
      </p:sp>
    </p:spTree>
    <p:extLst>
      <p:ext uri="{BB962C8B-B14F-4D97-AF65-F5344CB8AC3E}">
        <p14:creationId xmlns:p14="http://schemas.microsoft.com/office/powerpoint/2010/main" val="2144091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86710"/>
            <a:ext cx="9404723" cy="1400530"/>
          </a:xfrm>
        </p:spPr>
        <p:txBody>
          <a:bodyPr/>
          <a:lstStyle/>
          <a:p>
            <a:r>
              <a:rPr lang="en-GB" sz="7200" b="1" u="sng" dirty="0"/>
              <a:t>Always</a:t>
            </a:r>
          </a:p>
        </p:txBody>
      </p:sp>
      <p:sp>
        <p:nvSpPr>
          <p:cNvPr id="3" name="Content Placeholder 2"/>
          <p:cNvSpPr>
            <a:spLocks noGrp="1"/>
          </p:cNvSpPr>
          <p:nvPr>
            <p:ph idx="1"/>
          </p:nvPr>
        </p:nvSpPr>
        <p:spPr>
          <a:xfrm>
            <a:off x="720927" y="1504278"/>
            <a:ext cx="10393189" cy="4195481"/>
          </a:xfrm>
        </p:spPr>
        <p:txBody>
          <a:bodyPr>
            <a:normAutofit fontScale="92500" lnSpcReduction="20000"/>
          </a:bodyPr>
          <a:lstStyle/>
          <a:p>
            <a:r>
              <a:rPr lang="en-GB" dirty="0"/>
              <a:t>We have restarted our Always Children Award</a:t>
            </a:r>
          </a:p>
          <a:p>
            <a:r>
              <a:rPr lang="en-GB" dirty="0"/>
              <a:t>Children who achieve this will receive a badge and have their name displayed in the hall.</a:t>
            </a:r>
          </a:p>
          <a:p>
            <a:r>
              <a:rPr lang="en-GB" dirty="0"/>
              <a:t>To be awarded this the children need to demonstrate the they can follow the school rules</a:t>
            </a:r>
          </a:p>
          <a:p>
            <a:endParaRPr lang="en-GB" dirty="0"/>
          </a:p>
          <a:p>
            <a:r>
              <a:rPr lang="en-GB" dirty="0"/>
              <a:t>We are always gentle</a:t>
            </a:r>
          </a:p>
          <a:p>
            <a:r>
              <a:rPr lang="en-GB" dirty="0"/>
              <a:t>We are always kind and helpful</a:t>
            </a:r>
          </a:p>
          <a:p>
            <a:r>
              <a:rPr lang="en-GB" dirty="0"/>
              <a:t>We always listen</a:t>
            </a:r>
          </a:p>
          <a:p>
            <a:r>
              <a:rPr lang="en-GB" dirty="0"/>
              <a:t>We are always honest</a:t>
            </a:r>
          </a:p>
          <a:p>
            <a:r>
              <a:rPr lang="en-GB" dirty="0"/>
              <a:t>We always work hard</a:t>
            </a:r>
          </a:p>
          <a:p>
            <a:r>
              <a:rPr lang="en-GB" dirty="0"/>
              <a:t>We always look after property</a:t>
            </a:r>
          </a:p>
        </p:txBody>
      </p:sp>
    </p:spTree>
    <p:extLst>
      <p:ext uri="{BB962C8B-B14F-4D97-AF65-F5344CB8AC3E}">
        <p14:creationId xmlns:p14="http://schemas.microsoft.com/office/powerpoint/2010/main" val="1076607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1871" y="45393"/>
            <a:ext cx="9404723" cy="1400530"/>
          </a:xfrm>
        </p:spPr>
        <p:txBody>
          <a:bodyPr/>
          <a:lstStyle/>
          <a:p>
            <a:r>
              <a:rPr lang="en-GB" sz="6600" b="1" u="sng" dirty="0"/>
              <a:t>Communication is Key</a:t>
            </a:r>
          </a:p>
        </p:txBody>
      </p:sp>
      <p:sp>
        <p:nvSpPr>
          <p:cNvPr id="3" name="Content Placeholder 2"/>
          <p:cNvSpPr>
            <a:spLocks noGrp="1"/>
          </p:cNvSpPr>
          <p:nvPr>
            <p:ph idx="1"/>
          </p:nvPr>
        </p:nvSpPr>
        <p:spPr>
          <a:xfrm>
            <a:off x="931025" y="1246909"/>
            <a:ext cx="10091651" cy="5286895"/>
          </a:xfrm>
        </p:spPr>
        <p:txBody>
          <a:bodyPr>
            <a:normAutofit fontScale="92500" lnSpcReduction="20000"/>
          </a:bodyPr>
          <a:lstStyle/>
          <a:p>
            <a:r>
              <a:rPr lang="en-GB" dirty="0"/>
              <a:t>Please let us know of any change in circumstance as it may have an affect on your child's behaviour, focus and general wellbeing.</a:t>
            </a:r>
          </a:p>
          <a:p>
            <a:endParaRPr lang="en-GB" dirty="0"/>
          </a:p>
          <a:p>
            <a:r>
              <a:rPr lang="en-GB" dirty="0"/>
              <a:t>We kindly ask that if you wish to speak to us please contact the office to see if we are available or to make an appointment.</a:t>
            </a:r>
          </a:p>
          <a:p>
            <a:endParaRPr lang="en-GB" dirty="0"/>
          </a:p>
          <a:p>
            <a:r>
              <a:rPr lang="en-GB" dirty="0"/>
              <a:t>Please be aware that if you write a note in your child’s diary we may not see it as they do not read every day.</a:t>
            </a:r>
          </a:p>
          <a:p>
            <a:endParaRPr lang="en-GB" dirty="0"/>
          </a:p>
          <a:p>
            <a:r>
              <a:rPr lang="en-GB" dirty="0"/>
              <a:t>If you or the person collecting your child is going to be late please let the office know asap. </a:t>
            </a:r>
          </a:p>
          <a:p>
            <a:endParaRPr lang="en-GB" dirty="0"/>
          </a:p>
          <a:p>
            <a:r>
              <a:rPr lang="en-GB" dirty="0"/>
              <a:t>If your child is going home with someone different you MUST tell the office prior to this. Without this notification, the children will need to stay with us.</a:t>
            </a:r>
          </a:p>
          <a:p>
            <a:r>
              <a:rPr lang="en-GB" dirty="0"/>
              <a:t>We can not remember every single child’s pattern of collection, so if we question this please see it as a positive rather than a negative.</a:t>
            </a:r>
          </a:p>
          <a:p>
            <a:endParaRPr lang="en-GB" dirty="0"/>
          </a:p>
        </p:txBody>
      </p:sp>
    </p:spTree>
    <p:extLst>
      <p:ext uri="{BB962C8B-B14F-4D97-AF65-F5344CB8AC3E}">
        <p14:creationId xmlns:p14="http://schemas.microsoft.com/office/powerpoint/2010/main" val="434490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238250"/>
            <a:ext cx="9621838" cy="5010149"/>
          </a:xfrm>
        </p:spPr>
        <p:txBody>
          <a:bodyPr>
            <a:normAutofit/>
          </a:bodyPr>
          <a:lstStyle/>
          <a:p>
            <a:r>
              <a:rPr lang="en-GB" dirty="0"/>
              <a:t>Year 3 – Miss Plumb with Miss Stanworth</a:t>
            </a:r>
          </a:p>
          <a:p>
            <a:r>
              <a:rPr lang="en-GB" dirty="0"/>
              <a:t>Year 3/4 - Miss Liston with Mr Ellison</a:t>
            </a:r>
          </a:p>
          <a:p>
            <a:r>
              <a:rPr lang="en-GB" dirty="0"/>
              <a:t>Year 4 – Miss Hawkins with Miss Yates</a:t>
            </a:r>
          </a:p>
          <a:p>
            <a:endParaRPr lang="en-GB" dirty="0"/>
          </a:p>
          <a:p>
            <a:r>
              <a:rPr lang="en-GB" dirty="0"/>
              <a:t>Mrs Morris will provide support with Year 3 &amp; 4 Maths and across the phase in other lessons</a:t>
            </a:r>
          </a:p>
          <a:p>
            <a:pPr marL="0" indent="0">
              <a:buNone/>
            </a:pPr>
            <a:r>
              <a:rPr lang="en-GB" dirty="0"/>
              <a:t> </a:t>
            </a:r>
          </a:p>
        </p:txBody>
      </p:sp>
      <p:sp>
        <p:nvSpPr>
          <p:cNvPr id="4" name="Title 1"/>
          <p:cNvSpPr>
            <a:spLocks noGrp="1"/>
          </p:cNvSpPr>
          <p:nvPr>
            <p:ph type="title"/>
          </p:nvPr>
        </p:nvSpPr>
        <p:spPr>
          <a:xfrm>
            <a:off x="645130" y="0"/>
            <a:ext cx="9404723" cy="1400530"/>
          </a:xfrm>
        </p:spPr>
        <p:txBody>
          <a:bodyPr/>
          <a:lstStyle/>
          <a:p>
            <a:r>
              <a:rPr lang="en-GB" sz="7200" b="1" u="sng" dirty="0"/>
              <a:t>Staff</a:t>
            </a:r>
          </a:p>
        </p:txBody>
      </p:sp>
    </p:spTree>
    <p:extLst>
      <p:ext uri="{BB962C8B-B14F-4D97-AF65-F5344CB8AC3E}">
        <p14:creationId xmlns:p14="http://schemas.microsoft.com/office/powerpoint/2010/main" val="3657152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1871" y="45393"/>
            <a:ext cx="9404723" cy="1400530"/>
          </a:xfrm>
        </p:spPr>
        <p:txBody>
          <a:bodyPr/>
          <a:lstStyle/>
          <a:p>
            <a:r>
              <a:rPr lang="en-GB" sz="6600" b="1" u="sng" dirty="0"/>
              <a:t>Social Media</a:t>
            </a:r>
          </a:p>
        </p:txBody>
      </p:sp>
      <p:sp>
        <p:nvSpPr>
          <p:cNvPr id="3" name="Content Placeholder 2"/>
          <p:cNvSpPr>
            <a:spLocks noGrp="1"/>
          </p:cNvSpPr>
          <p:nvPr>
            <p:ph idx="1"/>
          </p:nvPr>
        </p:nvSpPr>
        <p:spPr>
          <a:xfrm>
            <a:off x="931025" y="1246909"/>
            <a:ext cx="10091651" cy="5286895"/>
          </a:xfrm>
        </p:spPr>
        <p:txBody>
          <a:bodyPr>
            <a:normAutofit/>
          </a:bodyPr>
          <a:lstStyle/>
          <a:p>
            <a:r>
              <a:rPr lang="en-GB" dirty="0"/>
              <a:t>As the children are getting older they will be starting to be exposed to different types of technology. As much as we try to protect them through the teaching of e-safety, we also need your support at home.</a:t>
            </a:r>
          </a:p>
          <a:p>
            <a:endParaRPr lang="en-GB" dirty="0"/>
          </a:p>
          <a:p>
            <a:r>
              <a:rPr lang="en-GB" dirty="0"/>
              <a:t>Please monitor what your children are watching on TV and on YouTube. Also, many games can be inappropriate for children of this age. Games such as Call of Duty and Grand Theft Auto are not suitable for children of primary school age. We are especially concerned about games that allow online interaction with other people and potentially strangers, this makes children very vulnerable.</a:t>
            </a:r>
          </a:p>
          <a:p>
            <a:endParaRPr lang="en-GB" dirty="0"/>
          </a:p>
          <a:p>
            <a:r>
              <a:rPr lang="en-GB" dirty="0"/>
              <a:t>Please be aware that conversations between parents involving school and staff members are counterproductive and will not resolve any issues. If you have any concerns or queries you must come and speak to us directly so they can be addressed suitably.</a:t>
            </a:r>
          </a:p>
          <a:p>
            <a:endParaRPr lang="en-GB" dirty="0"/>
          </a:p>
          <a:p>
            <a:endParaRPr lang="en-GB" dirty="0"/>
          </a:p>
          <a:p>
            <a:endParaRPr lang="en-GB" dirty="0"/>
          </a:p>
        </p:txBody>
      </p:sp>
    </p:spTree>
    <p:extLst>
      <p:ext uri="{BB962C8B-B14F-4D97-AF65-F5344CB8AC3E}">
        <p14:creationId xmlns:p14="http://schemas.microsoft.com/office/powerpoint/2010/main" val="340929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412" y="1244139"/>
            <a:ext cx="11565978" cy="5448300"/>
          </a:xfrm>
        </p:spPr>
        <p:txBody>
          <a:bodyPr>
            <a:normAutofit/>
          </a:bodyPr>
          <a:lstStyle/>
          <a:p>
            <a:pPr marL="0" indent="0">
              <a:buNone/>
            </a:pPr>
            <a:r>
              <a:rPr lang="en-GB" dirty="0"/>
              <a:t>This year our school day timings have gone back to how they originally were</a:t>
            </a:r>
          </a:p>
          <a:p>
            <a:r>
              <a:rPr lang="en-GB" b="1" u="sng" dirty="0"/>
              <a:t>8.45am – 8:55am  </a:t>
            </a:r>
            <a:r>
              <a:rPr lang="en-GB" dirty="0"/>
              <a:t>- Children are to come into school through the Junior door. (Maths/Corrections/ Intervention)</a:t>
            </a:r>
          </a:p>
          <a:p>
            <a:r>
              <a:rPr lang="en-GB" b="1" u="sng" dirty="0"/>
              <a:t>9am – 9.30am </a:t>
            </a:r>
            <a:r>
              <a:rPr lang="en-GB" dirty="0"/>
              <a:t>– Collective Worship</a:t>
            </a:r>
          </a:p>
          <a:p>
            <a:r>
              <a:rPr lang="en-GB" b="1" u="sng" dirty="0"/>
              <a:t>9.30am – 10:30 am </a:t>
            </a:r>
            <a:r>
              <a:rPr lang="en-GB" dirty="0"/>
              <a:t> - Morning Lessons (1)</a:t>
            </a:r>
          </a:p>
          <a:p>
            <a:r>
              <a:rPr lang="en-GB" b="1" u="sng" dirty="0"/>
              <a:t>10.30am – 10:45am</a:t>
            </a:r>
            <a:r>
              <a:rPr lang="en-GB" dirty="0"/>
              <a:t> – Break </a:t>
            </a:r>
          </a:p>
          <a:p>
            <a:r>
              <a:rPr lang="en-GB" b="1" u="sng" dirty="0"/>
              <a:t>10:45am – 12:20 pm</a:t>
            </a:r>
            <a:r>
              <a:rPr lang="en-GB" dirty="0"/>
              <a:t> – Further Morning Lessons (2)</a:t>
            </a:r>
          </a:p>
          <a:p>
            <a:r>
              <a:rPr lang="en-GB" b="1" u="sng" dirty="0"/>
              <a:t>12:20pm – 1:15 pm </a:t>
            </a:r>
            <a:r>
              <a:rPr lang="en-GB" dirty="0"/>
              <a:t>– Lunch </a:t>
            </a:r>
          </a:p>
          <a:p>
            <a:r>
              <a:rPr lang="en-GB" b="1" u="sng" dirty="0"/>
              <a:t>1:15pm – 3:30pm </a:t>
            </a:r>
            <a:r>
              <a:rPr lang="en-GB" dirty="0"/>
              <a:t> - Afternoon lessons (2 or 3)</a:t>
            </a:r>
            <a:endParaRPr lang="en-GB" b="1" u="sng" dirty="0"/>
          </a:p>
          <a:p>
            <a:pPr marL="0" indent="0">
              <a:buNone/>
            </a:pPr>
            <a:endParaRPr lang="en-GB" dirty="0"/>
          </a:p>
        </p:txBody>
      </p:sp>
      <p:sp>
        <p:nvSpPr>
          <p:cNvPr id="4" name="Title 1"/>
          <p:cNvSpPr>
            <a:spLocks noGrp="1"/>
          </p:cNvSpPr>
          <p:nvPr>
            <p:ph type="title"/>
          </p:nvPr>
        </p:nvSpPr>
        <p:spPr>
          <a:xfrm>
            <a:off x="379411" y="85370"/>
            <a:ext cx="9404723" cy="1400530"/>
          </a:xfrm>
        </p:spPr>
        <p:txBody>
          <a:bodyPr/>
          <a:lstStyle/>
          <a:p>
            <a:r>
              <a:rPr lang="en-GB" sz="7200" b="1" u="sng" dirty="0"/>
              <a:t>Routines</a:t>
            </a:r>
          </a:p>
        </p:txBody>
      </p:sp>
    </p:spTree>
    <p:extLst>
      <p:ext uri="{BB962C8B-B14F-4D97-AF65-F5344CB8AC3E}">
        <p14:creationId xmlns:p14="http://schemas.microsoft.com/office/powerpoint/2010/main" val="648790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412" y="1219200"/>
            <a:ext cx="10841038" cy="5448300"/>
          </a:xfrm>
        </p:spPr>
        <p:txBody>
          <a:bodyPr>
            <a:normAutofit/>
          </a:bodyPr>
          <a:lstStyle/>
          <a:p>
            <a:pPr marL="0" indent="0">
              <a:buNone/>
            </a:pPr>
            <a:r>
              <a:rPr lang="en-GB" dirty="0"/>
              <a:t>Each day your child will need to bring to school</a:t>
            </a:r>
          </a:p>
          <a:p>
            <a:pPr marL="0" indent="0">
              <a:buNone/>
            </a:pPr>
            <a:endParaRPr lang="en-GB" dirty="0"/>
          </a:p>
          <a:p>
            <a:r>
              <a:rPr lang="en-GB" b="1" u="sng" dirty="0"/>
              <a:t>Reading diary and reading book</a:t>
            </a:r>
          </a:p>
          <a:p>
            <a:endParaRPr lang="en-GB" b="1" u="sng" dirty="0"/>
          </a:p>
          <a:p>
            <a:r>
              <a:rPr lang="en-GB" b="1" u="sng" dirty="0"/>
              <a:t>Water bottle </a:t>
            </a:r>
            <a:r>
              <a:rPr lang="en-GB" dirty="0"/>
              <a:t>– filled with water only – no juice or cordial please</a:t>
            </a:r>
          </a:p>
          <a:p>
            <a:endParaRPr lang="en-GB" dirty="0"/>
          </a:p>
          <a:p>
            <a:r>
              <a:rPr lang="en-GB" b="1" u="sng" dirty="0"/>
              <a:t>One snack </a:t>
            </a:r>
            <a:r>
              <a:rPr lang="en-GB" dirty="0"/>
              <a:t>– one for morning, NO afternoon snack. A letter was sent out last week, please refer to this for suitable snacks</a:t>
            </a:r>
          </a:p>
          <a:p>
            <a:endParaRPr lang="en-GB" dirty="0"/>
          </a:p>
          <a:p>
            <a:r>
              <a:rPr lang="en-GB" b="1" u="sng" dirty="0"/>
              <a:t>Outer wear suitable for all weather playtimes </a:t>
            </a:r>
            <a:r>
              <a:rPr lang="en-GB" dirty="0"/>
              <a:t>- Children will be taken outside for playtimes where possible depending on the weather. Please ensure your child has a coat with a hood.</a:t>
            </a:r>
          </a:p>
        </p:txBody>
      </p:sp>
      <p:sp>
        <p:nvSpPr>
          <p:cNvPr id="4" name="Title 1"/>
          <p:cNvSpPr>
            <a:spLocks noGrp="1"/>
          </p:cNvSpPr>
          <p:nvPr>
            <p:ph type="title"/>
          </p:nvPr>
        </p:nvSpPr>
        <p:spPr>
          <a:xfrm>
            <a:off x="379411" y="85370"/>
            <a:ext cx="9404723" cy="1400530"/>
          </a:xfrm>
        </p:spPr>
        <p:txBody>
          <a:bodyPr/>
          <a:lstStyle/>
          <a:p>
            <a:r>
              <a:rPr lang="en-GB" sz="7200" b="1" u="sng" dirty="0"/>
              <a:t>Routines</a:t>
            </a:r>
          </a:p>
        </p:txBody>
      </p:sp>
    </p:spTree>
    <p:extLst>
      <p:ext uri="{BB962C8B-B14F-4D97-AF65-F5344CB8AC3E}">
        <p14:creationId xmlns:p14="http://schemas.microsoft.com/office/powerpoint/2010/main" val="3755767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412" y="1219200"/>
            <a:ext cx="10841038" cy="5448300"/>
          </a:xfrm>
        </p:spPr>
        <p:txBody>
          <a:bodyPr>
            <a:normAutofit/>
          </a:bodyPr>
          <a:lstStyle/>
          <a:p>
            <a:r>
              <a:rPr lang="en-GB" b="1" u="sng" dirty="0"/>
              <a:t>Packed lunch</a:t>
            </a:r>
            <a:r>
              <a:rPr lang="en-GB" dirty="0"/>
              <a:t> – for children who are not on school dinners. Please let the office know ASAP about any packed lunch / school dinner changes . NO NUTS</a:t>
            </a:r>
          </a:p>
          <a:p>
            <a:endParaRPr lang="en-GB" dirty="0"/>
          </a:p>
          <a:p>
            <a:r>
              <a:rPr lang="en-GB" dirty="0"/>
              <a:t>Please make sure ALL of your child’s belongings are labelled, including water bottles and snack pots.</a:t>
            </a:r>
          </a:p>
          <a:p>
            <a:endParaRPr lang="en-GB" dirty="0"/>
          </a:p>
          <a:p>
            <a:r>
              <a:rPr lang="en-GB" dirty="0"/>
              <a:t>Anything your child brings into school is </a:t>
            </a:r>
            <a:r>
              <a:rPr lang="en-GB" b="1" u="sng" dirty="0"/>
              <a:t>their</a:t>
            </a:r>
            <a:r>
              <a:rPr lang="en-GB" dirty="0"/>
              <a:t> responsibility. If your child chooses to bring in any notepads, fidgets or similar, they are only to be used at breaktime and lunchtime. We are not responsible for any of these items.</a:t>
            </a:r>
          </a:p>
          <a:p>
            <a:r>
              <a:rPr lang="en-GB" dirty="0"/>
              <a:t>If your child wishes to bring something into school that is linked to our learning, please let us know so it can be acknowledge and stored away safely.</a:t>
            </a:r>
          </a:p>
          <a:p>
            <a:endParaRPr lang="en-GB" b="1" u="sng" dirty="0"/>
          </a:p>
        </p:txBody>
      </p:sp>
      <p:sp>
        <p:nvSpPr>
          <p:cNvPr id="4" name="Title 1"/>
          <p:cNvSpPr>
            <a:spLocks noGrp="1"/>
          </p:cNvSpPr>
          <p:nvPr>
            <p:ph type="title"/>
          </p:nvPr>
        </p:nvSpPr>
        <p:spPr>
          <a:xfrm>
            <a:off x="379411" y="85370"/>
            <a:ext cx="9404723" cy="1400530"/>
          </a:xfrm>
        </p:spPr>
        <p:txBody>
          <a:bodyPr/>
          <a:lstStyle/>
          <a:p>
            <a:r>
              <a:rPr lang="en-GB" sz="7200" b="1" u="sng" dirty="0"/>
              <a:t>Routines</a:t>
            </a:r>
          </a:p>
        </p:txBody>
      </p:sp>
    </p:spTree>
    <p:extLst>
      <p:ext uri="{BB962C8B-B14F-4D97-AF65-F5344CB8AC3E}">
        <p14:creationId xmlns:p14="http://schemas.microsoft.com/office/powerpoint/2010/main" val="1849015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2737" y="1446088"/>
            <a:ext cx="11099772" cy="5320471"/>
          </a:xfrm>
        </p:spPr>
        <p:txBody>
          <a:bodyPr>
            <a:normAutofit/>
          </a:bodyPr>
          <a:lstStyle/>
          <a:p>
            <a:pPr marL="0" indent="0">
              <a:buNone/>
            </a:pPr>
            <a:r>
              <a:rPr lang="en-GB" dirty="0"/>
              <a:t>The children will have English every day.</a:t>
            </a:r>
          </a:p>
          <a:p>
            <a:r>
              <a:rPr lang="en-GB" dirty="0"/>
              <a:t>4 writing lessons</a:t>
            </a:r>
          </a:p>
          <a:p>
            <a:r>
              <a:rPr lang="en-GB" dirty="0"/>
              <a:t>1 grammar lesson</a:t>
            </a:r>
          </a:p>
          <a:p>
            <a:r>
              <a:rPr lang="en-GB" dirty="0"/>
              <a:t>2 spelling lessons</a:t>
            </a:r>
          </a:p>
          <a:p>
            <a:r>
              <a:rPr lang="en-GB" dirty="0"/>
              <a:t>2 guided reading sessions </a:t>
            </a:r>
          </a:p>
          <a:p>
            <a:r>
              <a:rPr lang="en-GB" dirty="0"/>
              <a:t>We also practise handwriting. </a:t>
            </a:r>
          </a:p>
          <a:p>
            <a:pPr marL="0" indent="0">
              <a:buNone/>
            </a:pPr>
            <a:endParaRPr lang="en-GB" dirty="0"/>
          </a:p>
          <a:p>
            <a:pPr marL="0" indent="0">
              <a:buNone/>
            </a:pPr>
            <a:r>
              <a:rPr lang="en-GB" dirty="0"/>
              <a:t>Over the year we will cover a variety of different themes of fiction and non-fiction to engage the children in their learning. </a:t>
            </a:r>
          </a:p>
          <a:p>
            <a:pPr marL="0" indent="0">
              <a:buNone/>
            </a:pPr>
            <a:r>
              <a:rPr lang="en-GB" dirty="0"/>
              <a:t>Throughout the year the children will learn how to compose 6 text types; recount, instructions, report, explanation, discussion and persuasion. </a:t>
            </a:r>
          </a:p>
          <a:p>
            <a:pPr marL="0" indent="0">
              <a:buNone/>
            </a:pPr>
            <a:endParaRPr lang="en-GB" dirty="0"/>
          </a:p>
        </p:txBody>
      </p:sp>
      <p:sp>
        <p:nvSpPr>
          <p:cNvPr id="4" name="Title 1"/>
          <p:cNvSpPr>
            <a:spLocks noGrp="1"/>
          </p:cNvSpPr>
          <p:nvPr>
            <p:ph type="title"/>
          </p:nvPr>
        </p:nvSpPr>
        <p:spPr>
          <a:xfrm>
            <a:off x="493711" y="205068"/>
            <a:ext cx="9404723" cy="1400530"/>
          </a:xfrm>
        </p:spPr>
        <p:txBody>
          <a:bodyPr/>
          <a:lstStyle/>
          <a:p>
            <a:r>
              <a:rPr lang="en-GB" sz="7200" b="1" u="sng" dirty="0"/>
              <a:t>English</a:t>
            </a:r>
          </a:p>
        </p:txBody>
      </p:sp>
    </p:spTree>
    <p:extLst>
      <p:ext uri="{BB962C8B-B14F-4D97-AF65-F5344CB8AC3E}">
        <p14:creationId xmlns:p14="http://schemas.microsoft.com/office/powerpoint/2010/main" val="2187982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7200" b="1" u="sng" dirty="0"/>
              <a:t>Spellings</a:t>
            </a:r>
          </a:p>
        </p:txBody>
      </p:sp>
      <p:sp>
        <p:nvSpPr>
          <p:cNvPr id="3" name="Content Placeholder 2"/>
          <p:cNvSpPr>
            <a:spLocks noGrp="1"/>
          </p:cNvSpPr>
          <p:nvPr>
            <p:ph idx="1"/>
          </p:nvPr>
        </p:nvSpPr>
        <p:spPr>
          <a:xfrm>
            <a:off x="731520" y="1853248"/>
            <a:ext cx="11014364" cy="4683354"/>
          </a:xfrm>
        </p:spPr>
        <p:txBody>
          <a:bodyPr/>
          <a:lstStyle/>
          <a:p>
            <a:r>
              <a:rPr lang="en-GB" dirty="0"/>
              <a:t>Every Friday all children will be given a ‘Spelling Shed’ list to learn from</a:t>
            </a:r>
          </a:p>
          <a:p>
            <a:r>
              <a:rPr lang="en-GB" dirty="0"/>
              <a:t>Spellings are inline with the National Curriculum and must be covered in Year 3 and Year 4.</a:t>
            </a:r>
          </a:p>
          <a:p>
            <a:r>
              <a:rPr lang="en-GB" dirty="0"/>
              <a:t>Although some of the words will seem unusual they are included to develop the children’s vocabulary and understanding. The 2019 Year 6 SATs Reading paper required the children to read 140 words per minute and contained complex vocabulary.</a:t>
            </a:r>
          </a:p>
          <a:p>
            <a:endParaRPr lang="en-GB" dirty="0"/>
          </a:p>
          <a:p>
            <a:pPr marL="0" indent="0">
              <a:buNone/>
            </a:pPr>
            <a:endParaRPr lang="en-GB" dirty="0"/>
          </a:p>
        </p:txBody>
      </p:sp>
    </p:spTree>
    <p:extLst>
      <p:ext uri="{BB962C8B-B14F-4D97-AF65-F5344CB8AC3E}">
        <p14:creationId xmlns:p14="http://schemas.microsoft.com/office/powerpoint/2010/main" val="187323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218" y="135847"/>
            <a:ext cx="9404723" cy="1400530"/>
          </a:xfrm>
        </p:spPr>
        <p:txBody>
          <a:bodyPr/>
          <a:lstStyle/>
          <a:p>
            <a:r>
              <a:rPr lang="en-GB" sz="7200" b="1" u="sng" dirty="0"/>
              <a:t>Maths</a:t>
            </a:r>
          </a:p>
        </p:txBody>
      </p:sp>
      <p:sp>
        <p:nvSpPr>
          <p:cNvPr id="3" name="Content Placeholder 2"/>
          <p:cNvSpPr>
            <a:spLocks noGrp="1"/>
          </p:cNvSpPr>
          <p:nvPr>
            <p:ph idx="1"/>
          </p:nvPr>
        </p:nvSpPr>
        <p:spPr>
          <a:xfrm>
            <a:off x="781050" y="1367073"/>
            <a:ext cx="10515946" cy="4881327"/>
          </a:xfrm>
        </p:spPr>
        <p:txBody>
          <a:bodyPr>
            <a:normAutofit/>
          </a:bodyPr>
          <a:lstStyle/>
          <a:p>
            <a:r>
              <a:rPr lang="en-GB" sz="2200" dirty="0"/>
              <a:t>This year, we are following the White Rose Maths scheme.</a:t>
            </a:r>
          </a:p>
          <a:p>
            <a:r>
              <a:rPr lang="en-GB" sz="2200" dirty="0"/>
              <a:t>The children will be working very practically, sometimes in pairs and small groups to investigate, explore and evidence in all areas of Maths. This style of learning enables the children to take ownership of their learning resulting in more secure knowledge and understanding.</a:t>
            </a:r>
          </a:p>
          <a:p>
            <a:pPr marL="0" indent="0">
              <a:buNone/>
            </a:pPr>
            <a:endParaRPr lang="en-GB" sz="2200" dirty="0"/>
          </a:p>
        </p:txBody>
      </p:sp>
    </p:spTree>
    <p:extLst>
      <p:ext uri="{BB962C8B-B14F-4D97-AF65-F5344CB8AC3E}">
        <p14:creationId xmlns:p14="http://schemas.microsoft.com/office/powerpoint/2010/main" val="2040762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761" y="2020753"/>
            <a:ext cx="11506200" cy="5152670"/>
          </a:xfrm>
        </p:spPr>
        <p:txBody>
          <a:bodyPr>
            <a:normAutofit/>
          </a:bodyPr>
          <a:lstStyle/>
          <a:p>
            <a:r>
              <a:rPr lang="en-GB" dirty="0"/>
              <a:t>Concrete, Pictorial, Abstract (CPA) is a highly effective approach to teaching that develops a deep and sustainable understanding of maths in pupils.</a:t>
            </a:r>
          </a:p>
          <a:p>
            <a:r>
              <a:rPr lang="en-GB" dirty="0"/>
              <a:t>Many people assume using concrete and pictorial methods shows a lower level of ability. </a:t>
            </a:r>
          </a:p>
          <a:p>
            <a:r>
              <a:rPr lang="en-GB" dirty="0"/>
              <a:t>These methods also allow the children to build a picture in their head and equip them with techniques that can be applied to a variety of challenges and situations as well a test environment.</a:t>
            </a:r>
          </a:p>
          <a:p>
            <a:pPr marL="0" indent="0">
              <a:buNone/>
            </a:pPr>
            <a:r>
              <a:rPr lang="en-GB" dirty="0"/>
              <a:t>Ways to help at home – </a:t>
            </a:r>
          </a:p>
          <a:p>
            <a:r>
              <a:rPr lang="en-GB" dirty="0"/>
              <a:t>Encourage your child to use equipment to support their continued learning at home. Using pasta shapes or dried kidney beans for counting, grouping, addition, subtraction.</a:t>
            </a:r>
          </a:p>
          <a:p>
            <a:r>
              <a:rPr lang="en-GB" dirty="0"/>
              <a:t>They may benefit from using a small whiteboard or paper for working / drawing out models and pictures.</a:t>
            </a:r>
          </a:p>
        </p:txBody>
      </p:sp>
      <p:sp>
        <p:nvSpPr>
          <p:cNvPr id="4" name="Title 1"/>
          <p:cNvSpPr>
            <a:spLocks noGrp="1"/>
          </p:cNvSpPr>
          <p:nvPr>
            <p:ph type="title"/>
          </p:nvPr>
        </p:nvSpPr>
        <p:spPr>
          <a:xfrm>
            <a:off x="645130" y="0"/>
            <a:ext cx="9404723" cy="1400530"/>
          </a:xfrm>
        </p:spPr>
        <p:txBody>
          <a:bodyPr/>
          <a:lstStyle/>
          <a:p>
            <a:r>
              <a:rPr lang="en-GB" sz="7200" b="1" u="sng" dirty="0"/>
              <a:t>Maths</a:t>
            </a:r>
          </a:p>
        </p:txBody>
      </p:sp>
      <p:pic>
        <p:nvPicPr>
          <p:cNvPr id="5" name="Picture 4"/>
          <p:cNvPicPr>
            <a:picLocks noChangeAspect="1"/>
          </p:cNvPicPr>
          <p:nvPr/>
        </p:nvPicPr>
        <p:blipFill>
          <a:blip r:embed="rId2"/>
          <a:stretch>
            <a:fillRect/>
          </a:stretch>
        </p:blipFill>
        <p:spPr>
          <a:xfrm>
            <a:off x="3657513" y="241069"/>
            <a:ext cx="6532419" cy="1529542"/>
          </a:xfrm>
          <a:prstGeom prst="rect">
            <a:avLst/>
          </a:prstGeom>
        </p:spPr>
      </p:pic>
    </p:spTree>
    <p:extLst>
      <p:ext uri="{BB962C8B-B14F-4D97-AF65-F5344CB8AC3E}">
        <p14:creationId xmlns:p14="http://schemas.microsoft.com/office/powerpoint/2010/main" val="16661655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1186</TotalTime>
  <Words>1914</Words>
  <Application>Microsoft Office PowerPoint</Application>
  <PresentationFormat>Widescreen</PresentationFormat>
  <Paragraphs>154</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Century Gothic</vt:lpstr>
      <vt:lpstr>Wingdings 3</vt:lpstr>
      <vt:lpstr>Ion</vt:lpstr>
      <vt:lpstr>Meet the Teacher Lower KS2 </vt:lpstr>
      <vt:lpstr>Staff</vt:lpstr>
      <vt:lpstr>Routines</vt:lpstr>
      <vt:lpstr>Routines</vt:lpstr>
      <vt:lpstr>Routines</vt:lpstr>
      <vt:lpstr>English</vt:lpstr>
      <vt:lpstr>Spellings</vt:lpstr>
      <vt:lpstr>Maths</vt:lpstr>
      <vt:lpstr>Maths</vt:lpstr>
      <vt:lpstr>Times Tables</vt:lpstr>
      <vt:lpstr>Times Tables</vt:lpstr>
      <vt:lpstr>Year 3 Reading</vt:lpstr>
      <vt:lpstr>Year 4 Reading</vt:lpstr>
      <vt:lpstr>In School Readers</vt:lpstr>
      <vt:lpstr>Homework</vt:lpstr>
      <vt:lpstr>Standards and Behaviour</vt:lpstr>
      <vt:lpstr>Rewards</vt:lpstr>
      <vt:lpstr>Always</vt:lpstr>
      <vt:lpstr>Communication is Key</vt:lpstr>
      <vt:lpstr>Social 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Nicola Peak</dc:creator>
  <cp:lastModifiedBy>Suzanna Piper</cp:lastModifiedBy>
  <cp:revision>115</cp:revision>
  <cp:lastPrinted>2025-09-12T09:16:08Z</cp:lastPrinted>
  <dcterms:created xsi:type="dcterms:W3CDTF">2019-09-15T19:58:40Z</dcterms:created>
  <dcterms:modified xsi:type="dcterms:W3CDTF">2025-09-19T14:57:44Z</dcterms:modified>
</cp:coreProperties>
</file>