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25" r:id="rId3"/>
    <p:sldId id="326" r:id="rId4"/>
    <p:sldId id="327" r:id="rId5"/>
    <p:sldId id="328" r:id="rId6"/>
    <p:sldId id="329" r:id="rId7"/>
    <p:sldId id="330" r:id="rId8"/>
    <p:sldId id="316" r:id="rId9"/>
    <p:sldId id="308" r:id="rId10"/>
    <p:sldId id="264" r:id="rId11"/>
    <p:sldId id="310" r:id="rId12"/>
    <p:sldId id="315" r:id="rId13"/>
    <p:sldId id="263" r:id="rId14"/>
    <p:sldId id="324" r:id="rId15"/>
    <p:sldId id="314" r:id="rId16"/>
    <p:sldId id="317" r:id="rId17"/>
    <p:sldId id="318" r:id="rId18"/>
    <p:sldId id="319" r:id="rId19"/>
    <p:sldId id="320" r:id="rId20"/>
    <p:sldId id="321" r:id="rId21"/>
    <p:sldId id="322" r:id="rId22"/>
    <p:sldId id="305" r:id="rId23"/>
    <p:sldId id="311" r:id="rId24"/>
    <p:sldId id="313"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CC"/>
    <a:srgbClr val="CCFFCC"/>
    <a:srgbClr val="CCECFF"/>
    <a:srgbClr val="66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85667" autoAdjust="0"/>
  </p:normalViewPr>
  <p:slideViewPr>
    <p:cSldViewPr snapToGrid="0">
      <p:cViewPr varScale="1">
        <p:scale>
          <a:sx n="99" d="100"/>
          <a:sy n="99"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061B4E1-D566-4AA5-86B8-E3F5B295EAAA}" type="datetimeFigureOut">
              <a:rPr lang="en-GB" smtClean="0"/>
              <a:t>12/11/2024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3B2A09C-F446-4EB5-B124-BD4871D924D0}" type="slidenum">
              <a:rPr lang="en-GB" smtClean="0"/>
              <a:t>‹#›</a:t>
            </a:fld>
            <a:endParaRPr lang="en-GB"/>
          </a:p>
        </p:txBody>
      </p:sp>
    </p:spTree>
    <p:extLst>
      <p:ext uri="{BB962C8B-B14F-4D97-AF65-F5344CB8AC3E}">
        <p14:creationId xmlns:p14="http://schemas.microsoft.com/office/powerpoint/2010/main" val="341332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1F8498-D84E-4A88-8836-9F016A25EA83}" type="datetimeFigureOut">
              <a:rPr lang="en-GB" smtClean="0"/>
              <a:t>12/11/2024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E99F1E-D579-4B3A-AE04-1391794E22A7}" type="slidenum">
              <a:rPr lang="en-GB" smtClean="0"/>
              <a:t>‹#›</a:t>
            </a:fld>
            <a:endParaRPr lang="en-GB"/>
          </a:p>
        </p:txBody>
      </p:sp>
    </p:spTree>
    <p:extLst>
      <p:ext uri="{BB962C8B-B14F-4D97-AF65-F5344CB8AC3E}">
        <p14:creationId xmlns:p14="http://schemas.microsoft.com/office/powerpoint/2010/main" val="409154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E99F1E-D579-4B3A-AE04-1391794E22A7}" type="slidenum">
              <a:rPr lang="en-GB" smtClean="0"/>
              <a:t>22</a:t>
            </a:fld>
            <a:endParaRPr lang="en-GB"/>
          </a:p>
        </p:txBody>
      </p:sp>
    </p:spTree>
    <p:extLst>
      <p:ext uri="{BB962C8B-B14F-4D97-AF65-F5344CB8AC3E}">
        <p14:creationId xmlns:p14="http://schemas.microsoft.com/office/powerpoint/2010/main" val="388726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E99F1E-D579-4B3A-AE04-1391794E22A7}" type="slidenum">
              <a:rPr lang="en-GB" smtClean="0"/>
              <a:t>24</a:t>
            </a:fld>
            <a:endParaRPr lang="en-GB"/>
          </a:p>
        </p:txBody>
      </p:sp>
    </p:spTree>
    <p:extLst>
      <p:ext uri="{BB962C8B-B14F-4D97-AF65-F5344CB8AC3E}">
        <p14:creationId xmlns:p14="http://schemas.microsoft.com/office/powerpoint/2010/main" val="133028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E17471-34BA-4BCD-8A73-DB7939E53F7A}" type="datetime1">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382644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388240-C755-42B9-B3DA-F7ECDDE20A32}" type="datetime1">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298026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C54B1-BBDF-429C-8D2C-7523ED083C06}" type="datetime1">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102935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51B315-A59B-4340-A7BB-0E6ADBD5F8EE}" type="datetime1">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185517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0B4465-D1B3-4E5B-928E-ACA830BFF7A6}" type="datetime1">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121608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B0FFD7-6D37-4FE0-B43F-8EA41027AC14}" type="datetime1">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365401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EF6A56-50D8-4539-B7D0-A06818582E1D}" type="datetime1">
              <a:rPr lang="en-GB" smtClean="0"/>
              <a:t>12/11/2024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390242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A983DC-F910-4312-A4CF-C0DC0A4A8FF1}" type="datetime1">
              <a:rPr lang="en-GB" smtClean="0"/>
              <a:t>12/11/2024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6295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5E5E3-45D8-4D3A-A059-81B85E63922F}" type="datetime1">
              <a:rPr lang="en-GB" smtClean="0"/>
              <a:t>12/11/2024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20401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09ACE-D6A6-4441-BEF3-50BA356A22D7}" type="datetime1">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94038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2DD11D-1BA4-4388-A03A-EC25ED9432EE}" type="datetime1">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9C737-CAE8-42ED-A9C3-DB4C81871926}" type="slidenum">
              <a:rPr lang="en-GB" smtClean="0"/>
              <a:t>‹#›</a:t>
            </a:fld>
            <a:endParaRPr lang="en-GB"/>
          </a:p>
        </p:txBody>
      </p:sp>
    </p:spTree>
    <p:extLst>
      <p:ext uri="{BB962C8B-B14F-4D97-AF65-F5344CB8AC3E}">
        <p14:creationId xmlns:p14="http://schemas.microsoft.com/office/powerpoint/2010/main" val="275031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65420-2BBD-400F-BBFE-A3F5AC40F198}" type="datetime1">
              <a:rPr lang="en-GB" smtClean="0"/>
              <a:t>12/11/2024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9C737-CAE8-42ED-A9C3-DB4C81871926}" type="slidenum">
              <a:rPr lang="en-GB" smtClean="0"/>
              <a:t>‹#›</a:t>
            </a:fld>
            <a:endParaRPr lang="en-GB"/>
          </a:p>
        </p:txBody>
      </p:sp>
    </p:spTree>
    <p:extLst>
      <p:ext uri="{BB962C8B-B14F-4D97-AF65-F5344CB8AC3E}">
        <p14:creationId xmlns:p14="http://schemas.microsoft.com/office/powerpoint/2010/main" val="325796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littlewandlelettersandsounds.org.uk/resources/for-parents/#tabnametabHowWeTea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littlewandlelettersandsounds.org.uk/resources/for-parents/#tabnametabBooksComingHo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Reading in EYFS and KS1</a:t>
            </a:r>
            <a:endParaRPr lang="en-GB" dirty="0"/>
          </a:p>
        </p:txBody>
      </p:sp>
      <p:sp>
        <p:nvSpPr>
          <p:cNvPr id="3" name="Subtitle 2"/>
          <p:cNvSpPr>
            <a:spLocks noGrp="1"/>
          </p:cNvSpPr>
          <p:nvPr>
            <p:ph type="subTitle" idx="1"/>
          </p:nvPr>
        </p:nvSpPr>
        <p:spPr>
          <a:xfrm>
            <a:off x="557348" y="4986701"/>
            <a:ext cx="9144000" cy="1655762"/>
          </a:xfrm>
        </p:spPr>
        <p:txBody>
          <a:bodyPr/>
          <a:lstStyle/>
          <a:p>
            <a:pPr algn="l"/>
            <a:r>
              <a:rPr lang="en-GB" dirty="0" smtClean="0"/>
              <a:t>Rachael Cahill &amp; Laura </a:t>
            </a:r>
            <a:r>
              <a:rPr lang="en-GB" dirty="0" err="1" smtClean="0"/>
              <a:t>Frodhsam</a:t>
            </a:r>
            <a:endParaRPr lang="en-GB" dirty="0" smtClean="0"/>
          </a:p>
          <a:p>
            <a:pPr algn="l"/>
            <a:r>
              <a:rPr lang="en-GB" dirty="0" smtClean="0"/>
              <a:t>November 2024</a:t>
            </a: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319510" y="511571"/>
            <a:ext cx="419100" cy="533400"/>
          </a:xfrm>
          <a:prstGeom prst="rect">
            <a:avLst/>
          </a:prstGeom>
        </p:spPr>
      </p:pic>
    </p:spTree>
    <p:extLst>
      <p:ext uri="{BB962C8B-B14F-4D97-AF65-F5344CB8AC3E}">
        <p14:creationId xmlns:p14="http://schemas.microsoft.com/office/powerpoint/2010/main" val="242973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Reading Pathways Lessons and Planning</a:t>
            </a:r>
            <a:endParaRPr lang="en-GB" u="sng" dirty="0"/>
          </a:p>
        </p:txBody>
      </p:sp>
      <p:sp>
        <p:nvSpPr>
          <p:cNvPr id="3" name="Content Placeholder 2"/>
          <p:cNvSpPr>
            <a:spLocks noGrp="1"/>
          </p:cNvSpPr>
          <p:nvPr>
            <p:ph idx="1"/>
          </p:nvPr>
        </p:nvSpPr>
        <p:spPr>
          <a:xfrm>
            <a:off x="838200" y="1433739"/>
            <a:ext cx="10515600" cy="5202192"/>
          </a:xfrm>
        </p:spPr>
        <p:txBody>
          <a:bodyPr/>
          <a:lstStyle/>
          <a:p>
            <a:pPr marL="0" indent="0">
              <a:buNone/>
            </a:pPr>
            <a:r>
              <a:rPr lang="en-GB" u="sng" dirty="0" smtClean="0"/>
              <a:t>Year 1 </a:t>
            </a:r>
          </a:p>
          <a:p>
            <a:pPr marL="0" indent="0">
              <a:buNone/>
            </a:pPr>
            <a:r>
              <a:rPr lang="en-GB" dirty="0" smtClean="0"/>
              <a:t>One Whole Class Reading lesson per week starts in Spring term. </a:t>
            </a:r>
          </a:p>
          <a:p>
            <a:pPr marL="0" indent="0">
              <a:buNone/>
            </a:pPr>
            <a:endParaRPr lang="en-GB" dirty="0" smtClean="0"/>
          </a:p>
          <a:p>
            <a:pPr marL="0" indent="0">
              <a:buNone/>
            </a:pPr>
            <a:r>
              <a:rPr lang="en-GB" u="sng" dirty="0" smtClean="0"/>
              <a:t>Year 2 – Year 6 </a:t>
            </a:r>
          </a:p>
          <a:p>
            <a:pPr marL="0" indent="0">
              <a:buNone/>
            </a:pPr>
            <a:r>
              <a:rPr lang="en-GB" dirty="0" smtClean="0"/>
              <a:t>Three 30mins lessons per week</a:t>
            </a:r>
          </a:p>
          <a:p>
            <a:pPr marL="0" indent="0">
              <a:buNone/>
            </a:pPr>
            <a:r>
              <a:rPr lang="en-GB" dirty="0" smtClean="0"/>
              <a:t>Lesson 1 – Whole Class Reading</a:t>
            </a:r>
          </a:p>
          <a:p>
            <a:pPr marL="0" indent="0">
              <a:buNone/>
            </a:pPr>
            <a:r>
              <a:rPr lang="en-GB" dirty="0" smtClean="0"/>
              <a:t>Lesson 2/3 – Guided read with 2 groups , 2 groups follow on task</a:t>
            </a:r>
          </a:p>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476265" y="198062"/>
            <a:ext cx="419100" cy="533400"/>
          </a:xfrm>
          <a:prstGeom prst="rect">
            <a:avLst/>
          </a:prstGeom>
        </p:spPr>
      </p:pic>
    </p:spTree>
    <p:extLst>
      <p:ext uri="{BB962C8B-B14F-4D97-AF65-F5344CB8AC3E}">
        <p14:creationId xmlns:p14="http://schemas.microsoft.com/office/powerpoint/2010/main" val="236820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Whole Class Reading</a:t>
            </a:r>
            <a:endParaRPr lang="en-GB" dirty="0"/>
          </a:p>
        </p:txBody>
      </p:sp>
      <p:sp>
        <p:nvSpPr>
          <p:cNvPr id="3" name="Content Placeholder 2"/>
          <p:cNvSpPr>
            <a:spLocks noGrp="1"/>
          </p:cNvSpPr>
          <p:nvPr>
            <p:ph idx="1"/>
          </p:nvPr>
        </p:nvSpPr>
        <p:spPr/>
        <p:txBody>
          <a:bodyPr>
            <a:normAutofit/>
          </a:bodyPr>
          <a:lstStyle/>
          <a:p>
            <a:r>
              <a:rPr lang="en-GB" dirty="0" smtClean="0">
                <a:solidFill>
                  <a:srgbClr val="0070C0"/>
                </a:solidFill>
              </a:rPr>
              <a:t>Reading whole texts </a:t>
            </a:r>
            <a:r>
              <a:rPr lang="en-GB" dirty="0" smtClean="0"/>
              <a:t>without stopping for discussion</a:t>
            </a:r>
            <a:endParaRPr lang="en-GB" dirty="0" smtClean="0">
              <a:solidFill>
                <a:srgbClr val="0070C0"/>
              </a:solidFill>
            </a:endParaRPr>
          </a:p>
          <a:p>
            <a:r>
              <a:rPr lang="en-GB" dirty="0" smtClean="0"/>
              <a:t>Understanding the difference between questioning in the reading English lessons to </a:t>
            </a:r>
            <a:r>
              <a:rPr lang="en-GB" dirty="0" smtClean="0">
                <a:solidFill>
                  <a:srgbClr val="0070C0"/>
                </a:solidFill>
              </a:rPr>
              <a:t>drive thinking </a:t>
            </a:r>
            <a:r>
              <a:rPr lang="en-GB" dirty="0" smtClean="0"/>
              <a:t>and discussion or to assess</a:t>
            </a:r>
          </a:p>
          <a:p>
            <a:r>
              <a:rPr lang="en-GB" dirty="0" smtClean="0"/>
              <a:t>Emphasis on </a:t>
            </a:r>
            <a:r>
              <a:rPr lang="en-GB" dirty="0" smtClean="0">
                <a:solidFill>
                  <a:srgbClr val="0070C0"/>
                </a:solidFill>
              </a:rPr>
              <a:t>promoting discussion </a:t>
            </a:r>
            <a:r>
              <a:rPr lang="en-GB" dirty="0" smtClean="0"/>
              <a:t>rather than teaching limited objectives</a:t>
            </a:r>
          </a:p>
          <a:p>
            <a:r>
              <a:rPr lang="en-GB" dirty="0" smtClean="0"/>
              <a:t>The teaching of reading should </a:t>
            </a:r>
            <a:r>
              <a:rPr lang="en-GB" dirty="0" smtClean="0">
                <a:solidFill>
                  <a:srgbClr val="0070C0"/>
                </a:solidFill>
              </a:rPr>
              <a:t>not be organised around the eight content domains for reading</a:t>
            </a:r>
          </a:p>
          <a:p>
            <a:r>
              <a:rPr lang="en-GB" dirty="0" smtClean="0"/>
              <a:t>Focus on </a:t>
            </a:r>
            <a:r>
              <a:rPr lang="en-GB" dirty="0" smtClean="0">
                <a:solidFill>
                  <a:srgbClr val="0070C0"/>
                </a:solidFill>
              </a:rPr>
              <a:t>fluency and developing vocabulary </a:t>
            </a:r>
            <a:r>
              <a:rPr lang="en-GB" dirty="0" smtClean="0"/>
              <a:t>to prepare pupils for reading assessments of unseen texts.</a:t>
            </a:r>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489327" y="98425"/>
            <a:ext cx="419100" cy="533400"/>
          </a:xfrm>
          <a:prstGeom prst="rect">
            <a:avLst/>
          </a:prstGeom>
        </p:spPr>
      </p:pic>
    </p:spTree>
    <p:extLst>
      <p:ext uri="{BB962C8B-B14F-4D97-AF65-F5344CB8AC3E}">
        <p14:creationId xmlns:p14="http://schemas.microsoft.com/office/powerpoint/2010/main" val="147001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476265" y="198062"/>
            <a:ext cx="419100" cy="533400"/>
          </a:xfrm>
          <a:prstGeom prst="rect">
            <a:avLst/>
          </a:prstGeom>
        </p:spPr>
      </p:pic>
      <p:sp>
        <p:nvSpPr>
          <p:cNvPr id="6" name="Title 5"/>
          <p:cNvSpPr>
            <a:spLocks noGrp="1"/>
          </p:cNvSpPr>
          <p:nvPr>
            <p:ph type="title"/>
          </p:nvPr>
        </p:nvSpPr>
        <p:spPr/>
        <p:txBody>
          <a:bodyPr/>
          <a:lstStyle/>
          <a:p>
            <a:endParaRPr lang="en-GB"/>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903" y="365125"/>
            <a:ext cx="10300890" cy="6041198"/>
          </a:xfrm>
        </p:spPr>
      </p:pic>
    </p:spTree>
    <p:extLst>
      <p:ext uri="{BB962C8B-B14F-4D97-AF65-F5344CB8AC3E}">
        <p14:creationId xmlns:p14="http://schemas.microsoft.com/office/powerpoint/2010/main" val="184070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Grid</a:t>
            </a:r>
            <a:endParaRPr lang="en-GB" dirty="0"/>
          </a:p>
        </p:txBody>
      </p:sp>
      <p:pic>
        <p:nvPicPr>
          <p:cNvPr id="4" name="Content Placeholder 3"/>
          <p:cNvPicPr>
            <a:picLocks noGrp="1" noChangeAspect="1"/>
          </p:cNvPicPr>
          <p:nvPr>
            <p:ph idx="1"/>
          </p:nvPr>
        </p:nvPicPr>
        <p:blipFill>
          <a:blip r:embed="rId2"/>
          <a:stretch>
            <a:fillRect/>
          </a:stretch>
        </p:blipFill>
        <p:spPr>
          <a:xfrm>
            <a:off x="838200" y="1828800"/>
            <a:ext cx="11196038" cy="3775825"/>
          </a:xfrm>
          <a:prstGeom prst="rect">
            <a:avLst/>
          </a:prstGeom>
        </p:spPr>
      </p:pic>
      <p:sp>
        <p:nvSpPr>
          <p:cNvPr id="5" name="Footer Placeholder 4"/>
          <p:cNvSpPr>
            <a:spLocks noGrp="1"/>
          </p:cNvSpPr>
          <p:nvPr>
            <p:ph type="ftr" sz="quarter" idx="11"/>
          </p:nvPr>
        </p:nvSpPr>
        <p:spPr/>
        <p:txBody>
          <a:bodyPr/>
          <a:lstStyle/>
          <a:p>
            <a:endParaRPr lang="en-GB"/>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502390" y="98425"/>
            <a:ext cx="419100" cy="533400"/>
          </a:xfrm>
          <a:prstGeom prst="rect">
            <a:avLst/>
          </a:prstGeom>
        </p:spPr>
      </p:pic>
    </p:spTree>
    <p:extLst>
      <p:ext uri="{BB962C8B-B14F-4D97-AF65-F5344CB8AC3E}">
        <p14:creationId xmlns:p14="http://schemas.microsoft.com/office/powerpoint/2010/main" val="217390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059" y="275793"/>
            <a:ext cx="5366314" cy="6170531"/>
          </a:xfrm>
        </p:spPr>
      </p:pic>
      <p:sp>
        <p:nvSpPr>
          <p:cNvPr id="4" name="Footer Placeholder 3"/>
          <p:cNvSpPr>
            <a:spLocks noGrp="1"/>
          </p:cNvSpPr>
          <p:nvPr>
            <p:ph type="ftr" sz="quarter" idx="11"/>
          </p:nvPr>
        </p:nvSpPr>
        <p:spPr/>
        <p:txBody>
          <a:bodyPr/>
          <a:lstStyle/>
          <a:p>
            <a:endParaRPr lang="en-GB"/>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772" y="275792"/>
            <a:ext cx="4619315" cy="6000675"/>
          </a:xfrm>
          <a:prstGeom prst="rect">
            <a:avLst/>
          </a:prstGeom>
        </p:spPr>
      </p:pic>
    </p:spTree>
    <p:extLst>
      <p:ext uri="{BB962C8B-B14F-4D97-AF65-F5344CB8AC3E}">
        <p14:creationId xmlns:p14="http://schemas.microsoft.com/office/powerpoint/2010/main" val="108835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714" y="191843"/>
            <a:ext cx="10596775" cy="6529632"/>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7636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856" y="246768"/>
            <a:ext cx="9746288" cy="6292144"/>
          </a:xfrm>
        </p:spPr>
      </p:pic>
    </p:spTree>
    <p:extLst>
      <p:ext uri="{BB962C8B-B14F-4D97-AF65-F5344CB8AC3E}">
        <p14:creationId xmlns:p14="http://schemas.microsoft.com/office/powerpoint/2010/main" val="78227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pic>
        <p:nvPicPr>
          <p:cNvPr id="3" name="Content Placeholder 2"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671" y="337787"/>
            <a:ext cx="11878267" cy="5450830"/>
          </a:xfrm>
        </p:spPr>
      </p:pic>
    </p:spTree>
    <p:extLst>
      <p:ext uri="{BB962C8B-B14F-4D97-AF65-F5344CB8AC3E}">
        <p14:creationId xmlns:p14="http://schemas.microsoft.com/office/powerpoint/2010/main" val="180881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44" y="500520"/>
            <a:ext cx="11305674" cy="5365588"/>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4024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522" y="283543"/>
            <a:ext cx="10978454" cy="5693307"/>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5643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Reading – Reception and Year 1</a:t>
            </a:r>
            <a:endParaRPr lang="en-GB" dirty="0"/>
          </a:p>
        </p:txBody>
      </p:sp>
      <p:sp>
        <p:nvSpPr>
          <p:cNvPr id="3" name="Content Placeholder 2"/>
          <p:cNvSpPr>
            <a:spLocks noGrp="1"/>
          </p:cNvSpPr>
          <p:nvPr>
            <p:ph idx="1"/>
          </p:nvPr>
        </p:nvSpPr>
        <p:spPr/>
        <p:txBody>
          <a:bodyPr>
            <a:normAutofit/>
          </a:bodyPr>
          <a:lstStyle/>
          <a:p>
            <a:r>
              <a:rPr lang="en-GB" dirty="0" smtClean="0"/>
              <a:t>Phonics lesson daily</a:t>
            </a:r>
            <a:endParaRPr lang="en-GB" dirty="0" smtClean="0"/>
          </a:p>
          <a:p>
            <a:r>
              <a:rPr lang="en-GB" dirty="0" smtClean="0"/>
              <a:t>Carefully matched </a:t>
            </a:r>
            <a:r>
              <a:rPr lang="en-GB" dirty="0" smtClean="0"/>
              <a:t>decodable </a:t>
            </a:r>
            <a:r>
              <a:rPr lang="en-GB" dirty="0" smtClean="0"/>
              <a:t>books</a:t>
            </a:r>
          </a:p>
          <a:p>
            <a:r>
              <a:rPr lang="en-GB" dirty="0" smtClean="0"/>
              <a:t>Catch up </a:t>
            </a:r>
            <a:r>
              <a:rPr lang="en-GB" dirty="0" smtClean="0"/>
              <a:t>daily for those that need it</a:t>
            </a:r>
          </a:p>
          <a:p>
            <a:r>
              <a:rPr lang="en-GB" dirty="0" smtClean="0"/>
              <a:t>Teachers read  a story to </a:t>
            </a:r>
            <a:r>
              <a:rPr lang="en-GB" dirty="0"/>
              <a:t>the class for 20 minutes a day, four times a </a:t>
            </a:r>
            <a:r>
              <a:rPr lang="en-GB" dirty="0" smtClean="0"/>
              <a:t>week</a:t>
            </a:r>
          </a:p>
          <a:p>
            <a:r>
              <a:rPr lang="en-GB" dirty="0" smtClean="0"/>
              <a:t>Recommended Reads</a:t>
            </a:r>
          </a:p>
          <a:p>
            <a:r>
              <a:rPr lang="en-GB" dirty="0" smtClean="0"/>
              <a:t>Book from the class library</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9244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209" y="244797"/>
            <a:ext cx="10024866" cy="6222331"/>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4064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470" y="244798"/>
            <a:ext cx="10925059" cy="5320578"/>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7158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for Pleasure</a:t>
            </a:r>
            <a:endParaRPr lang="en-GB" dirty="0"/>
          </a:p>
        </p:txBody>
      </p:sp>
      <p:sp>
        <p:nvSpPr>
          <p:cNvPr id="3" name="Content Placeholder 2"/>
          <p:cNvSpPr>
            <a:spLocks noGrp="1"/>
          </p:cNvSpPr>
          <p:nvPr>
            <p:ph idx="1"/>
          </p:nvPr>
        </p:nvSpPr>
        <p:spPr/>
        <p:txBody>
          <a:bodyPr>
            <a:normAutofit/>
          </a:bodyPr>
          <a:lstStyle/>
          <a:p>
            <a:r>
              <a:rPr lang="en-GB" dirty="0" smtClean="0"/>
              <a:t>We aim to develop a </a:t>
            </a:r>
            <a:r>
              <a:rPr lang="en-GB" dirty="0" smtClean="0">
                <a:solidFill>
                  <a:srgbClr val="0070C0"/>
                </a:solidFill>
              </a:rPr>
              <a:t>reading for pleasure culture</a:t>
            </a:r>
          </a:p>
          <a:p>
            <a:r>
              <a:rPr lang="en-GB" dirty="0" smtClean="0">
                <a:solidFill>
                  <a:srgbClr val="0070C0"/>
                </a:solidFill>
              </a:rPr>
              <a:t>Adults should read aloud </a:t>
            </a:r>
            <a:r>
              <a:rPr lang="en-GB" dirty="0" smtClean="0"/>
              <a:t>regularly in class. This is done daily in EYFS and KS1</a:t>
            </a:r>
          </a:p>
          <a:p>
            <a:r>
              <a:rPr lang="en-GB" dirty="0" smtClean="0"/>
              <a:t>Children are given opportunities to have informal </a:t>
            </a:r>
            <a:r>
              <a:rPr lang="en-GB" dirty="0" smtClean="0">
                <a:solidFill>
                  <a:srgbClr val="0070C0"/>
                </a:solidFill>
              </a:rPr>
              <a:t>book talks</a:t>
            </a:r>
          </a:p>
          <a:p>
            <a:r>
              <a:rPr lang="en-GB" dirty="0" smtClean="0"/>
              <a:t>The </a:t>
            </a:r>
            <a:r>
              <a:rPr lang="en-GB" dirty="0" smtClean="0">
                <a:solidFill>
                  <a:srgbClr val="0070C0"/>
                </a:solidFill>
              </a:rPr>
              <a:t>school/class library </a:t>
            </a:r>
            <a:r>
              <a:rPr lang="en-GB" dirty="0" smtClean="0"/>
              <a:t>should be used regularly</a:t>
            </a:r>
          </a:p>
          <a:p>
            <a:r>
              <a:rPr lang="en-GB" dirty="0" smtClean="0"/>
              <a:t>Provide time to read in </a:t>
            </a:r>
            <a:r>
              <a:rPr lang="en-GB" dirty="0" smtClean="0">
                <a:solidFill>
                  <a:srgbClr val="0070C0"/>
                </a:solidFill>
              </a:rPr>
              <a:t>sociable reading environments</a:t>
            </a:r>
          </a:p>
          <a:p>
            <a:r>
              <a:rPr lang="en-GB" dirty="0" smtClean="0"/>
              <a:t>Pupils should have opportunities to </a:t>
            </a:r>
            <a:r>
              <a:rPr lang="en-GB" dirty="0" smtClean="0">
                <a:solidFill>
                  <a:srgbClr val="0070C0"/>
                </a:solidFill>
              </a:rPr>
              <a:t>choose books </a:t>
            </a:r>
            <a:r>
              <a:rPr lang="en-GB" dirty="0" smtClean="0"/>
              <a:t>that appeal to them – Free Choice!</a:t>
            </a: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489327" y="98425"/>
            <a:ext cx="419100" cy="533400"/>
          </a:xfrm>
          <a:prstGeom prst="rect">
            <a:avLst/>
          </a:prstGeom>
        </p:spPr>
      </p:pic>
    </p:spTree>
    <p:extLst>
      <p:ext uri="{BB962C8B-B14F-4D97-AF65-F5344CB8AC3E}">
        <p14:creationId xmlns:p14="http://schemas.microsoft.com/office/powerpoint/2010/main" val="227327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100 Recommended Reads for ……</a:t>
            </a:r>
            <a:endParaRPr lang="en-GB"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83" y="1620945"/>
            <a:ext cx="6447084" cy="4351338"/>
          </a:xfr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489327" y="98425"/>
            <a:ext cx="419100" cy="533400"/>
          </a:xfrm>
          <a:prstGeom prst="rect">
            <a:avLst/>
          </a:prstGeom>
        </p:spPr>
      </p:pic>
    </p:spTree>
    <p:extLst>
      <p:ext uri="{BB962C8B-B14F-4D97-AF65-F5344CB8AC3E}">
        <p14:creationId xmlns:p14="http://schemas.microsoft.com/office/powerpoint/2010/main" val="280151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I Support my child’s reading at home</a:t>
            </a:r>
            <a:endParaRPr lang="en-GB" dirty="0"/>
          </a:p>
        </p:txBody>
      </p:sp>
      <p:sp>
        <p:nvSpPr>
          <p:cNvPr id="3" name="Content Placeholder 2"/>
          <p:cNvSpPr>
            <a:spLocks noGrp="1"/>
          </p:cNvSpPr>
          <p:nvPr>
            <p:ph idx="1"/>
          </p:nvPr>
        </p:nvSpPr>
        <p:spPr/>
        <p:txBody>
          <a:bodyPr/>
          <a:lstStyle/>
          <a:p>
            <a:r>
              <a:rPr lang="en-GB" dirty="0" smtClean="0"/>
              <a:t>Practice phonic sounds and tricky words</a:t>
            </a:r>
          </a:p>
          <a:p>
            <a:r>
              <a:rPr lang="en-GB" dirty="0" smtClean="0"/>
              <a:t>Discuss front cover/title/author/illustrator/blurb</a:t>
            </a:r>
          </a:p>
          <a:p>
            <a:r>
              <a:rPr lang="en-GB" dirty="0" smtClean="0"/>
              <a:t>Make predictions</a:t>
            </a:r>
          </a:p>
          <a:p>
            <a:r>
              <a:rPr lang="en-GB" dirty="0" smtClean="0"/>
              <a:t>Strategies to decode – sounds/then blend. Re-read in sentence to check it makes sense</a:t>
            </a:r>
            <a:r>
              <a:rPr lang="en-GB" dirty="0" smtClean="0"/>
              <a:t>. Move towards blending in head</a:t>
            </a:r>
            <a:endParaRPr lang="en-GB" dirty="0" smtClean="0"/>
          </a:p>
          <a:p>
            <a:r>
              <a:rPr lang="en-GB" dirty="0" smtClean="0"/>
              <a:t>Words in blue – I can tell you.</a:t>
            </a:r>
          </a:p>
          <a:p>
            <a:r>
              <a:rPr lang="en-GB" dirty="0" smtClean="0"/>
              <a:t>Questions</a:t>
            </a:r>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1146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Teach Blending</a:t>
            </a:r>
            <a:endParaRPr lang="en-GB" dirty="0"/>
          </a:p>
        </p:txBody>
      </p:sp>
      <p:pic>
        <p:nvPicPr>
          <p:cNvPr id="5" name="Content Placeholder 4" descr="Screen Clippi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43548"/>
            <a:ext cx="10515600" cy="4115491"/>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622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Your child with Reading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Although </a:t>
            </a:r>
            <a:r>
              <a:rPr lang="en-GB" dirty="0"/>
              <a:t>your child will be taught to read at school, you can have a huge impact on their reading journey by continuing their practice at home.</a:t>
            </a:r>
          </a:p>
          <a:p>
            <a:endParaRPr lang="en-GB" dirty="0"/>
          </a:p>
          <a:p>
            <a:r>
              <a:rPr lang="en-GB" dirty="0"/>
              <a:t>There are two types of reading book that your child may bring home:</a:t>
            </a:r>
          </a:p>
          <a:p>
            <a:endParaRPr lang="en-GB" dirty="0"/>
          </a:p>
          <a:p>
            <a:r>
              <a:rPr lang="en-GB" dirty="0"/>
              <a:t>A reading practice book. This will be at the correct phonic stage for your child. They should be able to read this fluently and independently.</a:t>
            </a:r>
          </a:p>
          <a:p>
            <a:endParaRPr lang="en-GB" dirty="0"/>
          </a:p>
          <a:p>
            <a:r>
              <a:rPr lang="en-GB" dirty="0"/>
              <a:t>A sharing book.  Your child will not be able to read this on their own. This book is for you both to read and enjoy together.</a:t>
            </a: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2255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Reading practice book</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This </a:t>
            </a:r>
            <a:r>
              <a:rPr lang="en-GB" dirty="0"/>
              <a:t>book has been carefully matched to your child’s current reading level. If your child is reading it with little help, please don’t worry that it’s too easy – your child needs to develop fluency and confidence in reading.</a:t>
            </a:r>
          </a:p>
          <a:p>
            <a:r>
              <a:rPr lang="en-GB" dirty="0"/>
              <a:t>Listen to them read the book. Remember to give them lots of praise – celebrate their success! If they can’t read a word, read it to them. After they have finished, talk about the book together.</a:t>
            </a:r>
          </a:p>
          <a:p>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3531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Sharing book</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smtClean="0"/>
              <a:t>In </a:t>
            </a:r>
            <a:r>
              <a:rPr lang="en-GB" dirty="0"/>
              <a:t>order to encourage your child to become a lifelong reader, it is important that they learn to read for pleasure. The sharing book is a book they have chosen for you to enjoy together.</a:t>
            </a:r>
          </a:p>
          <a:p>
            <a:r>
              <a:rPr lang="en-GB" dirty="0"/>
              <a:t>Please remember that you shouldn’t expect your child to read this alone. Read it to or with them. Discuss the pictures, enjoy the story, predict what might happen next, use different voices for the characters, explore the facts in a non-fiction book. The main thing is that you have fun!</a:t>
            </a:r>
          </a:p>
          <a:p>
            <a:pPr marL="0" indent="0">
              <a:buNone/>
            </a:pPr>
            <a:r>
              <a:rPr lang="en-GB" dirty="0"/>
              <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9503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your child read at home</a:t>
            </a:r>
            <a:endParaRPr lang="en-GB" dirty="0"/>
          </a:p>
        </p:txBody>
      </p:sp>
      <p:pic>
        <p:nvPicPr>
          <p:cNvPr id="5" name="Content Placeholder 4" descr="Screen Clippi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5259" y="1507992"/>
            <a:ext cx="7701482" cy="4351338"/>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8355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598" y="198303"/>
            <a:ext cx="11219870" cy="6582626"/>
          </a:xfrm>
        </p:spPr>
      </p:pic>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678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Reading in </a:t>
            </a:r>
            <a:r>
              <a:rPr lang="en-GB" dirty="0" smtClean="0"/>
              <a:t>school Year 2</a:t>
            </a:r>
            <a:endParaRPr lang="en-GB" dirty="0"/>
          </a:p>
        </p:txBody>
      </p:sp>
      <p:sp>
        <p:nvSpPr>
          <p:cNvPr id="3" name="Content Placeholder 2"/>
          <p:cNvSpPr>
            <a:spLocks noGrp="1"/>
          </p:cNvSpPr>
          <p:nvPr>
            <p:ph idx="1"/>
          </p:nvPr>
        </p:nvSpPr>
        <p:spPr/>
        <p:txBody>
          <a:bodyPr>
            <a:normAutofit/>
          </a:bodyPr>
          <a:lstStyle/>
          <a:p>
            <a:r>
              <a:rPr lang="en-GB" dirty="0" smtClean="0"/>
              <a:t>Reading </a:t>
            </a:r>
            <a:r>
              <a:rPr lang="en-GB" dirty="0"/>
              <a:t>lessons to </a:t>
            </a:r>
            <a:r>
              <a:rPr lang="en-GB" dirty="0">
                <a:solidFill>
                  <a:srgbClr val="0070C0"/>
                </a:solidFill>
              </a:rPr>
              <a:t>create readers</a:t>
            </a:r>
            <a:r>
              <a:rPr lang="en-GB" dirty="0"/>
              <a:t>, not just pupils who can read</a:t>
            </a:r>
          </a:p>
          <a:p>
            <a:r>
              <a:rPr lang="en-GB" dirty="0"/>
              <a:t>Key elements for teaching reading in English lessons are: teacher reading aloud: pupils reading: </a:t>
            </a:r>
            <a:r>
              <a:rPr lang="en-GB" dirty="0">
                <a:solidFill>
                  <a:srgbClr val="0070C0"/>
                </a:solidFill>
              </a:rPr>
              <a:t>Teacher modelling and explanations and questioning</a:t>
            </a:r>
          </a:p>
          <a:p>
            <a:r>
              <a:rPr lang="en-GB" dirty="0"/>
              <a:t>Using </a:t>
            </a:r>
            <a:r>
              <a:rPr lang="en-GB" dirty="0">
                <a:solidFill>
                  <a:srgbClr val="0070C0"/>
                </a:solidFill>
              </a:rPr>
              <a:t>‘paired talk’ </a:t>
            </a:r>
            <a:r>
              <a:rPr lang="en-GB" dirty="0"/>
              <a:t>during </a:t>
            </a:r>
            <a:r>
              <a:rPr lang="en-GB" dirty="0" smtClean="0"/>
              <a:t>discussions</a:t>
            </a:r>
          </a:p>
          <a:p>
            <a:r>
              <a:rPr lang="en-GB" dirty="0" smtClean="0"/>
              <a:t>Story time 4x a week</a:t>
            </a:r>
          </a:p>
          <a:p>
            <a:r>
              <a:rPr lang="en-GB" dirty="0" smtClean="0"/>
              <a:t>Phonic interventions for those that need it</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489327" y="98425"/>
            <a:ext cx="419100" cy="533400"/>
          </a:xfrm>
          <a:prstGeom prst="rect">
            <a:avLst/>
          </a:prstGeom>
        </p:spPr>
      </p:pic>
    </p:spTree>
    <p:extLst>
      <p:ext uri="{BB962C8B-B14F-4D97-AF65-F5344CB8AC3E}">
        <p14:creationId xmlns:p14="http://schemas.microsoft.com/office/powerpoint/2010/main" val="1915949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664</Words>
  <Application>Microsoft Office PowerPoint</Application>
  <PresentationFormat>Widescreen</PresentationFormat>
  <Paragraphs>65</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Reading in EYFS and KS1</vt:lpstr>
      <vt:lpstr>Early Reading – Reception and Year 1</vt:lpstr>
      <vt:lpstr>How we Teach Blending</vt:lpstr>
      <vt:lpstr>Supporting Your child with Reading</vt:lpstr>
      <vt:lpstr>Reading practice book </vt:lpstr>
      <vt:lpstr>Sharing book </vt:lpstr>
      <vt:lpstr>Supporting your child read at home</vt:lpstr>
      <vt:lpstr>PowerPoint Presentation</vt:lpstr>
      <vt:lpstr>Teaching Reading in school Year 2</vt:lpstr>
      <vt:lpstr>Reading Pathways Lessons and Planning</vt:lpstr>
      <vt:lpstr>Whole Class Reading</vt:lpstr>
      <vt:lpstr>PowerPoint Presentation</vt:lpstr>
      <vt:lpstr>Progression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for Pleasure</vt:lpstr>
      <vt:lpstr>100 Recommended Reads for ……</vt:lpstr>
      <vt:lpstr>How can I Support my child’s reading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R Cahill</dc:creator>
  <cp:lastModifiedBy>R Cahill</cp:lastModifiedBy>
  <cp:revision>56</cp:revision>
  <cp:lastPrinted>2024-11-12T14:38:43Z</cp:lastPrinted>
  <dcterms:created xsi:type="dcterms:W3CDTF">2023-08-04T13:17:29Z</dcterms:created>
  <dcterms:modified xsi:type="dcterms:W3CDTF">2024-11-12T14:48:28Z</dcterms:modified>
</cp:coreProperties>
</file>