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3"/>
  </p:notesMasterIdLst>
  <p:sldIdLst>
    <p:sldId id="256" r:id="rId2"/>
    <p:sldId id="283" r:id="rId3"/>
    <p:sldId id="259" r:id="rId4"/>
    <p:sldId id="260" r:id="rId5"/>
    <p:sldId id="262" r:id="rId6"/>
    <p:sldId id="263" r:id="rId7"/>
    <p:sldId id="265" r:id="rId8"/>
    <p:sldId id="266" r:id="rId9"/>
    <p:sldId id="293" r:id="rId10"/>
    <p:sldId id="267" r:id="rId11"/>
    <p:sldId id="268" r:id="rId12"/>
    <p:sldId id="270" r:id="rId13"/>
    <p:sldId id="296" r:id="rId14"/>
    <p:sldId id="291" r:id="rId15"/>
    <p:sldId id="272" r:id="rId16"/>
    <p:sldId id="295" r:id="rId17"/>
    <p:sldId id="273" r:id="rId18"/>
    <p:sldId id="274" r:id="rId19"/>
    <p:sldId id="276" r:id="rId20"/>
    <p:sldId id="307" r:id="rId21"/>
    <p:sldId id="277" r:id="rId22"/>
    <p:sldId id="278" r:id="rId23"/>
    <p:sldId id="292" r:id="rId24"/>
    <p:sldId id="306" r:id="rId25"/>
    <p:sldId id="303" r:id="rId26"/>
    <p:sldId id="281" r:id="rId27"/>
    <p:sldId id="289" r:id="rId28"/>
    <p:sldId id="286" r:id="rId29"/>
    <p:sldId id="305" r:id="rId30"/>
    <p:sldId id="290" r:id="rId31"/>
    <p:sldId id="304" r:id="rId32"/>
  </p:sldIdLst>
  <p:sldSz cx="9144000" cy="5143500" type="screen16x9"/>
  <p:notesSz cx="6858000" cy="9144000"/>
  <p:embeddedFontLst>
    <p:embeddedFont>
      <p:font typeface="Nunito Sans SemiBold" panose="020B0604020202020204" charset="0"/>
      <p:regular r:id="rId34"/>
      <p:bold r:id="rId35"/>
      <p:italic r:id="rId36"/>
      <p:boldItalic r:id="rId37"/>
    </p:embeddedFont>
    <p:embeddedFont>
      <p:font typeface="Cambria Math" panose="02040503050406030204" pitchFamily="18" charset="0"/>
      <p:regular r:id="rId38"/>
    </p:embeddedFont>
    <p:embeddedFont>
      <p:font typeface="Nunito"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9F5"/>
    <a:srgbClr val="283593"/>
    <a:srgbClr val="64A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1451" autoAdjust="0"/>
  </p:normalViewPr>
  <p:slideViewPr>
    <p:cSldViewPr snapToGrid="0">
      <p:cViewPr varScale="1">
        <p:scale>
          <a:sx n="152" d="100"/>
          <a:sy n="152" d="100"/>
        </p:scale>
        <p:origin x="4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226775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839377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7567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government guidance (https://</a:t>
            </a:r>
            <a:r>
              <a:rPr lang="en-GB" dirty="0" err="1"/>
              <a:t>www.gov.uk</a:t>
            </a:r>
            <a:r>
              <a:rPr lang="en-GB" dirty="0"/>
              <a:t>/government/news/changes-to-key-stage-2-assessment-dates-in-2023)  outlines changes in dates for 2023. This includes guidance on KS2 timetable variations if schools have pre-planned activities on Friday 12</a:t>
            </a:r>
            <a:r>
              <a:rPr lang="en-GB" baseline="30000" dirty="0"/>
              <a:t>th</a:t>
            </a:r>
            <a:r>
              <a:rPr lang="en-GB" dirty="0"/>
              <a:t> May. </a:t>
            </a:r>
            <a:endParaRPr lang="en-GB"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1" u="none" strike="noStrike" kern="0" cap="none" spc="0" normalizeH="0" baseline="0" dirty="0" smtClean="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200" b="0" i="0" u="none" strike="noStrike" kern="0" cap="none" spc="0" normalizeH="0" baseline="0" dirty="0" smtClean="0">
              <a:ln>
                <a:noFill/>
              </a:ln>
              <a:solidFill>
                <a:srgbClr val="000000"/>
              </a:solidFill>
              <a:effectLst/>
              <a:uLnTx/>
              <a:uFillTx/>
              <a:latin typeface="Arial"/>
              <a:sym typeface="Nunito"/>
            </a:endParaRPr>
          </a:p>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smtClean="0"/>
              <a:t>Unless special arrangements made.</a:t>
            </a:r>
            <a:r>
              <a:rPr lang="en-GB" baseline="0" dirty="0" smtClean="0"/>
              <a:t> </a:t>
            </a: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year, the test results will be available on the PAG on Tuesday 4</a:t>
            </a:r>
            <a:r>
              <a:rPr lang="en-GB" baseline="30000" dirty="0"/>
              <a:t>th</a:t>
            </a:r>
            <a:r>
              <a:rPr lang="en-GB" dirty="0"/>
              <a:t> July (https://</a:t>
            </a:r>
            <a:r>
              <a:rPr lang="en-GB" dirty="0" err="1"/>
              <a:t>assets.publishing.service.gov.uk</a:t>
            </a:r>
            <a:r>
              <a:rPr lang="en-GB" dirty="0"/>
              <a:t>/government/uploads/system/uploads/</a:t>
            </a:r>
            <a:r>
              <a:rPr lang="en-GB" dirty="0" err="1"/>
              <a:t>attachment_data</a:t>
            </a:r>
            <a:r>
              <a:rPr lang="en-GB" dirty="0"/>
              <a:t>/file/1110107/2023_key_stage_2_assessment_and_reporting_arrangements.pdf section 9.1) </a:t>
            </a:r>
          </a:p>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32 and 37,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GB" dirty="0" smtClean="0"/>
              <a:t>The test covers the following areas (known as Content Domains): </a:t>
            </a:r>
          </a:p>
          <a:p>
            <a:r>
              <a:rPr lang="en-GB" sz="1100" dirty="0" smtClean="0">
                <a:solidFill>
                  <a:srgbClr val="283593"/>
                </a:solidFill>
              </a:rPr>
              <a:t>Give/ explain the meaning of words in context;</a:t>
            </a:r>
          </a:p>
          <a:p>
            <a:r>
              <a:rPr lang="en-GB" sz="1100" dirty="0" smtClean="0">
                <a:solidFill>
                  <a:srgbClr val="283593"/>
                </a:solidFill>
              </a:rPr>
              <a:t>Retrieve and record information/ identify key details from fiction and non-fiction;</a:t>
            </a:r>
          </a:p>
          <a:p>
            <a:r>
              <a:rPr lang="en-GB" sz="1100" dirty="0" smtClean="0">
                <a:solidFill>
                  <a:srgbClr val="283593"/>
                </a:solidFill>
              </a:rPr>
              <a:t>Summarise main ideas from more than one paragraph;</a:t>
            </a:r>
          </a:p>
          <a:p>
            <a:r>
              <a:rPr lang="en-GB" sz="1100" dirty="0" smtClean="0">
                <a:solidFill>
                  <a:srgbClr val="283593"/>
                </a:solidFill>
              </a:rPr>
              <a:t>Make inferences from the text/ explain and justify inferences with evidence from the text;</a:t>
            </a:r>
          </a:p>
          <a:p>
            <a:r>
              <a:rPr lang="en-GB" sz="1100" dirty="0" smtClean="0">
                <a:solidFill>
                  <a:srgbClr val="283593"/>
                </a:solidFill>
              </a:rPr>
              <a:t>Predict what might happen from details stated and implied;</a:t>
            </a:r>
          </a:p>
          <a:p>
            <a:r>
              <a:rPr lang="en-GB" sz="1100" dirty="0" smtClean="0">
                <a:solidFill>
                  <a:srgbClr val="283593"/>
                </a:solidFill>
              </a:rPr>
              <a:t>Identify/ explain how information/ narrative content is related and contributes to meaning as a whole; </a:t>
            </a:r>
          </a:p>
          <a:p>
            <a:r>
              <a:rPr lang="en-GB" sz="1100" dirty="0" smtClean="0">
                <a:solidFill>
                  <a:srgbClr val="283593"/>
                </a:solidFill>
              </a:rPr>
              <a:t>Identify/ explain how meaning is enhanced through choice of words and phrases;</a:t>
            </a:r>
          </a:p>
          <a:p>
            <a:r>
              <a:rPr lang="en-GB" sz="1100" dirty="0" smtClean="0">
                <a:solidFill>
                  <a:srgbClr val="283593"/>
                </a:solidFill>
              </a:rPr>
              <a:t>Make comparisons within the text. </a:t>
            </a:r>
          </a:p>
          <a:p>
            <a:endParaRPr lang="en-GB" dirty="0"/>
          </a:p>
        </p:txBody>
      </p:sp>
    </p:spTree>
    <p:extLst>
      <p:ext uri="{BB962C8B-B14F-4D97-AF65-F5344CB8AC3E}">
        <p14:creationId xmlns:p14="http://schemas.microsoft.com/office/powerpoint/2010/main" val="112503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921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60.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mathswithamouse.co.uk/" TargetMode="External"/><Relationship Id="rId7" Type="http://schemas.openxmlformats.org/officeDocument/2006/relationships/image" Target="../media/image35.png"/><Relationship Id="rId2" Type="http://schemas.openxmlformats.org/officeDocument/2006/relationships/hyperlink" Target="https://mathsbot.com/primary/ks2" TargetMode="External"/><Relationship Id="rId1" Type="http://schemas.openxmlformats.org/officeDocument/2006/relationships/slideLayout" Target="../slideLayouts/slideLayout2.xml"/><Relationship Id="rId6" Type="http://schemas.openxmlformats.org/officeDocument/2006/relationships/hyperlink" Target="https://www.mathsgenie.co.uk/primary.html" TargetMode="External"/><Relationship Id="rId5" Type="http://schemas.openxmlformats.org/officeDocument/2006/relationships/hyperlink" Target="https://www.maths4everyone.com/pages/ks2-sats-practice.php" TargetMode="External"/><Relationship Id="rId4" Type="http://schemas.openxmlformats.org/officeDocument/2006/relationships/hyperlink" Target="https://corbettmathsprimary.com/content/" TargetMode="External"/><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a:t>
            </a:r>
            <a:r>
              <a:rPr lang="en-US" sz="4000" dirty="0" smtClean="0">
                <a:solidFill>
                  <a:schemeClr val="bg1"/>
                </a:solidFill>
                <a:latin typeface="+mj-lt"/>
                <a:ea typeface="Arial"/>
                <a:cs typeface="Arial"/>
                <a:sym typeface="Arial"/>
              </a:rPr>
              <a:t>2024</a:t>
            </a:r>
            <a:br>
              <a:rPr lang="en-US" sz="4000" dirty="0" smtClean="0">
                <a:solidFill>
                  <a:schemeClr val="bg1"/>
                </a:solidFill>
                <a:latin typeface="+mj-lt"/>
                <a:ea typeface="Arial"/>
                <a:cs typeface="Arial"/>
                <a:sym typeface="Arial"/>
              </a:rPr>
            </a:br>
            <a:r>
              <a:rPr lang="en-US" sz="4000" dirty="0" smtClean="0">
                <a:solidFill>
                  <a:schemeClr val="bg1"/>
                </a:solidFill>
                <a:latin typeface="+mj-lt"/>
                <a:ea typeface="Arial"/>
                <a:cs typeface="Arial"/>
                <a:sym typeface="Arial"/>
              </a:rPr>
              <a:t>Information for Y6 Parents</a:t>
            </a:r>
            <a:endParaRPr sz="3800" dirty="0">
              <a:solidFill>
                <a:schemeClr val="bg1"/>
              </a:solidFill>
              <a:latin typeface="+mj-lt"/>
              <a:ea typeface="Nunito Sans Light"/>
              <a:cs typeface="Nunito Sans Light"/>
              <a:sym typeface="Nunito Sans Light"/>
            </a:endParaRPr>
          </a:p>
        </p:txBody>
      </p:sp>
      <p:pic>
        <p:nvPicPr>
          <p:cNvPr id="2" name="Picture 1"/>
          <p:cNvPicPr>
            <a:picLocks noChangeAspect="1"/>
          </p:cNvPicPr>
          <p:nvPr/>
        </p:nvPicPr>
        <p:blipFill>
          <a:blip r:embed="rId3"/>
          <a:stretch>
            <a:fillRect/>
          </a:stretch>
        </p:blipFill>
        <p:spPr>
          <a:xfrm>
            <a:off x="3592342" y="512728"/>
            <a:ext cx="1783823" cy="18413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r>
              <a:rPr lang="en-GB" dirty="0" smtClean="0"/>
              <a:t>Tuesday 14</a:t>
            </a:r>
            <a:r>
              <a:rPr lang="en-GB" baseline="30000" dirty="0" smtClean="0"/>
              <a:t>th</a:t>
            </a:r>
            <a:r>
              <a:rPr lang="en-GB" dirty="0" smtClean="0"/>
              <a:t> May </a:t>
            </a:r>
            <a:endParaRPr lang="en-GB" dirty="0"/>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148385" y="2748430"/>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a:t>
            </a:r>
            <a:endParaRPr lang="en-GB" dirty="0" smtClean="0"/>
          </a:p>
          <a:p>
            <a:pPr marL="114300" indent="0">
              <a:buNone/>
            </a:pPr>
            <a:endParaRPr lang="en-GB" dirty="0"/>
          </a:p>
          <a:p>
            <a:pPr marL="114300" indent="0">
              <a:buNone/>
            </a:pPr>
            <a:r>
              <a:rPr lang="en-GB" dirty="0" smtClean="0"/>
              <a:t>There </a:t>
            </a:r>
            <a:r>
              <a:rPr lang="en-GB" dirty="0"/>
              <a:t>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5" name="Picture 4"/>
          <p:cNvPicPr>
            <a:picLocks noChangeAspect="1"/>
          </p:cNvPicPr>
          <p:nvPr/>
        </p:nvPicPr>
        <p:blipFill>
          <a:blip r:embed="rId3"/>
          <a:stretch>
            <a:fillRect/>
          </a:stretch>
        </p:blipFill>
        <p:spPr>
          <a:xfrm>
            <a:off x="4009185" y="0"/>
            <a:ext cx="5011973" cy="2101174"/>
          </a:xfrm>
          <a:prstGeom prst="rect">
            <a:avLst/>
          </a:prstGeom>
        </p:spPr>
      </p:pic>
    </p:spTree>
    <p:extLst>
      <p:ext uri="{BB962C8B-B14F-4D97-AF65-F5344CB8AC3E}">
        <p14:creationId xmlns:p14="http://schemas.microsoft.com/office/powerpoint/2010/main" val="1167310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a:xfrm>
            <a:off x="135869" y="37452"/>
            <a:ext cx="8520600" cy="434776"/>
          </a:xfrm>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46840" y="470840"/>
            <a:ext cx="4348586" cy="3829573"/>
          </a:xfrm>
        </p:spPr>
        <p:txBody>
          <a:bodyPr/>
          <a:lstStyle/>
          <a:p>
            <a:pPr marL="114300" indent="0">
              <a:buNone/>
            </a:pPr>
            <a:r>
              <a:rPr lang="en-GB" dirty="0"/>
              <a:t>The reading SATs paper requires a range of answer styles</a:t>
            </a:r>
            <a:r>
              <a:rPr lang="en-GB" dirty="0" smtClean="0"/>
              <a:t>.</a:t>
            </a:r>
            <a:endParaRPr lang="en-GB" dirty="0"/>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sp>
        <p:nvSpPr>
          <p:cNvPr id="6" name="Rectangle 5"/>
          <p:cNvSpPr/>
          <p:nvPr/>
        </p:nvSpPr>
        <p:spPr>
          <a:xfrm>
            <a:off x="4573664" y="3377083"/>
            <a:ext cx="4572000" cy="1846659"/>
          </a:xfrm>
          <a:prstGeom prst="rect">
            <a:avLst/>
          </a:prstGeom>
        </p:spPr>
        <p:txBody>
          <a:bodyPr>
            <a:spAutoFit/>
          </a:bodyPr>
          <a:lstStyle/>
          <a:p>
            <a:pPr marL="158750" indent="0">
              <a:buNone/>
            </a:pPr>
            <a:r>
              <a:rPr lang="en-GB" sz="1800" dirty="0"/>
              <a:t>Question styles include: </a:t>
            </a:r>
          </a:p>
          <a:p>
            <a:pPr marL="457200" indent="-298450">
              <a:buFontTx/>
              <a:buChar char="-"/>
            </a:pPr>
            <a:r>
              <a:rPr lang="en-GB" sz="1800" dirty="0"/>
              <a:t>Multiple choice questions</a:t>
            </a:r>
          </a:p>
          <a:p>
            <a:pPr marL="457200" indent="-298450">
              <a:buFontTx/>
              <a:buChar char="-"/>
            </a:pPr>
            <a:r>
              <a:rPr lang="en-GB" sz="1800" dirty="0"/>
              <a:t>One-word answers</a:t>
            </a:r>
          </a:p>
          <a:p>
            <a:pPr marL="457200" indent="-298450">
              <a:buFontTx/>
              <a:buChar char="-"/>
            </a:pPr>
            <a:r>
              <a:rPr lang="en-GB" sz="1800" dirty="0"/>
              <a:t>Short answer questions</a:t>
            </a:r>
          </a:p>
          <a:p>
            <a:pPr marL="457200" indent="-298450">
              <a:buFontTx/>
              <a:buChar char="-"/>
            </a:pPr>
            <a:r>
              <a:rPr lang="en-GB" sz="1800" dirty="0"/>
              <a:t>Multiple mark (long answer) </a:t>
            </a:r>
            <a:r>
              <a:rPr lang="en-GB" sz="1800" dirty="0" smtClean="0"/>
              <a:t>questions </a:t>
            </a:r>
          </a:p>
          <a:p>
            <a:pPr marL="457200" lvl="5" indent="-298450">
              <a:buFontTx/>
              <a:buChar char="-"/>
            </a:pPr>
            <a:r>
              <a:rPr lang="en-GB" sz="1800" dirty="0" smtClean="0">
                <a:solidFill>
                  <a:srgbClr val="FF0000"/>
                </a:solidFill>
              </a:rPr>
              <a:t>              </a:t>
            </a:r>
            <a:r>
              <a:rPr lang="en-GB" sz="2400" dirty="0" smtClean="0">
                <a:solidFill>
                  <a:srgbClr val="FF0000"/>
                </a:solidFill>
              </a:rPr>
              <a:t>Point </a:t>
            </a:r>
            <a:r>
              <a:rPr lang="en-GB" sz="2400" dirty="0" smtClean="0">
                <a:solidFill>
                  <a:srgbClr val="0070C0"/>
                </a:solidFill>
              </a:rPr>
              <a:t>Prove it </a:t>
            </a:r>
            <a:endParaRPr lang="en-GB" sz="2400" dirty="0">
              <a:solidFill>
                <a:srgbClr val="0070C0"/>
              </a:solidFill>
            </a:endParaRPr>
          </a:p>
        </p:txBody>
      </p:sp>
      <p:pic>
        <p:nvPicPr>
          <p:cNvPr id="10" name="Picture 9">
            <a:extLst>
              <a:ext uri="{FF2B5EF4-FFF2-40B4-BE49-F238E27FC236}">
                <a16:creationId xmlns:a16="http://schemas.microsoft.com/office/drawing/2014/main" id="{C5029A36-4A25-8443-87A6-BE555CAE69DB}"/>
              </a:ext>
            </a:extLst>
          </p:cNvPr>
          <p:cNvPicPr>
            <a:picLocks noChangeAspect="1"/>
          </p:cNvPicPr>
          <p:nvPr/>
        </p:nvPicPr>
        <p:blipFill>
          <a:blip r:embed="rId3"/>
          <a:stretch>
            <a:fillRect/>
          </a:stretch>
        </p:blipFill>
        <p:spPr>
          <a:xfrm>
            <a:off x="46840" y="1151049"/>
            <a:ext cx="5073801" cy="22668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BEBCD7F-DEA6-C84A-9DA2-BBD50E7D1CAE}"/>
              </a:ext>
            </a:extLst>
          </p:cNvPr>
          <p:cNvPicPr>
            <a:picLocks noChangeAspect="1"/>
          </p:cNvPicPr>
          <p:nvPr/>
        </p:nvPicPr>
        <p:blipFill>
          <a:blip r:embed="rId4"/>
          <a:stretch>
            <a:fillRect/>
          </a:stretch>
        </p:blipFill>
        <p:spPr>
          <a:xfrm>
            <a:off x="1124629" y="3172483"/>
            <a:ext cx="3449035" cy="213991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FEF3A6E-1107-144B-8877-62FC7EB4A41A}"/>
              </a:ext>
            </a:extLst>
          </p:cNvPr>
          <p:cNvPicPr>
            <a:picLocks noChangeAspect="1"/>
          </p:cNvPicPr>
          <p:nvPr/>
        </p:nvPicPr>
        <p:blipFill>
          <a:blip r:embed="rId5"/>
          <a:stretch>
            <a:fillRect/>
          </a:stretch>
        </p:blipFill>
        <p:spPr>
          <a:xfrm>
            <a:off x="5150823" y="133416"/>
            <a:ext cx="4217135" cy="3284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the whole text</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166DC3C7-04EF-894B-95F0-9571FBF66887}"/>
              </a:ext>
            </a:extLst>
          </p:cNvPr>
          <p:cNvPicPr>
            <a:picLocks noChangeAspect="1"/>
          </p:cNvPicPr>
          <p:nvPr/>
        </p:nvPicPr>
        <p:blipFill>
          <a:blip r:embed="rId3"/>
          <a:stretch>
            <a:fillRect/>
          </a:stretch>
        </p:blipFill>
        <p:spPr>
          <a:xfrm>
            <a:off x="117145" y="1568158"/>
            <a:ext cx="5693453" cy="3416072"/>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5984153" y="2879387"/>
            <a:ext cx="2762655" cy="1384995"/>
          </a:xfrm>
          <a:prstGeom prst="rect">
            <a:avLst/>
          </a:prstGeom>
          <a:noFill/>
        </p:spPr>
        <p:txBody>
          <a:bodyPr wrap="square" rtlCol="0">
            <a:spAutoFit/>
          </a:bodyPr>
          <a:lstStyle/>
          <a:p>
            <a:r>
              <a:rPr lang="en-GB" sz="2800" dirty="0" smtClean="0">
                <a:solidFill>
                  <a:srgbClr val="FF0000"/>
                </a:solidFill>
              </a:rPr>
              <a:t>Point,</a:t>
            </a:r>
            <a:r>
              <a:rPr lang="en-GB" sz="2800" dirty="0" smtClean="0"/>
              <a:t> </a:t>
            </a:r>
            <a:r>
              <a:rPr lang="en-GB" sz="2800" dirty="0" smtClean="0">
                <a:solidFill>
                  <a:srgbClr val="0070C0"/>
                </a:solidFill>
              </a:rPr>
              <a:t>prove it</a:t>
            </a:r>
          </a:p>
          <a:p>
            <a:endParaRPr lang="en-GB" sz="2800" dirty="0"/>
          </a:p>
          <a:p>
            <a:r>
              <a:rPr lang="en-GB" sz="2800" dirty="0" smtClean="0">
                <a:solidFill>
                  <a:srgbClr val="FF0000"/>
                </a:solidFill>
              </a:rPr>
              <a:t>Point</a:t>
            </a:r>
            <a:r>
              <a:rPr lang="en-GB" sz="2800" dirty="0" smtClean="0"/>
              <a:t>, </a:t>
            </a:r>
            <a:r>
              <a:rPr lang="en-GB" sz="2800" dirty="0" smtClean="0">
                <a:solidFill>
                  <a:srgbClr val="00B0F0"/>
                </a:solidFill>
              </a:rPr>
              <a:t>prove it</a:t>
            </a:r>
            <a:endParaRPr lang="en-GB" sz="2800" dirty="0">
              <a:solidFill>
                <a:srgbClr val="00B0F0"/>
              </a:solidFill>
            </a:endParaRPr>
          </a:p>
        </p:txBody>
      </p:sp>
    </p:spTree>
    <p:extLst>
      <p:ext uri="{BB962C8B-B14F-4D97-AF65-F5344CB8AC3E}">
        <p14:creationId xmlns:p14="http://schemas.microsoft.com/office/powerpoint/2010/main" val="4031681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6" name="Picture 5">
            <a:extLst>
              <a:ext uri="{FF2B5EF4-FFF2-40B4-BE49-F238E27FC236}">
                <a16:creationId xmlns:a16="http://schemas.microsoft.com/office/drawing/2014/main" id="{C5029A36-4A25-8443-87A6-BE555CAE69DB}"/>
              </a:ext>
            </a:extLst>
          </p:cNvPr>
          <p:cNvPicPr>
            <a:picLocks noChangeAspect="1"/>
          </p:cNvPicPr>
          <p:nvPr/>
        </p:nvPicPr>
        <p:blipFill>
          <a:blip r:embed="rId3"/>
          <a:stretch>
            <a:fillRect/>
          </a:stretch>
        </p:blipFill>
        <p:spPr>
          <a:xfrm>
            <a:off x="58669" y="642026"/>
            <a:ext cx="5577626" cy="249196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589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help?</a:t>
            </a:r>
            <a:endParaRPr lang="en-GB" dirty="0"/>
          </a:p>
        </p:txBody>
      </p:sp>
      <p:sp>
        <p:nvSpPr>
          <p:cNvPr id="3" name="Text Placeholder 2"/>
          <p:cNvSpPr>
            <a:spLocks noGrp="1"/>
          </p:cNvSpPr>
          <p:nvPr>
            <p:ph type="body" idx="1"/>
          </p:nvPr>
        </p:nvSpPr>
        <p:spPr>
          <a:xfrm>
            <a:off x="311700" y="739302"/>
            <a:ext cx="7489883" cy="3829573"/>
          </a:xfrm>
        </p:spPr>
        <p:txBody>
          <a:bodyPr/>
          <a:lstStyle/>
          <a:p>
            <a:r>
              <a:rPr lang="en-GB" dirty="0" smtClean="0"/>
              <a:t>Encourage your child to read daily at home</a:t>
            </a:r>
          </a:p>
          <a:p>
            <a:r>
              <a:rPr lang="en-GB" dirty="0" smtClean="0"/>
              <a:t>Get them to talk to you about their book </a:t>
            </a:r>
          </a:p>
          <a:p>
            <a:r>
              <a:rPr lang="en-GB" dirty="0"/>
              <a:t>Listen to your child read/ read to them</a:t>
            </a:r>
          </a:p>
          <a:p>
            <a:pPr marL="114300" indent="0">
              <a:buNone/>
            </a:pPr>
            <a:endParaRPr lang="en-GB" dirty="0" smtClean="0"/>
          </a:p>
          <a:p>
            <a:r>
              <a:rPr lang="en-GB" dirty="0" smtClean="0">
                <a:solidFill>
                  <a:srgbClr val="0070C0"/>
                </a:solidFill>
              </a:rPr>
              <a:t>Encourage them to have times when they read a page/paragraph quickly – scanning the text.  What information can they pick up in a minute?  How quickly can they find a key word?</a:t>
            </a:r>
          </a:p>
          <a:p>
            <a:pPr marL="114300" indent="0">
              <a:buNone/>
            </a:pPr>
            <a:endParaRPr lang="en-GB" dirty="0" smtClean="0"/>
          </a:p>
          <a:p>
            <a:r>
              <a:rPr lang="en-GB" dirty="0" smtClean="0"/>
              <a:t>Question them on what they have read.</a:t>
            </a: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14</a:t>
            </a:fld>
            <a:endParaRPr lang="en"/>
          </a:p>
        </p:txBody>
      </p:sp>
      <p:sp>
        <p:nvSpPr>
          <p:cNvPr id="5" name="Rectangle 4"/>
          <p:cNvSpPr/>
          <p:nvPr/>
        </p:nvSpPr>
        <p:spPr>
          <a:xfrm>
            <a:off x="378773" y="3302491"/>
            <a:ext cx="8359677" cy="1815882"/>
          </a:xfrm>
          <a:prstGeom prst="rect">
            <a:avLst/>
          </a:prstGeom>
        </p:spPr>
        <p:txBody>
          <a:bodyPr wrap="square">
            <a:spAutoFit/>
          </a:bodyPr>
          <a:lstStyle/>
          <a:p>
            <a:pPr marL="158750" indent="0">
              <a:buNone/>
            </a:pPr>
            <a:r>
              <a:rPr lang="en-GB" sz="1600" dirty="0">
                <a:solidFill>
                  <a:srgbClr val="FF0000"/>
                </a:solidFill>
              </a:rPr>
              <a:t>Example questions to ask at home:</a:t>
            </a:r>
          </a:p>
          <a:p>
            <a:pPr marL="457200" indent="-298450">
              <a:buFontTx/>
              <a:buChar char="-"/>
            </a:pPr>
            <a:r>
              <a:rPr lang="en-GB" sz="1600" dirty="0">
                <a:solidFill>
                  <a:srgbClr val="FF0000"/>
                </a:solidFill>
              </a:rPr>
              <a:t>What does this word mean? </a:t>
            </a:r>
          </a:p>
          <a:p>
            <a:pPr marL="457200" indent="-298450">
              <a:buFontTx/>
              <a:buChar char="-"/>
            </a:pPr>
            <a:r>
              <a:rPr lang="en-GB" sz="1600" dirty="0">
                <a:solidFill>
                  <a:srgbClr val="FF0000"/>
                </a:solidFill>
              </a:rPr>
              <a:t>Which word in this paragraph is the closest in meaning to…?</a:t>
            </a:r>
          </a:p>
          <a:p>
            <a:pPr marL="457200" indent="-298450">
              <a:buFontTx/>
              <a:buChar char="-"/>
            </a:pPr>
            <a:r>
              <a:rPr lang="en-GB" sz="1600" dirty="0" smtClean="0">
                <a:solidFill>
                  <a:srgbClr val="FF0000"/>
                </a:solidFill>
              </a:rPr>
              <a:t>What is </a:t>
            </a:r>
            <a:r>
              <a:rPr lang="en-GB" sz="1600" dirty="0">
                <a:solidFill>
                  <a:srgbClr val="FF0000"/>
                </a:solidFill>
              </a:rPr>
              <a:t>[character] doing when [event] happened?</a:t>
            </a:r>
          </a:p>
          <a:p>
            <a:pPr marL="457200" indent="-298450">
              <a:buFontTx/>
              <a:buChar char="-"/>
            </a:pPr>
            <a:r>
              <a:rPr lang="en-GB" sz="1600" dirty="0">
                <a:solidFill>
                  <a:srgbClr val="FF0000"/>
                </a:solidFill>
              </a:rPr>
              <a:t>True or false questions about a paragraph/ text</a:t>
            </a:r>
            <a:r>
              <a:rPr lang="en-GB" sz="1600" dirty="0" smtClean="0">
                <a:solidFill>
                  <a:srgbClr val="FF0000"/>
                </a:solidFill>
              </a:rPr>
              <a:t>.</a:t>
            </a:r>
          </a:p>
          <a:p>
            <a:pPr marL="457200" indent="-298450">
              <a:buFontTx/>
              <a:buChar char="-"/>
            </a:pPr>
            <a:r>
              <a:rPr lang="en-GB" sz="1600" dirty="0" smtClean="0">
                <a:solidFill>
                  <a:srgbClr val="FF0000"/>
                </a:solidFill>
              </a:rPr>
              <a:t>How is the character feeling?  How do you know? (</a:t>
            </a:r>
            <a:r>
              <a:rPr lang="en-GB" sz="1600" dirty="0" smtClean="0">
                <a:solidFill>
                  <a:srgbClr val="0070C0"/>
                </a:solidFill>
              </a:rPr>
              <a:t>point , prove it)</a:t>
            </a:r>
            <a:r>
              <a:rPr lang="en-GB" sz="1600" dirty="0" smtClean="0">
                <a:solidFill>
                  <a:srgbClr val="FF0000"/>
                </a:solidFill>
              </a:rPr>
              <a:t>.</a:t>
            </a:r>
          </a:p>
          <a:p>
            <a:pPr marL="457200" indent="-298450">
              <a:buFontTx/>
              <a:buChar char="-"/>
            </a:pPr>
            <a:r>
              <a:rPr lang="en-GB" sz="1600" dirty="0" smtClean="0">
                <a:solidFill>
                  <a:srgbClr val="FF0000"/>
                </a:solidFill>
              </a:rPr>
              <a:t>What impression do you get of the character? (</a:t>
            </a:r>
            <a:r>
              <a:rPr lang="en-GB" sz="1600" dirty="0" smtClean="0">
                <a:solidFill>
                  <a:srgbClr val="0070C0"/>
                </a:solidFill>
              </a:rPr>
              <a:t>point, prove it</a:t>
            </a:r>
            <a:r>
              <a:rPr lang="en-GB" sz="1600" dirty="0" smtClean="0">
                <a:solidFill>
                  <a:srgbClr val="FF0000"/>
                </a:solidFill>
              </a:rPr>
              <a:t>)</a:t>
            </a:r>
            <a:endParaRPr lang="en-GB" sz="1600" dirty="0">
              <a:solidFill>
                <a:srgbClr val="FF0000"/>
              </a:solidFill>
            </a:endParaRPr>
          </a:p>
        </p:txBody>
      </p:sp>
      <p:pic>
        <p:nvPicPr>
          <p:cNvPr id="6" name="Picture 5"/>
          <p:cNvPicPr>
            <a:picLocks noChangeAspect="1"/>
          </p:cNvPicPr>
          <p:nvPr/>
        </p:nvPicPr>
        <p:blipFill>
          <a:blip r:embed="rId2"/>
          <a:stretch>
            <a:fillRect/>
          </a:stretch>
        </p:blipFill>
        <p:spPr>
          <a:xfrm>
            <a:off x="7566569" y="136187"/>
            <a:ext cx="1454589" cy="1454589"/>
          </a:xfrm>
          <a:prstGeom prst="rect">
            <a:avLst/>
          </a:prstGeom>
        </p:spPr>
      </p:pic>
    </p:spTree>
    <p:extLst>
      <p:ext uri="{BB962C8B-B14F-4D97-AF65-F5344CB8AC3E}">
        <p14:creationId xmlns:p14="http://schemas.microsoft.com/office/powerpoint/2010/main" val="2546081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a:t>
            </a:r>
            <a:r>
              <a:rPr lang="en-GB" dirty="0" smtClean="0"/>
              <a:t>Wednesday 15</a:t>
            </a:r>
            <a:r>
              <a:rPr lang="en-GB" baseline="30000" dirty="0" smtClean="0"/>
              <a:t>th</a:t>
            </a:r>
            <a:r>
              <a:rPr lang="en-GB" dirty="0" smtClean="0"/>
              <a:t> and Thursday 16</a:t>
            </a:r>
            <a:r>
              <a:rPr lang="en-GB" baseline="30000" dirty="0" smtClean="0"/>
              <a:t>th</a:t>
            </a:r>
            <a:r>
              <a:rPr lang="en-GB" dirty="0" smtClean="0"/>
              <a:t> May</a:t>
            </a:r>
            <a:endParaRPr lang="en-GB" dirty="0"/>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90467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a:t>
            </a:r>
            <a:r>
              <a:rPr lang="en-GB" dirty="0" smtClean="0"/>
              <a:t>Wednesday 15</a:t>
            </a:r>
            <a:r>
              <a:rPr lang="en-GB" baseline="30000" dirty="0" smtClean="0"/>
              <a:t>th</a:t>
            </a:r>
            <a:r>
              <a:rPr lang="en-GB" dirty="0" smtClean="0"/>
              <a:t> May</a:t>
            </a:r>
            <a:endParaRPr lang="en-GB" dirty="0"/>
          </a:p>
          <a:p>
            <a:endParaRPr lang="en-GB" dirty="0"/>
          </a:p>
          <a:p>
            <a:r>
              <a:rPr lang="en-GB" dirty="0"/>
              <a:t>Paper 2: Reasoning (40 minutes) – </a:t>
            </a:r>
            <a:r>
              <a:rPr lang="en-GB" dirty="0" smtClean="0"/>
              <a:t>Wednesday 15</a:t>
            </a:r>
            <a:r>
              <a:rPr lang="en-GB" baseline="30000" dirty="0" smtClean="0"/>
              <a:t>th</a:t>
            </a:r>
            <a:r>
              <a:rPr lang="en-GB" dirty="0" smtClean="0"/>
              <a:t> </a:t>
            </a:r>
            <a:r>
              <a:rPr lang="en-GB" dirty="0"/>
              <a:t>May</a:t>
            </a:r>
          </a:p>
          <a:p>
            <a:endParaRPr lang="en-GB" dirty="0"/>
          </a:p>
          <a:p>
            <a:r>
              <a:rPr lang="en-GB" dirty="0"/>
              <a:t>Paper 3: Reasoning (40 minutes) – </a:t>
            </a:r>
            <a:r>
              <a:rPr lang="en-GB" dirty="0" smtClean="0"/>
              <a:t>Thursday 16</a:t>
            </a:r>
            <a:r>
              <a:rPr lang="en-GB" baseline="30000" dirty="0" smtClean="0"/>
              <a:t>th</a:t>
            </a:r>
            <a:r>
              <a:rPr lang="en-GB" dirty="0" smtClean="0"/>
              <a:t> May</a:t>
            </a:r>
            <a:endParaRPr lang="en-GB" dirty="0"/>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5" name="Picture 4"/>
          <p:cNvPicPr>
            <a:picLocks noChangeAspect="1"/>
          </p:cNvPicPr>
          <p:nvPr/>
        </p:nvPicPr>
        <p:blipFill>
          <a:blip r:embed="rId2"/>
          <a:stretch>
            <a:fillRect/>
          </a:stretch>
        </p:blipFill>
        <p:spPr>
          <a:xfrm>
            <a:off x="5155660" y="3159113"/>
            <a:ext cx="3795408" cy="1897704"/>
          </a:xfrm>
          <a:prstGeom prst="rect">
            <a:avLst/>
          </a:prstGeom>
        </p:spPr>
      </p:pic>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Y3 , Y4 and Y5 content is also tested as well as concepts learnt in Y6</a:t>
            </a: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16</a:t>
            </a:fld>
            <a:endParaRPr lang="en"/>
          </a:p>
        </p:txBody>
      </p:sp>
      <p:pic>
        <p:nvPicPr>
          <p:cNvPr id="5" name="Picture 4"/>
          <p:cNvPicPr>
            <a:picLocks noChangeAspect="1"/>
          </p:cNvPicPr>
          <p:nvPr/>
        </p:nvPicPr>
        <p:blipFill rotWithShape="1">
          <a:blip r:embed="rId2"/>
          <a:srcRect r="52257" b="51524"/>
          <a:stretch/>
        </p:blipFill>
        <p:spPr>
          <a:xfrm>
            <a:off x="412593" y="1046718"/>
            <a:ext cx="8131114" cy="2709941"/>
          </a:xfrm>
          <a:prstGeom prst="rect">
            <a:avLst/>
          </a:prstGeom>
        </p:spPr>
      </p:pic>
      <p:sp>
        <p:nvSpPr>
          <p:cNvPr id="3" name="Oval 2"/>
          <p:cNvSpPr/>
          <p:nvPr/>
        </p:nvSpPr>
        <p:spPr>
          <a:xfrm>
            <a:off x="6724357" y="1046718"/>
            <a:ext cx="2014093" cy="31454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6108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5" name="Picture 4">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3097482" y="2090909"/>
            <a:ext cx="3214602" cy="29659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C7A781-AE3F-534D-B145-FDBFDA5B115D}"/>
              </a:ext>
            </a:extLst>
          </p:cNvPr>
          <p:cNvPicPr>
            <a:picLocks noChangeAspect="1"/>
          </p:cNvPicPr>
          <p:nvPr/>
        </p:nvPicPr>
        <p:blipFill>
          <a:blip r:embed="rId3"/>
          <a:stretch>
            <a:fillRect/>
          </a:stretch>
        </p:blipFill>
        <p:spPr>
          <a:xfrm>
            <a:off x="540683" y="3009064"/>
            <a:ext cx="3786158" cy="1628803"/>
          </a:xfrm>
          <a:prstGeom prst="rect">
            <a:avLst/>
          </a:prstGeom>
        </p:spPr>
      </p:pic>
      <p:pic>
        <p:nvPicPr>
          <p:cNvPr id="7" name="Picture 6">
            <a:extLst>
              <a:ext uri="{FF2B5EF4-FFF2-40B4-BE49-F238E27FC236}">
                <a16:creationId xmlns:a16="http://schemas.microsoft.com/office/drawing/2014/main" id="{67A6C7C6-0DEB-DF45-A37F-378F0FD971A2}"/>
              </a:ext>
            </a:extLst>
          </p:cNvPr>
          <p:cNvPicPr>
            <a:picLocks noChangeAspect="1"/>
          </p:cNvPicPr>
          <p:nvPr/>
        </p:nvPicPr>
        <p:blipFill>
          <a:blip r:embed="rId4"/>
          <a:stretch>
            <a:fillRect/>
          </a:stretch>
        </p:blipFill>
        <p:spPr>
          <a:xfrm>
            <a:off x="4729054" y="1174079"/>
            <a:ext cx="3743404" cy="1602779"/>
          </a:xfrm>
          <a:prstGeom prst="rect">
            <a:avLst/>
          </a:prstGeom>
        </p:spPr>
      </p:pic>
      <p:pic>
        <p:nvPicPr>
          <p:cNvPr id="5" name="Picture 4">
            <a:extLst>
              <a:ext uri="{FF2B5EF4-FFF2-40B4-BE49-F238E27FC236}">
                <a16:creationId xmlns:a16="http://schemas.microsoft.com/office/drawing/2014/main" id="{58B41DA8-A5B3-A74E-B4F7-2C87A626AA29}"/>
              </a:ext>
            </a:extLst>
          </p:cNvPr>
          <p:cNvPicPr>
            <a:picLocks noChangeAspect="1"/>
          </p:cNvPicPr>
          <p:nvPr/>
        </p:nvPicPr>
        <p:blipFill>
          <a:blip r:embed="rId5"/>
          <a:stretch>
            <a:fillRect/>
          </a:stretch>
        </p:blipFill>
        <p:spPr>
          <a:xfrm>
            <a:off x="540683" y="1184538"/>
            <a:ext cx="3746256" cy="1610139"/>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6.48</a:t>
              </a:r>
            </a:p>
            <a:p>
              <a:pPr marL="0" indent="0">
                <a:lnSpc>
                  <a:spcPct val="100000"/>
                </a:lnSpc>
                <a:buFont typeface="Nunito"/>
                <a:buNone/>
              </a:pPr>
              <a:r>
                <a:rPr lang="en-GB" sz="1200" u="sng" dirty="0"/>
                <a:t>+ 8.6   </a:t>
              </a:r>
              <a:r>
                <a:rPr lang="en-GB" sz="1200" u="sng" dirty="0">
                  <a:solidFill>
                    <a:schemeClr val="bg1"/>
                  </a:solidFill>
                </a:rPr>
                <a:t>.</a:t>
              </a:r>
            </a:p>
            <a:p>
              <a:pPr marL="0" indent="0">
                <a:lnSpc>
                  <a:spcPct val="100000"/>
                </a:lnSpc>
                <a:buFont typeface="Nunito"/>
                <a:buNone/>
              </a:pPr>
              <a:r>
                <a:rPr lang="en-GB" sz="1200" u="sng" dirty="0"/>
                <a:t> 15.08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15.08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596</a:t>
              </a:r>
            </a:p>
            <a:p>
              <a:pPr marL="0" indent="0">
                <a:lnSpc>
                  <a:spcPct val="100000"/>
                </a:lnSpc>
                <a:buFont typeface="Nunito"/>
                <a:buNone/>
              </a:pPr>
              <a:r>
                <a:rPr lang="en-GB" sz="1200" u="sng" dirty="0"/>
                <a:t>x    7</a:t>
              </a:r>
            </a:p>
            <a:p>
              <a:pPr marL="0" indent="0">
                <a:lnSpc>
                  <a:spcPct val="100000"/>
                </a:lnSpc>
                <a:buFont typeface="Nunito"/>
                <a:buNone/>
              </a:pPr>
              <a:r>
                <a:rPr lang="en-GB" sz="1200" u="sng" dirty="0"/>
                <a:t>4172</a:t>
              </a:r>
            </a:p>
            <a:p>
              <a:pPr marL="0" indent="0">
                <a:lnSpc>
                  <a:spcPct val="150000"/>
                </a:lnSpc>
                <a:buFont typeface="Nunito"/>
                <a:buNone/>
              </a:pPr>
              <a:r>
                <a:rPr lang="en-GB" sz="1200" baseline="30000" dirty="0"/>
                <a:t>   6 4</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4,172</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074145" y="3531937"/>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3,200 = 320</a:t>
              </a:r>
            </a:p>
            <a:p>
              <a:pPr marL="0" indent="0">
                <a:lnSpc>
                  <a:spcPct val="100000"/>
                </a:lnSpc>
                <a:buFont typeface="Nunito"/>
                <a:buNone/>
              </a:pPr>
              <a:r>
                <a:rPr lang="en-GB" sz="1200" dirty="0"/>
                <a:t>  5% of 3,200 = 160</a:t>
              </a:r>
            </a:p>
            <a:p>
              <a:pPr marL="0" indent="0">
                <a:lnSpc>
                  <a:spcPct val="100000"/>
                </a:lnSpc>
                <a:buFont typeface="Nunito"/>
                <a:buNone/>
              </a:pPr>
              <a:r>
                <a:rPr lang="en-GB" sz="1200" dirty="0"/>
                <a:t>15% of 3,200 = 480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480</a:t>
              </a:r>
            </a:p>
          </p:txBody>
        </p:sp>
      </p:grpSp>
      <p:pic>
        <p:nvPicPr>
          <p:cNvPr id="6" name="Picture 5"/>
          <p:cNvPicPr>
            <a:picLocks noChangeAspect="1"/>
          </p:cNvPicPr>
          <p:nvPr/>
        </p:nvPicPr>
        <p:blipFill>
          <a:blip r:embed="rId6"/>
          <a:stretch>
            <a:fillRect/>
          </a:stretch>
        </p:blipFill>
        <p:spPr>
          <a:xfrm>
            <a:off x="4657003" y="3319293"/>
            <a:ext cx="3834716" cy="1804572"/>
          </a:xfrm>
          <a:prstGeom prst="rect">
            <a:avLst/>
          </a:prstGeom>
        </p:spPr>
      </p:pic>
      <p:sp>
        <p:nvSpPr>
          <p:cNvPr id="22" name="Text Placeholder 2">
            <a:extLst>
              <a:ext uri="{FF2B5EF4-FFF2-40B4-BE49-F238E27FC236}">
                <a16:creationId xmlns:a16="http://schemas.microsoft.com/office/drawing/2014/main" id="{2CC7ADAC-359D-4B91-80CE-6EC0C3B21C91}"/>
              </a:ext>
            </a:extLst>
          </p:cNvPr>
          <p:cNvSpPr txBox="1">
            <a:spLocks/>
          </p:cNvSpPr>
          <p:nvPr/>
        </p:nvSpPr>
        <p:spPr>
          <a:xfrm>
            <a:off x="4478150" y="2873209"/>
            <a:ext cx="8520600"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buFont typeface="Nunito"/>
              <a:buNone/>
            </a:pPr>
            <a:r>
              <a:rPr lang="en-GB" dirty="0" smtClean="0">
                <a:solidFill>
                  <a:srgbClr val="FF0000"/>
                </a:solidFill>
              </a:rPr>
              <a:t>Example 2 mark questions: </a:t>
            </a:r>
            <a:endParaRPr lang="en-GB" dirty="0">
              <a:solidFill>
                <a:srgbClr val="FF0000"/>
              </a:solidFill>
            </a:endParaRPr>
          </a:p>
        </p:txBody>
      </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a:t>
            </a:r>
            <a:r>
              <a:rPr lang="en-GB" dirty="0" smtClean="0">
                <a:solidFill>
                  <a:srgbClr val="283593"/>
                </a:solidFill>
              </a:rPr>
              <a:t>Wednesday 15</a:t>
            </a:r>
            <a:r>
              <a:rPr lang="en-GB" baseline="30000" dirty="0" smtClean="0">
                <a:solidFill>
                  <a:srgbClr val="283593"/>
                </a:solidFill>
              </a:rPr>
              <a:t>th</a:t>
            </a:r>
            <a:r>
              <a:rPr lang="en-GB" dirty="0" smtClean="0">
                <a:solidFill>
                  <a:srgbClr val="283593"/>
                </a:solidFill>
              </a:rPr>
              <a:t> May </a:t>
            </a:r>
            <a:r>
              <a:rPr lang="en-GB" dirty="0" smtClean="0"/>
              <a:t>and </a:t>
            </a:r>
            <a:r>
              <a:rPr lang="en-GB" dirty="0">
                <a:solidFill>
                  <a:srgbClr val="283593"/>
                </a:solidFill>
              </a:rPr>
              <a:t>paper 3 </a:t>
            </a:r>
            <a:r>
              <a:rPr lang="en-GB" dirty="0"/>
              <a:t>will take place on </a:t>
            </a:r>
            <a:r>
              <a:rPr lang="en-GB" dirty="0" smtClean="0">
                <a:solidFill>
                  <a:srgbClr val="283593"/>
                </a:solidFill>
              </a:rPr>
              <a:t>Thursday 16</a:t>
            </a:r>
            <a:r>
              <a:rPr lang="en-GB" baseline="30000" dirty="0" smtClean="0">
                <a:solidFill>
                  <a:srgbClr val="283593"/>
                </a:solidFill>
              </a:rPr>
              <a:t>th</a:t>
            </a:r>
            <a:r>
              <a:rPr lang="en-GB" dirty="0" smtClean="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a:xfrm>
            <a:off x="0" y="22424"/>
            <a:ext cx="8520600" cy="434776"/>
          </a:xfrm>
        </p:spPr>
        <p:txBody>
          <a:bodyPr/>
          <a:lstStyle/>
          <a:p>
            <a:r>
              <a:rPr lang="en-GB" sz="2000"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a:xfrm>
            <a:off x="0" y="301574"/>
            <a:ext cx="4949650" cy="3829573"/>
          </a:xfrm>
        </p:spPr>
        <p:txBody>
          <a:bodyPr/>
          <a:lstStyle/>
          <a:p>
            <a:pPr marL="114300" indent="0">
              <a:buNone/>
            </a:pPr>
            <a:r>
              <a:rPr lang="en-GB" dirty="0">
                <a:solidFill>
                  <a:srgbClr val="283593"/>
                </a:solidFill>
              </a:rPr>
              <a:t>SATs focus on what children know about Maths and </a:t>
            </a:r>
            <a:r>
              <a:rPr lang="en-GB" dirty="0" smtClean="0">
                <a:solidFill>
                  <a:srgbClr val="283593"/>
                </a:solidFill>
              </a:rPr>
              <a:t>English on one day. </a:t>
            </a:r>
            <a:endParaRPr lang="en-GB" dirty="0">
              <a:solidFill>
                <a:srgbClr val="283593"/>
              </a:solidFill>
            </a:endParaRPr>
          </a:p>
          <a:p>
            <a:pPr marL="114300" indent="0">
              <a:buNone/>
            </a:pPr>
            <a:r>
              <a:rPr lang="en-GB" dirty="0"/>
              <a:t>They will not reflect how talented they are at science, </a:t>
            </a:r>
            <a:r>
              <a:rPr lang="en-GB" dirty="0" smtClean="0"/>
              <a:t>geography, history, </a:t>
            </a:r>
            <a:r>
              <a:rPr lang="en-GB" dirty="0"/>
              <a:t>art, PE…, and they certainly won’t highlight all of their amazing </a:t>
            </a:r>
            <a:r>
              <a:rPr lang="en-GB" sz="2400" dirty="0">
                <a:solidFill>
                  <a:srgbClr val="C00000"/>
                </a:solidFill>
              </a:rPr>
              <a:t>personal characteristics</a:t>
            </a:r>
            <a:r>
              <a:rPr lang="en-GB" dirty="0" smtClean="0"/>
              <a:t>.  </a:t>
            </a:r>
          </a:p>
          <a:p>
            <a:pPr marL="114300" indent="0">
              <a:buNone/>
            </a:pPr>
            <a:endParaRPr lang="en-GB" dirty="0"/>
          </a:p>
          <a:p>
            <a:pPr marL="114300" indent="0">
              <a:buNone/>
            </a:pPr>
            <a:r>
              <a:rPr lang="en-GB" dirty="0" smtClean="0">
                <a:solidFill>
                  <a:srgbClr val="FF0000"/>
                </a:solidFill>
              </a:rPr>
              <a:t>A child’s progress is key.  </a:t>
            </a:r>
          </a:p>
          <a:p>
            <a:pPr marL="114300" indent="0">
              <a:buNone/>
            </a:pPr>
            <a:endParaRPr lang="en-GB" dirty="0" smtClean="0">
              <a:solidFill>
                <a:srgbClr val="FF0000"/>
              </a:solidFill>
            </a:endParaRPr>
          </a:p>
          <a:p>
            <a:pPr marL="114300" indent="0">
              <a:buNone/>
            </a:pPr>
            <a:endParaRPr lang="en-GB" dirty="0">
              <a:solidFill>
                <a:srgbClr val="FF0000"/>
              </a:solidFill>
            </a:endParaRPr>
          </a:p>
          <a:p>
            <a:pPr marL="114300" indent="0">
              <a:buNone/>
            </a:pPr>
            <a:r>
              <a:rPr lang="en-GB" dirty="0" smtClean="0">
                <a:solidFill>
                  <a:srgbClr val="FF0000"/>
                </a:solidFill>
              </a:rPr>
              <a:t>Children learn, develop and  take leaps forward at different times.</a:t>
            </a:r>
          </a:p>
          <a:p>
            <a:pPr marL="114300" indent="0">
              <a:buNone/>
            </a:pPr>
            <a:endParaRPr lang="en-GB" dirty="0">
              <a:solidFill>
                <a:srgbClr val="FF0000"/>
              </a:solidFill>
            </a:endParaRPr>
          </a:p>
          <a:p>
            <a:pPr marL="114300" indent="0">
              <a:buNone/>
            </a:pPr>
            <a:r>
              <a:rPr lang="en-GB" dirty="0" smtClean="0">
                <a:solidFill>
                  <a:srgbClr val="0070C0"/>
                </a:solidFill>
              </a:rPr>
              <a:t>Positive attitudes and strong work ethic will take children far in life.  </a:t>
            </a:r>
            <a:endParaRPr lang="en-GB" dirty="0">
              <a:solidFill>
                <a:srgbClr val="0070C0"/>
              </a:solidFill>
            </a:endParaRP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a:t>
            </a:fld>
            <a:endParaRPr lang="en"/>
          </a:p>
        </p:txBody>
      </p:sp>
      <p:pic>
        <p:nvPicPr>
          <p:cNvPr id="5" name="Picture 4"/>
          <p:cNvPicPr>
            <a:picLocks noChangeAspect="1"/>
          </p:cNvPicPr>
          <p:nvPr/>
        </p:nvPicPr>
        <p:blipFill>
          <a:blip r:embed="rId2"/>
          <a:stretch>
            <a:fillRect/>
          </a:stretch>
        </p:blipFill>
        <p:spPr>
          <a:xfrm>
            <a:off x="4949650" y="301574"/>
            <a:ext cx="4194350" cy="4537477"/>
          </a:xfrm>
          <a:prstGeom prst="rect">
            <a:avLst/>
          </a:prstGeom>
        </p:spPr>
      </p:pic>
    </p:spTree>
    <p:extLst>
      <p:ext uri="{BB962C8B-B14F-4D97-AF65-F5344CB8AC3E}">
        <p14:creationId xmlns:p14="http://schemas.microsoft.com/office/powerpoint/2010/main" val="1408789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3" y="31849"/>
            <a:ext cx="8520600" cy="434776"/>
          </a:xfrm>
        </p:spPr>
        <p:txBody>
          <a:bodyPr/>
          <a:lstStyle/>
          <a:p>
            <a:r>
              <a:rPr lang="en-GB" dirty="0" smtClean="0"/>
              <a:t>Number &amp; place value, calculations and  fractions/decimals and percentages are the 3 big focus areas. </a:t>
            </a: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20</a:t>
            </a:fld>
            <a:endParaRPr lang="en"/>
          </a:p>
        </p:txBody>
      </p:sp>
      <p:pic>
        <p:nvPicPr>
          <p:cNvPr id="6" name="Picture 5"/>
          <p:cNvPicPr>
            <a:picLocks noChangeAspect="1"/>
          </p:cNvPicPr>
          <p:nvPr/>
        </p:nvPicPr>
        <p:blipFill rotWithShape="1">
          <a:blip r:embed="rId2"/>
          <a:srcRect l="22778" t="32345" r="21414"/>
          <a:stretch/>
        </p:blipFill>
        <p:spPr>
          <a:xfrm>
            <a:off x="809187" y="738171"/>
            <a:ext cx="7337925" cy="4405329"/>
          </a:xfrm>
          <a:prstGeom prst="rect">
            <a:avLst/>
          </a:prstGeom>
        </p:spPr>
      </p:pic>
      <p:sp>
        <p:nvSpPr>
          <p:cNvPr id="7" name="Oval 6"/>
          <p:cNvSpPr/>
          <p:nvPr/>
        </p:nvSpPr>
        <p:spPr>
          <a:xfrm>
            <a:off x="483841" y="1214967"/>
            <a:ext cx="8118292" cy="195156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6308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87236-F1F7-4C4A-A28E-69C19131A012}"/>
              </a:ext>
            </a:extLst>
          </p:cNvPr>
          <p:cNvPicPr>
            <a:picLocks noChangeAspect="1"/>
          </p:cNvPicPr>
          <p:nvPr/>
        </p:nvPicPr>
        <p:blipFill>
          <a:blip r:embed="rId3"/>
          <a:stretch>
            <a:fillRect/>
          </a:stretch>
        </p:blipFill>
        <p:spPr>
          <a:xfrm>
            <a:off x="4622557" y="1271356"/>
            <a:ext cx="4445000" cy="21209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B751111-24EC-5144-BC96-5FE0ABCFE385}"/>
              </a:ext>
            </a:extLst>
          </p:cNvPr>
          <p:cNvPicPr>
            <a:picLocks noChangeAspect="1"/>
          </p:cNvPicPr>
          <p:nvPr/>
        </p:nvPicPr>
        <p:blipFill>
          <a:blip r:embed="rId4"/>
          <a:stretch>
            <a:fillRect/>
          </a:stretch>
        </p:blipFill>
        <p:spPr>
          <a:xfrm>
            <a:off x="76445" y="1271356"/>
            <a:ext cx="4445000" cy="196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a:t>
            </a:r>
            <a:r>
              <a:rPr lang="en-GB" dirty="0" smtClean="0"/>
              <a:t> </a:t>
            </a:r>
            <a:r>
              <a:rPr lang="en-GB" dirty="0"/>
              <a:t>(Reasoning)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21</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2809960"/>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a:t>
            </a:r>
            <a:endParaRPr lang="en-GB" sz="1200" u="sng" dirty="0"/>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964458" y="2736241"/>
                <a:ext cx="508000" cy="503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a:latin typeface="Arial" panose="020B0604020202020204" pitchFamily="34" charset="0"/>
                              <a:cs typeface="Arial" panose="020B0604020202020204" pitchFamily="34" charset="0"/>
                            </a:rPr>
                            <m:t>6</m:t>
                          </m:r>
                        </m:num>
                        <m:den>
                          <m:r>
                            <m:rPr>
                              <m:nor/>
                            </m:rPr>
                            <a:rPr lang="en-GB" sz="1200" b="0" i="0" dirty="0" smtClean="0">
                              <a:latin typeface="Arial" panose="020B0604020202020204" pitchFamily="34" charset="0"/>
                              <a:cs typeface="Arial" panose="020B0604020202020204" pitchFamily="34" charset="0"/>
                            </a:rPr>
                            <m:t>10</m:t>
                          </m:r>
                        </m:den>
                      </m:f>
                    </m:oMath>
                  </m:oMathPara>
                </a14:m>
                <a:endParaRPr lang="en-GB" sz="1200" dirty="0">
                  <a:latin typeface="Arial" panose="020B0604020202020204" pitchFamily="34" charset="0"/>
                  <a:cs typeface="Arial" panose="020B0604020202020204" pitchFamily="34" charset="0"/>
                </a:endParaRPr>
              </a:p>
            </p:txBody>
          </p:sp>
        </mc:Choice>
        <mc:Fallback xmlns="">
          <p:sp>
            <p:nvSpPr>
              <p:cNvPr id="9" name="Text Placeholder 2">
                <a:extLst>
                  <a:ext uri="{FF2B5EF4-FFF2-40B4-BE49-F238E27FC236}">
                    <a16:creationId xmlns:a16="http://schemas.microsoft.com/office/drawing/2014/main" id="{66004582-6EA4-400E-9A0B-42DA726726DE}"/>
                  </a:ext>
                </a:extLst>
              </p:cNvPr>
              <p:cNvSpPr txBox="1">
                <a:spLocks noRot="1" noChangeAspect="1" noMove="1" noResize="1" noEditPoints="1" noAdjustHandles="1" noChangeArrowheads="1" noChangeShapeType="1" noTextEdit="1"/>
              </p:cNvSpPr>
              <p:nvPr/>
            </p:nvSpPr>
            <p:spPr>
              <a:xfrm>
                <a:off x="7964458" y="2736241"/>
                <a:ext cx="508000" cy="503615"/>
              </a:xfrm>
              <a:prstGeom prst="rect">
                <a:avLst/>
              </a:prstGeom>
              <a:blipFill>
                <a:blip r:embed="rId5"/>
                <a:stretch>
                  <a:fillRect/>
                </a:stretch>
              </a:blipFill>
              <a:ln>
                <a:noFill/>
              </a:ln>
            </p:spPr>
            <p:txBody>
              <a:bodyPr/>
              <a:lstStyle/>
              <a:p>
                <a:r>
                  <a:rPr lang="en-GB">
                    <a:noFill/>
                  </a:rPr>
                  <a:t> </a:t>
                </a:r>
              </a:p>
            </p:txBody>
          </p:sp>
        </mc:Fallback>
      </mc:AlternateContent>
      <p:pic>
        <p:nvPicPr>
          <p:cNvPr id="5" name="Picture 4"/>
          <p:cNvPicPr>
            <a:picLocks noChangeAspect="1"/>
          </p:cNvPicPr>
          <p:nvPr/>
        </p:nvPicPr>
        <p:blipFill>
          <a:blip r:embed="rId6"/>
          <a:stretch>
            <a:fillRect/>
          </a:stretch>
        </p:blipFill>
        <p:spPr>
          <a:xfrm>
            <a:off x="1796143" y="3439420"/>
            <a:ext cx="6012838" cy="1704079"/>
          </a:xfrm>
          <a:prstGeom prst="rect">
            <a:avLst/>
          </a:prstGeom>
        </p:spPr>
      </p:pic>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a:t>
            </a:r>
            <a:r>
              <a:rPr lang="en-GB" dirty="0" smtClean="0"/>
              <a:t> </a:t>
            </a:r>
            <a:r>
              <a:rPr lang="en-GB" dirty="0"/>
              <a:t>(Reasoning)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a:t>
            </a:r>
            <a:r>
              <a:rPr lang="en-GB" dirty="0" smtClean="0"/>
              <a:t>questions:</a:t>
            </a:r>
            <a:endParaRPr lang="en-GB" dirty="0"/>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C3B7A31B-D41E-B34E-9DA3-E9CDDE99EBA4}"/>
              </a:ext>
            </a:extLst>
          </p:cNvPr>
          <p:cNvPicPr>
            <a:picLocks noChangeAspect="1"/>
          </p:cNvPicPr>
          <p:nvPr/>
        </p:nvPicPr>
        <p:blipFill>
          <a:blip r:embed="rId3"/>
          <a:stretch>
            <a:fillRect/>
          </a:stretch>
        </p:blipFill>
        <p:spPr>
          <a:xfrm>
            <a:off x="4387923" y="199063"/>
            <a:ext cx="4756077" cy="466095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217850" y="1267238"/>
            <a:ext cx="4548010" cy="3261643"/>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38" y="-26657"/>
            <a:ext cx="8520600" cy="434776"/>
          </a:xfrm>
        </p:spPr>
        <p:txBody>
          <a:bodyPr/>
          <a:lstStyle/>
          <a:p>
            <a:r>
              <a:rPr lang="en-GB" dirty="0" smtClean="0"/>
              <a:t>How to help?</a:t>
            </a:r>
            <a:endParaRPr lang="en-GB" dirty="0"/>
          </a:p>
        </p:txBody>
      </p:sp>
      <p:sp>
        <p:nvSpPr>
          <p:cNvPr id="3" name="Text Placeholder 2"/>
          <p:cNvSpPr>
            <a:spLocks noGrp="1"/>
          </p:cNvSpPr>
          <p:nvPr>
            <p:ph type="body" idx="1"/>
          </p:nvPr>
        </p:nvSpPr>
        <p:spPr>
          <a:xfrm>
            <a:off x="0" y="428383"/>
            <a:ext cx="6569612" cy="3829573"/>
          </a:xfrm>
        </p:spPr>
        <p:txBody>
          <a:bodyPr/>
          <a:lstStyle/>
          <a:p>
            <a:r>
              <a:rPr lang="en-GB" dirty="0" smtClean="0"/>
              <a:t>For children still wobbly with times tables keep practising – online games (hit the button), chanting, TT </a:t>
            </a:r>
            <a:r>
              <a:rPr lang="en-GB" dirty="0" err="1" smtClean="0"/>
              <a:t>Rockstars</a:t>
            </a:r>
            <a:r>
              <a:rPr lang="en-GB" dirty="0" smtClean="0"/>
              <a:t>, question them</a:t>
            </a:r>
          </a:p>
          <a:p>
            <a:pPr marL="114300" indent="0">
              <a:buNone/>
            </a:pPr>
            <a:endParaRPr lang="en-GB" dirty="0" smtClean="0"/>
          </a:p>
          <a:p>
            <a:r>
              <a:rPr lang="en-GB" dirty="0">
                <a:hlinkClick r:id="rId2"/>
              </a:rPr>
              <a:t>https://</a:t>
            </a:r>
            <a:r>
              <a:rPr lang="en-GB" dirty="0" smtClean="0">
                <a:hlinkClick r:id="rId2"/>
              </a:rPr>
              <a:t>mathsbot.com/primary/ks2</a:t>
            </a:r>
            <a:r>
              <a:rPr lang="en-GB" dirty="0" smtClean="0"/>
              <a:t>     KS2 arithmetic practice</a:t>
            </a:r>
          </a:p>
          <a:p>
            <a:endParaRPr lang="en-GB" dirty="0"/>
          </a:p>
          <a:p>
            <a:r>
              <a:rPr lang="en-GB" dirty="0">
                <a:hlinkClick r:id="rId3"/>
              </a:rPr>
              <a:t>https://www.mathswithamouse.co.uk</a:t>
            </a:r>
            <a:r>
              <a:rPr lang="en-GB" dirty="0" smtClean="0">
                <a:hlinkClick r:id="rId3"/>
              </a:rPr>
              <a:t>/</a:t>
            </a:r>
            <a:endParaRPr lang="en-GB" dirty="0" smtClean="0"/>
          </a:p>
          <a:p>
            <a:r>
              <a:rPr lang="en-GB" dirty="0">
                <a:hlinkClick r:id="rId4"/>
              </a:rPr>
              <a:t>https://corbettmathsprimary.com/content</a:t>
            </a:r>
            <a:r>
              <a:rPr lang="en-GB" dirty="0" smtClean="0">
                <a:hlinkClick r:id="rId4"/>
              </a:rPr>
              <a:t>/</a:t>
            </a:r>
            <a:endParaRPr lang="en-GB" dirty="0" smtClean="0"/>
          </a:p>
          <a:p>
            <a:r>
              <a:rPr lang="en-GB" dirty="0">
                <a:hlinkClick r:id="rId5"/>
              </a:rPr>
              <a:t>https://</a:t>
            </a:r>
            <a:r>
              <a:rPr lang="en-GB" dirty="0" smtClean="0">
                <a:hlinkClick r:id="rId5"/>
              </a:rPr>
              <a:t>www.maths4everyone.com/pages/ks2-sats-practice.php</a:t>
            </a:r>
            <a:endParaRPr lang="en-GB" dirty="0" smtClean="0"/>
          </a:p>
          <a:p>
            <a:r>
              <a:rPr lang="en-GB" dirty="0">
                <a:hlinkClick r:id="rId6"/>
              </a:rPr>
              <a:t>https://</a:t>
            </a:r>
            <a:r>
              <a:rPr lang="en-GB" dirty="0" smtClean="0">
                <a:hlinkClick r:id="rId6"/>
              </a:rPr>
              <a:t>www.mathsgenie.co.uk/primary.html</a:t>
            </a:r>
            <a:endParaRPr lang="en-GB" dirty="0" smtClean="0"/>
          </a:p>
          <a:p>
            <a:endParaRPr lang="en-GB" dirty="0" smtClean="0"/>
          </a:p>
          <a:p>
            <a:r>
              <a:rPr lang="en-GB" dirty="0" smtClean="0">
                <a:solidFill>
                  <a:srgbClr val="FF0000"/>
                </a:solidFill>
              </a:rPr>
              <a:t>Help your child learn the mathematical facts on </a:t>
            </a:r>
          </a:p>
          <a:p>
            <a:pPr marL="114300" indent="0">
              <a:buNone/>
            </a:pPr>
            <a:r>
              <a:rPr lang="en-GB" dirty="0">
                <a:solidFill>
                  <a:srgbClr val="FF0000"/>
                </a:solidFill>
              </a:rPr>
              <a:t>t</a:t>
            </a:r>
            <a:r>
              <a:rPr lang="en-GB" dirty="0" smtClean="0">
                <a:solidFill>
                  <a:srgbClr val="FF0000"/>
                </a:solidFill>
              </a:rPr>
              <a:t>he key facts knowledge organiser.</a:t>
            </a:r>
          </a:p>
          <a:p>
            <a:pPr marL="114300" indent="0">
              <a:buNone/>
            </a:pPr>
            <a:endParaRPr lang="en-GB" dirty="0">
              <a:solidFill>
                <a:srgbClr val="FF0000"/>
              </a:solidFill>
            </a:endParaRPr>
          </a:p>
          <a:p>
            <a:r>
              <a:rPr lang="en-GB" dirty="0" smtClean="0">
                <a:solidFill>
                  <a:srgbClr val="FF0000"/>
                </a:solidFill>
              </a:rPr>
              <a:t>Maths knowledge</a:t>
            </a:r>
          </a:p>
          <a:p>
            <a:pPr marL="114300" indent="0">
              <a:buNone/>
            </a:pPr>
            <a:r>
              <a:rPr lang="en-GB" dirty="0" smtClean="0">
                <a:solidFill>
                  <a:srgbClr val="FF0000"/>
                </a:solidFill>
              </a:rPr>
              <a:t>organisers are on our </a:t>
            </a:r>
          </a:p>
          <a:p>
            <a:pPr marL="114300" indent="0">
              <a:buNone/>
            </a:pPr>
            <a:r>
              <a:rPr lang="en-GB" dirty="0" smtClean="0">
                <a:solidFill>
                  <a:srgbClr val="FF0000"/>
                </a:solidFill>
              </a:rPr>
              <a:t>website. </a:t>
            </a:r>
          </a:p>
          <a:p>
            <a:pPr marL="114300" indent="0">
              <a:buNone/>
            </a:pPr>
            <a:endParaRPr lang="en-GB" dirty="0">
              <a:solidFill>
                <a:srgbClr val="FF0000"/>
              </a:solidFill>
            </a:endParaRPr>
          </a:p>
          <a:p>
            <a:pPr marL="114300" indent="0">
              <a:buNone/>
            </a:pPr>
            <a:endParaRPr lang="en-GB" dirty="0" smtClean="0">
              <a:solidFill>
                <a:srgbClr val="FF0000"/>
              </a:solidFill>
            </a:endParaRPr>
          </a:p>
          <a:p>
            <a:endParaRPr lang="en-GB" dirty="0" smtClean="0"/>
          </a:p>
          <a:p>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23</a:t>
            </a:fld>
            <a:endParaRPr lang="en"/>
          </a:p>
        </p:txBody>
      </p:sp>
      <p:pic>
        <p:nvPicPr>
          <p:cNvPr id="5" name="Picture 4"/>
          <p:cNvPicPr>
            <a:picLocks noChangeAspect="1"/>
          </p:cNvPicPr>
          <p:nvPr/>
        </p:nvPicPr>
        <p:blipFill rotWithShape="1">
          <a:blip r:embed="rId7"/>
          <a:srcRect l="22256" t="15742" r="21758" b="4416"/>
          <a:stretch/>
        </p:blipFill>
        <p:spPr>
          <a:xfrm>
            <a:off x="6448511" y="1730444"/>
            <a:ext cx="2572647" cy="1765915"/>
          </a:xfrm>
          <a:prstGeom prst="rect">
            <a:avLst/>
          </a:prstGeom>
        </p:spPr>
      </p:pic>
      <p:pic>
        <p:nvPicPr>
          <p:cNvPr id="7" name="Picture 6"/>
          <p:cNvPicPr>
            <a:picLocks noChangeAspect="1"/>
          </p:cNvPicPr>
          <p:nvPr/>
        </p:nvPicPr>
        <p:blipFill>
          <a:blip r:embed="rId8"/>
          <a:stretch>
            <a:fillRect/>
          </a:stretch>
        </p:blipFill>
        <p:spPr>
          <a:xfrm>
            <a:off x="4660074" y="3496359"/>
            <a:ext cx="4483926" cy="1523194"/>
          </a:xfrm>
          <a:prstGeom prst="rect">
            <a:avLst/>
          </a:prstGeom>
        </p:spPr>
      </p:pic>
      <p:pic>
        <p:nvPicPr>
          <p:cNvPr id="8" name="Picture 7"/>
          <p:cNvPicPr>
            <a:picLocks noChangeAspect="1"/>
          </p:cNvPicPr>
          <p:nvPr/>
        </p:nvPicPr>
        <p:blipFill>
          <a:blip r:embed="rId9"/>
          <a:stretch>
            <a:fillRect/>
          </a:stretch>
        </p:blipFill>
        <p:spPr>
          <a:xfrm>
            <a:off x="7081082" y="227995"/>
            <a:ext cx="1875218" cy="1238983"/>
          </a:xfrm>
          <a:prstGeom prst="rect">
            <a:avLst/>
          </a:prstGeom>
        </p:spPr>
      </p:pic>
    </p:spTree>
    <p:extLst>
      <p:ext uri="{BB962C8B-B14F-4D97-AF65-F5344CB8AC3E}">
        <p14:creationId xmlns:p14="http://schemas.microsoft.com/office/powerpoint/2010/main" val="1568854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24</a:t>
            </a:fld>
            <a:endParaRPr lang="en"/>
          </a:p>
        </p:txBody>
      </p:sp>
      <p:pic>
        <p:nvPicPr>
          <p:cNvPr id="6" name="Picture 5"/>
          <p:cNvPicPr>
            <a:picLocks noChangeAspect="1"/>
          </p:cNvPicPr>
          <p:nvPr/>
        </p:nvPicPr>
        <p:blipFill>
          <a:blip r:embed="rId2"/>
          <a:stretch>
            <a:fillRect/>
          </a:stretch>
        </p:blipFill>
        <p:spPr>
          <a:xfrm>
            <a:off x="1055077" y="90330"/>
            <a:ext cx="7161870" cy="5053169"/>
          </a:xfrm>
          <a:prstGeom prst="rect">
            <a:avLst/>
          </a:prstGeom>
        </p:spPr>
      </p:pic>
    </p:spTree>
    <p:extLst>
      <p:ext uri="{BB962C8B-B14F-4D97-AF65-F5344CB8AC3E}">
        <p14:creationId xmlns:p14="http://schemas.microsoft.com/office/powerpoint/2010/main" val="1554144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Breakfast Club</a:t>
            </a:r>
            <a:endParaRPr lang="en-GB" dirty="0"/>
          </a:p>
        </p:txBody>
      </p:sp>
      <p:sp>
        <p:nvSpPr>
          <p:cNvPr id="3" name="Text Placeholder 2"/>
          <p:cNvSpPr>
            <a:spLocks noGrp="1"/>
          </p:cNvSpPr>
          <p:nvPr>
            <p:ph type="body" idx="1"/>
          </p:nvPr>
        </p:nvSpPr>
        <p:spPr/>
        <p:txBody>
          <a:bodyPr/>
          <a:lstStyle/>
          <a:p>
            <a:r>
              <a:rPr lang="en-GB" dirty="0" smtClean="0"/>
              <a:t>All welcome</a:t>
            </a:r>
          </a:p>
          <a:p>
            <a:r>
              <a:rPr lang="en-GB" dirty="0" smtClean="0"/>
              <a:t>Work through reasoning questions with their friends</a:t>
            </a:r>
          </a:p>
          <a:p>
            <a:r>
              <a:rPr lang="en-GB" dirty="0" smtClean="0"/>
              <a:t>Croissants/brioche/pan au chocolate available</a:t>
            </a:r>
          </a:p>
          <a:p>
            <a:pPr marL="114300" indent="0">
              <a:buNone/>
            </a:pPr>
            <a:endParaRPr lang="en-GB" dirty="0"/>
          </a:p>
          <a:p>
            <a:pPr marL="114300" indent="0">
              <a:buNone/>
            </a:pPr>
            <a:r>
              <a:rPr lang="en-GB" b="1" dirty="0" smtClean="0">
                <a:solidFill>
                  <a:srgbClr val="FF0000"/>
                </a:solidFill>
              </a:rPr>
              <a:t>4 Tuesday mornings 8am</a:t>
            </a:r>
          </a:p>
          <a:p>
            <a:pPr marL="114300" indent="0">
              <a:buNone/>
            </a:pPr>
            <a:endParaRPr lang="en-GB" dirty="0" smtClean="0"/>
          </a:p>
          <a:p>
            <a:pPr marL="114300" indent="0">
              <a:buNone/>
            </a:pPr>
            <a:r>
              <a:rPr lang="en-GB" b="1" dirty="0" smtClean="0">
                <a:solidFill>
                  <a:srgbClr val="0070C0"/>
                </a:solidFill>
              </a:rPr>
              <a:t>EASTER holidays</a:t>
            </a:r>
          </a:p>
          <a:p>
            <a:pPr marL="114300" indent="0">
              <a:buNone/>
            </a:pPr>
            <a:r>
              <a:rPr lang="en-GB" dirty="0" smtClean="0"/>
              <a:t>Tuesday 16</a:t>
            </a:r>
            <a:r>
              <a:rPr lang="en-GB" baseline="30000" dirty="0" smtClean="0"/>
              <a:t>th</a:t>
            </a:r>
            <a:r>
              <a:rPr lang="en-GB" dirty="0" smtClean="0"/>
              <a:t> April</a:t>
            </a:r>
          </a:p>
          <a:p>
            <a:pPr marL="114300" indent="0">
              <a:buNone/>
            </a:pPr>
            <a:r>
              <a:rPr lang="en-GB" dirty="0" smtClean="0"/>
              <a:t>Tuesday 23</a:t>
            </a:r>
            <a:r>
              <a:rPr lang="en-GB" baseline="30000" dirty="0" smtClean="0"/>
              <a:t>rd</a:t>
            </a:r>
            <a:r>
              <a:rPr lang="en-GB" dirty="0" smtClean="0"/>
              <a:t> April</a:t>
            </a:r>
          </a:p>
          <a:p>
            <a:pPr marL="114300" indent="0">
              <a:buNone/>
            </a:pPr>
            <a:r>
              <a:rPr lang="en-GB" dirty="0" smtClean="0"/>
              <a:t>Tuesday 30</a:t>
            </a:r>
            <a:r>
              <a:rPr lang="en-GB" baseline="30000" dirty="0" smtClean="0"/>
              <a:t>th</a:t>
            </a:r>
            <a:r>
              <a:rPr lang="en-GB" dirty="0" smtClean="0"/>
              <a:t> April</a:t>
            </a:r>
          </a:p>
          <a:p>
            <a:pPr marL="114300" indent="0">
              <a:buNone/>
            </a:pPr>
            <a:r>
              <a:rPr lang="en-GB" dirty="0" smtClean="0"/>
              <a:t>Tuesday 7</a:t>
            </a:r>
            <a:r>
              <a:rPr lang="en-GB" baseline="30000" dirty="0" smtClean="0"/>
              <a:t>th</a:t>
            </a:r>
            <a:r>
              <a:rPr lang="en-GB" dirty="0" smtClean="0"/>
              <a:t> May</a:t>
            </a:r>
          </a:p>
        </p:txBody>
      </p:sp>
      <p:sp>
        <p:nvSpPr>
          <p:cNvPr id="4" name="Slide Number Placeholder 3"/>
          <p:cNvSpPr>
            <a:spLocks noGrp="1"/>
          </p:cNvSpPr>
          <p:nvPr>
            <p:ph type="sldNum" idx="12"/>
          </p:nvPr>
        </p:nvSpPr>
        <p:spPr/>
        <p:txBody>
          <a:bodyPr/>
          <a:lstStyle/>
          <a:p>
            <a:fld id="{00000000-1234-1234-1234-123412341234}" type="slidenum">
              <a:rPr lang="en" smtClean="0"/>
              <a:pPr/>
              <a:t>25</a:t>
            </a:fld>
            <a:endParaRPr lang="en"/>
          </a:p>
        </p:txBody>
      </p:sp>
      <p:pic>
        <p:nvPicPr>
          <p:cNvPr id="5" name="Picture 4"/>
          <p:cNvPicPr>
            <a:picLocks noChangeAspect="1"/>
          </p:cNvPicPr>
          <p:nvPr/>
        </p:nvPicPr>
        <p:blipFill>
          <a:blip r:embed="rId2"/>
          <a:stretch>
            <a:fillRect/>
          </a:stretch>
        </p:blipFill>
        <p:spPr>
          <a:xfrm>
            <a:off x="5067049" y="2001434"/>
            <a:ext cx="2619375" cy="1743075"/>
          </a:xfrm>
          <a:prstGeom prst="rect">
            <a:avLst/>
          </a:prstGeom>
        </p:spPr>
      </p:pic>
    </p:spTree>
    <p:extLst>
      <p:ext uri="{BB962C8B-B14F-4D97-AF65-F5344CB8AC3E}">
        <p14:creationId xmlns:p14="http://schemas.microsoft.com/office/powerpoint/2010/main" val="3034519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sz="2000"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r>
              <a:rPr lang="en-GB" sz="1800" dirty="0" smtClean="0"/>
              <a:t>Give </a:t>
            </a:r>
            <a:r>
              <a:rPr lang="en-GB" sz="1800" dirty="0"/>
              <a:t>them as much encouragement </a:t>
            </a:r>
            <a:r>
              <a:rPr lang="en-GB" sz="1800" dirty="0" smtClean="0"/>
              <a:t>as </a:t>
            </a:r>
            <a:r>
              <a:rPr lang="en-GB" sz="1800" dirty="0"/>
              <a:t>you </a:t>
            </a:r>
            <a:r>
              <a:rPr lang="en-GB" sz="1800" dirty="0" smtClean="0"/>
              <a:t>can.</a:t>
            </a:r>
          </a:p>
          <a:p>
            <a:pPr marL="114300" indent="0">
              <a:buNone/>
            </a:pPr>
            <a:endParaRPr lang="en-GB" sz="1800" dirty="0"/>
          </a:p>
          <a:p>
            <a:r>
              <a:rPr lang="en-GB" sz="1800" dirty="0" smtClean="0"/>
              <a:t>Talk </a:t>
            </a:r>
            <a:r>
              <a:rPr lang="en-GB" sz="1800" dirty="0"/>
              <a:t>to </a:t>
            </a:r>
            <a:r>
              <a:rPr lang="en-GB" sz="1800" dirty="0" smtClean="0"/>
              <a:t>us if </a:t>
            </a:r>
            <a:r>
              <a:rPr lang="en-GB" sz="1800" dirty="0"/>
              <a:t>you have any concerns rather than worry your child</a:t>
            </a:r>
            <a:r>
              <a:rPr lang="en-GB" sz="1800" dirty="0" smtClean="0"/>
              <a:t>.</a:t>
            </a:r>
          </a:p>
          <a:p>
            <a:endParaRPr lang="en-GB" sz="1800" dirty="0"/>
          </a:p>
          <a:p>
            <a:r>
              <a:rPr lang="en-GB" sz="1800" dirty="0"/>
              <a:t>Encourage your child to talk to </a:t>
            </a:r>
            <a:r>
              <a:rPr lang="en-GB" sz="1800" dirty="0" smtClean="0"/>
              <a:t>us </a:t>
            </a:r>
            <a:r>
              <a:rPr lang="en-GB" sz="1800" dirty="0"/>
              <a:t>about their anxieties. </a:t>
            </a:r>
            <a:endParaRPr lang="en-GB" sz="1800" dirty="0" smtClean="0"/>
          </a:p>
          <a:p>
            <a:endParaRPr lang="en-GB" sz="1800" dirty="0"/>
          </a:p>
          <a:p>
            <a:r>
              <a:rPr lang="en-GB" sz="1800" dirty="0"/>
              <a:t>Give your child a quiet, distraction free space to complete </a:t>
            </a:r>
            <a:r>
              <a:rPr lang="en-GB" sz="1800" dirty="0" smtClean="0"/>
              <a:t>homework.</a:t>
            </a:r>
          </a:p>
          <a:p>
            <a:endParaRPr lang="en-GB" sz="1800" dirty="0"/>
          </a:p>
          <a:p>
            <a:r>
              <a:rPr lang="en-GB" sz="1800" dirty="0" smtClean="0"/>
              <a:t>Fresh air and exercise will support their well being in the run up  to SATs</a:t>
            </a:r>
          </a:p>
          <a:p>
            <a:endParaRPr lang="en-GB" sz="1800" dirty="0"/>
          </a:p>
          <a:p>
            <a:r>
              <a:rPr lang="en-GB" sz="1800" dirty="0"/>
              <a:t>Ensure your child is eating and drinking well and getting a good amount of sleep</a:t>
            </a:r>
            <a:r>
              <a:rPr lang="en-GB" sz="1800" dirty="0" smtClean="0"/>
              <a:t>.</a:t>
            </a:r>
          </a:p>
          <a:p>
            <a:endParaRPr lang="en-GB" sz="1800" dirty="0"/>
          </a:p>
          <a:p>
            <a:pPr marL="114300" indent="0">
              <a:buNone/>
            </a:pPr>
            <a:r>
              <a:rPr lang="en-GB" sz="1800" dirty="0" smtClean="0"/>
              <a:t> </a:t>
            </a:r>
            <a:endParaRPr lang="en-GB" sz="1800" dirty="0"/>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The week of the SATs</a:t>
            </a:r>
            <a:endParaRPr lang="en-GB" sz="2400" dirty="0"/>
          </a:p>
        </p:txBody>
      </p:sp>
      <p:sp>
        <p:nvSpPr>
          <p:cNvPr id="3" name="Text Placeholder 2"/>
          <p:cNvSpPr>
            <a:spLocks noGrp="1"/>
          </p:cNvSpPr>
          <p:nvPr>
            <p:ph type="body" idx="1"/>
          </p:nvPr>
        </p:nvSpPr>
        <p:spPr/>
        <p:txBody>
          <a:bodyPr/>
          <a:lstStyle/>
          <a:p>
            <a:endParaRPr lang="en-GB" sz="1800" dirty="0" smtClean="0"/>
          </a:p>
          <a:p>
            <a:r>
              <a:rPr lang="en-GB" sz="1800" dirty="0" smtClean="0"/>
              <a:t>Positive and encouraging</a:t>
            </a:r>
          </a:p>
          <a:p>
            <a:r>
              <a:rPr lang="en-GB" sz="1800" dirty="0" smtClean="0"/>
              <a:t>Early bed times</a:t>
            </a:r>
          </a:p>
          <a:p>
            <a:r>
              <a:rPr lang="en-GB" sz="1800" dirty="0" smtClean="0"/>
              <a:t>Some anxiety will be normal</a:t>
            </a:r>
          </a:p>
          <a:p>
            <a:pPr lvl="1"/>
            <a:r>
              <a:rPr lang="en-GB" sz="1600" dirty="0" smtClean="0"/>
              <a:t>If it is getting too much, speak to us.  </a:t>
            </a:r>
          </a:p>
          <a:p>
            <a:pPr lvl="1"/>
            <a:endParaRPr lang="en-GB" sz="1600" dirty="0" smtClean="0"/>
          </a:p>
          <a:p>
            <a:r>
              <a:rPr lang="en-GB" sz="1800" dirty="0" smtClean="0"/>
              <a:t>Eat well and plenty – healthy breakfast </a:t>
            </a:r>
          </a:p>
          <a:p>
            <a:r>
              <a:rPr lang="en-GB" sz="1800" dirty="0" smtClean="0"/>
              <a:t>Water bottle in school</a:t>
            </a:r>
          </a:p>
          <a:p>
            <a:r>
              <a:rPr lang="en-GB" sz="1800" dirty="0" smtClean="0"/>
              <a:t>Arrive at school on time (or a few </a:t>
            </a:r>
            <a:r>
              <a:rPr lang="en-GB" sz="1800" dirty="0" err="1" smtClean="0"/>
              <a:t>mins</a:t>
            </a:r>
            <a:r>
              <a:rPr lang="en-GB" sz="1800" dirty="0" smtClean="0"/>
              <a:t> early)</a:t>
            </a:r>
          </a:p>
          <a:p>
            <a:endParaRPr lang="en-GB" sz="1800" dirty="0" smtClean="0"/>
          </a:p>
          <a:p>
            <a:endParaRPr lang="en-GB" sz="1800" dirty="0" smtClean="0"/>
          </a:p>
          <a:p>
            <a:endParaRPr lang="en-GB" sz="1800" dirty="0" smtClean="0"/>
          </a:p>
        </p:txBody>
      </p:sp>
      <p:sp>
        <p:nvSpPr>
          <p:cNvPr id="4" name="Slide Number Placeholder 3"/>
          <p:cNvSpPr>
            <a:spLocks noGrp="1"/>
          </p:cNvSpPr>
          <p:nvPr>
            <p:ph type="sldNum" idx="12"/>
          </p:nvPr>
        </p:nvSpPr>
        <p:spPr/>
        <p:txBody>
          <a:bodyPr/>
          <a:lstStyle/>
          <a:p>
            <a:fld id="{00000000-1234-1234-1234-123412341234}" type="slidenum">
              <a:rPr lang="en" smtClean="0"/>
              <a:pPr/>
              <a:t>27</a:t>
            </a:fld>
            <a:endParaRPr lang="en"/>
          </a:p>
        </p:txBody>
      </p:sp>
      <p:pic>
        <p:nvPicPr>
          <p:cNvPr id="5" name="Picture 4"/>
          <p:cNvPicPr>
            <a:picLocks noChangeAspect="1"/>
          </p:cNvPicPr>
          <p:nvPr/>
        </p:nvPicPr>
        <p:blipFill>
          <a:blip r:embed="rId2"/>
          <a:stretch>
            <a:fillRect/>
          </a:stretch>
        </p:blipFill>
        <p:spPr>
          <a:xfrm>
            <a:off x="7165658" y="424638"/>
            <a:ext cx="1581150" cy="2895600"/>
          </a:xfrm>
          <a:prstGeom prst="rect">
            <a:avLst/>
          </a:prstGeom>
        </p:spPr>
      </p:pic>
      <p:pic>
        <p:nvPicPr>
          <p:cNvPr id="6" name="Picture 5"/>
          <p:cNvPicPr>
            <a:picLocks noChangeAspect="1"/>
          </p:cNvPicPr>
          <p:nvPr/>
        </p:nvPicPr>
        <p:blipFill>
          <a:blip r:embed="rId3"/>
          <a:stretch>
            <a:fillRect/>
          </a:stretch>
        </p:blipFill>
        <p:spPr>
          <a:xfrm>
            <a:off x="6491258" y="3529742"/>
            <a:ext cx="1981200" cy="1133475"/>
          </a:xfrm>
          <a:prstGeom prst="rect">
            <a:avLst/>
          </a:prstGeom>
        </p:spPr>
      </p:pic>
    </p:spTree>
    <p:extLst>
      <p:ext uri="{BB962C8B-B14F-4D97-AF65-F5344CB8AC3E}">
        <p14:creationId xmlns:p14="http://schemas.microsoft.com/office/powerpoint/2010/main" val="2582429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sz="2400"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sz="1800" dirty="0" smtClean="0">
                <a:solidFill>
                  <a:srgbClr val="FF0000"/>
                </a:solidFill>
              </a:rPr>
              <a:t>The </a:t>
            </a:r>
            <a:r>
              <a:rPr lang="en-GB" sz="1800" dirty="0">
                <a:solidFill>
                  <a:srgbClr val="FF0000"/>
                </a:solidFill>
              </a:rPr>
              <a:t>adults you work with all want you to do your best</a:t>
            </a:r>
            <a:r>
              <a:rPr lang="en-GB" sz="1800" dirty="0" smtClean="0">
                <a:solidFill>
                  <a:srgbClr val="FF0000"/>
                </a:solidFill>
              </a:rPr>
              <a:t>.</a:t>
            </a:r>
          </a:p>
          <a:p>
            <a:r>
              <a:rPr lang="en-GB" sz="1800" dirty="0" smtClean="0">
                <a:solidFill>
                  <a:srgbClr val="2779F5"/>
                </a:solidFill>
              </a:rPr>
              <a:t>Everyone in Year 6 has made brilliant progress.</a:t>
            </a:r>
          </a:p>
          <a:p>
            <a:r>
              <a:rPr lang="en-GB" sz="1800" dirty="0" smtClean="0">
                <a:solidFill>
                  <a:srgbClr val="FF0000"/>
                </a:solidFill>
              </a:rPr>
              <a:t>Show off what you can do.</a:t>
            </a:r>
            <a:endParaRPr lang="en-GB" sz="1800" dirty="0">
              <a:solidFill>
                <a:srgbClr val="FF0000"/>
              </a:solidFill>
            </a:endParaRPr>
          </a:p>
          <a:p>
            <a:r>
              <a:rPr lang="en-GB" sz="1800" dirty="0">
                <a:solidFill>
                  <a:srgbClr val="2779F5"/>
                </a:solidFill>
              </a:rPr>
              <a:t>Get plenty of sleep and eat </a:t>
            </a:r>
            <a:r>
              <a:rPr lang="en-GB" sz="1800" dirty="0" smtClean="0">
                <a:solidFill>
                  <a:srgbClr val="2779F5"/>
                </a:solidFill>
              </a:rPr>
              <a:t>well: </a:t>
            </a:r>
            <a:r>
              <a:rPr lang="en-GB" sz="1800" dirty="0">
                <a:solidFill>
                  <a:srgbClr val="2779F5"/>
                </a:solidFill>
              </a:rPr>
              <a:t>this will help your brain.</a:t>
            </a:r>
          </a:p>
          <a:p>
            <a:r>
              <a:rPr lang="en-GB" sz="1800" dirty="0">
                <a:solidFill>
                  <a:srgbClr val="FF0000"/>
                </a:solidFill>
              </a:rPr>
              <a:t>Read all the questions carefully. This can help you to avoid silly mistakes.</a:t>
            </a:r>
          </a:p>
          <a:p>
            <a:r>
              <a:rPr lang="en-GB" sz="1800" dirty="0">
                <a:solidFill>
                  <a:srgbClr val="2779F5"/>
                </a:solidFill>
              </a:rPr>
              <a:t>Don’t panic. There may be questions you think you can’t answer. Take a deep breath. Read it again. You can always move on and go back to it later. It’s often better to write something rather than nothing. </a:t>
            </a:r>
          </a:p>
          <a:p>
            <a:r>
              <a:rPr lang="en-GB" sz="1800" dirty="0">
                <a:solidFill>
                  <a:srgbClr val="FF0000"/>
                </a:solidFill>
              </a:rPr>
              <a:t>Remember that the Year 6 SATs last for 4 days out of your whole life</a:t>
            </a:r>
            <a:r>
              <a:rPr lang="en-GB" sz="1800" dirty="0" smtClean="0">
                <a:solidFill>
                  <a:srgbClr val="FF0000"/>
                </a:solidFill>
              </a:rPr>
              <a:t>!   They aren’t any different to what we have practised in class. You have worked so hard and you are ready for them.    </a:t>
            </a:r>
            <a:endParaRPr lang="en-GB" sz="1800" dirty="0">
              <a:solidFill>
                <a:srgbClr val="FF0000"/>
              </a:solidFill>
            </a:endParaRPr>
          </a:p>
          <a:p>
            <a:pPr marL="114300" indent="0">
              <a:buNone/>
            </a:pPr>
            <a:endParaRPr lang="en-GB" sz="1800" dirty="0"/>
          </a:p>
          <a:p>
            <a:pPr marL="114300" indent="0">
              <a:buNone/>
            </a:pPr>
            <a:endParaRPr lang="en-GB" sz="1800" dirty="0"/>
          </a:p>
          <a:p>
            <a:pPr marL="114300" indent="0">
              <a:buNone/>
            </a:pPr>
            <a:endParaRPr lang="en-GB" sz="1800" i="1" dirty="0">
              <a:solidFill>
                <a:srgbClr val="283593"/>
              </a:solidFill>
            </a:endParaRP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1643563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Moderation</a:t>
            </a:r>
            <a:endParaRPr lang="en-GB" dirty="0"/>
          </a:p>
        </p:txBody>
      </p:sp>
      <p:sp>
        <p:nvSpPr>
          <p:cNvPr id="3" name="Text Placeholder 2"/>
          <p:cNvSpPr>
            <a:spLocks noGrp="1"/>
          </p:cNvSpPr>
          <p:nvPr>
            <p:ph type="body" idx="1"/>
          </p:nvPr>
        </p:nvSpPr>
        <p:spPr/>
        <p:txBody>
          <a:bodyPr/>
          <a:lstStyle/>
          <a:p>
            <a:r>
              <a:rPr lang="en-GB" dirty="0" smtClean="0"/>
              <a:t>Writing is teacher assessed from work done throughout the year</a:t>
            </a:r>
          </a:p>
          <a:p>
            <a:endParaRPr lang="en-GB" dirty="0" smtClean="0"/>
          </a:p>
          <a:p>
            <a:r>
              <a:rPr lang="en-GB" dirty="0" smtClean="0"/>
              <a:t>Our judgements are moderated internally by SLT, other local Y6 teachers and often externally by the local authority</a:t>
            </a:r>
          </a:p>
          <a:p>
            <a:r>
              <a:rPr lang="en-GB" dirty="0" smtClean="0"/>
              <a:t>Judgements:  </a:t>
            </a:r>
          </a:p>
          <a:p>
            <a:pPr lvl="1"/>
            <a:r>
              <a:rPr lang="en-GB" dirty="0" smtClean="0"/>
              <a:t>Working towards the expected standard</a:t>
            </a:r>
          </a:p>
          <a:p>
            <a:pPr lvl="1"/>
            <a:r>
              <a:rPr lang="en-GB" dirty="0" smtClean="0"/>
              <a:t>Working at the expected standard</a:t>
            </a:r>
          </a:p>
          <a:p>
            <a:pPr lvl="1"/>
            <a:r>
              <a:rPr lang="en-GB" dirty="0" smtClean="0"/>
              <a:t>Working at the greater depth standard</a:t>
            </a:r>
          </a:p>
          <a:p>
            <a:pPr lvl="1"/>
            <a:endParaRPr lang="en-GB" dirty="0"/>
          </a:p>
          <a:p>
            <a:pPr marL="596900" lvl="1" indent="0">
              <a:buNone/>
            </a:pPr>
            <a:r>
              <a:rPr lang="en-GB" dirty="0" smtClean="0"/>
              <a:t>GDS writing is incredibly strong</a:t>
            </a:r>
          </a:p>
          <a:p>
            <a:pPr lvl="2"/>
            <a:r>
              <a:rPr lang="en-GB" dirty="0" smtClean="0"/>
              <a:t>Technically accurate, precise vocabulary  and a creative flair  </a:t>
            </a:r>
          </a:p>
          <a:p>
            <a:pPr marL="114300" indent="0">
              <a:buNone/>
            </a:pP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29</a:t>
            </a:fld>
            <a:endParaRPr lang="en"/>
          </a:p>
        </p:txBody>
      </p:sp>
      <p:pic>
        <p:nvPicPr>
          <p:cNvPr id="5" name="Picture 4"/>
          <p:cNvPicPr>
            <a:picLocks noChangeAspect="1"/>
          </p:cNvPicPr>
          <p:nvPr/>
        </p:nvPicPr>
        <p:blipFill>
          <a:blip r:embed="rId2"/>
          <a:stretch>
            <a:fillRect/>
          </a:stretch>
        </p:blipFill>
        <p:spPr>
          <a:xfrm>
            <a:off x="6445306" y="1669235"/>
            <a:ext cx="2386994" cy="2946811"/>
          </a:xfrm>
          <a:prstGeom prst="rect">
            <a:avLst/>
          </a:prstGeom>
        </p:spPr>
      </p:pic>
    </p:spTree>
    <p:extLst>
      <p:ext uri="{BB962C8B-B14F-4D97-AF65-F5344CB8AC3E}">
        <p14:creationId xmlns:p14="http://schemas.microsoft.com/office/powerpoint/2010/main" val="137961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smtClean="0">
                <a:solidFill>
                  <a:srgbClr val="283593"/>
                </a:solidFill>
              </a:rPr>
              <a:t>Monday 13</a:t>
            </a:r>
            <a:r>
              <a:rPr lang="en-GB" baseline="30000" dirty="0" smtClean="0">
                <a:solidFill>
                  <a:srgbClr val="283593"/>
                </a:solidFill>
              </a:rPr>
              <a:t>th</a:t>
            </a:r>
            <a:r>
              <a:rPr lang="en-GB" dirty="0" smtClean="0">
                <a:solidFill>
                  <a:srgbClr val="283593"/>
                </a:solidFill>
              </a:rPr>
              <a:t> May </a:t>
            </a:r>
            <a:r>
              <a:rPr lang="en-GB" dirty="0" smtClean="0"/>
              <a:t>ending </a:t>
            </a:r>
            <a:r>
              <a:rPr lang="en-GB" dirty="0"/>
              <a:t>on </a:t>
            </a:r>
            <a:r>
              <a:rPr lang="en-GB" dirty="0" smtClean="0">
                <a:solidFill>
                  <a:srgbClr val="283593"/>
                </a:solidFill>
              </a:rPr>
              <a:t>Thursday 16</a:t>
            </a:r>
            <a:r>
              <a:rPr lang="en-GB" baseline="30000" dirty="0" smtClean="0">
                <a:solidFill>
                  <a:srgbClr val="283593"/>
                </a:solidFill>
              </a:rPr>
              <a:t>th</a:t>
            </a:r>
            <a:r>
              <a:rPr lang="en-GB" dirty="0" smtClean="0">
                <a:solidFill>
                  <a:srgbClr val="283593"/>
                </a:solidFill>
              </a:rPr>
              <a:t> May. </a:t>
            </a:r>
            <a:endParaRPr lang="en-GB" dirty="0">
              <a:solidFill>
                <a:srgbClr val="FF0000"/>
              </a:solidFill>
            </a:endParaRP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a:t>
            </a:r>
            <a:r>
              <a:rPr lang="en-GB" dirty="0" smtClean="0">
                <a:solidFill>
                  <a:srgbClr val="283593"/>
                </a:solidFill>
                <a:latin typeface="+mn-lt"/>
              </a:rPr>
              <a:t>Monday 13</a:t>
            </a:r>
            <a:r>
              <a:rPr lang="en-GB" baseline="30000" dirty="0" smtClean="0">
                <a:solidFill>
                  <a:srgbClr val="283593"/>
                </a:solidFill>
                <a:latin typeface="+mn-lt"/>
              </a:rPr>
              <a:t>th</a:t>
            </a:r>
            <a:r>
              <a:rPr lang="en-GB" dirty="0" smtClean="0">
                <a:solidFill>
                  <a:srgbClr val="283593"/>
                </a:solidFill>
                <a:latin typeface="+mn-lt"/>
              </a:rPr>
              <a:t> May</a:t>
            </a:r>
            <a:endParaRPr lang="en-GB" dirty="0">
              <a:solidFill>
                <a:srgbClr val="283593"/>
              </a:solidFill>
              <a:latin typeface="+mn-lt"/>
            </a:endParaRPr>
          </a:p>
          <a:p>
            <a:pPr lvl="1">
              <a:lnSpc>
                <a:spcPct val="100000"/>
              </a:lnSpc>
              <a:spcBef>
                <a:spcPts val="0"/>
              </a:spcBef>
            </a:pPr>
            <a:r>
              <a:rPr lang="en-GB" dirty="0">
                <a:solidFill>
                  <a:srgbClr val="283593"/>
                </a:solidFill>
                <a:latin typeface="+mn-lt"/>
              </a:rPr>
              <a:t>Grammar, punctuation and spelling (paper 2: Spelling) – </a:t>
            </a:r>
            <a:r>
              <a:rPr lang="en-GB" dirty="0" smtClean="0">
                <a:solidFill>
                  <a:srgbClr val="283593"/>
                </a:solidFill>
                <a:latin typeface="+mn-lt"/>
              </a:rPr>
              <a:t>Monday 13</a:t>
            </a:r>
            <a:r>
              <a:rPr lang="en-GB" baseline="30000" dirty="0" smtClean="0">
                <a:solidFill>
                  <a:srgbClr val="283593"/>
                </a:solidFill>
                <a:latin typeface="+mn-lt"/>
              </a:rPr>
              <a:t>th</a:t>
            </a:r>
            <a:r>
              <a:rPr lang="en-GB" dirty="0" smtClean="0">
                <a:solidFill>
                  <a:srgbClr val="283593"/>
                </a:solidFill>
                <a:latin typeface="+mn-lt"/>
              </a:rPr>
              <a:t> May</a:t>
            </a:r>
            <a:endParaRPr lang="en-GB" dirty="0">
              <a:solidFill>
                <a:srgbClr val="283593"/>
              </a:solidFill>
              <a:latin typeface="+mn-lt"/>
            </a:endParaRPr>
          </a:p>
          <a:p>
            <a:pPr lvl="1">
              <a:lnSpc>
                <a:spcPct val="100000"/>
              </a:lnSpc>
              <a:spcBef>
                <a:spcPts val="0"/>
              </a:spcBef>
            </a:pPr>
            <a:r>
              <a:rPr lang="en-GB" dirty="0">
                <a:solidFill>
                  <a:srgbClr val="283593"/>
                </a:solidFill>
                <a:latin typeface="+mn-lt"/>
              </a:rPr>
              <a:t>Reading – </a:t>
            </a:r>
            <a:r>
              <a:rPr lang="en-GB" dirty="0" smtClean="0">
                <a:solidFill>
                  <a:srgbClr val="283593"/>
                </a:solidFill>
                <a:latin typeface="+mn-lt"/>
              </a:rPr>
              <a:t>Tuesday 14</a:t>
            </a:r>
            <a:r>
              <a:rPr lang="en-GB" baseline="30000" dirty="0" smtClean="0">
                <a:solidFill>
                  <a:srgbClr val="283593"/>
                </a:solidFill>
                <a:latin typeface="+mn-lt"/>
              </a:rPr>
              <a:t>th</a:t>
            </a:r>
            <a:r>
              <a:rPr lang="en-GB" dirty="0" smtClean="0">
                <a:solidFill>
                  <a:srgbClr val="283593"/>
                </a:solidFill>
                <a:latin typeface="+mn-lt"/>
              </a:rPr>
              <a:t> May</a:t>
            </a:r>
            <a:endParaRPr lang="en-GB" dirty="0">
              <a:solidFill>
                <a:srgbClr val="283593"/>
              </a:solidFill>
              <a:latin typeface="+mn-lt"/>
            </a:endParaRPr>
          </a:p>
          <a:p>
            <a:pPr lvl="1">
              <a:lnSpc>
                <a:spcPct val="100000"/>
              </a:lnSpc>
              <a:spcBef>
                <a:spcPts val="0"/>
              </a:spcBef>
            </a:pPr>
            <a:r>
              <a:rPr lang="en-GB" dirty="0">
                <a:solidFill>
                  <a:srgbClr val="283593"/>
                </a:solidFill>
                <a:latin typeface="+mn-lt"/>
              </a:rPr>
              <a:t>Maths (paper 1: Arithmetic) – </a:t>
            </a:r>
            <a:r>
              <a:rPr lang="en-GB" dirty="0" smtClean="0">
                <a:solidFill>
                  <a:srgbClr val="283593"/>
                </a:solidFill>
                <a:latin typeface="+mn-lt"/>
              </a:rPr>
              <a:t>Wednesday 15</a:t>
            </a:r>
            <a:r>
              <a:rPr lang="en-GB" baseline="30000" dirty="0" smtClean="0">
                <a:solidFill>
                  <a:srgbClr val="283593"/>
                </a:solidFill>
                <a:latin typeface="+mn-lt"/>
              </a:rPr>
              <a:t>th</a:t>
            </a:r>
            <a:r>
              <a:rPr lang="en-GB" dirty="0" smtClean="0">
                <a:solidFill>
                  <a:srgbClr val="283593"/>
                </a:solidFill>
                <a:latin typeface="+mn-lt"/>
              </a:rPr>
              <a:t> May</a:t>
            </a:r>
            <a:endParaRPr lang="en-GB" dirty="0">
              <a:solidFill>
                <a:srgbClr val="283593"/>
              </a:solidFill>
              <a:latin typeface="+mn-lt"/>
            </a:endParaRPr>
          </a:p>
          <a:p>
            <a:pPr lvl="1">
              <a:lnSpc>
                <a:spcPct val="100000"/>
              </a:lnSpc>
              <a:spcBef>
                <a:spcPts val="0"/>
              </a:spcBef>
            </a:pPr>
            <a:r>
              <a:rPr lang="en-GB" dirty="0">
                <a:solidFill>
                  <a:srgbClr val="283593"/>
                </a:solidFill>
                <a:latin typeface="+mn-lt"/>
              </a:rPr>
              <a:t>Maths (paper 2: Reasoning) – </a:t>
            </a:r>
            <a:r>
              <a:rPr lang="en-GB" dirty="0" smtClean="0">
                <a:solidFill>
                  <a:srgbClr val="283593"/>
                </a:solidFill>
                <a:latin typeface="+mn-lt"/>
              </a:rPr>
              <a:t>Wednesday 15</a:t>
            </a:r>
            <a:r>
              <a:rPr lang="en-GB" baseline="30000" dirty="0" smtClean="0">
                <a:solidFill>
                  <a:srgbClr val="283593"/>
                </a:solidFill>
                <a:latin typeface="+mn-lt"/>
              </a:rPr>
              <a:t>th</a:t>
            </a:r>
            <a:r>
              <a:rPr lang="en-GB" dirty="0" smtClean="0">
                <a:solidFill>
                  <a:srgbClr val="283593"/>
                </a:solidFill>
                <a:latin typeface="+mn-lt"/>
              </a:rPr>
              <a:t> May</a:t>
            </a:r>
            <a:endParaRPr lang="en-GB" dirty="0">
              <a:solidFill>
                <a:srgbClr val="283593"/>
              </a:solidFill>
              <a:latin typeface="+mn-lt"/>
            </a:endParaRPr>
          </a:p>
          <a:p>
            <a:pPr lvl="1">
              <a:lnSpc>
                <a:spcPct val="100000"/>
              </a:lnSpc>
              <a:spcBef>
                <a:spcPts val="0"/>
              </a:spcBef>
            </a:pPr>
            <a:r>
              <a:rPr lang="en-GB" dirty="0">
                <a:solidFill>
                  <a:srgbClr val="283593"/>
                </a:solidFill>
                <a:latin typeface="+mn-lt"/>
              </a:rPr>
              <a:t>Maths (paper 3: Reasoning) – </a:t>
            </a:r>
            <a:r>
              <a:rPr lang="en-GB" dirty="0" smtClean="0">
                <a:solidFill>
                  <a:srgbClr val="283593"/>
                </a:solidFill>
                <a:latin typeface="+mn-lt"/>
              </a:rPr>
              <a:t>Thursday 16</a:t>
            </a:r>
            <a:r>
              <a:rPr lang="en-GB" baseline="30000" dirty="0" smtClean="0">
                <a:solidFill>
                  <a:srgbClr val="283593"/>
                </a:solidFill>
                <a:latin typeface="+mn-lt"/>
              </a:rPr>
              <a:t>th</a:t>
            </a:r>
            <a:r>
              <a:rPr lang="en-GB" dirty="0" smtClean="0">
                <a:solidFill>
                  <a:srgbClr val="283593"/>
                </a:solidFill>
                <a:latin typeface="+mn-lt"/>
              </a:rPr>
              <a:t> May</a:t>
            </a:r>
          </a:p>
          <a:p>
            <a:pPr lvl="1">
              <a:lnSpc>
                <a:spcPct val="100000"/>
              </a:lnSpc>
              <a:spcBef>
                <a:spcPts val="0"/>
              </a:spcBef>
            </a:pPr>
            <a:endParaRPr lang="en-GB" dirty="0">
              <a:solidFill>
                <a:srgbClr val="283593"/>
              </a:solidFill>
              <a:latin typeface="+mn-lt"/>
            </a:endParaRP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FF0000"/>
                </a:solidFill>
                <a:effectLst/>
                <a:uLnTx/>
                <a:uFillTx/>
                <a:latin typeface="Arial"/>
                <a:sym typeface="Nunito"/>
              </a:rPr>
              <a:t>Writing is assessed using evidence collected throughout Year 6. There is no Year 6 SATs writing test.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6"/>
            <a:ext cx="8520600" cy="434776"/>
          </a:xfrm>
        </p:spPr>
        <p:txBody>
          <a:bodyPr/>
          <a:lstStyle/>
          <a:p>
            <a:r>
              <a:rPr lang="en-GB" dirty="0" smtClean="0"/>
              <a:t>After SATs</a:t>
            </a:r>
            <a:endParaRPr lang="en-GB" sz="2000" dirty="0"/>
          </a:p>
        </p:txBody>
      </p:sp>
      <p:sp>
        <p:nvSpPr>
          <p:cNvPr id="3" name="Text Placeholder 2"/>
          <p:cNvSpPr>
            <a:spLocks noGrp="1"/>
          </p:cNvSpPr>
          <p:nvPr>
            <p:ph type="body" idx="1"/>
          </p:nvPr>
        </p:nvSpPr>
        <p:spPr>
          <a:xfrm>
            <a:off x="78115" y="344309"/>
            <a:ext cx="5517467" cy="3829573"/>
          </a:xfrm>
        </p:spPr>
        <p:txBody>
          <a:bodyPr/>
          <a:lstStyle/>
          <a:p>
            <a:r>
              <a:rPr lang="en-GB" dirty="0" smtClean="0">
                <a:solidFill>
                  <a:srgbClr val="2779F5"/>
                </a:solidFill>
              </a:rPr>
              <a:t>Y6 residential 17</a:t>
            </a:r>
            <a:r>
              <a:rPr lang="en-GB" baseline="30000" dirty="0" smtClean="0">
                <a:solidFill>
                  <a:srgbClr val="2779F5"/>
                </a:solidFill>
              </a:rPr>
              <a:t>th</a:t>
            </a:r>
            <a:r>
              <a:rPr lang="en-GB" dirty="0" smtClean="0">
                <a:solidFill>
                  <a:srgbClr val="2779F5"/>
                </a:solidFill>
              </a:rPr>
              <a:t> - 20</a:t>
            </a:r>
            <a:r>
              <a:rPr lang="en-GB" baseline="30000" dirty="0" smtClean="0">
                <a:solidFill>
                  <a:srgbClr val="2779F5"/>
                </a:solidFill>
              </a:rPr>
              <a:t>th</a:t>
            </a:r>
            <a:r>
              <a:rPr lang="en-GB" dirty="0" smtClean="0">
                <a:solidFill>
                  <a:srgbClr val="2779F5"/>
                </a:solidFill>
              </a:rPr>
              <a:t>  May</a:t>
            </a:r>
          </a:p>
          <a:p>
            <a:r>
              <a:rPr lang="en-GB" dirty="0" smtClean="0">
                <a:solidFill>
                  <a:srgbClr val="C00000"/>
                </a:solidFill>
              </a:rPr>
              <a:t>Writing </a:t>
            </a:r>
          </a:p>
          <a:p>
            <a:r>
              <a:rPr lang="en-GB" dirty="0" smtClean="0">
                <a:solidFill>
                  <a:srgbClr val="C00000"/>
                </a:solidFill>
              </a:rPr>
              <a:t>Reading</a:t>
            </a:r>
          </a:p>
          <a:p>
            <a:r>
              <a:rPr lang="en-GB" dirty="0" smtClean="0">
                <a:solidFill>
                  <a:srgbClr val="C00000"/>
                </a:solidFill>
              </a:rPr>
              <a:t>Geography, history, science, DT, computing, PE, music, Spanish, RE, PSHE</a:t>
            </a:r>
          </a:p>
          <a:p>
            <a:r>
              <a:rPr lang="en-GB" dirty="0" smtClean="0">
                <a:solidFill>
                  <a:srgbClr val="C00000"/>
                </a:solidFill>
              </a:rPr>
              <a:t>Maths projects / revision for secondary school</a:t>
            </a:r>
          </a:p>
          <a:p>
            <a:r>
              <a:rPr lang="en-GB" dirty="0" smtClean="0">
                <a:solidFill>
                  <a:srgbClr val="2779F5"/>
                </a:solidFill>
              </a:rPr>
              <a:t>Transition work for secondary school</a:t>
            </a:r>
          </a:p>
          <a:p>
            <a:r>
              <a:rPr lang="en-GB" dirty="0" smtClean="0">
                <a:solidFill>
                  <a:srgbClr val="FF0000"/>
                </a:solidFill>
              </a:rPr>
              <a:t>Business Enterprise and trip (Alton Towers??)</a:t>
            </a:r>
          </a:p>
          <a:p>
            <a:r>
              <a:rPr lang="en-GB" dirty="0" smtClean="0"/>
              <a:t>Y6 Water fight / sports / games</a:t>
            </a:r>
          </a:p>
          <a:p>
            <a:r>
              <a:rPr lang="en-GB" dirty="0" smtClean="0">
                <a:solidFill>
                  <a:srgbClr val="7030A0"/>
                </a:solidFill>
              </a:rPr>
              <a:t>Y6 leavers service at Manchester </a:t>
            </a:r>
            <a:r>
              <a:rPr lang="en-GB" dirty="0" smtClean="0">
                <a:solidFill>
                  <a:srgbClr val="7030A0"/>
                </a:solidFill>
              </a:rPr>
              <a:t>Cathedral (children only) </a:t>
            </a:r>
            <a:endParaRPr lang="en-GB" dirty="0" smtClean="0">
              <a:solidFill>
                <a:srgbClr val="7030A0"/>
              </a:solidFill>
            </a:endParaRPr>
          </a:p>
          <a:p>
            <a:r>
              <a:rPr lang="en-GB" dirty="0" smtClean="0">
                <a:solidFill>
                  <a:srgbClr val="00B050"/>
                </a:solidFill>
              </a:rPr>
              <a:t>Y6 Performance – Wizard of </a:t>
            </a:r>
            <a:r>
              <a:rPr lang="en-GB" dirty="0" smtClean="0">
                <a:solidFill>
                  <a:srgbClr val="00B050"/>
                </a:solidFill>
              </a:rPr>
              <a:t>OZ (11</a:t>
            </a:r>
            <a:r>
              <a:rPr lang="en-GB" baseline="30000" dirty="0" smtClean="0">
                <a:solidFill>
                  <a:srgbClr val="00B050"/>
                </a:solidFill>
              </a:rPr>
              <a:t>th</a:t>
            </a:r>
            <a:r>
              <a:rPr lang="en-GB" dirty="0" smtClean="0">
                <a:solidFill>
                  <a:srgbClr val="00B050"/>
                </a:solidFill>
              </a:rPr>
              <a:t> and </a:t>
            </a:r>
            <a:r>
              <a:rPr lang="en-GB" smtClean="0">
                <a:solidFill>
                  <a:srgbClr val="00B050"/>
                </a:solidFill>
              </a:rPr>
              <a:t>12</a:t>
            </a:r>
            <a:r>
              <a:rPr lang="en-GB" baseline="30000" smtClean="0">
                <a:solidFill>
                  <a:srgbClr val="00B050"/>
                </a:solidFill>
              </a:rPr>
              <a:t>th</a:t>
            </a:r>
            <a:r>
              <a:rPr lang="en-GB" smtClean="0">
                <a:solidFill>
                  <a:srgbClr val="00B050"/>
                </a:solidFill>
              </a:rPr>
              <a:t> July)</a:t>
            </a:r>
            <a:endParaRPr lang="en-GB" dirty="0" smtClean="0">
              <a:solidFill>
                <a:srgbClr val="00B050"/>
              </a:solidFill>
            </a:endParaRPr>
          </a:p>
          <a:p>
            <a:r>
              <a:rPr lang="en-GB" dirty="0" smtClean="0">
                <a:solidFill>
                  <a:srgbClr val="FF0000"/>
                </a:solidFill>
              </a:rPr>
              <a:t>Y6 leavers church service Thurs 18</a:t>
            </a:r>
            <a:r>
              <a:rPr lang="en-GB" baseline="30000" dirty="0" smtClean="0">
                <a:solidFill>
                  <a:srgbClr val="FF0000"/>
                </a:solidFill>
              </a:rPr>
              <a:t>th</a:t>
            </a:r>
            <a:r>
              <a:rPr lang="en-GB" dirty="0" smtClean="0">
                <a:solidFill>
                  <a:srgbClr val="FF0000"/>
                </a:solidFill>
              </a:rPr>
              <a:t> July </a:t>
            </a:r>
            <a:r>
              <a:rPr lang="en-GB" dirty="0" smtClean="0">
                <a:solidFill>
                  <a:srgbClr val="FF0000"/>
                </a:solidFill>
              </a:rPr>
              <a:t>AM (parents welcome)</a:t>
            </a:r>
            <a:endParaRPr lang="en-GB" dirty="0" smtClean="0">
              <a:solidFill>
                <a:srgbClr val="FF0000"/>
              </a:solidFill>
            </a:endParaRPr>
          </a:p>
          <a:p>
            <a:r>
              <a:rPr lang="en-GB" dirty="0" smtClean="0">
                <a:solidFill>
                  <a:srgbClr val="0070C0"/>
                </a:solidFill>
              </a:rPr>
              <a:t>Last day – parents invited in before the children leave at the end of the day.  (details TBC)</a:t>
            </a:r>
            <a:endParaRPr lang="en-GB" dirty="0">
              <a:solidFill>
                <a:srgbClr val="0070C0"/>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30</a:t>
            </a:fld>
            <a:endParaRPr lang="en"/>
          </a:p>
        </p:txBody>
      </p:sp>
      <p:pic>
        <p:nvPicPr>
          <p:cNvPr id="5" name="Picture 4"/>
          <p:cNvPicPr>
            <a:picLocks noChangeAspect="1"/>
          </p:cNvPicPr>
          <p:nvPr/>
        </p:nvPicPr>
        <p:blipFill>
          <a:blip r:embed="rId3"/>
          <a:stretch>
            <a:fillRect/>
          </a:stretch>
        </p:blipFill>
        <p:spPr>
          <a:xfrm>
            <a:off x="6554183" y="138931"/>
            <a:ext cx="2466975" cy="1847850"/>
          </a:xfrm>
          <a:prstGeom prst="rect">
            <a:avLst/>
          </a:prstGeom>
        </p:spPr>
      </p:pic>
      <p:pic>
        <p:nvPicPr>
          <p:cNvPr id="7" name="Picture 6"/>
          <p:cNvPicPr>
            <a:picLocks noChangeAspect="1"/>
          </p:cNvPicPr>
          <p:nvPr/>
        </p:nvPicPr>
        <p:blipFill>
          <a:blip r:embed="rId4"/>
          <a:stretch>
            <a:fillRect/>
          </a:stretch>
        </p:blipFill>
        <p:spPr>
          <a:xfrm>
            <a:off x="5952284" y="1986781"/>
            <a:ext cx="3068874" cy="1965844"/>
          </a:xfrm>
          <a:prstGeom prst="rect">
            <a:avLst/>
          </a:prstGeom>
        </p:spPr>
      </p:pic>
      <p:pic>
        <p:nvPicPr>
          <p:cNvPr id="8" name="Picture 7"/>
          <p:cNvPicPr>
            <a:picLocks noChangeAspect="1"/>
          </p:cNvPicPr>
          <p:nvPr/>
        </p:nvPicPr>
        <p:blipFill>
          <a:blip r:embed="rId5"/>
          <a:stretch>
            <a:fillRect/>
          </a:stretch>
        </p:blipFill>
        <p:spPr>
          <a:xfrm>
            <a:off x="4851579" y="424638"/>
            <a:ext cx="1159411" cy="1032753"/>
          </a:xfrm>
          <a:prstGeom prst="rect">
            <a:avLst/>
          </a:prstGeom>
        </p:spPr>
      </p:pic>
      <p:pic>
        <p:nvPicPr>
          <p:cNvPr id="6" name="Picture 5"/>
          <p:cNvPicPr>
            <a:picLocks noChangeAspect="1"/>
          </p:cNvPicPr>
          <p:nvPr/>
        </p:nvPicPr>
        <p:blipFill>
          <a:blip r:embed="rId6"/>
          <a:stretch>
            <a:fillRect/>
          </a:stretch>
        </p:blipFill>
        <p:spPr>
          <a:xfrm>
            <a:off x="7151427" y="3770433"/>
            <a:ext cx="1910161" cy="1430777"/>
          </a:xfrm>
          <a:prstGeom prst="rect">
            <a:avLst/>
          </a:prstGeom>
        </p:spPr>
      </p:pic>
    </p:spTree>
    <p:extLst>
      <p:ext uri="{BB962C8B-B14F-4D97-AF65-F5344CB8AC3E}">
        <p14:creationId xmlns:p14="http://schemas.microsoft.com/office/powerpoint/2010/main" val="3871519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Business Enterprise</a:t>
            </a:r>
            <a:endParaRPr lang="en-GB" sz="2400" dirty="0"/>
          </a:p>
        </p:txBody>
      </p:sp>
      <p:sp>
        <p:nvSpPr>
          <p:cNvPr id="3" name="Text Placeholder 2"/>
          <p:cNvSpPr>
            <a:spLocks noGrp="1"/>
          </p:cNvSpPr>
          <p:nvPr>
            <p:ph type="body" idx="1"/>
          </p:nvPr>
        </p:nvSpPr>
        <p:spPr>
          <a:xfrm>
            <a:off x="-161109" y="642026"/>
            <a:ext cx="4478150" cy="3829573"/>
          </a:xfrm>
        </p:spPr>
        <p:txBody>
          <a:bodyPr/>
          <a:lstStyle/>
          <a:p>
            <a:r>
              <a:rPr lang="en-GB" dirty="0" smtClean="0"/>
              <a:t>Teams </a:t>
            </a:r>
          </a:p>
          <a:p>
            <a:r>
              <a:rPr lang="en-GB" dirty="0" smtClean="0"/>
              <a:t>Develop an idea to sell and make a profit</a:t>
            </a:r>
          </a:p>
          <a:p>
            <a:r>
              <a:rPr lang="en-GB" dirty="0" smtClean="0">
                <a:solidFill>
                  <a:srgbClr val="FF0000"/>
                </a:solidFill>
              </a:rPr>
              <a:t>Team </a:t>
            </a:r>
            <a:r>
              <a:rPr lang="en-GB" dirty="0">
                <a:solidFill>
                  <a:srgbClr val="FF0000"/>
                </a:solidFill>
              </a:rPr>
              <a:t>work, problem solving, </a:t>
            </a:r>
            <a:r>
              <a:rPr lang="en-GB" dirty="0" smtClean="0">
                <a:solidFill>
                  <a:srgbClr val="FF0000"/>
                </a:solidFill>
              </a:rPr>
              <a:t>communication, initiative, </a:t>
            </a:r>
            <a:r>
              <a:rPr lang="en-GB" dirty="0">
                <a:solidFill>
                  <a:srgbClr val="FF0000"/>
                </a:solidFill>
              </a:rPr>
              <a:t>leadership skills,  </a:t>
            </a:r>
            <a:r>
              <a:rPr lang="en-GB" dirty="0" smtClean="0">
                <a:solidFill>
                  <a:srgbClr val="FF0000"/>
                </a:solidFill>
              </a:rPr>
              <a:t>concepts </a:t>
            </a:r>
            <a:r>
              <a:rPr lang="en-GB" dirty="0">
                <a:solidFill>
                  <a:srgbClr val="FF0000"/>
                </a:solidFill>
              </a:rPr>
              <a:t>such profit, </a:t>
            </a:r>
            <a:r>
              <a:rPr lang="en-GB" dirty="0" smtClean="0">
                <a:solidFill>
                  <a:srgbClr val="FF0000"/>
                </a:solidFill>
              </a:rPr>
              <a:t>handling </a:t>
            </a:r>
            <a:r>
              <a:rPr lang="en-GB" dirty="0">
                <a:solidFill>
                  <a:srgbClr val="FF0000"/>
                </a:solidFill>
              </a:rPr>
              <a:t>money and how a business is run. </a:t>
            </a:r>
            <a:endParaRPr lang="en-GB" dirty="0" smtClean="0">
              <a:solidFill>
                <a:srgbClr val="FF0000"/>
              </a:solidFill>
            </a:endParaRPr>
          </a:p>
          <a:p>
            <a:r>
              <a:rPr lang="en-GB" dirty="0" smtClean="0"/>
              <a:t>Dragon’s Den</a:t>
            </a:r>
          </a:p>
          <a:p>
            <a:r>
              <a:rPr lang="en-GB" dirty="0" smtClean="0">
                <a:solidFill>
                  <a:srgbClr val="2779F5"/>
                </a:solidFill>
              </a:rPr>
              <a:t>Parents shouldn’t be out of pocket</a:t>
            </a:r>
          </a:p>
          <a:p>
            <a:r>
              <a:rPr lang="en-GB" dirty="0" smtClean="0"/>
              <a:t>Selling day in school</a:t>
            </a:r>
          </a:p>
          <a:p>
            <a:r>
              <a:rPr lang="en-GB" dirty="0" smtClean="0"/>
              <a:t>Profits to be split between charity (children’s choice), towards a trip (possibly Alton Towers) and some money comes into school for resources which benefit children across school.  </a:t>
            </a: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31</a:t>
            </a:fld>
            <a:endParaRPr lang="en"/>
          </a:p>
        </p:txBody>
      </p:sp>
      <p:pic>
        <p:nvPicPr>
          <p:cNvPr id="6" name="Picture 5"/>
          <p:cNvPicPr>
            <a:picLocks noChangeAspect="1"/>
          </p:cNvPicPr>
          <p:nvPr/>
        </p:nvPicPr>
        <p:blipFill>
          <a:blip r:embed="rId2"/>
          <a:stretch>
            <a:fillRect/>
          </a:stretch>
        </p:blipFill>
        <p:spPr>
          <a:xfrm>
            <a:off x="4124203" y="0"/>
            <a:ext cx="2715904" cy="1535961"/>
          </a:xfrm>
          <a:prstGeom prst="rect">
            <a:avLst/>
          </a:prstGeom>
        </p:spPr>
      </p:pic>
      <p:pic>
        <p:nvPicPr>
          <p:cNvPr id="7" name="Picture 6"/>
          <p:cNvPicPr>
            <a:picLocks noChangeAspect="1"/>
          </p:cNvPicPr>
          <p:nvPr/>
        </p:nvPicPr>
        <p:blipFill>
          <a:blip r:embed="rId3"/>
          <a:stretch>
            <a:fillRect/>
          </a:stretch>
        </p:blipFill>
        <p:spPr>
          <a:xfrm>
            <a:off x="6208652" y="929499"/>
            <a:ext cx="3044895" cy="2106859"/>
          </a:xfrm>
          <a:prstGeom prst="rect">
            <a:avLst/>
          </a:prstGeom>
        </p:spPr>
      </p:pic>
      <p:pic>
        <p:nvPicPr>
          <p:cNvPr id="8" name="Picture 7"/>
          <p:cNvPicPr>
            <a:picLocks noChangeAspect="1"/>
          </p:cNvPicPr>
          <p:nvPr/>
        </p:nvPicPr>
        <p:blipFill>
          <a:blip r:embed="rId4"/>
          <a:stretch>
            <a:fillRect/>
          </a:stretch>
        </p:blipFill>
        <p:spPr>
          <a:xfrm>
            <a:off x="4478150" y="3077393"/>
            <a:ext cx="3252950" cy="1979424"/>
          </a:xfrm>
          <a:prstGeom prst="rect">
            <a:avLst/>
          </a:prstGeom>
        </p:spPr>
      </p:pic>
    </p:spTree>
    <p:extLst>
      <p:ext uri="{BB962C8B-B14F-4D97-AF65-F5344CB8AC3E}">
        <p14:creationId xmlns:p14="http://schemas.microsoft.com/office/powerpoint/2010/main" val="66460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smtClean="0"/>
              <a:t>After </a:t>
            </a:r>
            <a:r>
              <a:rPr lang="en-GB" dirty="0"/>
              <a:t>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a:t>
            </a:r>
            <a:r>
              <a:rPr lang="en-GB" dirty="0" smtClean="0"/>
              <a:t>minutes</a:t>
            </a:r>
          </a:p>
          <a:p>
            <a:r>
              <a:rPr lang="en-GB" dirty="0" smtClean="0"/>
              <a:t>The majority of children will sit the test in the hall, some in a classroom. </a:t>
            </a:r>
            <a:endParaRPr lang="en-GB" dirty="0"/>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4</a:t>
            </a:fld>
            <a:endParaRPr lang="en"/>
          </a:p>
        </p:txBody>
      </p:sp>
      <p:pic>
        <p:nvPicPr>
          <p:cNvPr id="5" name="Picture 4"/>
          <p:cNvPicPr>
            <a:picLocks noChangeAspect="1"/>
          </p:cNvPicPr>
          <p:nvPr/>
        </p:nvPicPr>
        <p:blipFill>
          <a:blip r:embed="rId3"/>
          <a:stretch>
            <a:fillRect/>
          </a:stretch>
        </p:blipFill>
        <p:spPr>
          <a:xfrm>
            <a:off x="217850" y="2270740"/>
            <a:ext cx="1877339" cy="1849672"/>
          </a:xfrm>
          <a:prstGeom prst="rect">
            <a:avLst/>
          </a:prstGeom>
        </p:spPr>
      </p:pic>
      <p:sp>
        <p:nvSpPr>
          <p:cNvPr id="6" name="TextBox 5"/>
          <p:cNvSpPr txBox="1"/>
          <p:nvPr/>
        </p:nvSpPr>
        <p:spPr>
          <a:xfrm>
            <a:off x="437745" y="4137412"/>
            <a:ext cx="1059906" cy="307777"/>
          </a:xfrm>
          <a:prstGeom prst="rect">
            <a:avLst/>
          </a:prstGeom>
          <a:noFill/>
        </p:spPr>
        <p:txBody>
          <a:bodyPr wrap="none" rtlCol="0">
            <a:spAutoFit/>
          </a:bodyPr>
          <a:lstStyle/>
          <a:p>
            <a:r>
              <a:rPr lang="en-GB" dirty="0" smtClean="0"/>
              <a:t>45 minutes</a:t>
            </a:r>
            <a:endParaRPr lang="en-GB" dirty="0"/>
          </a:p>
        </p:txBody>
      </p:sp>
      <p:pic>
        <p:nvPicPr>
          <p:cNvPr id="7" name="Picture 6"/>
          <p:cNvPicPr>
            <a:picLocks noChangeAspect="1"/>
          </p:cNvPicPr>
          <p:nvPr/>
        </p:nvPicPr>
        <p:blipFill>
          <a:blip r:embed="rId4"/>
          <a:stretch>
            <a:fillRect/>
          </a:stretch>
        </p:blipFill>
        <p:spPr>
          <a:xfrm>
            <a:off x="1934240" y="2333477"/>
            <a:ext cx="1938574" cy="2024946"/>
          </a:xfrm>
          <a:prstGeom prst="rect">
            <a:avLst/>
          </a:prstGeom>
        </p:spPr>
      </p:pic>
      <p:sp>
        <p:nvSpPr>
          <p:cNvPr id="8" name="TextBox 7"/>
          <p:cNvSpPr txBox="1"/>
          <p:nvPr/>
        </p:nvSpPr>
        <p:spPr>
          <a:xfrm>
            <a:off x="2452762" y="4161519"/>
            <a:ext cx="1059906" cy="307777"/>
          </a:xfrm>
          <a:prstGeom prst="rect">
            <a:avLst/>
          </a:prstGeom>
          <a:noFill/>
        </p:spPr>
        <p:txBody>
          <a:bodyPr wrap="none" rtlCol="0">
            <a:spAutoFit/>
          </a:bodyPr>
          <a:lstStyle/>
          <a:p>
            <a:r>
              <a:rPr lang="en-GB" dirty="0" smtClean="0"/>
              <a:t>60 minutes</a:t>
            </a:r>
            <a:endParaRPr lang="en-GB" dirty="0"/>
          </a:p>
        </p:txBody>
      </p:sp>
      <p:pic>
        <p:nvPicPr>
          <p:cNvPr id="9" name="Picture 6" descr="2019 KS2 Maths Paper 1 Arithmetic - Past KS2 Maths SATs Papers by  URBrainy.com"/>
          <p:cNvPicPr>
            <a:picLocks noChangeAspect="1" noChangeArrowheads="1"/>
          </p:cNvPicPr>
          <p:nvPr/>
        </p:nvPicPr>
        <p:blipFill rotWithShape="1">
          <a:blip r:embed="rId5">
            <a:extLst>
              <a:ext uri="{28A0092B-C50C-407E-A947-70E740481C1C}">
                <a14:useLocalDpi xmlns:a14="http://schemas.microsoft.com/office/drawing/2010/main" val="0"/>
              </a:ext>
            </a:extLst>
          </a:blip>
          <a:srcRect b="25216"/>
          <a:stretch/>
        </p:blipFill>
        <p:spPr bwMode="auto">
          <a:xfrm>
            <a:off x="3984789" y="2455296"/>
            <a:ext cx="1686272" cy="17813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97972" y="4154381"/>
            <a:ext cx="1059906" cy="307777"/>
          </a:xfrm>
          <a:prstGeom prst="rect">
            <a:avLst/>
          </a:prstGeom>
          <a:noFill/>
        </p:spPr>
        <p:txBody>
          <a:bodyPr wrap="none" rtlCol="0">
            <a:spAutoFit/>
          </a:bodyPr>
          <a:lstStyle/>
          <a:p>
            <a:r>
              <a:rPr lang="en-GB" dirty="0" smtClean="0"/>
              <a:t>30 minutes</a:t>
            </a:r>
            <a:endParaRPr lang="en-GB" dirty="0"/>
          </a:p>
        </p:txBody>
      </p:sp>
      <p:pic>
        <p:nvPicPr>
          <p:cNvPr id="13" name="Picture 12"/>
          <p:cNvPicPr>
            <a:picLocks noChangeAspect="1"/>
          </p:cNvPicPr>
          <p:nvPr/>
        </p:nvPicPr>
        <p:blipFill rotWithShape="1">
          <a:blip r:embed="rId6"/>
          <a:srcRect b="22543"/>
          <a:stretch/>
        </p:blipFill>
        <p:spPr>
          <a:xfrm>
            <a:off x="5671061" y="2333477"/>
            <a:ext cx="1850784" cy="2024946"/>
          </a:xfrm>
          <a:prstGeom prst="rect">
            <a:avLst/>
          </a:prstGeom>
        </p:spPr>
      </p:pic>
      <p:sp>
        <p:nvSpPr>
          <p:cNvPr id="15" name="TextBox 14"/>
          <p:cNvSpPr txBox="1"/>
          <p:nvPr/>
        </p:nvSpPr>
        <p:spPr>
          <a:xfrm>
            <a:off x="6009262" y="4167841"/>
            <a:ext cx="1059906" cy="307777"/>
          </a:xfrm>
          <a:prstGeom prst="rect">
            <a:avLst/>
          </a:prstGeom>
          <a:noFill/>
        </p:spPr>
        <p:txBody>
          <a:bodyPr wrap="none" rtlCol="0">
            <a:spAutoFit/>
          </a:bodyPr>
          <a:lstStyle/>
          <a:p>
            <a:r>
              <a:rPr lang="en-GB" dirty="0" smtClean="0"/>
              <a:t>40 minutes</a:t>
            </a:r>
            <a:endParaRPr lang="en-GB" dirty="0"/>
          </a:p>
        </p:txBody>
      </p:sp>
      <p:pic>
        <p:nvPicPr>
          <p:cNvPr id="14" name="Picture 13"/>
          <p:cNvPicPr>
            <a:picLocks noChangeAspect="1"/>
          </p:cNvPicPr>
          <p:nvPr/>
        </p:nvPicPr>
        <p:blipFill>
          <a:blip r:embed="rId7"/>
          <a:stretch>
            <a:fillRect/>
          </a:stretch>
        </p:blipFill>
        <p:spPr>
          <a:xfrm>
            <a:off x="7228779" y="2264457"/>
            <a:ext cx="1792379" cy="1889924"/>
          </a:xfrm>
          <a:prstGeom prst="rect">
            <a:avLst/>
          </a:prstGeom>
        </p:spPr>
      </p:pic>
      <p:sp>
        <p:nvSpPr>
          <p:cNvPr id="17" name="TextBox 16"/>
          <p:cNvSpPr txBox="1"/>
          <p:nvPr/>
        </p:nvSpPr>
        <p:spPr>
          <a:xfrm>
            <a:off x="7620223" y="4165511"/>
            <a:ext cx="1059906" cy="307777"/>
          </a:xfrm>
          <a:prstGeom prst="rect">
            <a:avLst/>
          </a:prstGeom>
          <a:noFill/>
        </p:spPr>
        <p:txBody>
          <a:bodyPr wrap="none" rtlCol="0">
            <a:spAutoFit/>
          </a:bodyPr>
          <a:lstStyle/>
          <a:p>
            <a:r>
              <a:rPr lang="en-GB" dirty="0" smtClean="0"/>
              <a:t>40 minutes</a:t>
            </a:r>
            <a:endParaRPr lang="en-GB" dirty="0"/>
          </a:p>
        </p:txBody>
      </p:sp>
      <p:sp>
        <p:nvSpPr>
          <p:cNvPr id="16" name="TextBox 15"/>
          <p:cNvSpPr txBox="1"/>
          <p:nvPr/>
        </p:nvSpPr>
        <p:spPr>
          <a:xfrm>
            <a:off x="891173" y="4639218"/>
            <a:ext cx="3054041" cy="307777"/>
          </a:xfrm>
          <a:prstGeom prst="rect">
            <a:avLst/>
          </a:prstGeom>
          <a:noFill/>
        </p:spPr>
        <p:txBody>
          <a:bodyPr wrap="none" rtlCol="0">
            <a:spAutoFit/>
          </a:bodyPr>
          <a:lstStyle/>
          <a:p>
            <a:r>
              <a:rPr lang="en-GB" dirty="0" smtClean="0"/>
              <a:t>Spelling paper = approx. 15 minutes</a:t>
            </a:r>
            <a:endParaRPr lang="en-GB" dirty="0"/>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solidFill>
                  <a:srgbClr val="FF0000"/>
                </a:solidFill>
              </a:rPr>
              <a:t>A raw score </a:t>
            </a:r>
            <a:r>
              <a:rPr lang="en-GB" dirty="0"/>
              <a:t>(total number of marks achieved for each paper);</a:t>
            </a:r>
          </a:p>
          <a:p>
            <a:r>
              <a:rPr lang="en-GB" dirty="0">
                <a:solidFill>
                  <a:srgbClr val="7030A0"/>
                </a:solidFill>
              </a:rPr>
              <a:t>A scaled score </a:t>
            </a:r>
            <a:r>
              <a:rPr lang="en-GB" dirty="0"/>
              <a:t>(see below);</a:t>
            </a:r>
          </a:p>
          <a:p>
            <a:r>
              <a:rPr lang="en-GB" dirty="0">
                <a:solidFill>
                  <a:srgbClr val="00B050"/>
                </a:solidFill>
              </a:rPr>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a:t>
            </a:r>
            <a:r>
              <a:rPr lang="en-GB" dirty="0" smtClean="0"/>
              <a:t>Spelling:  Monday 13</a:t>
            </a:r>
            <a:r>
              <a:rPr lang="en-GB" baseline="30000" dirty="0" smtClean="0"/>
              <a:t>th</a:t>
            </a:r>
            <a:r>
              <a:rPr lang="en-GB" dirty="0" smtClean="0"/>
              <a:t> May</a:t>
            </a:r>
            <a:endParaRPr lang="en-GB" dirty="0"/>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pic>
        <p:nvPicPr>
          <p:cNvPr id="5" name="Picture 4"/>
          <p:cNvPicPr>
            <a:picLocks noChangeAspect="1"/>
          </p:cNvPicPr>
          <p:nvPr/>
        </p:nvPicPr>
        <p:blipFill>
          <a:blip r:embed="rId3"/>
          <a:stretch>
            <a:fillRect/>
          </a:stretch>
        </p:blipFill>
        <p:spPr>
          <a:xfrm>
            <a:off x="5058382" y="3533527"/>
            <a:ext cx="3584035" cy="1226967"/>
          </a:xfrm>
          <a:prstGeom prst="rect">
            <a:avLst/>
          </a:prstGeom>
        </p:spPr>
      </p:pic>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A6C288-627D-434C-9B18-18F34F5961B4}"/>
              </a:ext>
            </a:extLst>
          </p:cNvPr>
          <p:cNvPicPr>
            <a:picLocks noChangeAspect="1"/>
          </p:cNvPicPr>
          <p:nvPr/>
        </p:nvPicPr>
        <p:blipFill>
          <a:blip r:embed="rId3"/>
          <a:stretch>
            <a:fillRect/>
          </a:stretch>
        </p:blipFill>
        <p:spPr>
          <a:xfrm>
            <a:off x="2823760" y="3318623"/>
            <a:ext cx="4445000" cy="1206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FA6AD4D-95E7-9243-B4FD-D75BE38CCC1A}"/>
              </a:ext>
            </a:extLst>
          </p:cNvPr>
          <p:cNvPicPr>
            <a:picLocks noChangeAspect="1"/>
          </p:cNvPicPr>
          <p:nvPr/>
        </p:nvPicPr>
        <p:blipFill>
          <a:blip r:embed="rId4"/>
          <a:stretch>
            <a:fillRect/>
          </a:stretch>
        </p:blipFill>
        <p:spPr>
          <a:xfrm>
            <a:off x="4699000" y="1674350"/>
            <a:ext cx="4445000" cy="7874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6696909-BA2C-7A4C-92F3-079FDBA17C5F}"/>
              </a:ext>
            </a:extLst>
          </p:cNvPr>
          <p:cNvPicPr>
            <a:picLocks noChangeAspect="1"/>
          </p:cNvPicPr>
          <p:nvPr/>
        </p:nvPicPr>
        <p:blipFill>
          <a:blip r:embed="rId5"/>
          <a:stretch>
            <a:fillRect/>
          </a:stretch>
        </p:blipFill>
        <p:spPr>
          <a:xfrm>
            <a:off x="127000" y="1176864"/>
            <a:ext cx="4436620" cy="18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2823760" y="1677707"/>
            <a:ext cx="4053711" cy="2825806"/>
            <a:chOff x="2823760" y="1677707"/>
            <a:chExt cx="4053711" cy="282580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823760" y="167770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680338" y="2016109"/>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974663" y="4041822"/>
              <a:ext cx="3902808" cy="461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a:t>
              </a:r>
              <a:r>
                <a:rPr lang="en-GB" sz="1200" dirty="0"/>
                <a:t>Switch off the lights!  	Please turn off the lights</a:t>
              </a:r>
              <a:endParaRPr lang="en-GB" sz="1200" u="sng" dirty="0"/>
            </a:p>
          </p:txBody>
        </p:sp>
      </p:grpSp>
      <p:sp>
        <p:nvSpPr>
          <p:cNvPr id="12" name="TextBox 11"/>
          <p:cNvSpPr txBox="1"/>
          <p:nvPr/>
        </p:nvSpPr>
        <p:spPr>
          <a:xfrm>
            <a:off x="6128427" y="369651"/>
            <a:ext cx="2610024" cy="738664"/>
          </a:xfrm>
          <a:prstGeom prst="rect">
            <a:avLst/>
          </a:prstGeom>
          <a:noFill/>
        </p:spPr>
        <p:txBody>
          <a:bodyPr wrap="square" rtlCol="0">
            <a:spAutoFit/>
          </a:bodyPr>
          <a:lstStyle/>
          <a:p>
            <a:r>
              <a:rPr lang="en-GB" dirty="0" smtClean="0">
                <a:solidFill>
                  <a:srgbClr val="FF0000"/>
                </a:solidFill>
              </a:rPr>
              <a:t>Accurate punctuation e.g. capital letters/ full stops needed.</a:t>
            </a:r>
            <a:endParaRPr lang="en-GB" dirty="0">
              <a:solidFill>
                <a:srgbClr val="FF0000"/>
              </a:solidFill>
            </a:endParaRPr>
          </a:p>
        </p:txBody>
      </p:sp>
      <p:pic>
        <p:nvPicPr>
          <p:cNvPr id="13" name="Picture 12"/>
          <p:cNvPicPr>
            <a:picLocks noChangeAspect="1"/>
          </p:cNvPicPr>
          <p:nvPr/>
        </p:nvPicPr>
        <p:blipFill>
          <a:blip r:embed="rId6"/>
          <a:stretch>
            <a:fillRect/>
          </a:stretch>
        </p:blipFill>
        <p:spPr>
          <a:xfrm>
            <a:off x="-91677" y="3215390"/>
            <a:ext cx="3041801" cy="1754031"/>
          </a:xfrm>
          <a:prstGeom prst="rect">
            <a:avLst/>
          </a:prstGeom>
        </p:spPr>
      </p:pic>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8</a:t>
            </a:fld>
            <a:endParaRPr lang="en"/>
          </a:p>
        </p:txBody>
      </p:sp>
      <p:pic>
        <p:nvPicPr>
          <p:cNvPr id="5" name="Picture 4"/>
          <p:cNvPicPr>
            <a:picLocks noChangeAspect="1"/>
          </p:cNvPicPr>
          <p:nvPr/>
        </p:nvPicPr>
        <p:blipFill>
          <a:blip r:embed="rId3"/>
          <a:stretch>
            <a:fillRect/>
          </a:stretch>
        </p:blipFill>
        <p:spPr>
          <a:xfrm>
            <a:off x="311700" y="1758463"/>
            <a:ext cx="7596274" cy="3011685"/>
          </a:xfrm>
          <a:prstGeom prst="rect">
            <a:avLst/>
          </a:prstGeom>
        </p:spPr>
      </p:pic>
    </p:spTree>
    <p:extLst>
      <p:ext uri="{BB962C8B-B14F-4D97-AF65-F5344CB8AC3E}">
        <p14:creationId xmlns:p14="http://schemas.microsoft.com/office/powerpoint/2010/main" val="344064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help</a:t>
            </a:r>
            <a:endParaRPr lang="en-GB" dirty="0"/>
          </a:p>
        </p:txBody>
      </p:sp>
      <p:sp>
        <p:nvSpPr>
          <p:cNvPr id="3" name="Text Placeholder 2"/>
          <p:cNvSpPr>
            <a:spLocks noGrp="1"/>
          </p:cNvSpPr>
          <p:nvPr>
            <p:ph type="body" idx="1"/>
          </p:nvPr>
        </p:nvSpPr>
        <p:spPr>
          <a:xfrm>
            <a:off x="311700" y="739302"/>
            <a:ext cx="3894540" cy="3829573"/>
          </a:xfrm>
        </p:spPr>
        <p:txBody>
          <a:bodyPr/>
          <a:lstStyle/>
          <a:p>
            <a:r>
              <a:rPr lang="en-GB" dirty="0" smtClean="0"/>
              <a:t>Question your child about their grammar homework</a:t>
            </a:r>
          </a:p>
          <a:p>
            <a:endParaRPr lang="en-GB" dirty="0"/>
          </a:p>
          <a:p>
            <a:r>
              <a:rPr lang="en-GB" dirty="0" smtClean="0"/>
              <a:t>Revise old spellings </a:t>
            </a:r>
          </a:p>
          <a:p>
            <a:endParaRPr lang="en-GB" dirty="0"/>
          </a:p>
          <a:p>
            <a:r>
              <a:rPr lang="en-GB" dirty="0" smtClean="0"/>
              <a:t>Encourage regular spelling practice on Ed Shed</a:t>
            </a:r>
          </a:p>
          <a:p>
            <a:endParaRPr lang="en-GB" dirty="0"/>
          </a:p>
          <a:p>
            <a:r>
              <a:rPr lang="en-GB" dirty="0" smtClean="0"/>
              <a:t>All spellings are on the knowledge organisers online</a:t>
            </a:r>
          </a:p>
          <a:p>
            <a:pPr marL="114300" indent="0">
              <a:buNone/>
            </a:pPr>
            <a:endParaRPr lang="en-GB" dirty="0"/>
          </a:p>
          <a:p>
            <a:r>
              <a:rPr lang="en-GB" dirty="0" smtClean="0"/>
              <a:t>Grammar revision books KS2 SATs</a:t>
            </a:r>
          </a:p>
        </p:txBody>
      </p:sp>
      <p:sp>
        <p:nvSpPr>
          <p:cNvPr id="4" name="Slide Number Placeholder 3"/>
          <p:cNvSpPr>
            <a:spLocks noGrp="1"/>
          </p:cNvSpPr>
          <p:nvPr>
            <p:ph type="sldNum" idx="12"/>
          </p:nvPr>
        </p:nvSpPr>
        <p:spPr/>
        <p:txBody>
          <a:bodyPr/>
          <a:lstStyle/>
          <a:p>
            <a:fld id="{00000000-1234-1234-1234-123412341234}" type="slidenum">
              <a:rPr lang="en" smtClean="0"/>
              <a:pPr/>
              <a:t>9</a:t>
            </a:fld>
            <a:endParaRPr lang="en"/>
          </a:p>
        </p:txBody>
      </p:sp>
      <p:pic>
        <p:nvPicPr>
          <p:cNvPr id="5" name="Picture 4"/>
          <p:cNvPicPr>
            <a:picLocks noChangeAspect="1"/>
          </p:cNvPicPr>
          <p:nvPr/>
        </p:nvPicPr>
        <p:blipFill>
          <a:blip r:embed="rId2"/>
          <a:stretch>
            <a:fillRect/>
          </a:stretch>
        </p:blipFill>
        <p:spPr>
          <a:xfrm>
            <a:off x="5705987" y="642026"/>
            <a:ext cx="2543175" cy="3590925"/>
          </a:xfrm>
          <a:prstGeom prst="rect">
            <a:avLst/>
          </a:prstGeom>
        </p:spPr>
      </p:pic>
    </p:spTree>
    <p:extLst>
      <p:ext uri="{BB962C8B-B14F-4D97-AF65-F5344CB8AC3E}">
        <p14:creationId xmlns:p14="http://schemas.microsoft.com/office/powerpoint/2010/main" val="3525771297"/>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2385</Words>
  <Application>Microsoft Office PowerPoint</Application>
  <PresentationFormat>On-screen Show (16:9)</PresentationFormat>
  <Paragraphs>314</Paragraphs>
  <Slides>31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Nunito Sans SemiBold</vt:lpstr>
      <vt:lpstr>Cambria Math</vt:lpstr>
      <vt:lpstr>Nunito</vt:lpstr>
      <vt:lpstr>Nunito Sans Light</vt:lpstr>
      <vt:lpstr>Arial</vt:lpstr>
      <vt:lpstr>Wingdings</vt:lpstr>
      <vt:lpstr>TSL</vt:lpstr>
      <vt:lpstr>  Year 6 SATs 2024 Information for Y6 Parents</vt:lpstr>
      <vt:lpstr>Things to remember about SATs</vt:lpstr>
      <vt:lpstr>What are the SATs? </vt:lpstr>
      <vt:lpstr>When and how the SATs are completed</vt:lpstr>
      <vt:lpstr>The results</vt:lpstr>
      <vt:lpstr>Grammar, Punctuation and Spelling:  Monday 13th May</vt:lpstr>
      <vt:lpstr>Grammar, Punctuation and Spelling: Paper 1 (GPS)</vt:lpstr>
      <vt:lpstr>Grammar, Punctuation and Spelling: Paper 2 (spelling)</vt:lpstr>
      <vt:lpstr>How to help</vt:lpstr>
      <vt:lpstr>Reading: Tuesday 14th May </vt:lpstr>
      <vt:lpstr>Reading </vt:lpstr>
      <vt:lpstr>Reading </vt:lpstr>
      <vt:lpstr>Reading </vt:lpstr>
      <vt:lpstr>How to help?</vt:lpstr>
      <vt:lpstr>Maths: Wednesday 15th and Thursday 16th May</vt:lpstr>
      <vt:lpstr>Y3 , Y4 and Y5 content is also tested as well as concepts learnt in Y6</vt:lpstr>
      <vt:lpstr>Maths Paper 1 (Arithmetic)</vt:lpstr>
      <vt:lpstr>Maths Paper 1 (Arithmetic)</vt:lpstr>
      <vt:lpstr>Maths Papers 2 and 3 (Reasoning)</vt:lpstr>
      <vt:lpstr>Number &amp; place value, calculations and  fractions/decimals and percentages are the 3 big focus areas. </vt:lpstr>
      <vt:lpstr>Maths Papers  (Reasoning)</vt:lpstr>
      <vt:lpstr>Maths Papers  (Reasoning)</vt:lpstr>
      <vt:lpstr>How to help?</vt:lpstr>
      <vt:lpstr>PowerPoint Presentation</vt:lpstr>
      <vt:lpstr>Maths Breakfast Club</vt:lpstr>
      <vt:lpstr>Supporting your child in preparing for the SATs</vt:lpstr>
      <vt:lpstr>The week of the SATs</vt:lpstr>
      <vt:lpstr>Advice for Year 6 children</vt:lpstr>
      <vt:lpstr>Writing Moderation</vt:lpstr>
      <vt:lpstr>After SATs</vt:lpstr>
      <vt:lpstr>Business Enterprise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R Saxby</dc:creator>
  <cp:lastModifiedBy>Rachel Saxby</cp:lastModifiedBy>
  <cp:revision>59</cp:revision>
  <dcterms:modified xsi:type="dcterms:W3CDTF">2024-02-29T09:32:52Z</dcterms:modified>
</cp:coreProperties>
</file>