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3"/>
  </p:notesMasterIdLst>
  <p:sldIdLst>
    <p:sldId id="256" r:id="rId2"/>
    <p:sldId id="272" r:id="rId3"/>
    <p:sldId id="259" r:id="rId4"/>
    <p:sldId id="261" r:id="rId5"/>
    <p:sldId id="270" r:id="rId6"/>
    <p:sldId id="269" r:id="rId7"/>
    <p:sldId id="275" r:id="rId8"/>
    <p:sldId id="265" r:id="rId9"/>
    <p:sldId id="271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13" autoAdjust="0"/>
    <p:restoredTop sz="94660"/>
  </p:normalViewPr>
  <p:slideViewPr>
    <p:cSldViewPr snapToGrid="0">
      <p:cViewPr varScale="1">
        <p:scale>
          <a:sx n="46" d="100"/>
          <a:sy n="46" d="100"/>
        </p:scale>
        <p:origin x="8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7555E-4B87-4B62-B7F5-25CB13030F0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284AF3B-A6BB-43ED-9514-D74B3DDA0337}">
      <dgm:prSet/>
      <dgm:spPr/>
      <dgm:t>
        <a:bodyPr/>
        <a:lstStyle/>
        <a:p>
          <a:r>
            <a:rPr lang="en-GB" dirty="0"/>
            <a:t>Remember the words of </a:t>
          </a:r>
          <a:r>
            <a:rPr lang="en-GB" dirty="0" err="1" smtClean="0"/>
            <a:t>Meip</a:t>
          </a:r>
          <a:r>
            <a:rPr lang="en-GB" dirty="0" smtClean="0"/>
            <a:t> </a:t>
          </a:r>
          <a:r>
            <a:rPr lang="en-GB" dirty="0" err="1" smtClean="0"/>
            <a:t>Gies</a:t>
          </a:r>
          <a:r>
            <a:rPr lang="en-GB" dirty="0" smtClean="0"/>
            <a:t> and </a:t>
          </a:r>
          <a:r>
            <a:rPr lang="en-GB" dirty="0"/>
            <a:t>draw on the lessons of the past to inform our lives today and ensure that everyone works together to create a safer, better future.</a:t>
          </a:r>
          <a:endParaRPr lang="en-US" dirty="0"/>
        </a:p>
      </dgm:t>
    </dgm:pt>
    <dgm:pt modelId="{6BDDC0E1-1E5C-4A14-A23D-F7F1EB4998D1}" type="parTrans" cxnId="{E6A5696A-E146-4853-9EB7-89C6CB6117A5}">
      <dgm:prSet/>
      <dgm:spPr/>
      <dgm:t>
        <a:bodyPr/>
        <a:lstStyle/>
        <a:p>
          <a:endParaRPr lang="en-US"/>
        </a:p>
      </dgm:t>
    </dgm:pt>
    <dgm:pt modelId="{321F66BE-6662-4951-B921-9CF7E03B4959}" type="sibTrans" cxnId="{E6A5696A-E146-4853-9EB7-89C6CB6117A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D5241E1-DE48-42DA-8FB6-F6A133F386BF}">
      <dgm:prSet/>
      <dgm:spPr/>
      <dgm:t>
        <a:bodyPr/>
        <a:lstStyle/>
        <a:p>
          <a:r>
            <a:rPr lang="en-GB" dirty="0"/>
            <a:t>Be careful with your words, they are powerful and can cause harm, use them to make a positive difference instead.</a:t>
          </a:r>
          <a:endParaRPr lang="en-US" dirty="0"/>
        </a:p>
      </dgm:t>
    </dgm:pt>
    <dgm:pt modelId="{70A459F7-F41F-4165-89F3-BF634FCB02D1}" type="parTrans" cxnId="{A6FF7AD8-1362-4B98-A99B-EFA18E5FFC37}">
      <dgm:prSet/>
      <dgm:spPr/>
      <dgm:t>
        <a:bodyPr/>
        <a:lstStyle/>
        <a:p>
          <a:endParaRPr lang="en-US"/>
        </a:p>
      </dgm:t>
    </dgm:pt>
    <dgm:pt modelId="{40A3E70D-2395-4CD5-992B-1EA725E48964}" type="sibTrans" cxnId="{A6FF7AD8-1362-4B98-A99B-EFA18E5FFC3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EDE439D-46BD-41E9-8A94-8C1E1D190C07}">
      <dgm:prSet/>
      <dgm:spPr/>
      <dgm:t>
        <a:bodyPr/>
        <a:lstStyle/>
        <a:p>
          <a:r>
            <a:rPr lang="en-GB" dirty="0"/>
            <a:t>Report acts </a:t>
          </a:r>
          <a:r>
            <a:rPr lang="en-GB" dirty="0" smtClean="0"/>
            <a:t>of unkind words to a teacher</a:t>
          </a:r>
          <a:endParaRPr lang="en-US" dirty="0"/>
        </a:p>
      </dgm:t>
    </dgm:pt>
    <dgm:pt modelId="{B9584D01-26EA-45DA-A640-EBEED9DF1BAC}" type="parTrans" cxnId="{6A67F45C-0E41-41DD-8E08-7C2F35C95F97}">
      <dgm:prSet/>
      <dgm:spPr/>
      <dgm:t>
        <a:bodyPr/>
        <a:lstStyle/>
        <a:p>
          <a:endParaRPr lang="en-US"/>
        </a:p>
      </dgm:t>
    </dgm:pt>
    <dgm:pt modelId="{B9135CFF-9A6E-4DE3-B236-5E93B2209970}" type="sibTrans" cxnId="{6A67F45C-0E41-41DD-8E08-7C2F35C95F97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9B1C6482-260B-4617-A203-668E2A195ED7}" type="pres">
      <dgm:prSet presAssocID="{2997555E-4B87-4B62-B7F5-25CB13030F00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167EC9-6966-4D15-94CF-E81F1B797B1D}" type="pres">
      <dgm:prSet presAssocID="{0284AF3B-A6BB-43ED-9514-D74B3DDA0337}" presName="compositeNode" presStyleCnt="0">
        <dgm:presLayoutVars>
          <dgm:bulletEnabled val="1"/>
        </dgm:presLayoutVars>
      </dgm:prSet>
      <dgm:spPr/>
    </dgm:pt>
    <dgm:pt modelId="{CB0C5BD4-B520-467D-B999-914F73076D3F}" type="pres">
      <dgm:prSet presAssocID="{0284AF3B-A6BB-43ED-9514-D74B3DDA0337}" presName="bgRect" presStyleLbl="bgAccFollowNode1" presStyleIdx="0" presStyleCnt="3"/>
      <dgm:spPr/>
      <dgm:t>
        <a:bodyPr/>
        <a:lstStyle/>
        <a:p>
          <a:endParaRPr lang="en-US"/>
        </a:p>
      </dgm:t>
    </dgm:pt>
    <dgm:pt modelId="{E1F24994-94AE-44DA-8E96-C1C4D69DD8A1}" type="pres">
      <dgm:prSet presAssocID="{321F66BE-6662-4951-B921-9CF7E03B4959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0BCE318C-DCCE-4098-AA1E-227BFC87C93E}" type="pres">
      <dgm:prSet presAssocID="{0284AF3B-A6BB-43ED-9514-D74B3DDA0337}" presName="bottomLine" presStyleLbl="alignNode1" presStyleIdx="1" presStyleCnt="6">
        <dgm:presLayoutVars/>
      </dgm:prSet>
      <dgm:spPr/>
    </dgm:pt>
    <dgm:pt modelId="{A90F1203-20B1-4379-B292-EB151BA505F0}" type="pres">
      <dgm:prSet presAssocID="{0284AF3B-A6BB-43ED-9514-D74B3DDA0337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07F64-4DC9-46AB-9147-9A5F3D6DCA48}" type="pres">
      <dgm:prSet presAssocID="{321F66BE-6662-4951-B921-9CF7E03B4959}" presName="sibTrans" presStyleCnt="0"/>
      <dgm:spPr/>
    </dgm:pt>
    <dgm:pt modelId="{3DF60EA0-0741-43C0-A2D2-5BC847FFB112}" type="pres">
      <dgm:prSet presAssocID="{FD5241E1-DE48-42DA-8FB6-F6A133F386BF}" presName="compositeNode" presStyleCnt="0">
        <dgm:presLayoutVars>
          <dgm:bulletEnabled val="1"/>
        </dgm:presLayoutVars>
      </dgm:prSet>
      <dgm:spPr/>
    </dgm:pt>
    <dgm:pt modelId="{044EA653-A56B-4536-85B6-A9BA7635B666}" type="pres">
      <dgm:prSet presAssocID="{FD5241E1-DE48-42DA-8FB6-F6A133F386BF}" presName="bgRect" presStyleLbl="bgAccFollowNode1" presStyleIdx="1" presStyleCnt="3"/>
      <dgm:spPr/>
      <dgm:t>
        <a:bodyPr/>
        <a:lstStyle/>
        <a:p>
          <a:endParaRPr lang="en-US"/>
        </a:p>
      </dgm:t>
    </dgm:pt>
    <dgm:pt modelId="{BDC02618-D277-4DBA-A5A6-1635862ABC18}" type="pres">
      <dgm:prSet presAssocID="{40A3E70D-2395-4CD5-992B-1EA725E48964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ABB8C097-9ADB-42A2-B196-3DCC957E898B}" type="pres">
      <dgm:prSet presAssocID="{FD5241E1-DE48-42DA-8FB6-F6A133F386BF}" presName="bottomLine" presStyleLbl="alignNode1" presStyleIdx="3" presStyleCnt="6">
        <dgm:presLayoutVars/>
      </dgm:prSet>
      <dgm:spPr/>
    </dgm:pt>
    <dgm:pt modelId="{C5BAD813-E3CE-446C-9644-7D3EC82B1F75}" type="pres">
      <dgm:prSet presAssocID="{FD5241E1-DE48-42DA-8FB6-F6A133F386BF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07161-D247-42D7-BAF2-7865D871B2D8}" type="pres">
      <dgm:prSet presAssocID="{40A3E70D-2395-4CD5-992B-1EA725E48964}" presName="sibTrans" presStyleCnt="0"/>
      <dgm:spPr/>
    </dgm:pt>
    <dgm:pt modelId="{C2CFA1BF-0D7C-42A4-A6DC-A3D1836E5892}" type="pres">
      <dgm:prSet presAssocID="{4EDE439D-46BD-41E9-8A94-8C1E1D190C07}" presName="compositeNode" presStyleCnt="0">
        <dgm:presLayoutVars>
          <dgm:bulletEnabled val="1"/>
        </dgm:presLayoutVars>
      </dgm:prSet>
      <dgm:spPr/>
    </dgm:pt>
    <dgm:pt modelId="{614ACE7E-DF1D-4849-8ACD-9027D369C143}" type="pres">
      <dgm:prSet presAssocID="{4EDE439D-46BD-41E9-8A94-8C1E1D190C07}" presName="bgRect" presStyleLbl="bgAccFollowNode1" presStyleIdx="2" presStyleCnt="3" custLinFactNeighborX="0" custLinFactNeighborY="694"/>
      <dgm:spPr/>
      <dgm:t>
        <a:bodyPr/>
        <a:lstStyle/>
        <a:p>
          <a:endParaRPr lang="en-US"/>
        </a:p>
      </dgm:t>
    </dgm:pt>
    <dgm:pt modelId="{59FAA941-82AA-499E-9CC1-7BD6D4550A08}" type="pres">
      <dgm:prSet presAssocID="{B9135CFF-9A6E-4DE3-B236-5E93B2209970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E9C2116F-8141-4B7C-8087-5ABCF05BADD8}" type="pres">
      <dgm:prSet presAssocID="{4EDE439D-46BD-41E9-8A94-8C1E1D190C07}" presName="bottomLine" presStyleLbl="alignNode1" presStyleIdx="5" presStyleCnt="6">
        <dgm:presLayoutVars/>
      </dgm:prSet>
      <dgm:spPr/>
    </dgm:pt>
    <dgm:pt modelId="{0C40D722-500E-4F9E-B21D-B652D874CC07}" type="pres">
      <dgm:prSet presAssocID="{4EDE439D-46BD-41E9-8A94-8C1E1D190C07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F90B2E-924B-444F-BD7E-930CF6EA0C85}" type="presOf" srcId="{4EDE439D-46BD-41E9-8A94-8C1E1D190C07}" destId="{0C40D722-500E-4F9E-B21D-B652D874CC07}" srcOrd="1" destOrd="0" presId="urn:microsoft.com/office/officeart/2016/7/layout/BasicLinearProcessNumbered"/>
    <dgm:cxn modelId="{D411B0AF-0B0B-4023-9C75-49A54D98C0C3}" type="presOf" srcId="{2997555E-4B87-4B62-B7F5-25CB13030F00}" destId="{9B1C6482-260B-4617-A203-668E2A195ED7}" srcOrd="0" destOrd="0" presId="urn:microsoft.com/office/officeart/2016/7/layout/BasicLinearProcessNumbered"/>
    <dgm:cxn modelId="{E6A5696A-E146-4853-9EB7-89C6CB6117A5}" srcId="{2997555E-4B87-4B62-B7F5-25CB13030F00}" destId="{0284AF3B-A6BB-43ED-9514-D74B3DDA0337}" srcOrd="0" destOrd="0" parTransId="{6BDDC0E1-1E5C-4A14-A23D-F7F1EB4998D1}" sibTransId="{321F66BE-6662-4951-B921-9CF7E03B4959}"/>
    <dgm:cxn modelId="{26B2EFCD-FD39-4A2F-A187-D72C80D39B17}" type="presOf" srcId="{321F66BE-6662-4951-B921-9CF7E03B4959}" destId="{E1F24994-94AE-44DA-8E96-C1C4D69DD8A1}" srcOrd="0" destOrd="0" presId="urn:microsoft.com/office/officeart/2016/7/layout/BasicLinearProcessNumbered"/>
    <dgm:cxn modelId="{E3BB1A5F-8EE0-4FDF-A46D-6E9CEA5E3C9D}" type="presOf" srcId="{0284AF3B-A6BB-43ED-9514-D74B3DDA0337}" destId="{A90F1203-20B1-4379-B292-EB151BA505F0}" srcOrd="1" destOrd="0" presId="urn:microsoft.com/office/officeart/2016/7/layout/BasicLinearProcessNumbered"/>
    <dgm:cxn modelId="{A6FF7AD8-1362-4B98-A99B-EFA18E5FFC37}" srcId="{2997555E-4B87-4B62-B7F5-25CB13030F00}" destId="{FD5241E1-DE48-42DA-8FB6-F6A133F386BF}" srcOrd="1" destOrd="0" parTransId="{70A459F7-F41F-4165-89F3-BF634FCB02D1}" sibTransId="{40A3E70D-2395-4CD5-992B-1EA725E48964}"/>
    <dgm:cxn modelId="{D263AB06-E983-4C54-AC36-CB8F23A9F991}" type="presOf" srcId="{4EDE439D-46BD-41E9-8A94-8C1E1D190C07}" destId="{614ACE7E-DF1D-4849-8ACD-9027D369C143}" srcOrd="0" destOrd="0" presId="urn:microsoft.com/office/officeart/2016/7/layout/BasicLinearProcessNumbered"/>
    <dgm:cxn modelId="{0076F62F-7E1A-4AE1-90D7-BCC51E217BCE}" type="presOf" srcId="{0284AF3B-A6BB-43ED-9514-D74B3DDA0337}" destId="{CB0C5BD4-B520-467D-B999-914F73076D3F}" srcOrd="0" destOrd="0" presId="urn:microsoft.com/office/officeart/2016/7/layout/BasicLinearProcessNumbered"/>
    <dgm:cxn modelId="{6A67F45C-0E41-41DD-8E08-7C2F35C95F97}" srcId="{2997555E-4B87-4B62-B7F5-25CB13030F00}" destId="{4EDE439D-46BD-41E9-8A94-8C1E1D190C07}" srcOrd="2" destOrd="0" parTransId="{B9584D01-26EA-45DA-A640-EBEED9DF1BAC}" sibTransId="{B9135CFF-9A6E-4DE3-B236-5E93B2209970}"/>
    <dgm:cxn modelId="{AFE2A92D-DEDF-420C-846B-C2095DCB6E20}" type="presOf" srcId="{B9135CFF-9A6E-4DE3-B236-5E93B2209970}" destId="{59FAA941-82AA-499E-9CC1-7BD6D4550A08}" srcOrd="0" destOrd="0" presId="urn:microsoft.com/office/officeart/2016/7/layout/BasicLinearProcessNumbered"/>
    <dgm:cxn modelId="{A3C13CAA-8889-44F4-A565-7DBF6C7A8A28}" type="presOf" srcId="{FD5241E1-DE48-42DA-8FB6-F6A133F386BF}" destId="{044EA653-A56B-4536-85B6-A9BA7635B666}" srcOrd="0" destOrd="0" presId="urn:microsoft.com/office/officeart/2016/7/layout/BasicLinearProcessNumbered"/>
    <dgm:cxn modelId="{AD063D62-1856-45E0-95FD-BD7F029DDE41}" type="presOf" srcId="{FD5241E1-DE48-42DA-8FB6-F6A133F386BF}" destId="{C5BAD813-E3CE-446C-9644-7D3EC82B1F75}" srcOrd="1" destOrd="0" presId="urn:microsoft.com/office/officeart/2016/7/layout/BasicLinearProcessNumbered"/>
    <dgm:cxn modelId="{166A9BBD-0E96-4D1D-BF37-8F876977E6B3}" type="presOf" srcId="{40A3E70D-2395-4CD5-992B-1EA725E48964}" destId="{BDC02618-D277-4DBA-A5A6-1635862ABC18}" srcOrd="0" destOrd="0" presId="urn:microsoft.com/office/officeart/2016/7/layout/BasicLinearProcessNumbered"/>
    <dgm:cxn modelId="{751B9E64-20CF-432D-84C6-745AB7B51345}" type="presParOf" srcId="{9B1C6482-260B-4617-A203-668E2A195ED7}" destId="{23167EC9-6966-4D15-94CF-E81F1B797B1D}" srcOrd="0" destOrd="0" presId="urn:microsoft.com/office/officeart/2016/7/layout/BasicLinearProcessNumbered"/>
    <dgm:cxn modelId="{B6E9E399-9627-4E9C-84B3-5839857B9985}" type="presParOf" srcId="{23167EC9-6966-4D15-94CF-E81F1B797B1D}" destId="{CB0C5BD4-B520-467D-B999-914F73076D3F}" srcOrd="0" destOrd="0" presId="urn:microsoft.com/office/officeart/2016/7/layout/BasicLinearProcessNumbered"/>
    <dgm:cxn modelId="{CF8CB07E-947C-4DE9-9B9F-7F8E57C8F128}" type="presParOf" srcId="{23167EC9-6966-4D15-94CF-E81F1B797B1D}" destId="{E1F24994-94AE-44DA-8E96-C1C4D69DD8A1}" srcOrd="1" destOrd="0" presId="urn:microsoft.com/office/officeart/2016/7/layout/BasicLinearProcessNumbered"/>
    <dgm:cxn modelId="{1191F64F-44EE-4775-9579-FE31DAD38684}" type="presParOf" srcId="{23167EC9-6966-4D15-94CF-E81F1B797B1D}" destId="{0BCE318C-DCCE-4098-AA1E-227BFC87C93E}" srcOrd="2" destOrd="0" presId="urn:microsoft.com/office/officeart/2016/7/layout/BasicLinearProcessNumbered"/>
    <dgm:cxn modelId="{42CDEF93-2E6C-4317-9B7E-261FB09BB837}" type="presParOf" srcId="{23167EC9-6966-4D15-94CF-E81F1B797B1D}" destId="{A90F1203-20B1-4379-B292-EB151BA505F0}" srcOrd="3" destOrd="0" presId="urn:microsoft.com/office/officeart/2016/7/layout/BasicLinearProcessNumbered"/>
    <dgm:cxn modelId="{DB1A78D8-6A79-4FA7-93DC-8555A7B19776}" type="presParOf" srcId="{9B1C6482-260B-4617-A203-668E2A195ED7}" destId="{75B07F64-4DC9-46AB-9147-9A5F3D6DCA48}" srcOrd="1" destOrd="0" presId="urn:microsoft.com/office/officeart/2016/7/layout/BasicLinearProcessNumbered"/>
    <dgm:cxn modelId="{233C937B-2F8E-46A5-8CC1-9137C6122B4F}" type="presParOf" srcId="{9B1C6482-260B-4617-A203-668E2A195ED7}" destId="{3DF60EA0-0741-43C0-A2D2-5BC847FFB112}" srcOrd="2" destOrd="0" presId="urn:microsoft.com/office/officeart/2016/7/layout/BasicLinearProcessNumbered"/>
    <dgm:cxn modelId="{A94DC616-5F2E-4933-9F1E-A8BE6D6A648B}" type="presParOf" srcId="{3DF60EA0-0741-43C0-A2D2-5BC847FFB112}" destId="{044EA653-A56B-4536-85B6-A9BA7635B666}" srcOrd="0" destOrd="0" presId="urn:microsoft.com/office/officeart/2016/7/layout/BasicLinearProcessNumbered"/>
    <dgm:cxn modelId="{0B46911D-041F-438C-BA2D-AEBC24569631}" type="presParOf" srcId="{3DF60EA0-0741-43C0-A2D2-5BC847FFB112}" destId="{BDC02618-D277-4DBA-A5A6-1635862ABC18}" srcOrd="1" destOrd="0" presId="urn:microsoft.com/office/officeart/2016/7/layout/BasicLinearProcessNumbered"/>
    <dgm:cxn modelId="{D33F13AC-1145-409A-9E31-A6FA77C69100}" type="presParOf" srcId="{3DF60EA0-0741-43C0-A2D2-5BC847FFB112}" destId="{ABB8C097-9ADB-42A2-B196-3DCC957E898B}" srcOrd="2" destOrd="0" presId="urn:microsoft.com/office/officeart/2016/7/layout/BasicLinearProcessNumbered"/>
    <dgm:cxn modelId="{BA5F825B-BCA3-4AB5-AC83-0E09B0776DF2}" type="presParOf" srcId="{3DF60EA0-0741-43C0-A2D2-5BC847FFB112}" destId="{C5BAD813-E3CE-446C-9644-7D3EC82B1F75}" srcOrd="3" destOrd="0" presId="urn:microsoft.com/office/officeart/2016/7/layout/BasicLinearProcessNumbered"/>
    <dgm:cxn modelId="{40297508-4C32-44AA-BEDE-C907C45458E6}" type="presParOf" srcId="{9B1C6482-260B-4617-A203-668E2A195ED7}" destId="{84D07161-D247-42D7-BAF2-7865D871B2D8}" srcOrd="3" destOrd="0" presId="urn:microsoft.com/office/officeart/2016/7/layout/BasicLinearProcessNumbered"/>
    <dgm:cxn modelId="{17CAB095-8576-4C4B-85EA-91BEAA7F8118}" type="presParOf" srcId="{9B1C6482-260B-4617-A203-668E2A195ED7}" destId="{C2CFA1BF-0D7C-42A4-A6DC-A3D1836E5892}" srcOrd="4" destOrd="0" presId="urn:microsoft.com/office/officeart/2016/7/layout/BasicLinearProcessNumbered"/>
    <dgm:cxn modelId="{F5C1182F-6644-4E45-A3DE-10066EF9F6E6}" type="presParOf" srcId="{C2CFA1BF-0D7C-42A4-A6DC-A3D1836E5892}" destId="{614ACE7E-DF1D-4849-8ACD-9027D369C143}" srcOrd="0" destOrd="0" presId="urn:microsoft.com/office/officeart/2016/7/layout/BasicLinearProcessNumbered"/>
    <dgm:cxn modelId="{C7726D66-CCD7-4F71-B14B-A95B61E8E2A0}" type="presParOf" srcId="{C2CFA1BF-0D7C-42A4-A6DC-A3D1836E5892}" destId="{59FAA941-82AA-499E-9CC1-7BD6D4550A08}" srcOrd="1" destOrd="0" presId="urn:microsoft.com/office/officeart/2016/7/layout/BasicLinearProcessNumbered"/>
    <dgm:cxn modelId="{E572F53A-30F6-4F38-81F1-5C233C4D10C6}" type="presParOf" srcId="{C2CFA1BF-0D7C-42A4-A6DC-A3D1836E5892}" destId="{E9C2116F-8141-4B7C-8087-5ABCF05BADD8}" srcOrd="2" destOrd="0" presId="urn:microsoft.com/office/officeart/2016/7/layout/BasicLinearProcessNumbered"/>
    <dgm:cxn modelId="{A697CE84-B391-40CE-924F-D60AC0FED22E}" type="presParOf" srcId="{C2CFA1BF-0D7C-42A4-A6DC-A3D1836E5892}" destId="{0C40D722-500E-4F9E-B21D-B652D874CC0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C5BD4-B520-467D-B999-914F73076D3F}">
      <dsp:nvSpPr>
        <dsp:cNvPr id="0" name=""/>
        <dsp:cNvSpPr/>
      </dsp:nvSpPr>
      <dsp:spPr>
        <a:xfrm>
          <a:off x="0" y="1292770"/>
          <a:ext cx="1922363" cy="2691308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75" tIns="330200" rIns="149875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Remember the words of </a:t>
          </a:r>
          <a:r>
            <a:rPr lang="en-GB" sz="1100" kern="1200" dirty="0" err="1" smtClean="0"/>
            <a:t>Meip</a:t>
          </a:r>
          <a:r>
            <a:rPr lang="en-GB" sz="1100" kern="1200" dirty="0" smtClean="0"/>
            <a:t> </a:t>
          </a:r>
          <a:r>
            <a:rPr lang="en-GB" sz="1100" kern="1200" dirty="0" err="1" smtClean="0"/>
            <a:t>Gies</a:t>
          </a:r>
          <a:r>
            <a:rPr lang="en-GB" sz="1100" kern="1200" dirty="0" smtClean="0"/>
            <a:t> and </a:t>
          </a:r>
          <a:r>
            <a:rPr lang="en-GB" sz="1100" kern="1200" dirty="0"/>
            <a:t>draw on the lessons of the past to inform our lives today and ensure that everyone works together to create a safer, better future.</a:t>
          </a:r>
          <a:endParaRPr lang="en-US" sz="1100" kern="1200" dirty="0"/>
        </a:p>
      </dsp:txBody>
      <dsp:txXfrm>
        <a:off x="0" y="2315467"/>
        <a:ext cx="1922363" cy="1614785"/>
      </dsp:txXfrm>
    </dsp:sp>
    <dsp:sp modelId="{E1F24994-94AE-44DA-8E96-C1C4D69DD8A1}">
      <dsp:nvSpPr>
        <dsp:cNvPr id="0" name=""/>
        <dsp:cNvSpPr/>
      </dsp:nvSpPr>
      <dsp:spPr>
        <a:xfrm>
          <a:off x="557485" y="1561901"/>
          <a:ext cx="807392" cy="807392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47" tIns="12700" rIns="62947" bIns="1270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1</a:t>
          </a:r>
        </a:p>
      </dsp:txBody>
      <dsp:txXfrm>
        <a:off x="675725" y="1680141"/>
        <a:ext cx="570912" cy="570912"/>
      </dsp:txXfrm>
    </dsp:sp>
    <dsp:sp modelId="{0BCE318C-DCCE-4098-AA1E-227BFC87C93E}">
      <dsp:nvSpPr>
        <dsp:cNvPr id="0" name=""/>
        <dsp:cNvSpPr/>
      </dsp:nvSpPr>
      <dsp:spPr>
        <a:xfrm>
          <a:off x="0" y="3984007"/>
          <a:ext cx="1922363" cy="72"/>
        </a:xfrm>
        <a:prstGeom prst="rect">
          <a:avLst/>
        </a:prstGeom>
        <a:solidFill>
          <a:schemeClr val="accent2">
            <a:shade val="50000"/>
            <a:hueOff val="16002"/>
            <a:satOff val="1415"/>
            <a:lumOff val="12973"/>
            <a:alphaOff val="0"/>
          </a:schemeClr>
        </a:solidFill>
        <a:ln w="12700" cap="flat" cmpd="sng" algn="ctr">
          <a:solidFill>
            <a:schemeClr val="accent2">
              <a:shade val="50000"/>
              <a:hueOff val="16002"/>
              <a:satOff val="1415"/>
              <a:lumOff val="12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EA653-A56B-4536-85B6-A9BA7635B666}">
      <dsp:nvSpPr>
        <dsp:cNvPr id="0" name=""/>
        <dsp:cNvSpPr/>
      </dsp:nvSpPr>
      <dsp:spPr>
        <a:xfrm>
          <a:off x="2114599" y="1292770"/>
          <a:ext cx="1922363" cy="2691308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75" tIns="330200" rIns="149875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Be careful with your words, they are powerful and can cause harm, use them to make a positive difference instead.</a:t>
          </a:r>
          <a:endParaRPr lang="en-US" sz="1100" kern="1200" dirty="0"/>
        </a:p>
      </dsp:txBody>
      <dsp:txXfrm>
        <a:off x="2114599" y="2315467"/>
        <a:ext cx="1922363" cy="1614785"/>
      </dsp:txXfrm>
    </dsp:sp>
    <dsp:sp modelId="{BDC02618-D277-4DBA-A5A6-1635862ABC18}">
      <dsp:nvSpPr>
        <dsp:cNvPr id="0" name=""/>
        <dsp:cNvSpPr/>
      </dsp:nvSpPr>
      <dsp:spPr>
        <a:xfrm>
          <a:off x="2672085" y="1561901"/>
          <a:ext cx="807392" cy="807392"/>
        </a:xfrm>
        <a:prstGeom prst="ellipse">
          <a:avLst/>
        </a:prstGeom>
        <a:solidFill>
          <a:schemeClr val="accent2">
            <a:shade val="50000"/>
            <a:hueOff val="32004"/>
            <a:satOff val="2829"/>
            <a:lumOff val="25946"/>
            <a:alphaOff val="0"/>
          </a:schemeClr>
        </a:solidFill>
        <a:ln w="12700" cap="flat" cmpd="sng" algn="ctr">
          <a:solidFill>
            <a:schemeClr val="accent2">
              <a:shade val="50000"/>
              <a:hueOff val="32004"/>
              <a:satOff val="2829"/>
              <a:lumOff val="259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47" tIns="12700" rIns="62947" bIns="1270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2</a:t>
          </a:r>
        </a:p>
      </dsp:txBody>
      <dsp:txXfrm>
        <a:off x="2790325" y="1680141"/>
        <a:ext cx="570912" cy="570912"/>
      </dsp:txXfrm>
    </dsp:sp>
    <dsp:sp modelId="{ABB8C097-9ADB-42A2-B196-3DCC957E898B}">
      <dsp:nvSpPr>
        <dsp:cNvPr id="0" name=""/>
        <dsp:cNvSpPr/>
      </dsp:nvSpPr>
      <dsp:spPr>
        <a:xfrm>
          <a:off x="2114599" y="3984007"/>
          <a:ext cx="1922363" cy="72"/>
        </a:xfrm>
        <a:prstGeom prst="rect">
          <a:avLst/>
        </a:prstGeom>
        <a:solidFill>
          <a:schemeClr val="accent2">
            <a:shade val="50000"/>
            <a:hueOff val="48007"/>
            <a:satOff val="4244"/>
            <a:lumOff val="38919"/>
            <a:alphaOff val="0"/>
          </a:schemeClr>
        </a:solidFill>
        <a:ln w="12700" cap="flat" cmpd="sng" algn="ctr">
          <a:solidFill>
            <a:schemeClr val="accent2">
              <a:shade val="50000"/>
              <a:hueOff val="48007"/>
              <a:satOff val="4244"/>
              <a:lumOff val="389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ACE7E-DF1D-4849-8ACD-9027D369C143}">
      <dsp:nvSpPr>
        <dsp:cNvPr id="0" name=""/>
        <dsp:cNvSpPr/>
      </dsp:nvSpPr>
      <dsp:spPr>
        <a:xfrm>
          <a:off x="4229199" y="1311448"/>
          <a:ext cx="1922363" cy="2691308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75" tIns="330200" rIns="149875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Report acts </a:t>
          </a:r>
          <a:r>
            <a:rPr lang="en-GB" sz="1100" kern="1200" dirty="0" smtClean="0"/>
            <a:t>of unkind words to a teacher</a:t>
          </a:r>
          <a:endParaRPr lang="en-US" sz="1100" kern="1200" dirty="0"/>
        </a:p>
      </dsp:txBody>
      <dsp:txXfrm>
        <a:off x="4229199" y="2334145"/>
        <a:ext cx="1922363" cy="1614785"/>
      </dsp:txXfrm>
    </dsp:sp>
    <dsp:sp modelId="{59FAA941-82AA-499E-9CC1-7BD6D4550A08}">
      <dsp:nvSpPr>
        <dsp:cNvPr id="0" name=""/>
        <dsp:cNvSpPr/>
      </dsp:nvSpPr>
      <dsp:spPr>
        <a:xfrm>
          <a:off x="4786684" y="1561901"/>
          <a:ext cx="807392" cy="807392"/>
        </a:xfrm>
        <a:prstGeom prst="ellipse">
          <a:avLst/>
        </a:prstGeom>
        <a:solidFill>
          <a:schemeClr val="accent2">
            <a:shade val="50000"/>
            <a:hueOff val="32004"/>
            <a:satOff val="2829"/>
            <a:lumOff val="25946"/>
            <a:alphaOff val="0"/>
          </a:schemeClr>
        </a:solidFill>
        <a:ln w="12700" cap="flat" cmpd="sng" algn="ctr">
          <a:solidFill>
            <a:schemeClr val="accent2">
              <a:shade val="50000"/>
              <a:hueOff val="32004"/>
              <a:satOff val="2829"/>
              <a:lumOff val="259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47" tIns="12700" rIns="62947" bIns="1270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/>
            <a:t>3</a:t>
          </a:r>
          <a:endParaRPr lang="en-US" sz="4100" kern="1200" dirty="0"/>
        </a:p>
      </dsp:txBody>
      <dsp:txXfrm>
        <a:off x="4904924" y="1680141"/>
        <a:ext cx="570912" cy="570912"/>
      </dsp:txXfrm>
    </dsp:sp>
    <dsp:sp modelId="{E9C2116F-8141-4B7C-8087-5ABCF05BADD8}">
      <dsp:nvSpPr>
        <dsp:cNvPr id="0" name=""/>
        <dsp:cNvSpPr/>
      </dsp:nvSpPr>
      <dsp:spPr>
        <a:xfrm>
          <a:off x="4229199" y="3984007"/>
          <a:ext cx="1922363" cy="72"/>
        </a:xfrm>
        <a:prstGeom prst="rect">
          <a:avLst/>
        </a:prstGeom>
        <a:solidFill>
          <a:schemeClr val="accent2">
            <a:shade val="50000"/>
            <a:hueOff val="16002"/>
            <a:satOff val="1415"/>
            <a:lumOff val="12973"/>
            <a:alphaOff val="0"/>
          </a:schemeClr>
        </a:solidFill>
        <a:ln w="12700" cap="flat" cmpd="sng" algn="ctr">
          <a:solidFill>
            <a:schemeClr val="accent2">
              <a:shade val="50000"/>
              <a:hueOff val="16002"/>
              <a:satOff val="1415"/>
              <a:lumOff val="12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5515F-3694-4932-817F-E5A1129C91A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08D1-B47F-4924-B81B-EB880C99B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31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925689-8338-4AE1-9713-EAC4903C0073}" type="slidenum">
              <a:rPr lang="en-GB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BC8462-F0DD-4A9E-A49B-C5ED2719BB6F}" type="slidenum">
              <a:rPr lang="en-GB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95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0A200B-17EB-4651-9485-C000F0BBB6E9}" type="slidenum">
              <a:rPr lang="en-GB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4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854CD2-B650-4D70-96E1-4AC2C2E0AA2A}" type="slidenum">
              <a:rPr lang="en-GB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3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4A26-5B76-44D2-9CE4-F3DD7B35622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960-F7B9-4853-B93E-9EE5E3FCD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61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4A26-5B76-44D2-9CE4-F3DD7B35622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960-F7B9-4853-B93E-9EE5E3FCD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9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4A26-5B76-44D2-9CE4-F3DD7B35622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960-F7B9-4853-B93E-9EE5E3FCD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0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4A26-5B76-44D2-9CE4-F3DD7B35622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960-F7B9-4853-B93E-9EE5E3FCD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07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4A26-5B76-44D2-9CE4-F3DD7B35622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960-F7B9-4853-B93E-9EE5E3FCD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35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4A26-5B76-44D2-9CE4-F3DD7B35622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960-F7B9-4853-B93E-9EE5E3FCD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7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4A26-5B76-44D2-9CE4-F3DD7B35622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960-F7B9-4853-B93E-9EE5E3FCD87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0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4A26-5B76-44D2-9CE4-F3DD7B35622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960-F7B9-4853-B93E-9EE5E3FCD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1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4A26-5B76-44D2-9CE4-F3DD7B35622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960-F7B9-4853-B93E-9EE5E3FCD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0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4A26-5B76-44D2-9CE4-F3DD7B35622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960-F7B9-4853-B93E-9EE5E3FCD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8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BC84A26-5B76-44D2-9CE4-F3DD7B35622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6960-F7B9-4853-B93E-9EE5E3FCD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85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BC84A26-5B76-44D2-9CE4-F3DD7B35622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8906960-F7B9-4853-B93E-9EE5E3FCD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9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jGIJPE8B8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342E3-586F-4F1A-96BF-DFE0681A9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17" r="16017"/>
          <a:stretch/>
        </p:blipFill>
        <p:spPr>
          <a:xfrm>
            <a:off x="7537702" y="10"/>
            <a:ext cx="4654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78AF48-1A43-46D4-9916-BE06B40AB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301" y="859536"/>
            <a:ext cx="5928358" cy="1645920"/>
          </a:xfrm>
        </p:spPr>
        <p:txBody>
          <a:bodyPr>
            <a:normAutofit/>
          </a:bodyPr>
          <a:lstStyle/>
          <a:p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Holocaust Memorial Day </a:t>
            </a:r>
            <a:br>
              <a:rPr lang="en-GB" sz="1800" dirty="0"/>
            </a:br>
            <a:r>
              <a:rPr lang="en-GB" sz="1800" dirty="0"/>
              <a:t>assembly 2018:</a:t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The Power of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FB05E-A68F-4983-BCB1-25A835A50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113" y="2939577"/>
            <a:ext cx="6174546" cy="3673257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4000" dirty="0">
                <a:solidFill>
                  <a:srgbClr val="C00000"/>
                </a:solidFill>
              </a:rPr>
              <a:t>Holocaust: the persecution of a group of people just because of </a:t>
            </a:r>
            <a:r>
              <a:rPr lang="en-GB" sz="4000" dirty="0" smtClean="0">
                <a:solidFill>
                  <a:srgbClr val="C00000"/>
                </a:solidFill>
              </a:rPr>
              <a:t>one part of who  </a:t>
            </a:r>
          </a:p>
          <a:p>
            <a:r>
              <a:rPr lang="en-GB" sz="4000" dirty="0" smtClean="0">
                <a:solidFill>
                  <a:srgbClr val="C00000"/>
                </a:solidFill>
              </a:rPr>
              <a:t>they </a:t>
            </a:r>
            <a:r>
              <a:rPr lang="en-GB" sz="4000" dirty="0">
                <a:solidFill>
                  <a:srgbClr val="C00000"/>
                </a:solidFill>
              </a:rPr>
              <a:t>are: Jewish, black, gay, travellers…</a:t>
            </a:r>
          </a:p>
        </p:txBody>
      </p:sp>
    </p:spTree>
    <p:extLst>
      <p:ext uri="{BB962C8B-B14F-4D97-AF65-F5344CB8AC3E}">
        <p14:creationId xmlns:p14="http://schemas.microsoft.com/office/powerpoint/2010/main" val="14544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shoes auschwi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65" y="416646"/>
            <a:ext cx="8905297" cy="591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H:\Information\Library\Images\Image Library NEW\Single Images\Alice\Suitable for use\419. Daoud Hari by Jens Umb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522414"/>
            <a:ext cx="4211637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992313" y="333376"/>
            <a:ext cx="46799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00B0F0"/>
                </a:solidFill>
                <a:latin typeface="Calibri" panose="020F0502020204030204" pitchFamily="34" charset="0"/>
              </a:rPr>
              <a:t>‘What can one person do? You make friends, of course, and do what you can.’</a:t>
            </a:r>
          </a:p>
          <a:p>
            <a:pPr eaLnBrk="1" hangingPunct="1"/>
            <a:endParaRPr lang="en-GB" altLang="en-US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altLang="en-US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dirty="0">
                <a:solidFill>
                  <a:srgbClr val="00B0F0"/>
                </a:solidFill>
                <a:latin typeface="Calibri" panose="020F0502020204030204" pitchFamily="34" charset="0"/>
              </a:rPr>
              <a:t>                                                                  </a:t>
            </a:r>
            <a:r>
              <a:rPr lang="en-GB" altLang="en-US" dirty="0" err="1">
                <a:solidFill>
                  <a:srgbClr val="00B0F0"/>
                </a:solidFill>
                <a:latin typeface="Calibri" panose="020F0502020204030204" pitchFamily="34" charset="0"/>
              </a:rPr>
              <a:t>DaoudHari</a:t>
            </a:r>
            <a:endParaRPr lang="en-GB" altLang="en-US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r" eaLnBrk="1" hangingPunct="1"/>
            <a:r>
              <a:rPr lang="en-GB" altLang="en-US" sz="1600" dirty="0">
                <a:solidFill>
                  <a:srgbClr val="00B0F0"/>
                </a:solidFill>
                <a:latin typeface="Calibri" panose="020F0502020204030204" pitchFamily="34" charset="0"/>
              </a:rPr>
              <a:t>Darfuri refugee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23426" y="6623050"/>
            <a:ext cx="11525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100" dirty="0"/>
              <a:t>© Jens Umbach</a:t>
            </a:r>
          </a:p>
        </p:txBody>
      </p:sp>
    </p:spTree>
    <p:extLst>
      <p:ext uri="{BB962C8B-B14F-4D97-AF65-F5344CB8AC3E}">
        <p14:creationId xmlns:p14="http://schemas.microsoft.com/office/powerpoint/2010/main" val="4220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Image result for shoes at auschwit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hoes at auschwit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s://media-cdn.tripadvisor.com/media/photo-s/0f/c1/6d/41/shoes-of-j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34" y="160337"/>
            <a:ext cx="9450532" cy="70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2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8D8C857-9447-4941-8520-9A44A926F4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A kite flying in the sky&#10;&#10;Description generated with high confidence">
            <a:extLst>
              <a:ext uri="{FF2B5EF4-FFF2-40B4-BE49-F238E27FC236}">
                <a16:creationId xmlns:a16="http://schemas.microsoft.com/office/drawing/2014/main" id="{D56E7B72-90BB-401C-96C4-C2E51011C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09" b="27264"/>
          <a:stretch/>
        </p:blipFill>
        <p:spPr>
          <a:xfrm>
            <a:off x="20" y="10"/>
            <a:ext cx="75376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AAE140-A27A-42DE-AE0B-B9BD408B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4368"/>
            <a:ext cx="5928360" cy="1188720"/>
          </a:xfrm>
          <a:solidFill>
            <a:schemeClr val="bg1">
              <a:alpha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27</a:t>
            </a:r>
            <a:r>
              <a:rPr lang="en-GB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January?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28858" y="973600"/>
            <a:ext cx="4158342" cy="4924280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On this day in 1945,  the Auschwitz death camp in Poland was liberated.  Whilst many who were at the camp at the time had been sent west on a death march, those that remained were finally freed.  </a:t>
            </a:r>
          </a:p>
        </p:txBody>
      </p:sp>
    </p:spTree>
    <p:extLst>
      <p:ext uri="{BB962C8B-B14F-4D97-AF65-F5344CB8AC3E}">
        <p14:creationId xmlns:p14="http://schemas.microsoft.com/office/powerpoint/2010/main" val="1460567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66A4D4-049A-4389-B407-0E7091A07C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99359-8523-4D4D-B568-3FDFAF9821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9C9585-DA89-4D7E-BCDF-576461A1A2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9E018-9C79-4046-A62B-80A91E65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692" y="1822264"/>
            <a:ext cx="4159568" cy="3213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73FFC-584C-4B11-96F3-F62886B0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GB" sz="1800" dirty="0"/>
              <a:t>Holocaust Memorial Day</a:t>
            </a:r>
            <a:br>
              <a:rPr lang="en-GB" sz="1800" dirty="0"/>
            </a:br>
            <a:r>
              <a:rPr lang="en-GB" sz="1800" dirty="0"/>
              <a:t>What it </a:t>
            </a:r>
            <a:r>
              <a:rPr lang="en-GB" sz="1800" b="1" dirty="0"/>
              <a:t>hopes</a:t>
            </a:r>
            <a:r>
              <a:rPr lang="en-GB" sz="1800" dirty="0"/>
              <a:t> to achieve…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7E4AF-799F-44BE-B524-F45B1BF5C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FFFFFF"/>
                </a:solidFill>
              </a:rPr>
              <a:t>‘honour the survivors of these regimes and challenge ourselves to use the lessons of their experience to inform our lives today’</a:t>
            </a:r>
          </a:p>
        </p:txBody>
      </p:sp>
    </p:spTree>
    <p:extLst>
      <p:ext uri="{BB962C8B-B14F-4D97-AF65-F5344CB8AC3E}">
        <p14:creationId xmlns:p14="http://schemas.microsoft.com/office/powerpoint/2010/main" val="20370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12" descr="1. Anne Frank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01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endParaRPr lang="en-GB" altLang="en-US" sz="1000"/>
          </a:p>
          <a:p>
            <a:pPr algn="r">
              <a:buFont typeface="Arial" panose="020B0604020202020204" pitchFamily="34" charset="0"/>
              <a:buNone/>
            </a:pPr>
            <a:r>
              <a:rPr lang="en-GB" altLang="en-US" sz="900"/>
              <a:t>© AFS Amsterdam /AFF Basel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GB" altLang="en-US" sz="900"/>
              <a:t> Reproduced by permission from the Anne Frank Trust UK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mtClean="0"/>
          </a:p>
        </p:txBody>
      </p:sp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252095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sz="4000">
                <a:solidFill>
                  <a:srgbClr val="00B0F0"/>
                </a:solidFill>
              </a:rPr>
              <a:t>Anne Frank</a:t>
            </a:r>
          </a:p>
        </p:txBody>
      </p:sp>
    </p:spTree>
    <p:extLst>
      <p:ext uri="{BB962C8B-B14F-4D97-AF65-F5344CB8AC3E}">
        <p14:creationId xmlns:p14="http://schemas.microsoft.com/office/powerpoint/2010/main" val="13425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4" descr="Miep Gies Johannes Kleiman Otto FRank Victor Kugler Bep Voskuijl Opekta 1945 AFF en AFS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r="5798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252095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sz="4000">
                <a:solidFill>
                  <a:srgbClr val="00B0F0"/>
                </a:solidFill>
              </a:rPr>
              <a:t>Miep Gies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900">
              <a:solidFill>
                <a:schemeClr val="bg1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GB" altLang="en-US" sz="900">
                <a:solidFill>
                  <a:schemeClr val="bg1"/>
                </a:solidFill>
              </a:rPr>
              <a:t>© AFS Amsterdam /AFF Basel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GB" altLang="en-US" sz="900">
                <a:solidFill>
                  <a:schemeClr val="bg1"/>
                </a:solidFill>
              </a:rPr>
              <a:t> Reproduced by permission from the Anne Frank Trust UK</a:t>
            </a:r>
          </a:p>
          <a:p>
            <a:pPr eaLnBrk="1" hangingPunct="1"/>
            <a:endParaRPr lang="en-GB" alt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jGIJPE8B8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0836" y="810491"/>
            <a:ext cx="9384146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E866FF9-A729-45F0-A163-10E89E87160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04366F-2366-4688-98E7-B101C7BC61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63B6F-F4E0-4B2A-9724-991E547C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62" y="1903258"/>
            <a:ext cx="3398711" cy="305148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How we can make a difference going forward?</a:t>
            </a:r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904194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8C8EF28-5982-4428-8496-93785155BB73}"/>
              </a:ext>
            </a:extLst>
          </p:cNvPr>
          <p:cNvSpPr/>
          <p:nvPr/>
        </p:nvSpPr>
        <p:spPr>
          <a:xfrm>
            <a:off x="4194357" y="5501114"/>
            <a:ext cx="7354706" cy="830997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TAKE RESPONSIBILITY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11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:\Information\Library\Images\Image Library NEW\Single Images\397. New Can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5334"/>
          <a:stretch>
            <a:fillRect/>
          </a:stretch>
        </p:blipFill>
        <p:spPr bwMode="auto">
          <a:xfrm>
            <a:off x="1910918" y="34152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74825" y="620713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0B0F0"/>
                </a:solidFill>
              </a:rPr>
              <a:t>What can you do?</a:t>
            </a:r>
          </a:p>
        </p:txBody>
      </p:sp>
      <p:sp>
        <p:nvSpPr>
          <p:cNvPr id="3" name="Cloud 2"/>
          <p:cNvSpPr/>
          <p:nvPr/>
        </p:nvSpPr>
        <p:spPr>
          <a:xfrm>
            <a:off x="1524000" y="-64365"/>
            <a:ext cx="3449781" cy="30161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 smtClean="0"/>
              <a:t>Are you ok?</a:t>
            </a:r>
            <a:endParaRPr lang="en-GB" sz="5000" dirty="0"/>
          </a:p>
        </p:txBody>
      </p:sp>
      <p:sp>
        <p:nvSpPr>
          <p:cNvPr id="5" name="Cloud 4"/>
          <p:cNvSpPr/>
          <p:nvPr/>
        </p:nvSpPr>
        <p:spPr>
          <a:xfrm>
            <a:off x="7317655" y="-2742"/>
            <a:ext cx="3373581" cy="37732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Why don’t you sit with us?</a:t>
            </a:r>
            <a:endParaRPr lang="en-GB" sz="4000" dirty="0"/>
          </a:p>
        </p:txBody>
      </p:sp>
      <p:sp>
        <p:nvSpPr>
          <p:cNvPr id="6" name="Cloud 5"/>
          <p:cNvSpPr/>
          <p:nvPr/>
        </p:nvSpPr>
        <p:spPr>
          <a:xfrm>
            <a:off x="1910918" y="3301567"/>
            <a:ext cx="3373581" cy="37732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That was really good</a:t>
            </a:r>
            <a:endParaRPr lang="en-GB" sz="4000" dirty="0"/>
          </a:p>
        </p:txBody>
      </p:sp>
      <p:sp>
        <p:nvSpPr>
          <p:cNvPr id="7" name="Cloud 6"/>
          <p:cNvSpPr/>
          <p:nvPr/>
        </p:nvSpPr>
        <p:spPr>
          <a:xfrm>
            <a:off x="6482918" y="3598394"/>
            <a:ext cx="3373581" cy="37732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Do you want some help?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349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5E2C238-7513-47BD-89E9-7E5EEC1D585F}">
  <we:reference id="wa104178141" version="3.1.2.28" store="en-US" storeType="OMEX"/>
  <we:alternateReferences>
    <we:reference id="wa104178141" version="3.1.2.28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3119</TotalTime>
  <Words>249</Words>
  <Application>Microsoft Office PowerPoint</Application>
  <PresentationFormat>Widescreen</PresentationFormat>
  <Paragraphs>84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Parcel</vt:lpstr>
      <vt:lpstr> Holocaust Memorial Day  assembly 2018:  The Power of Words</vt:lpstr>
      <vt:lpstr>PowerPoint Presentation</vt:lpstr>
      <vt:lpstr>Why 27th January?</vt:lpstr>
      <vt:lpstr>Holocaust Memorial Day What it hopes to achieve… </vt:lpstr>
      <vt:lpstr>Anne Frank</vt:lpstr>
      <vt:lpstr>Miep Gies</vt:lpstr>
      <vt:lpstr>PowerPoint Presentation</vt:lpstr>
      <vt:lpstr>How we can make a difference going forward?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Holocaust Memorial Day  assembly 2018:</dc:title>
  <dc:creator>Jo Marsh</dc:creator>
  <cp:lastModifiedBy>J Harris</cp:lastModifiedBy>
  <cp:revision>36</cp:revision>
  <dcterms:created xsi:type="dcterms:W3CDTF">2017-12-27T07:12:12Z</dcterms:created>
  <dcterms:modified xsi:type="dcterms:W3CDTF">2018-02-02T16:21:09Z</dcterms:modified>
</cp:coreProperties>
</file>