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56" r:id="rId5"/>
    <p:sldId id="257" r:id="rId6"/>
    <p:sldId id="268" r:id="rId7"/>
    <p:sldId id="258" r:id="rId8"/>
    <p:sldId id="261" r:id="rId9"/>
    <p:sldId id="260" r:id="rId10"/>
    <p:sldId id="262" r:id="rId11"/>
    <p:sldId id="263" r:id="rId12"/>
    <p:sldId id="264" r:id="rId13"/>
    <p:sldId id="265" r:id="rId14"/>
    <p:sldId id="269" r:id="rId15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F007D-F9E2-481D-BF9D-1D4972777D1B}" v="72" dt="2019-09-19T09:59:09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cargill" userId="S::l.scargill@waltonledale.lancs.sch.uk::7c0619f6-625e-467e-b73b-7843ab247b92" providerId="AD" clId="Web-{404F007D-F9E2-481D-BF9D-1D4972777D1B}"/>
    <pc:docChg chg="modSld">
      <pc:chgData name="Lisa Scargill" userId="S::l.scargill@waltonledale.lancs.sch.uk::7c0619f6-625e-467e-b73b-7843ab247b92" providerId="AD" clId="Web-{404F007D-F9E2-481D-BF9D-1D4972777D1B}" dt="2019-09-19T09:59:09.546" v="69" actId="20577"/>
      <pc:docMkLst>
        <pc:docMk/>
      </pc:docMkLst>
      <pc:sldChg chg="modSp">
        <pc:chgData name="Lisa Scargill" userId="S::l.scargill@waltonledale.lancs.sch.uk::7c0619f6-625e-467e-b73b-7843ab247b92" providerId="AD" clId="Web-{404F007D-F9E2-481D-BF9D-1D4972777D1B}" dt="2019-09-19T09:56:50.844" v="8" actId="20577"/>
        <pc:sldMkLst>
          <pc:docMk/>
          <pc:sldMk cId="2082352027" sldId="256"/>
        </pc:sldMkLst>
        <pc:spChg chg="mod">
          <ac:chgData name="Lisa Scargill" userId="S::l.scargill@waltonledale.lancs.sch.uk::7c0619f6-625e-467e-b73b-7843ab247b92" providerId="AD" clId="Web-{404F007D-F9E2-481D-BF9D-1D4972777D1B}" dt="2019-09-19T09:56:50.844" v="8" actId="20577"/>
          <ac:spMkLst>
            <pc:docMk/>
            <pc:sldMk cId="2082352027" sldId="256"/>
            <ac:spMk id="7" creationId="{00000000-0000-0000-0000-000000000000}"/>
          </ac:spMkLst>
        </pc:spChg>
      </pc:sldChg>
      <pc:sldChg chg="modSp">
        <pc:chgData name="Lisa Scargill" userId="S::l.scargill@waltonledale.lancs.sch.uk::7c0619f6-625e-467e-b73b-7843ab247b92" providerId="AD" clId="Web-{404F007D-F9E2-481D-BF9D-1D4972777D1B}" dt="2019-09-19T09:57:20.765" v="28" actId="20577"/>
        <pc:sldMkLst>
          <pc:docMk/>
          <pc:sldMk cId="952535866" sldId="257"/>
        </pc:sldMkLst>
        <pc:spChg chg="mod">
          <ac:chgData name="Lisa Scargill" userId="S::l.scargill@waltonledale.lancs.sch.uk::7c0619f6-625e-467e-b73b-7843ab247b92" providerId="AD" clId="Web-{404F007D-F9E2-481D-BF9D-1D4972777D1B}" dt="2019-09-19T09:57:20.765" v="28" actId="20577"/>
          <ac:spMkLst>
            <pc:docMk/>
            <pc:sldMk cId="952535866" sldId="257"/>
            <ac:spMk id="3" creationId="{00000000-0000-0000-0000-000000000000}"/>
          </ac:spMkLst>
        </pc:spChg>
      </pc:sldChg>
      <pc:sldChg chg="modSp">
        <pc:chgData name="Lisa Scargill" userId="S::l.scargill@waltonledale.lancs.sch.uk::7c0619f6-625e-467e-b73b-7843ab247b92" providerId="AD" clId="Web-{404F007D-F9E2-481D-BF9D-1D4972777D1B}" dt="2019-09-19T09:57:37.172" v="30" actId="688"/>
        <pc:sldMkLst>
          <pc:docMk/>
          <pc:sldMk cId="3285826936" sldId="261"/>
        </pc:sldMkLst>
        <pc:spChg chg="mod">
          <ac:chgData name="Lisa Scargill" userId="S::l.scargill@waltonledale.lancs.sch.uk::7c0619f6-625e-467e-b73b-7843ab247b92" providerId="AD" clId="Web-{404F007D-F9E2-481D-BF9D-1D4972777D1B}" dt="2019-09-19T09:57:37.172" v="30" actId="688"/>
          <ac:spMkLst>
            <pc:docMk/>
            <pc:sldMk cId="3285826936" sldId="261"/>
            <ac:spMk id="10" creationId="{00000000-0000-0000-0000-000000000000}"/>
          </ac:spMkLst>
        </pc:spChg>
      </pc:sldChg>
      <pc:sldChg chg="modSp">
        <pc:chgData name="Lisa Scargill" userId="S::l.scargill@waltonledale.lancs.sch.uk::7c0619f6-625e-467e-b73b-7843ab247b92" providerId="AD" clId="Web-{404F007D-F9E2-481D-BF9D-1D4972777D1B}" dt="2019-09-19T09:58:06.312" v="45" actId="20577"/>
        <pc:sldMkLst>
          <pc:docMk/>
          <pc:sldMk cId="3595212271" sldId="262"/>
        </pc:sldMkLst>
        <pc:spChg chg="mod">
          <ac:chgData name="Lisa Scargill" userId="S::l.scargill@waltonledale.lancs.sch.uk::7c0619f6-625e-467e-b73b-7843ab247b92" providerId="AD" clId="Web-{404F007D-F9E2-481D-BF9D-1D4972777D1B}" dt="2019-09-19T09:58:06.312" v="45" actId="20577"/>
          <ac:spMkLst>
            <pc:docMk/>
            <pc:sldMk cId="3595212271" sldId="262"/>
            <ac:spMk id="44" creationId="{00000000-0000-0000-0000-000000000000}"/>
          </ac:spMkLst>
        </pc:spChg>
      </pc:sldChg>
      <pc:sldChg chg="modSp">
        <pc:chgData name="Lisa Scargill" userId="S::l.scargill@waltonledale.lancs.sch.uk::7c0619f6-625e-467e-b73b-7843ab247b92" providerId="AD" clId="Web-{404F007D-F9E2-481D-BF9D-1D4972777D1B}" dt="2019-09-19T09:58:44.062" v="57" actId="20577"/>
        <pc:sldMkLst>
          <pc:docMk/>
          <pc:sldMk cId="383409391" sldId="263"/>
        </pc:sldMkLst>
        <pc:spChg chg="mod">
          <ac:chgData name="Lisa Scargill" userId="S::l.scargill@waltonledale.lancs.sch.uk::7c0619f6-625e-467e-b73b-7843ab247b92" providerId="AD" clId="Web-{404F007D-F9E2-481D-BF9D-1D4972777D1B}" dt="2019-09-19T09:58:44.062" v="57" actId="20577"/>
          <ac:spMkLst>
            <pc:docMk/>
            <pc:sldMk cId="383409391" sldId="263"/>
            <ac:spMk id="3" creationId="{00000000-0000-0000-0000-000000000000}"/>
          </ac:spMkLst>
        </pc:spChg>
      </pc:sldChg>
      <pc:sldChg chg="modSp">
        <pc:chgData name="Lisa Scargill" userId="S::l.scargill@waltonledale.lancs.sch.uk::7c0619f6-625e-467e-b73b-7843ab247b92" providerId="AD" clId="Web-{404F007D-F9E2-481D-BF9D-1D4972777D1B}" dt="2019-09-19T09:59:09.546" v="68" actId="20577"/>
        <pc:sldMkLst>
          <pc:docMk/>
          <pc:sldMk cId="925826466" sldId="269"/>
        </pc:sldMkLst>
        <pc:spChg chg="mod">
          <ac:chgData name="Lisa Scargill" userId="S::l.scargill@waltonledale.lancs.sch.uk::7c0619f6-625e-467e-b73b-7843ab247b92" providerId="AD" clId="Web-{404F007D-F9E2-481D-BF9D-1D4972777D1B}" dt="2019-09-19T09:59:09.546" v="68" actId="20577"/>
          <ac:spMkLst>
            <pc:docMk/>
            <pc:sldMk cId="925826466" sldId="269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F2521-675B-415A-9743-A111DEBED9E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FA5BD-BCEF-429E-96B4-0556E02F4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8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8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67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6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8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9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2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0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8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2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2F3D-C849-454E-BC47-6A26A4EDC9B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A35E-2E5E-4E00-88A2-C76003AA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6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44500" y="952501"/>
            <a:ext cx="11303000" cy="2654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500" y="1122363"/>
            <a:ext cx="11303000" cy="2387600"/>
          </a:xfrm>
        </p:spPr>
        <p:txBody>
          <a:bodyPr>
            <a:normAutofit/>
          </a:bodyPr>
          <a:lstStyle/>
          <a:p>
            <a:r>
              <a:rPr lang="en-GB" sz="7200" b="1">
                <a:latin typeface="Corbel" panose="020B0503020204020204" pitchFamily="34" charset="0"/>
              </a:rPr>
              <a:t>Walton-le-Dale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5000"/>
            <a:ext cx="9144000" cy="812800"/>
          </a:xfrm>
        </p:spPr>
        <p:txBody>
          <a:bodyPr/>
          <a:lstStyle/>
          <a:p>
            <a:r>
              <a:rPr lang="en-US" sz="4400">
                <a:latin typeface="Corbel" panose="020B0503020204020204" pitchFamily="34" charset="0"/>
              </a:rPr>
              <a:t>An Introduction to Work Experience </a:t>
            </a:r>
          </a:p>
          <a:p>
            <a:endParaRPr lang="en-GB"/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99" y="1122363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048000" y="5651500"/>
            <a:ext cx="5943600" cy="1041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48000" y="5651500"/>
            <a:ext cx="5943600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800">
                <a:latin typeface="Corbel"/>
              </a:rPr>
              <a:t>  01772 335 726 p.wall@waltonledale.lancs.sch.uk</a:t>
            </a:r>
          </a:p>
          <a:p>
            <a:pPr algn="ctr"/>
            <a:endParaRPr lang="en-GB" sz="28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5202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20700" y="2667000"/>
            <a:ext cx="82089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dirty="0">
                <a:latin typeface="Corbel" panose="020B0503020204020204" pitchFamily="34" charset="0"/>
              </a:rPr>
              <a:t>In school </a:t>
            </a:r>
            <a:r>
              <a:rPr lang="en-GB" altLang="en-US" dirty="0" smtClean="0">
                <a:latin typeface="Corbel" panose="020B0503020204020204" pitchFamily="34" charset="0"/>
              </a:rPr>
              <a:t>Mrs Wall </a:t>
            </a:r>
            <a:r>
              <a:rPr lang="en-GB" altLang="en-US" dirty="0">
                <a:latin typeface="Corbel" panose="020B0503020204020204" pitchFamily="34" charset="0"/>
              </a:rPr>
              <a:t>is the designated person who will be able to give you key information about work experience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dirty="0">
                <a:latin typeface="Corbel" panose="020B0503020204020204" pitchFamily="34" charset="0"/>
              </a:rPr>
              <a:t>All communication regarding work experience must go through the school and not the EBP</a:t>
            </a:r>
            <a:endParaRPr lang="en-GB" altLang="en-US" sz="3200" dirty="0">
              <a:latin typeface="Corbel" panose="020B0503020204020204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20700" y="1846659"/>
            <a:ext cx="5256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Who to talk to?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7430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44500" y="952501"/>
            <a:ext cx="11303000" cy="2654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500" y="1122363"/>
            <a:ext cx="11303000" cy="2387600"/>
          </a:xfrm>
        </p:spPr>
        <p:txBody>
          <a:bodyPr>
            <a:normAutofit/>
          </a:bodyPr>
          <a:lstStyle/>
          <a:p>
            <a:r>
              <a:rPr lang="en-GB" sz="7200" b="1">
                <a:latin typeface="Corbel" panose="020B0503020204020204" pitchFamily="34" charset="0"/>
              </a:rPr>
              <a:t>Walton-le-Dale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5000"/>
            <a:ext cx="9144000" cy="812800"/>
          </a:xfrm>
        </p:spPr>
        <p:txBody>
          <a:bodyPr/>
          <a:lstStyle/>
          <a:p>
            <a:r>
              <a:rPr lang="en-US" sz="4400">
                <a:latin typeface="Corbel" panose="020B0503020204020204" pitchFamily="34" charset="0"/>
              </a:rPr>
              <a:t>An Introduction to Work Experience </a:t>
            </a:r>
          </a:p>
          <a:p>
            <a:endParaRPr lang="en-GB"/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99" y="1122363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048000" y="5651500"/>
            <a:ext cx="5943600" cy="1041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48000" y="5651500"/>
            <a:ext cx="5943600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800">
                <a:latin typeface="Corbel"/>
              </a:rPr>
              <a:t>  01772 335 726 p.wall@waltonledale.lancs.sch.uk</a:t>
            </a:r>
          </a:p>
          <a:p>
            <a:pPr algn="ctr"/>
            <a:endParaRPr lang="en-GB" sz="28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264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100" y="1930400"/>
            <a:ext cx="10807700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600" b="1"/>
              <a:t>WORK EXPERIENCE DATES</a:t>
            </a:r>
          </a:p>
          <a:p>
            <a:pPr algn="ctr"/>
            <a:endParaRPr lang="en-GB" sz="6600" b="1"/>
          </a:p>
          <a:p>
            <a:pPr algn="ctr"/>
            <a:r>
              <a:rPr lang="en-GB" sz="6600" b="1"/>
              <a:t>Monday 6th July to </a:t>
            </a:r>
            <a:endParaRPr lang="en-GB" sz="6600" b="1">
              <a:cs typeface="Calibri"/>
            </a:endParaRPr>
          </a:p>
          <a:p>
            <a:pPr algn="ctr"/>
            <a:r>
              <a:rPr lang="en-GB" sz="6600" b="1"/>
              <a:t>Friday 10th July 2020</a:t>
            </a:r>
            <a:endParaRPr lang="en-GB" sz="66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253586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615950" y="2716213"/>
            <a:ext cx="7848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An insight into the world of work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A chance to try an area of employment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Gain valuable employability skills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An entire week away from school!</a:t>
            </a:r>
            <a:r>
              <a:rPr lang="en-GB" altLang="en-US"/>
              <a:t/>
            </a:r>
            <a:br>
              <a:rPr lang="en-GB" altLang="en-US"/>
            </a:b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615950" y="1762106"/>
            <a:ext cx="10115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The benefits for your young person;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419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666750" y="1783954"/>
            <a:ext cx="6767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The benefits for the employers;</a:t>
            </a:r>
            <a:r>
              <a:rPr lang="en-GB" altLang="en-US">
                <a:latin typeface="Corbel" panose="020B0503020204020204" pitchFamily="34" charset="0"/>
              </a:rPr>
              <a:t> </a:t>
            </a:r>
            <a:endParaRPr lang="en-US" altLang="en-US">
              <a:latin typeface="Corbel" panose="020B0503020204020204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66750" y="2657475"/>
            <a:ext cx="80645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Opportunity to shape the future workforce</a:t>
            </a:r>
            <a:br>
              <a:rPr lang="en-GB" altLang="en-US">
                <a:latin typeface="Corbel" panose="020B0503020204020204" pitchFamily="34" charset="0"/>
              </a:rPr>
            </a:br>
            <a:r>
              <a:rPr lang="en-GB" altLang="en-US">
                <a:latin typeface="Corbel" panose="020B0503020204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Raising the profile of a company in the community</a:t>
            </a:r>
            <a:br>
              <a:rPr lang="en-GB" altLang="en-US">
                <a:latin typeface="Corbel" panose="020B0503020204020204" pitchFamily="34" charset="0"/>
              </a:rPr>
            </a:br>
            <a:r>
              <a:rPr lang="en-GB" altLang="en-US">
                <a:latin typeface="Corbel" panose="020B0503020204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Reduce future recruitment cost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Builds links with schools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Help employers to understand changes in Education</a:t>
            </a:r>
            <a:endParaRPr lang="en-US" altLang="en-US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9206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 rot="10800000">
            <a:off x="696119" y="1670051"/>
            <a:ext cx="7200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 b="1" dirty="0">
                <a:latin typeface="Corbel" panose="020B0503020204020204" pitchFamily="34" charset="0"/>
              </a:rPr>
              <a:t>Education Business Partnership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b="1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96119" y="2616201"/>
            <a:ext cx="7608888" cy="969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The school works in partnership with the EBP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They provide the link between employers and the school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Undertake health and safety checks on employers’ premises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Agree job descriptions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8269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775700" y="2091531"/>
            <a:ext cx="2844101" cy="1985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665163" y="1831975"/>
            <a:ext cx="583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Finding a placement;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20700" y="2335213"/>
            <a:ext cx="79200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/>
              <a:t> </a:t>
            </a:r>
            <a:r>
              <a:rPr lang="en-GB" altLang="en-US">
                <a:latin typeface="Corbel" panose="020B0503020204020204" pitchFamily="34" charset="0"/>
              </a:rPr>
              <a:t>Students are required to find their own placements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 Find and contact the employer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 Obtain a completed self placement form and a copy of the Employer Liability Insurance document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 In school assistance will be given to students who experience obstacles or difficulties</a:t>
            </a:r>
            <a:endParaRPr lang="en-US" altLang="en-US"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4601" y="2097088"/>
            <a:ext cx="275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How to help?</a:t>
            </a:r>
          </a:p>
          <a:p>
            <a:r>
              <a:rPr lang="en-GB" sz="2400"/>
              <a:t>Talk to your young person about what they would like to try.</a:t>
            </a:r>
          </a:p>
        </p:txBody>
      </p:sp>
    </p:spTree>
    <p:extLst>
      <p:ext uri="{BB962C8B-B14F-4D97-AF65-F5344CB8AC3E}">
        <p14:creationId xmlns:p14="http://schemas.microsoft.com/office/powerpoint/2010/main" val="32533275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520700" y="1522612"/>
            <a:ext cx="1871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Paperwork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309812" y="2134791"/>
            <a:ext cx="770572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b="1">
                <a:latin typeface="Corbel" panose="020B0503020204020204" pitchFamily="34" charset="0"/>
              </a:rPr>
              <a:t>Students complete</a:t>
            </a:r>
            <a:r>
              <a:rPr lang="en-GB" altLang="en-US">
                <a:latin typeface="Corbel" panose="020B0503020204020204" pitchFamily="34" charset="0"/>
              </a:rPr>
              <a:t>: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>
                <a:latin typeface="Corbel" panose="020B0503020204020204" pitchFamily="34" charset="0"/>
              </a:rPr>
              <a:t>Self placement form and obtain Employer Liability Insurance Documents 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rbel"/>
              </a:rPr>
              <a:t>Return these to school completed by Monday 2nd</a:t>
            </a:r>
            <a:r>
              <a:rPr lang="en-GB" altLang="en-US" sz="2800" b="1" baseline="30000">
                <a:solidFill>
                  <a:srgbClr val="FF0000"/>
                </a:solidFill>
                <a:latin typeface="Corbel"/>
              </a:rPr>
              <a:t> </a:t>
            </a:r>
            <a:r>
              <a:rPr lang="en-GB" altLang="en-US" sz="2800" b="1">
                <a:solidFill>
                  <a:srgbClr val="FF0000"/>
                </a:solidFill>
                <a:latin typeface="Corbel"/>
              </a:rPr>
              <a:t>December 2019</a:t>
            </a:r>
          </a:p>
          <a:p>
            <a:pPr algn="ctr">
              <a:spcBef>
                <a:spcPct val="50000"/>
              </a:spcBef>
            </a:pPr>
            <a:endParaRPr lang="en-GB" altLang="en-US" sz="2800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latin typeface="Corbel" panose="020B0503020204020204" pitchFamily="34" charset="0"/>
              </a:rPr>
              <a:t>Students will receive: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>
                <a:latin typeface="Corbel" panose="020B0503020204020204" pitchFamily="34" charset="0"/>
              </a:rPr>
              <a:t>A job description - parents sign to accept- April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>
                <a:latin typeface="Corbel" panose="020B0503020204020204" pitchFamily="34" charset="0"/>
              </a:rPr>
              <a:t>A placement agreement -parents, employers and student sign- May/June</a:t>
            </a:r>
          </a:p>
          <a:p>
            <a:pPr>
              <a:spcBef>
                <a:spcPct val="50000"/>
              </a:spcBef>
            </a:pPr>
            <a:endParaRPr lang="en-US" altLang="en-US" b="1">
              <a:latin typeface="Corbel" panose="020B0503020204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1227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296275" y="2971800"/>
            <a:ext cx="3323526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20700" y="1557338"/>
            <a:ext cx="2744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How to prepare?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20700" y="2111375"/>
            <a:ext cx="7775575" cy="504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>
                <a:latin typeface="Corbel" panose="020B0503020204020204" pitchFamily="34" charset="0"/>
              </a:rPr>
              <a:t>Once the placement is confirmed, check with your young person that they understand that they must: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Telephone to arrange an interview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Work out a method of transport and possible costs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Find out about packed lunches or canteens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Find out what to wear</a:t>
            </a:r>
            <a:br>
              <a:rPr lang="en-GB" altLang="en-US">
                <a:latin typeface="Corbel" panose="020B0503020204020204" pitchFamily="34" charset="0"/>
              </a:rPr>
            </a:br>
            <a:endParaRPr lang="en-GB" altLang="en-US">
              <a:latin typeface="Corbel" panose="020B05030202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>
                <a:latin typeface="Corbel" panose="020B0503020204020204" pitchFamily="34" charset="0"/>
              </a:rPr>
              <a:t>Check start and finish times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endParaRPr lang="en-US" altLang="en-US"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8200" y="3048000"/>
            <a:ext cx="303530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400" b="1">
                <a:latin typeface="Corbel"/>
              </a:rPr>
              <a:t>Work Experience Preparation morning in school on Tuesday 16th June 2020</a:t>
            </a:r>
          </a:p>
        </p:txBody>
      </p:sp>
    </p:spTree>
    <p:extLst>
      <p:ext uri="{BB962C8B-B14F-4D97-AF65-F5344CB8AC3E}">
        <p14:creationId xmlns:p14="http://schemas.microsoft.com/office/powerpoint/2010/main" val="3834093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" y="131763"/>
            <a:ext cx="11925300" cy="12977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31763"/>
            <a:ext cx="11283950" cy="1150937"/>
          </a:xfrm>
        </p:spPr>
        <p:txBody>
          <a:bodyPr>
            <a:normAutofit/>
          </a:bodyPr>
          <a:lstStyle/>
          <a:p>
            <a:pPr algn="l"/>
            <a:r>
              <a:rPr lang="en-GB" sz="5400" b="1">
                <a:latin typeface="Corbel" panose="020B0503020204020204" pitchFamily="34" charset="0"/>
              </a:rPr>
              <a:t>Walton-le-Dale High School</a:t>
            </a:r>
          </a:p>
        </p:txBody>
      </p:sp>
      <p:pic>
        <p:nvPicPr>
          <p:cNvPr id="4" name="Picture 3" descr="new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99" y="183357"/>
            <a:ext cx="119240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20700" y="2246313"/>
            <a:ext cx="7775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GB" sz="2400" b="1">
                <a:latin typeface="Corbel" panose="020B0503020204020204" pitchFamily="34" charset="0"/>
              </a:rPr>
              <a:t>Every organisation has its own rules,  but students are responsible for their own actions, so they must:</a:t>
            </a:r>
          </a:p>
          <a:p>
            <a:pPr marL="800100" lvl="1" indent="-342900" eaLnBrk="1" hangingPunct="1">
              <a:buFontTx/>
              <a:buChar char="•"/>
              <a:defRPr/>
            </a:pPr>
            <a:r>
              <a:rPr lang="en-GB" sz="2400" b="1">
                <a:latin typeface="Corbel" panose="020B0503020204020204" pitchFamily="34" charset="0"/>
              </a:rPr>
              <a:t>Act responsibly</a:t>
            </a:r>
            <a:br>
              <a:rPr lang="en-GB" sz="2400" b="1">
                <a:latin typeface="Corbel" panose="020B0503020204020204" pitchFamily="34" charset="0"/>
              </a:rPr>
            </a:br>
            <a:r>
              <a:rPr lang="en-GB" sz="2400" b="1">
                <a:latin typeface="Corbel" panose="020B0503020204020204" pitchFamily="34" charset="0"/>
              </a:rPr>
              <a:t> </a:t>
            </a:r>
          </a:p>
          <a:p>
            <a:pPr marL="800100" lvl="1" indent="-342900" eaLnBrk="1" hangingPunct="1">
              <a:buFontTx/>
              <a:buChar char="•"/>
              <a:defRPr/>
            </a:pPr>
            <a:r>
              <a:rPr lang="en-GB" sz="2400" b="1">
                <a:latin typeface="Corbel" panose="020B0503020204020204" pitchFamily="34" charset="0"/>
              </a:rPr>
              <a:t>Be tidy</a:t>
            </a:r>
            <a:br>
              <a:rPr lang="en-GB" sz="2400" b="1">
                <a:latin typeface="Corbel" panose="020B0503020204020204" pitchFamily="34" charset="0"/>
              </a:rPr>
            </a:br>
            <a:endParaRPr lang="en-GB" sz="2400" b="1">
              <a:latin typeface="Corbel" panose="020B0503020204020204" pitchFamily="34" charset="0"/>
            </a:endParaRPr>
          </a:p>
          <a:p>
            <a:pPr marL="800100" lvl="1" indent="-342900" eaLnBrk="1" hangingPunct="1">
              <a:buFontTx/>
              <a:buChar char="•"/>
              <a:defRPr/>
            </a:pPr>
            <a:r>
              <a:rPr lang="en-GB" sz="2400" b="1">
                <a:latin typeface="Corbel" panose="020B0503020204020204" pitchFamily="34" charset="0"/>
              </a:rPr>
              <a:t>Follow the Health and Safety rules</a:t>
            </a:r>
            <a:br>
              <a:rPr lang="en-GB" sz="2400" b="1">
                <a:latin typeface="Corbel" panose="020B0503020204020204" pitchFamily="34" charset="0"/>
              </a:rPr>
            </a:br>
            <a:r>
              <a:rPr lang="en-GB" sz="2400" b="1">
                <a:latin typeface="Corbel" panose="020B0503020204020204" pitchFamily="34" charset="0"/>
              </a:rPr>
              <a:t> </a:t>
            </a:r>
          </a:p>
          <a:p>
            <a:pPr marL="800100" lvl="1" indent="-342900" eaLnBrk="1" hangingPunct="1">
              <a:buFontTx/>
              <a:buChar char="•"/>
              <a:defRPr/>
            </a:pPr>
            <a:r>
              <a:rPr lang="en-GB" sz="2400" b="1">
                <a:latin typeface="Corbel" panose="020B0503020204020204" pitchFamily="34" charset="0"/>
              </a:rPr>
              <a:t>Only use equipment on which they have been trained</a:t>
            </a:r>
            <a:endParaRPr lang="en-US" sz="2400" b="1">
              <a:latin typeface="Corbel" panose="020B0503020204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520700" y="1580355"/>
            <a:ext cx="29683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latin typeface="Corbel" panose="020B0503020204020204" pitchFamily="34" charset="0"/>
              </a:rPr>
              <a:t>Health and Safety</a:t>
            </a:r>
            <a:endParaRPr lang="en-US" altLang="en-US" sz="2800" b="1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356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31017200F375429E4B98F8916A94C6" ma:contentTypeVersion="2" ma:contentTypeDescription="Create a new document." ma:contentTypeScope="" ma:versionID="01426c8c2233db35fcd118b5f10ff793">
  <xsd:schema xmlns:xsd="http://www.w3.org/2001/XMLSchema" xmlns:xs="http://www.w3.org/2001/XMLSchema" xmlns:p="http://schemas.microsoft.com/office/2006/metadata/properties" xmlns:ns2="b831ebfc-3d80-4fc3-bb93-c8549c84052f" targetNamespace="http://schemas.microsoft.com/office/2006/metadata/properties" ma:root="true" ma:fieldsID="200a0fc7ca7a6501ad499e5408ce22fb" ns2:_="">
    <xsd:import namespace="b831ebfc-3d80-4fc3-bb93-c8549c8405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1ebfc-3d80-4fc3-bb93-c8549c8405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4374F5-D68A-4A9A-9476-776B35659FAE}">
  <ds:schemaRefs>
    <ds:schemaRef ds:uri="b831ebfc-3d80-4fc3-bb93-c8549c8405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23A1B4F-CDDF-4BE6-AB8C-CC52AA01F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836844-E940-427D-AB8F-96983261E5E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831ebfc-3d80-4fc3-bb93-c8549c84052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Wingdings</vt:lpstr>
      <vt:lpstr>Office Theme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  <vt:lpstr>Walton-le-Dale High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Walton-le-Dale High School</dc:title>
  <dc:creator>Lisa Scargill</dc:creator>
  <cp:lastModifiedBy>WALL, Paula</cp:lastModifiedBy>
  <cp:revision>2</cp:revision>
  <cp:lastPrinted>2018-09-26T11:04:48Z</cp:lastPrinted>
  <dcterms:created xsi:type="dcterms:W3CDTF">2017-09-07T09:50:55Z</dcterms:created>
  <dcterms:modified xsi:type="dcterms:W3CDTF">2019-10-02T14:47:29Z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0x010100E431017200F375429E4B98F8916A94C6</vt:lpwstr>
  </property>
</Properties>
</file>