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erriweather" panose="020B0604020202020204" charset="0"/>
      <p:regular r:id="rId16"/>
      <p:bold r:id="rId17"/>
      <p:italic r:id="rId18"/>
      <p:boldItalic r:id="rId19"/>
    </p:embeddedFont>
    <p:embeddedFont>
      <p:font typeface="Josefin San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25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8a364f36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8a364f36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8a364f36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8a364f36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a364f36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8a364f36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8a364f36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8a364f36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8a364f30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8a364f30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8a364f30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8a364f30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8a364f30f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8a364f30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8a364f3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8a364f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8a364f36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8a364f36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8a364f36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8a364f36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8a364f36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8a364f36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8a364f36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8a364f36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gVznpiwRjE4"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hyperlink" Target="https://www.bbcgoodfood.com/recipes/collection/storecupboard"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hyperlink" Target="https://safeyoutube.net/w/jNbM" TargetMode="Externa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5.xml"/><Relationship Id="rId3" Type="http://schemas.openxmlformats.org/officeDocument/2006/relationships/slide" Target="slide3.xml"/><Relationship Id="rId7" Type="http://schemas.openxmlformats.org/officeDocument/2006/relationships/slide" Target="slide11.xml"/><Relationship Id="rId12"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slide" Target="slide7.xml"/><Relationship Id="rId5" Type="http://schemas.openxmlformats.org/officeDocument/2006/relationships/slide" Target="slide13.xml"/><Relationship Id="rId10" Type="http://schemas.openxmlformats.org/officeDocument/2006/relationships/slide" Target="slide8.xml"/><Relationship Id="rId4" Type="http://schemas.openxmlformats.org/officeDocument/2006/relationships/hyperlink" Target="https://docs.google.com/forms/d/e/1FAIpQLSciOJuOn-_RQy41lXtmBBy0xdUcESPy8-SvCoEDqsee1ISB9g/viewform?usp=sf_link" TargetMode="External"/><Relationship Id="rId9" Type="http://schemas.openxmlformats.org/officeDocument/2006/relationships/slide" Target="slide9.xml"/><Relationship Id="rId1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escapedurham.co.uk/mr-x" TargetMode="External"/><Relationship Id="rId5" Type="http://schemas.openxmlformats.org/officeDocument/2006/relationships/hyperlink" Target="https://docs.google.com/forms/d/e/1FAIpQLSflNxNM0jzbZJjUqOcXkwhGTfii4CM_CA3kCxImbY8c3AABEA/viewform?fbclid=IwAR10iBRN3qfwd779mRqPvQcq2eaJErTczzMxuICYRBl5zRIepN-Kj4UTAYk"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hyperlink" Target="https://lucyreeveskhan.wordpress.com/2018/02/07/what-do-i-know-about-making-window-display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Part of the Five Ways to Wellbeing Series&#10;Connect - Connect with people around you, friends, relatives or co- workers you haven’t spoken to in a while or make new connections with people for example students on your course or new work colleagues." title="The Five Ways to Wellbeing - Connect">
            <a:hlinkClick r:id="rId3"/>
          </p:cNvPr>
          <p:cNvPicPr preferRelativeResize="0"/>
          <p:nvPr/>
        </p:nvPicPr>
        <p:blipFill>
          <a:blip r:embed="rId4">
            <a:alphaModFix/>
          </a:blip>
          <a:stretch>
            <a:fillRect/>
          </a:stretch>
        </p:blipFill>
        <p:spPr>
          <a:xfrm>
            <a:off x="2740988" y="1323838"/>
            <a:ext cx="2764975" cy="2073725"/>
          </a:xfrm>
          <a:prstGeom prst="rect">
            <a:avLst/>
          </a:prstGeom>
          <a:noFill/>
          <a:ln>
            <a:noFill/>
          </a:ln>
        </p:spPr>
      </p:pic>
      <p:pic>
        <p:nvPicPr>
          <p:cNvPr id="55" name="Google Shape;55;p13"/>
          <p:cNvPicPr preferRelativeResize="0"/>
          <p:nvPr/>
        </p:nvPicPr>
        <p:blipFill>
          <a:blip r:embed="rId5">
            <a:alphaModFix/>
          </a:blip>
          <a:stretch>
            <a:fillRect/>
          </a:stretch>
        </p:blipFill>
        <p:spPr>
          <a:xfrm>
            <a:off x="0" y="76200"/>
            <a:ext cx="2341675" cy="1659600"/>
          </a:xfrm>
          <a:prstGeom prst="rect">
            <a:avLst/>
          </a:prstGeom>
          <a:noFill/>
          <a:ln>
            <a:noFill/>
          </a:ln>
        </p:spPr>
      </p:pic>
      <p:pic>
        <p:nvPicPr>
          <p:cNvPr id="56" name="Google Shape;56;p13"/>
          <p:cNvPicPr preferRelativeResize="0"/>
          <p:nvPr/>
        </p:nvPicPr>
        <p:blipFill>
          <a:blip r:embed="rId6">
            <a:alphaModFix/>
          </a:blip>
          <a:stretch>
            <a:fillRect/>
          </a:stretch>
        </p:blipFill>
        <p:spPr>
          <a:xfrm>
            <a:off x="6304075" y="272025"/>
            <a:ext cx="2529750" cy="3258000"/>
          </a:xfrm>
          <a:prstGeom prst="rect">
            <a:avLst/>
          </a:prstGeom>
          <a:noFill/>
          <a:ln>
            <a:noFill/>
          </a:ln>
        </p:spPr>
      </p:pic>
      <p:pic>
        <p:nvPicPr>
          <p:cNvPr id="57" name="Google Shape;57;p13"/>
          <p:cNvPicPr preferRelativeResize="0"/>
          <p:nvPr/>
        </p:nvPicPr>
        <p:blipFill>
          <a:blip r:embed="rId7">
            <a:alphaModFix/>
          </a:blip>
          <a:stretch>
            <a:fillRect/>
          </a:stretch>
        </p:blipFill>
        <p:spPr>
          <a:xfrm>
            <a:off x="2740988" y="76225"/>
            <a:ext cx="2619200" cy="1042125"/>
          </a:xfrm>
          <a:prstGeom prst="rect">
            <a:avLst/>
          </a:prstGeom>
          <a:noFill/>
          <a:ln>
            <a:noFill/>
          </a:ln>
        </p:spPr>
      </p:pic>
      <p:sp>
        <p:nvSpPr>
          <p:cNvPr id="58" name="Google Shape;58;p13"/>
          <p:cNvSpPr txBox="1"/>
          <p:nvPr/>
        </p:nvSpPr>
        <p:spPr>
          <a:xfrm>
            <a:off x="0" y="3603075"/>
            <a:ext cx="91440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Merriweather"/>
                <a:ea typeface="Merriweather"/>
                <a:cs typeface="Merriweather"/>
                <a:sym typeface="Merriweather"/>
              </a:rPr>
              <a:t>Staying connected has been so important in recent months but also more challenging with lockdown and social distancing in place. With this in mind today’s activities will help you connect with others whilst staying safe.</a:t>
            </a:r>
            <a:endParaRPr sz="22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145"/>
        <p:cNvGrpSpPr/>
        <p:nvPr/>
      </p:nvGrpSpPr>
      <p:grpSpPr>
        <a:xfrm>
          <a:off x="0" y="0"/>
          <a:ext cx="0" cy="0"/>
          <a:chOff x="0" y="0"/>
          <a:chExt cx="0" cy="0"/>
        </a:xfrm>
      </p:grpSpPr>
      <p:sp>
        <p:nvSpPr>
          <p:cNvPr id="146" name="Google Shape;146;p22"/>
          <p:cNvSpPr txBox="1"/>
          <p:nvPr/>
        </p:nvSpPr>
        <p:spPr>
          <a:xfrm>
            <a:off x="7237275" y="4427150"/>
            <a:ext cx="1906800" cy="71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u="sng">
                <a:hlinkClick r:id="rId3" action="ppaction://hlinksldjump"/>
              </a:rPr>
              <a:t>Back to Menu</a:t>
            </a:r>
            <a:endParaRPr sz="2200"/>
          </a:p>
        </p:txBody>
      </p:sp>
      <p:pic>
        <p:nvPicPr>
          <p:cNvPr id="147" name="Google Shape;147;p22"/>
          <p:cNvPicPr preferRelativeResize="0"/>
          <p:nvPr/>
        </p:nvPicPr>
        <p:blipFill>
          <a:blip r:embed="rId4">
            <a:alphaModFix amt="44000"/>
          </a:blip>
          <a:stretch>
            <a:fillRect/>
          </a:stretch>
        </p:blipFill>
        <p:spPr>
          <a:xfrm>
            <a:off x="1398375" y="218650"/>
            <a:ext cx="6347250" cy="4208503"/>
          </a:xfrm>
          <a:prstGeom prst="rect">
            <a:avLst/>
          </a:prstGeom>
          <a:noFill/>
          <a:ln>
            <a:noFill/>
          </a:ln>
        </p:spPr>
      </p:pic>
      <p:sp>
        <p:nvSpPr>
          <p:cNvPr id="148" name="Google Shape;148;p22"/>
          <p:cNvSpPr txBox="1"/>
          <p:nvPr/>
        </p:nvSpPr>
        <p:spPr>
          <a:xfrm>
            <a:off x="159975" y="140900"/>
            <a:ext cx="87717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800" b="1">
                <a:solidFill>
                  <a:srgbClr val="FFFFFF"/>
                </a:solidFill>
                <a:latin typeface="Merriweather"/>
                <a:ea typeface="Merriweather"/>
                <a:cs typeface="Merriweather"/>
                <a:sym typeface="Merriweather"/>
              </a:rPr>
              <a:t>Organise a virtual sleepover or a trip to the cinema</a:t>
            </a:r>
            <a:endParaRPr sz="2800" b="1">
              <a:solidFill>
                <a:srgbClr val="FFFFFF"/>
              </a:solidFill>
              <a:latin typeface="Merriweather"/>
              <a:ea typeface="Merriweather"/>
              <a:cs typeface="Merriweather"/>
              <a:sym typeface="Merriweather"/>
            </a:endParaRPr>
          </a:p>
        </p:txBody>
      </p:sp>
      <p:sp>
        <p:nvSpPr>
          <p:cNvPr id="149" name="Google Shape;149;p22"/>
          <p:cNvSpPr txBox="1"/>
          <p:nvPr/>
        </p:nvSpPr>
        <p:spPr>
          <a:xfrm>
            <a:off x="159975" y="1097825"/>
            <a:ext cx="87717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solidFill>
                  <a:srgbClr val="FFFFFF"/>
                </a:solidFill>
                <a:latin typeface="Merriweather"/>
                <a:ea typeface="Merriweather"/>
                <a:cs typeface="Merriweather"/>
                <a:sym typeface="Merriweather"/>
              </a:rPr>
              <a:t>Just because we can’t get together shouldn’t mean everything is on hold.</a:t>
            </a:r>
            <a:endParaRPr sz="2200" b="1">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200" b="1">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200" b="1">
                <a:solidFill>
                  <a:srgbClr val="FFFFFF"/>
                </a:solidFill>
                <a:latin typeface="Merriweather"/>
                <a:ea typeface="Merriweather"/>
                <a:cs typeface="Merriweather"/>
                <a:sym typeface="Merriweather"/>
              </a:rPr>
              <a:t>Why not organise a virtual sleepover.  Get in the snacks, set up the sleepover, plan some fun activities, connect through your phones and imagine you’re all together.</a:t>
            </a:r>
            <a:endParaRPr sz="2200" b="1">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200" b="1">
                <a:solidFill>
                  <a:srgbClr val="FFFFFF"/>
                </a:solidFill>
                <a:latin typeface="Merriweather"/>
                <a:ea typeface="Merriweather"/>
                <a:cs typeface="Merriweather"/>
                <a:sym typeface="Merriweather"/>
              </a:rPr>
              <a:t>OR</a:t>
            </a:r>
            <a:endParaRPr sz="2200" b="1">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200" b="1">
                <a:solidFill>
                  <a:srgbClr val="FFFFFF"/>
                </a:solidFill>
                <a:latin typeface="Merriweather"/>
                <a:ea typeface="Merriweather"/>
                <a:cs typeface="Merriweather"/>
                <a:sym typeface="Merriweather"/>
              </a:rPr>
              <a:t>Organise to watch the same film at the same time.  You might even be able to have a Netflix party.  Get in the popcorn agree a time, connect and enjoy the film.</a:t>
            </a:r>
            <a:endParaRPr sz="2200" b="1">
              <a:solidFill>
                <a:srgbClr val="FFFFFF"/>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45F06"/>
        </a:solidFill>
        <a:effectLst/>
      </p:bgPr>
    </p:bg>
    <p:spTree>
      <p:nvGrpSpPr>
        <p:cNvPr id="1" name="Shape 153"/>
        <p:cNvGrpSpPr/>
        <p:nvPr/>
      </p:nvGrpSpPr>
      <p:grpSpPr>
        <a:xfrm>
          <a:off x="0" y="0"/>
          <a:ext cx="0" cy="0"/>
          <a:chOff x="0" y="0"/>
          <a:chExt cx="0" cy="0"/>
        </a:xfrm>
      </p:grpSpPr>
      <p:sp>
        <p:nvSpPr>
          <p:cNvPr id="154" name="Google Shape;154;p23"/>
          <p:cNvSpPr txBox="1"/>
          <p:nvPr/>
        </p:nvSpPr>
        <p:spPr>
          <a:xfrm>
            <a:off x="895800" y="4285800"/>
            <a:ext cx="73524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55" name="Google Shape;155;p23"/>
          <p:cNvSpPr txBox="1"/>
          <p:nvPr/>
        </p:nvSpPr>
        <p:spPr>
          <a:xfrm>
            <a:off x="7097725" y="4666400"/>
            <a:ext cx="2046300" cy="7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u="sng">
                <a:hlinkClick r:id="rId3" action="ppaction://hlinksldjump"/>
              </a:rPr>
              <a:t>Back to Menu</a:t>
            </a:r>
            <a:endParaRPr sz="2200"/>
          </a:p>
        </p:txBody>
      </p:sp>
      <p:sp>
        <p:nvSpPr>
          <p:cNvPr id="156" name="Google Shape;156;p23"/>
          <p:cNvSpPr txBox="1"/>
          <p:nvPr/>
        </p:nvSpPr>
        <p:spPr>
          <a:xfrm>
            <a:off x="80225" y="200725"/>
            <a:ext cx="92703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latin typeface="Merriweather"/>
                <a:ea typeface="Merriweather"/>
                <a:cs typeface="Merriweather"/>
                <a:sym typeface="Merriweather"/>
              </a:rPr>
              <a:t>Plan a social media campaign to promote social distancing to 12-17 year olds</a:t>
            </a:r>
            <a:endParaRPr sz="2200" b="1">
              <a:latin typeface="Merriweather"/>
              <a:ea typeface="Merriweather"/>
              <a:cs typeface="Merriweather"/>
              <a:sym typeface="Merriweather"/>
            </a:endParaRPr>
          </a:p>
        </p:txBody>
      </p:sp>
      <p:pic>
        <p:nvPicPr>
          <p:cNvPr id="157" name="Google Shape;157;p23"/>
          <p:cNvPicPr preferRelativeResize="0"/>
          <p:nvPr/>
        </p:nvPicPr>
        <p:blipFill>
          <a:blip r:embed="rId4">
            <a:alphaModFix/>
          </a:blip>
          <a:stretch>
            <a:fillRect/>
          </a:stretch>
        </p:blipFill>
        <p:spPr>
          <a:xfrm>
            <a:off x="471375" y="1058425"/>
            <a:ext cx="3417325" cy="1714050"/>
          </a:xfrm>
          <a:prstGeom prst="rect">
            <a:avLst/>
          </a:prstGeom>
          <a:noFill/>
          <a:ln>
            <a:noFill/>
          </a:ln>
        </p:spPr>
      </p:pic>
      <p:sp>
        <p:nvSpPr>
          <p:cNvPr id="158" name="Google Shape;158;p23"/>
          <p:cNvSpPr txBox="1"/>
          <p:nvPr/>
        </p:nvSpPr>
        <p:spPr>
          <a:xfrm>
            <a:off x="4206975" y="918875"/>
            <a:ext cx="4717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0B5394"/>
                </a:solidFill>
                <a:latin typeface="Josefin Sans"/>
                <a:ea typeface="Josefin Sans"/>
                <a:cs typeface="Josefin Sans"/>
                <a:sym typeface="Josefin Sans"/>
              </a:rPr>
              <a:t>We know social distancing is a challenge, particularly for young people.</a:t>
            </a:r>
            <a:endParaRPr sz="2400">
              <a:solidFill>
                <a:srgbClr val="0B5394"/>
              </a:solidFill>
              <a:latin typeface="Josefin Sans"/>
              <a:ea typeface="Josefin Sans"/>
              <a:cs typeface="Josefin Sans"/>
              <a:sym typeface="Josefin Sans"/>
            </a:endParaRPr>
          </a:p>
          <a:p>
            <a:pPr marL="0" lvl="0" indent="0" algn="l" rtl="0">
              <a:spcBef>
                <a:spcPts val="0"/>
              </a:spcBef>
              <a:spcAft>
                <a:spcPts val="0"/>
              </a:spcAft>
              <a:buNone/>
            </a:pPr>
            <a:endParaRPr sz="2400">
              <a:solidFill>
                <a:srgbClr val="0B5394"/>
              </a:solidFill>
              <a:latin typeface="Merriweather"/>
              <a:ea typeface="Merriweather"/>
              <a:cs typeface="Merriweather"/>
              <a:sym typeface="Merriweather"/>
            </a:endParaRPr>
          </a:p>
          <a:p>
            <a:pPr marL="0" lvl="0" indent="0" algn="l" rtl="0">
              <a:spcBef>
                <a:spcPts val="0"/>
              </a:spcBef>
              <a:spcAft>
                <a:spcPts val="0"/>
              </a:spcAft>
              <a:buNone/>
            </a:pPr>
            <a:r>
              <a:rPr lang="en-GB" sz="2400">
                <a:solidFill>
                  <a:srgbClr val="0B5394"/>
                </a:solidFill>
                <a:latin typeface="Josefin Sans"/>
                <a:ea typeface="Josefin Sans"/>
                <a:cs typeface="Josefin Sans"/>
                <a:sym typeface="Josefin Sans"/>
              </a:rPr>
              <a:t>What could you do to promote ‘safely’ connecting with others?</a:t>
            </a:r>
            <a:endParaRPr sz="2400">
              <a:solidFill>
                <a:srgbClr val="0B5394"/>
              </a:solidFill>
              <a:latin typeface="Josefin Sans"/>
              <a:ea typeface="Josefin Sans"/>
              <a:cs typeface="Josefin Sans"/>
              <a:sym typeface="Josefin Sans"/>
            </a:endParaRPr>
          </a:p>
        </p:txBody>
      </p:sp>
      <p:sp>
        <p:nvSpPr>
          <p:cNvPr id="159" name="Google Shape;159;p23"/>
          <p:cNvSpPr txBox="1"/>
          <p:nvPr/>
        </p:nvSpPr>
        <p:spPr>
          <a:xfrm>
            <a:off x="319500" y="3220788"/>
            <a:ext cx="85050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100" b="1">
                <a:latin typeface="Merriweather"/>
                <a:ea typeface="Merriweather"/>
                <a:cs typeface="Merriweather"/>
                <a:sym typeface="Merriweather"/>
              </a:rPr>
              <a:t>Your challenge today is to plan a social media campaign around this.  Could you get creative with photography to show safe socialising at a distance?  Could you make a film to promote it?  How would you reach this age group?</a:t>
            </a:r>
            <a:endParaRPr sz="2100" b="1">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63"/>
        <p:cNvGrpSpPr/>
        <p:nvPr/>
      </p:nvGrpSpPr>
      <p:grpSpPr>
        <a:xfrm>
          <a:off x="0" y="0"/>
          <a:ext cx="0" cy="0"/>
          <a:chOff x="0" y="0"/>
          <a:chExt cx="0" cy="0"/>
        </a:xfrm>
      </p:grpSpPr>
      <p:sp>
        <p:nvSpPr>
          <p:cNvPr id="164" name="Google Shape;164;p24"/>
          <p:cNvSpPr txBox="1"/>
          <p:nvPr/>
        </p:nvSpPr>
        <p:spPr>
          <a:xfrm>
            <a:off x="6616125" y="4526850"/>
            <a:ext cx="26475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u="sng">
                <a:hlinkClick r:id="rId3" action="ppaction://hlinksldjump"/>
              </a:rPr>
              <a:t>Back to Menu</a:t>
            </a:r>
            <a:endParaRPr sz="2200"/>
          </a:p>
        </p:txBody>
      </p:sp>
      <p:pic>
        <p:nvPicPr>
          <p:cNvPr id="165" name="Google Shape;165;p24"/>
          <p:cNvPicPr preferRelativeResize="0"/>
          <p:nvPr/>
        </p:nvPicPr>
        <p:blipFill>
          <a:blip r:embed="rId4">
            <a:alphaModFix/>
          </a:blip>
          <a:stretch>
            <a:fillRect/>
          </a:stretch>
        </p:blipFill>
        <p:spPr>
          <a:xfrm>
            <a:off x="272025" y="978675"/>
            <a:ext cx="2547150" cy="3827700"/>
          </a:xfrm>
          <a:prstGeom prst="rect">
            <a:avLst/>
          </a:prstGeom>
          <a:noFill/>
          <a:ln>
            <a:noFill/>
          </a:ln>
        </p:spPr>
      </p:pic>
      <p:sp>
        <p:nvSpPr>
          <p:cNvPr id="166" name="Google Shape;166;p24"/>
          <p:cNvSpPr txBox="1"/>
          <p:nvPr/>
        </p:nvSpPr>
        <p:spPr>
          <a:xfrm>
            <a:off x="272025" y="0"/>
            <a:ext cx="79761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latin typeface="Merriweather"/>
                <a:ea typeface="Merriweather"/>
                <a:cs typeface="Merriweather"/>
                <a:sym typeface="Merriweather"/>
              </a:rPr>
              <a:t>Make lunch or dinner for everyone in your household and connect over food</a:t>
            </a:r>
            <a:endParaRPr sz="2200" b="1">
              <a:latin typeface="Merriweather"/>
              <a:ea typeface="Merriweather"/>
              <a:cs typeface="Merriweather"/>
              <a:sym typeface="Merriweather"/>
            </a:endParaRPr>
          </a:p>
        </p:txBody>
      </p:sp>
      <p:sp>
        <p:nvSpPr>
          <p:cNvPr id="167" name="Google Shape;167;p24"/>
          <p:cNvSpPr txBox="1"/>
          <p:nvPr/>
        </p:nvSpPr>
        <p:spPr>
          <a:xfrm>
            <a:off x="2970950" y="719525"/>
            <a:ext cx="73524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latin typeface="Merriweather"/>
                <a:ea typeface="Merriweather"/>
                <a:cs typeface="Merriweather"/>
                <a:sym typeface="Merriweather"/>
              </a:rPr>
              <a:t>This quote says it all.  Treat the</a:t>
            </a:r>
            <a:br>
              <a:rPr lang="en-GB" sz="2000">
                <a:latin typeface="Merriweather"/>
                <a:ea typeface="Merriweather"/>
                <a:cs typeface="Merriweather"/>
                <a:sym typeface="Merriweather"/>
              </a:rPr>
            </a:br>
            <a:r>
              <a:rPr lang="en-GB" sz="2000">
                <a:latin typeface="Merriweather"/>
                <a:ea typeface="Merriweather"/>
                <a:cs typeface="Merriweather"/>
                <a:sym typeface="Merriweather"/>
              </a:rPr>
              <a:t>other people in your house to a </a:t>
            </a:r>
            <a:br>
              <a:rPr lang="en-GB" sz="2000">
                <a:latin typeface="Merriweather"/>
                <a:ea typeface="Merriweather"/>
                <a:cs typeface="Merriweather"/>
                <a:sym typeface="Merriweather"/>
              </a:rPr>
            </a:br>
            <a:r>
              <a:rPr lang="en-GB" sz="2000">
                <a:latin typeface="Merriweather"/>
                <a:ea typeface="Merriweather"/>
                <a:cs typeface="Merriweather"/>
                <a:sym typeface="Merriweather"/>
              </a:rPr>
              <a:t>meal prepared by you.  </a:t>
            </a:r>
            <a:br>
              <a:rPr lang="en-GB" sz="2000">
                <a:latin typeface="Merriweather"/>
                <a:ea typeface="Merriweather"/>
                <a:cs typeface="Merriweather"/>
                <a:sym typeface="Merriweather"/>
              </a:rPr>
            </a:br>
            <a:r>
              <a:rPr lang="en-GB" sz="2000">
                <a:latin typeface="Merriweather"/>
                <a:ea typeface="Merriweather"/>
                <a:cs typeface="Merriweather"/>
                <a:sym typeface="Merriweather"/>
              </a:rPr>
              <a:t>Sit down together and enjoy the food</a:t>
            </a:r>
            <a:br>
              <a:rPr lang="en-GB" sz="2000">
                <a:latin typeface="Merriweather"/>
                <a:ea typeface="Merriweather"/>
                <a:cs typeface="Merriweather"/>
                <a:sym typeface="Merriweather"/>
              </a:rPr>
            </a:br>
            <a:r>
              <a:rPr lang="en-GB" sz="2000">
                <a:latin typeface="Merriweather"/>
                <a:ea typeface="Merriweather"/>
                <a:cs typeface="Merriweather"/>
                <a:sym typeface="Merriweather"/>
              </a:rPr>
              <a:t>and company in equal measure.</a:t>
            </a:r>
            <a:endParaRPr sz="2000">
              <a:latin typeface="Merriweather"/>
              <a:ea typeface="Merriweather"/>
              <a:cs typeface="Merriweather"/>
              <a:sym typeface="Merriweather"/>
            </a:endParaRPr>
          </a:p>
          <a:p>
            <a:pPr marL="0" lvl="0" indent="0" algn="l" rtl="0">
              <a:spcBef>
                <a:spcPts val="0"/>
              </a:spcBef>
              <a:spcAft>
                <a:spcPts val="0"/>
              </a:spcAft>
              <a:buNone/>
            </a:pPr>
            <a:endParaRPr sz="2000">
              <a:latin typeface="Merriweather"/>
              <a:ea typeface="Merriweather"/>
              <a:cs typeface="Merriweather"/>
              <a:sym typeface="Merriweather"/>
            </a:endParaRPr>
          </a:p>
          <a:p>
            <a:pPr marL="0" lvl="0" indent="0" algn="l" rtl="0">
              <a:spcBef>
                <a:spcPts val="0"/>
              </a:spcBef>
              <a:spcAft>
                <a:spcPts val="0"/>
              </a:spcAft>
              <a:buNone/>
            </a:pPr>
            <a:r>
              <a:rPr lang="en-GB" sz="2000">
                <a:latin typeface="Merriweather"/>
                <a:ea typeface="Merriweather"/>
                <a:cs typeface="Merriweather"/>
                <a:sym typeface="Merriweather"/>
              </a:rPr>
              <a:t>You might find some inspiration here:</a:t>
            </a:r>
            <a:endParaRPr sz="2000">
              <a:latin typeface="Merriweather"/>
              <a:ea typeface="Merriweather"/>
              <a:cs typeface="Merriweather"/>
              <a:sym typeface="Merriweather"/>
            </a:endParaRPr>
          </a:p>
          <a:p>
            <a:pPr marL="0" lvl="0" indent="0" algn="l" rtl="0">
              <a:spcBef>
                <a:spcPts val="0"/>
              </a:spcBef>
              <a:spcAft>
                <a:spcPts val="0"/>
              </a:spcAft>
              <a:buNone/>
            </a:pPr>
            <a:r>
              <a:rPr lang="en-GB" sz="1700" u="sng">
                <a:latin typeface="Merriweather"/>
                <a:ea typeface="Merriweather"/>
                <a:cs typeface="Merriweather"/>
                <a:sym typeface="Merriweather"/>
                <a:hlinkClick r:id="rId5"/>
              </a:rPr>
              <a:t>BBC Goodfood Lockdown Recipes</a:t>
            </a:r>
            <a:endParaRPr sz="3000">
              <a:latin typeface="Merriweather"/>
              <a:ea typeface="Merriweather"/>
              <a:cs typeface="Merriweather"/>
              <a:sym typeface="Merriweather"/>
            </a:endParaRPr>
          </a:p>
          <a:p>
            <a:pPr marL="0" lvl="0" indent="0" algn="l" rtl="0">
              <a:spcBef>
                <a:spcPts val="0"/>
              </a:spcBef>
              <a:spcAft>
                <a:spcPts val="0"/>
              </a:spcAft>
              <a:buNone/>
            </a:pPr>
            <a:endParaRPr sz="3000">
              <a:latin typeface="Merriweather"/>
              <a:ea typeface="Merriweather"/>
              <a:cs typeface="Merriweather"/>
              <a:sym typeface="Merriweather"/>
            </a:endParaRPr>
          </a:p>
          <a:p>
            <a:pPr marL="0" lvl="0" indent="0" algn="l" rtl="0">
              <a:spcBef>
                <a:spcPts val="0"/>
              </a:spcBef>
              <a:spcAft>
                <a:spcPts val="0"/>
              </a:spcAft>
              <a:buNone/>
            </a:pPr>
            <a:endParaRPr sz="1900">
              <a:latin typeface="Merriweather"/>
              <a:ea typeface="Merriweather"/>
              <a:cs typeface="Merriweather"/>
              <a:sym typeface="Merriweather"/>
            </a:endParaRPr>
          </a:p>
          <a:p>
            <a:pPr marL="0" lvl="0" indent="0" algn="l" rtl="0">
              <a:spcBef>
                <a:spcPts val="0"/>
              </a:spcBef>
              <a:spcAft>
                <a:spcPts val="0"/>
              </a:spcAft>
              <a:buNone/>
            </a:pPr>
            <a:endParaRPr sz="2000">
              <a:latin typeface="Merriweather"/>
              <a:ea typeface="Merriweather"/>
              <a:cs typeface="Merriweather"/>
              <a:sym typeface="Merriweather"/>
            </a:endParaRPr>
          </a:p>
          <a:p>
            <a:pPr marL="0" lvl="0" indent="0" algn="l" rtl="0">
              <a:spcBef>
                <a:spcPts val="0"/>
              </a:spcBef>
              <a:spcAft>
                <a:spcPts val="0"/>
              </a:spcAft>
              <a:buNone/>
            </a:pPr>
            <a:r>
              <a:rPr lang="en-GB" sz="2400">
                <a:latin typeface="Merriweather"/>
                <a:ea typeface="Merriweather"/>
                <a:cs typeface="Merriweather"/>
                <a:sym typeface="Merriweather"/>
              </a:rPr>
              <a:t> </a:t>
            </a:r>
            <a:br>
              <a:rPr lang="en-GB" sz="2400">
                <a:latin typeface="Merriweather"/>
                <a:ea typeface="Merriweather"/>
                <a:cs typeface="Merriweather"/>
                <a:sym typeface="Merriweather"/>
              </a:rPr>
            </a:br>
            <a:endParaRPr sz="2400">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171"/>
        <p:cNvGrpSpPr/>
        <p:nvPr/>
      </p:nvGrpSpPr>
      <p:grpSpPr>
        <a:xfrm>
          <a:off x="0" y="0"/>
          <a:ext cx="0" cy="0"/>
          <a:chOff x="0" y="0"/>
          <a:chExt cx="0" cy="0"/>
        </a:xfrm>
      </p:grpSpPr>
      <p:pic>
        <p:nvPicPr>
          <p:cNvPr id="172" name="Google Shape;172;p25"/>
          <p:cNvPicPr preferRelativeResize="0"/>
          <p:nvPr/>
        </p:nvPicPr>
        <p:blipFill>
          <a:blip r:embed="rId3">
            <a:alphaModFix/>
          </a:blip>
          <a:stretch>
            <a:fillRect/>
          </a:stretch>
        </p:blipFill>
        <p:spPr>
          <a:xfrm>
            <a:off x="140150" y="2985150"/>
            <a:ext cx="3607375" cy="2020125"/>
          </a:xfrm>
          <a:prstGeom prst="rect">
            <a:avLst/>
          </a:prstGeom>
          <a:noFill/>
          <a:ln>
            <a:noFill/>
          </a:ln>
        </p:spPr>
      </p:pic>
      <p:sp>
        <p:nvSpPr>
          <p:cNvPr id="173" name="Google Shape;173;p25"/>
          <p:cNvSpPr txBox="1"/>
          <p:nvPr/>
        </p:nvSpPr>
        <p:spPr>
          <a:xfrm>
            <a:off x="8074600" y="3988525"/>
            <a:ext cx="9696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u="sng">
                <a:hlinkClick r:id="rId4" action="ppaction://hlinksldjump"/>
              </a:rPr>
              <a:t>Back to Menu</a:t>
            </a:r>
            <a:endParaRPr sz="2200"/>
          </a:p>
        </p:txBody>
      </p:sp>
      <p:sp>
        <p:nvSpPr>
          <p:cNvPr id="174" name="Google Shape;174;p25"/>
          <p:cNvSpPr txBox="1"/>
          <p:nvPr/>
        </p:nvSpPr>
        <p:spPr>
          <a:xfrm>
            <a:off x="368400" y="220200"/>
            <a:ext cx="8407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b="1"/>
              <a:t>Create an epic sporting moment in your kitchen</a:t>
            </a:r>
            <a:endParaRPr sz="3200" b="1">
              <a:latin typeface="Merriweather"/>
              <a:ea typeface="Merriweather"/>
              <a:cs typeface="Merriweather"/>
              <a:sym typeface="Merriweather"/>
            </a:endParaRPr>
          </a:p>
        </p:txBody>
      </p:sp>
      <p:sp>
        <p:nvSpPr>
          <p:cNvPr id="175" name="Google Shape;175;p25"/>
          <p:cNvSpPr txBox="1"/>
          <p:nvPr/>
        </p:nvSpPr>
        <p:spPr>
          <a:xfrm>
            <a:off x="3747525" y="878575"/>
            <a:ext cx="53964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Merriweather"/>
                <a:ea typeface="Merriweather"/>
                <a:cs typeface="Merriweather"/>
                <a:sym typeface="Merriweather"/>
              </a:rPr>
              <a:t>A Hometasking </a:t>
            </a:r>
            <a:br>
              <a:rPr lang="en-GB" sz="2600">
                <a:latin typeface="Merriweather"/>
                <a:ea typeface="Merriweather"/>
                <a:cs typeface="Merriweather"/>
                <a:sym typeface="Merriweather"/>
              </a:rPr>
            </a:br>
            <a:r>
              <a:rPr lang="en-GB" sz="2600">
                <a:latin typeface="Merriweather"/>
                <a:ea typeface="Merriweather"/>
                <a:cs typeface="Merriweather"/>
                <a:sym typeface="Merriweather"/>
              </a:rPr>
              <a:t>challenge. </a:t>
            </a:r>
            <a:endParaRPr sz="2600">
              <a:latin typeface="Merriweather"/>
              <a:ea typeface="Merriweather"/>
              <a:cs typeface="Merriweather"/>
              <a:sym typeface="Merriweather"/>
            </a:endParaRPr>
          </a:p>
          <a:p>
            <a:pPr marL="0" lvl="0" indent="0" algn="ctr" rtl="0">
              <a:spcBef>
                <a:spcPts val="0"/>
              </a:spcBef>
              <a:spcAft>
                <a:spcPts val="0"/>
              </a:spcAft>
              <a:buNone/>
            </a:pPr>
            <a:r>
              <a:rPr lang="en-GB" sz="2600">
                <a:latin typeface="Merriweather"/>
                <a:ea typeface="Merriweather"/>
                <a:cs typeface="Merriweather"/>
                <a:sym typeface="Merriweather"/>
              </a:rPr>
              <a:t>Work with others. </a:t>
            </a:r>
            <a:endParaRPr sz="2600">
              <a:latin typeface="Merriweather"/>
              <a:ea typeface="Merriweather"/>
              <a:cs typeface="Merriweather"/>
              <a:sym typeface="Merriweather"/>
            </a:endParaRPr>
          </a:p>
          <a:p>
            <a:pPr marL="0" lvl="0" indent="0" algn="ctr" rtl="0">
              <a:spcBef>
                <a:spcPts val="0"/>
              </a:spcBef>
              <a:spcAft>
                <a:spcPts val="0"/>
              </a:spcAft>
              <a:buNone/>
            </a:pPr>
            <a:endParaRPr sz="2600">
              <a:latin typeface="Merriweather"/>
              <a:ea typeface="Merriweather"/>
              <a:cs typeface="Merriweather"/>
              <a:sym typeface="Merriweather"/>
            </a:endParaRPr>
          </a:p>
          <a:p>
            <a:pPr marL="0" lvl="0" indent="0" algn="ctr" rtl="0">
              <a:spcBef>
                <a:spcPts val="0"/>
              </a:spcBef>
              <a:spcAft>
                <a:spcPts val="0"/>
              </a:spcAft>
              <a:buNone/>
            </a:pPr>
            <a:r>
              <a:rPr lang="en-GB" sz="2600" b="1">
                <a:latin typeface="Merriweather"/>
                <a:ea typeface="Merriweather"/>
                <a:cs typeface="Merriweather"/>
                <a:sym typeface="Merriweather"/>
              </a:rPr>
              <a:t>Turn your kitchen into a sporting arena and create the most epic moment of sporting glory - in your kitchen</a:t>
            </a:r>
            <a:endParaRPr sz="2600" b="1">
              <a:latin typeface="Merriweather"/>
              <a:ea typeface="Merriweather"/>
              <a:cs typeface="Merriweather"/>
              <a:sym typeface="Merriweather"/>
            </a:endParaRPr>
          </a:p>
          <a:p>
            <a:pPr marL="0" lvl="0" indent="0" algn="ctr" rtl="0">
              <a:spcBef>
                <a:spcPts val="0"/>
              </a:spcBef>
              <a:spcAft>
                <a:spcPts val="0"/>
              </a:spcAft>
              <a:buNone/>
            </a:pPr>
            <a:endParaRPr sz="2600">
              <a:latin typeface="Merriweather"/>
              <a:ea typeface="Merriweather"/>
              <a:cs typeface="Merriweather"/>
              <a:sym typeface="Merriweather"/>
            </a:endParaRPr>
          </a:p>
          <a:p>
            <a:pPr marL="0" lvl="0" indent="0" algn="ctr" rtl="0">
              <a:spcBef>
                <a:spcPts val="0"/>
              </a:spcBef>
              <a:spcAft>
                <a:spcPts val="0"/>
              </a:spcAft>
              <a:buNone/>
            </a:pPr>
            <a:endParaRPr sz="2100">
              <a:latin typeface="Merriweather"/>
              <a:ea typeface="Merriweather"/>
              <a:cs typeface="Merriweather"/>
              <a:sym typeface="Merriweather"/>
            </a:endParaRPr>
          </a:p>
          <a:p>
            <a:pPr marL="0" lvl="0" indent="0" algn="ctr" rtl="0">
              <a:spcBef>
                <a:spcPts val="0"/>
              </a:spcBef>
              <a:spcAft>
                <a:spcPts val="0"/>
              </a:spcAft>
              <a:buNone/>
            </a:pPr>
            <a:endParaRPr sz="2400">
              <a:latin typeface="Merriweather"/>
              <a:ea typeface="Merriweather"/>
              <a:cs typeface="Merriweather"/>
              <a:sym typeface="Merriweather"/>
            </a:endParaRPr>
          </a:p>
        </p:txBody>
      </p:sp>
      <p:sp>
        <p:nvSpPr>
          <p:cNvPr id="176" name="Google Shape;176;p25"/>
          <p:cNvSpPr txBox="1"/>
          <p:nvPr/>
        </p:nvSpPr>
        <p:spPr>
          <a:xfrm>
            <a:off x="248800" y="1253100"/>
            <a:ext cx="4027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i="1">
                <a:latin typeface="Merriweather"/>
                <a:ea typeface="Merriweather"/>
                <a:cs typeface="Merriweather"/>
                <a:sym typeface="Merriweather"/>
              </a:rPr>
              <a:t>Watch this clip from the online Hometasking Challenge  for some inspiration.  </a:t>
            </a:r>
            <a:endParaRPr sz="1800" i="1">
              <a:latin typeface="Merriweather"/>
              <a:ea typeface="Merriweather"/>
              <a:cs typeface="Merriweather"/>
              <a:sym typeface="Merriweather"/>
            </a:endParaRPr>
          </a:p>
        </p:txBody>
      </p:sp>
      <p:sp>
        <p:nvSpPr>
          <p:cNvPr id="177" name="Google Shape;177;p25"/>
          <p:cNvSpPr txBox="1"/>
          <p:nvPr/>
        </p:nvSpPr>
        <p:spPr>
          <a:xfrm>
            <a:off x="140150" y="2286000"/>
            <a:ext cx="73524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u="sng">
                <a:solidFill>
                  <a:schemeClr val="hlink"/>
                </a:solidFill>
                <a:latin typeface="Merriweather"/>
                <a:ea typeface="Merriweather"/>
                <a:cs typeface="Merriweather"/>
                <a:sym typeface="Merriweather"/>
                <a:hlinkClick r:id="rId5"/>
              </a:rPr>
              <a:t>Hometasking Video</a:t>
            </a:r>
            <a:endParaRPr sz="3000">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hlinkClick r:id="rId3" action="ppaction://hlinksldjump"/>
          </p:cNvPr>
          <p:cNvSpPr/>
          <p:nvPr/>
        </p:nvSpPr>
        <p:spPr>
          <a:xfrm>
            <a:off x="242825" y="858600"/>
            <a:ext cx="1953600" cy="1196100"/>
          </a:xfrm>
          <a:prstGeom prst="flowChartAlternateProcess">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t>Organise a virtual quiz with friends or family</a:t>
            </a:r>
            <a:endParaRPr sz="1700"/>
          </a:p>
        </p:txBody>
      </p:sp>
      <p:sp>
        <p:nvSpPr>
          <p:cNvPr id="64" name="Google Shape;64;p14"/>
          <p:cNvSpPr/>
          <p:nvPr/>
        </p:nvSpPr>
        <p:spPr>
          <a:xfrm>
            <a:off x="6963150" y="3806500"/>
            <a:ext cx="1953600" cy="1196100"/>
          </a:xfrm>
          <a:prstGeom prst="flowChartAlternateProcess">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u="sng">
                <a:solidFill>
                  <a:srgbClr val="FFFFFF"/>
                </a:solidFill>
                <a:latin typeface="Merriweather"/>
                <a:ea typeface="Merriweather"/>
                <a:cs typeface="Merriweather"/>
                <a:sym typeface="Merriweather"/>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 to Google Form</a:t>
            </a:r>
            <a:endParaRPr sz="1500">
              <a:solidFill>
                <a:srgbClr val="FFFFFF"/>
              </a:solidFill>
              <a:latin typeface="Merriweather"/>
              <a:ea typeface="Merriweather"/>
              <a:cs typeface="Merriweather"/>
              <a:sym typeface="Merriweather"/>
            </a:endParaRPr>
          </a:p>
        </p:txBody>
      </p:sp>
      <p:sp>
        <p:nvSpPr>
          <p:cNvPr id="65" name="Google Shape;65;p14">
            <a:hlinkClick r:id="rId5" action="ppaction://hlinksldjump"/>
          </p:cNvPr>
          <p:cNvSpPr/>
          <p:nvPr/>
        </p:nvSpPr>
        <p:spPr>
          <a:xfrm>
            <a:off x="4734175" y="3806500"/>
            <a:ext cx="1953600" cy="1196100"/>
          </a:xfrm>
          <a:prstGeom prst="flowChartAlternateProcess">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t>Create an epic sporting moment in your kitchen</a:t>
            </a:r>
            <a:endParaRPr sz="1800"/>
          </a:p>
        </p:txBody>
      </p:sp>
      <p:sp>
        <p:nvSpPr>
          <p:cNvPr id="66" name="Google Shape;66;p14">
            <a:hlinkClick r:id="rId6" action="ppaction://hlinksldjump"/>
          </p:cNvPr>
          <p:cNvSpPr/>
          <p:nvPr/>
        </p:nvSpPr>
        <p:spPr>
          <a:xfrm>
            <a:off x="2505200" y="3806500"/>
            <a:ext cx="1953600" cy="1196100"/>
          </a:xfrm>
          <a:prstGeom prst="flowChartAlternateProcess">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FFFFFF"/>
                </a:solidFill>
              </a:rPr>
              <a:t>Make a lunch or dinner for everyone in your household and connect over food</a:t>
            </a:r>
            <a:endParaRPr sz="1600">
              <a:solidFill>
                <a:srgbClr val="FFFFFF"/>
              </a:solidFill>
            </a:endParaRPr>
          </a:p>
        </p:txBody>
      </p:sp>
      <p:sp>
        <p:nvSpPr>
          <p:cNvPr id="67" name="Google Shape;67;p14">
            <a:hlinkClick r:id="rId7" action="ppaction://hlinksldjump"/>
          </p:cNvPr>
          <p:cNvSpPr/>
          <p:nvPr/>
        </p:nvSpPr>
        <p:spPr>
          <a:xfrm>
            <a:off x="276225" y="3806500"/>
            <a:ext cx="1953600" cy="1196100"/>
          </a:xfrm>
          <a:prstGeom prst="flowChartAlternateProcess">
            <a:avLst/>
          </a:prstGeom>
          <a:solidFill>
            <a:srgbClr val="B45F0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t>Plan a social media campaign to promote social distancing to 12-17 year olds</a:t>
            </a:r>
            <a:endParaRPr sz="1600"/>
          </a:p>
        </p:txBody>
      </p:sp>
      <p:sp>
        <p:nvSpPr>
          <p:cNvPr id="68" name="Google Shape;68;p14">
            <a:hlinkClick r:id="rId8" action="ppaction://hlinksldjump"/>
          </p:cNvPr>
          <p:cNvSpPr/>
          <p:nvPr/>
        </p:nvSpPr>
        <p:spPr>
          <a:xfrm>
            <a:off x="7029950" y="2332550"/>
            <a:ext cx="1953600" cy="1196100"/>
          </a:xfrm>
          <a:prstGeom prst="flowChartAlternateProcess">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solidFill>
                  <a:srgbClr val="FFFFFF"/>
                </a:solidFill>
              </a:rPr>
              <a:t>Organise a virtual sleepover with friends or a night at the cinema</a:t>
            </a:r>
            <a:endParaRPr sz="1700">
              <a:solidFill>
                <a:srgbClr val="FFFFFF"/>
              </a:solidFill>
            </a:endParaRPr>
          </a:p>
        </p:txBody>
      </p:sp>
      <p:sp>
        <p:nvSpPr>
          <p:cNvPr id="69" name="Google Shape;69;p14">
            <a:hlinkClick r:id="rId9" action="ppaction://hlinksldjump"/>
          </p:cNvPr>
          <p:cNvSpPr/>
          <p:nvPr/>
        </p:nvSpPr>
        <p:spPr>
          <a:xfrm>
            <a:off x="4767575" y="2332550"/>
            <a:ext cx="1953600" cy="1196100"/>
          </a:xfrm>
          <a:prstGeom prst="flowChartAlternateProcess">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t>Spread messages of happiness from your window</a:t>
            </a:r>
            <a:endParaRPr sz="1700"/>
          </a:p>
        </p:txBody>
      </p:sp>
      <p:sp>
        <p:nvSpPr>
          <p:cNvPr id="70" name="Google Shape;70;p14">
            <a:hlinkClick r:id="rId10" action="ppaction://hlinksldjump"/>
          </p:cNvPr>
          <p:cNvSpPr/>
          <p:nvPr/>
        </p:nvSpPr>
        <p:spPr>
          <a:xfrm>
            <a:off x="2505200" y="2332550"/>
            <a:ext cx="1953600" cy="1196100"/>
          </a:xfrm>
          <a:prstGeom prst="flowChartAlternateProcess">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t>Surprise someone with an album full of happy memories</a:t>
            </a:r>
            <a:endParaRPr sz="1700"/>
          </a:p>
        </p:txBody>
      </p:sp>
      <p:sp>
        <p:nvSpPr>
          <p:cNvPr id="71" name="Google Shape;71;p14">
            <a:hlinkClick r:id="rId11" action="ppaction://hlinksldjump"/>
          </p:cNvPr>
          <p:cNvSpPr/>
          <p:nvPr/>
        </p:nvSpPr>
        <p:spPr>
          <a:xfrm>
            <a:off x="242825" y="2332550"/>
            <a:ext cx="1953600" cy="1196100"/>
          </a:xfrm>
          <a:prstGeom prst="flowChartAlternateProcess">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t>Make a video for our new Year 7 students</a:t>
            </a:r>
            <a:endParaRPr sz="1700"/>
          </a:p>
        </p:txBody>
      </p:sp>
      <p:sp>
        <p:nvSpPr>
          <p:cNvPr id="72" name="Google Shape;72;p14">
            <a:hlinkClick r:id="rId12" action="ppaction://hlinksldjump"/>
          </p:cNvPr>
          <p:cNvSpPr/>
          <p:nvPr/>
        </p:nvSpPr>
        <p:spPr>
          <a:xfrm>
            <a:off x="6963150" y="858600"/>
            <a:ext cx="1953600" cy="1196100"/>
          </a:xfrm>
          <a:prstGeom prst="flowChartAlternateProcess">
            <a:avLst/>
          </a:prstGeom>
          <a:solidFill>
            <a:srgbClr val="45818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t>Record a bedtime story for someone </a:t>
            </a:r>
            <a:endParaRPr sz="2000"/>
          </a:p>
        </p:txBody>
      </p:sp>
      <p:sp>
        <p:nvSpPr>
          <p:cNvPr id="73" name="Google Shape;73;p14">
            <a:hlinkClick r:id="rId13" action="ppaction://hlinksldjump"/>
          </p:cNvPr>
          <p:cNvSpPr/>
          <p:nvPr/>
        </p:nvSpPr>
        <p:spPr>
          <a:xfrm>
            <a:off x="4734175" y="858600"/>
            <a:ext cx="1953600" cy="1196100"/>
          </a:xfrm>
          <a:prstGeom prst="flowChartAlternateProcess">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t>Spend time with family or friends in a virtual escape room</a:t>
            </a:r>
            <a:endParaRPr sz="1700"/>
          </a:p>
        </p:txBody>
      </p:sp>
      <p:sp>
        <p:nvSpPr>
          <p:cNvPr id="74" name="Google Shape;74;p14">
            <a:hlinkClick r:id="rId14" action="ppaction://hlinksldjump"/>
          </p:cNvPr>
          <p:cNvSpPr/>
          <p:nvPr/>
        </p:nvSpPr>
        <p:spPr>
          <a:xfrm>
            <a:off x="2488500" y="858600"/>
            <a:ext cx="1953600" cy="1196100"/>
          </a:xfrm>
          <a:prstGeom prst="flowChartAlternateProcess">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p>
          <a:p>
            <a:pPr marL="0" lvl="0" indent="0" algn="ctr" rtl="0">
              <a:spcBef>
                <a:spcPts val="0"/>
              </a:spcBef>
              <a:spcAft>
                <a:spcPts val="0"/>
              </a:spcAft>
              <a:buNone/>
            </a:pPr>
            <a:r>
              <a:rPr lang="en-GB" sz="1700"/>
              <a:t>Make someone’s day and send them a surprise in the post</a:t>
            </a:r>
            <a:endParaRPr sz="1700"/>
          </a:p>
          <a:p>
            <a:pPr marL="0" lvl="0" indent="0" algn="ctr" rtl="0">
              <a:spcBef>
                <a:spcPts val="0"/>
              </a:spcBef>
              <a:spcAft>
                <a:spcPts val="0"/>
              </a:spcAft>
              <a:buNone/>
            </a:pPr>
            <a:endParaRPr sz="1700"/>
          </a:p>
        </p:txBody>
      </p:sp>
      <p:sp>
        <p:nvSpPr>
          <p:cNvPr id="75" name="Google Shape;75;p14"/>
          <p:cNvSpPr txBox="1"/>
          <p:nvPr/>
        </p:nvSpPr>
        <p:spPr>
          <a:xfrm>
            <a:off x="895800" y="0"/>
            <a:ext cx="73524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latin typeface="Merriweather"/>
                <a:ea typeface="Merriweather"/>
                <a:cs typeface="Merriweather"/>
                <a:sym typeface="Merriweather"/>
              </a:rPr>
              <a:t>Which tasks will you do today?</a:t>
            </a:r>
            <a:endParaRPr sz="2200" b="1">
              <a:latin typeface="Merriweather"/>
              <a:ea typeface="Merriweather"/>
              <a:cs typeface="Merriweather"/>
              <a:sym typeface="Merriweather"/>
            </a:endParaRPr>
          </a:p>
          <a:p>
            <a:pPr marL="0" lvl="0" indent="0" algn="ctr" rtl="0">
              <a:spcBef>
                <a:spcPts val="0"/>
              </a:spcBef>
              <a:spcAft>
                <a:spcPts val="0"/>
              </a:spcAft>
              <a:buNone/>
            </a:pPr>
            <a:r>
              <a:rPr lang="en-GB" sz="2200" b="1">
                <a:latin typeface="Merriweather"/>
                <a:ea typeface="Merriweather"/>
                <a:cs typeface="Merriweather"/>
                <a:sym typeface="Merriweather"/>
              </a:rPr>
              <a:t>CLICK ON THE BOXES TO FIND OUT MORE</a:t>
            </a:r>
            <a:endParaRPr sz="2200" b="1">
              <a:latin typeface="Merriweather"/>
              <a:ea typeface="Merriweather"/>
              <a:cs typeface="Merriweather"/>
              <a:sym typeface="Merriweather"/>
            </a:endParaRPr>
          </a:p>
        </p:txBody>
      </p:sp>
      <p:sp>
        <p:nvSpPr>
          <p:cNvPr id="76" name="Google Shape;76;p14"/>
          <p:cNvSpPr txBox="1"/>
          <p:nvPr/>
        </p:nvSpPr>
        <p:spPr>
          <a:xfrm>
            <a:off x="-657400" y="1350"/>
            <a:ext cx="73524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4125"/>
        </a:solidFill>
        <a:effectLst/>
      </p:bgPr>
    </p:bg>
    <p:spTree>
      <p:nvGrpSpPr>
        <p:cNvPr id="1" name="Shape 80"/>
        <p:cNvGrpSpPr/>
        <p:nvPr/>
      </p:nvGrpSpPr>
      <p:grpSpPr>
        <a:xfrm>
          <a:off x="0" y="0"/>
          <a:ext cx="0" cy="0"/>
          <a:chOff x="0" y="0"/>
          <a:chExt cx="0" cy="0"/>
        </a:xfrm>
      </p:grpSpPr>
      <p:sp>
        <p:nvSpPr>
          <p:cNvPr id="81" name="Google Shape;81;p15"/>
          <p:cNvSpPr txBox="1"/>
          <p:nvPr/>
        </p:nvSpPr>
        <p:spPr>
          <a:xfrm>
            <a:off x="166200" y="0"/>
            <a:ext cx="88116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500" b="1">
                <a:latin typeface="Merriweather"/>
                <a:ea typeface="Merriweather"/>
                <a:cs typeface="Merriweather"/>
                <a:sym typeface="Merriweather"/>
              </a:rPr>
              <a:t>Organise a virtual quiz for friends or family</a:t>
            </a:r>
            <a:r>
              <a:rPr lang="en-GB" sz="2500">
                <a:latin typeface="Merriweather"/>
                <a:ea typeface="Merriweather"/>
                <a:cs typeface="Merriweather"/>
                <a:sym typeface="Merriweather"/>
              </a:rPr>
              <a:t/>
            </a:r>
            <a:br>
              <a:rPr lang="en-GB" sz="2500">
                <a:latin typeface="Merriweather"/>
                <a:ea typeface="Merriweather"/>
                <a:cs typeface="Merriweather"/>
                <a:sym typeface="Merriweather"/>
              </a:rPr>
            </a:br>
            <a:endParaRPr sz="2500">
              <a:latin typeface="Merriweather"/>
              <a:ea typeface="Merriweather"/>
              <a:cs typeface="Merriweather"/>
              <a:sym typeface="Merriweather"/>
            </a:endParaRPr>
          </a:p>
          <a:p>
            <a:pPr marL="0" lvl="0" indent="0" algn="ctr" rtl="0">
              <a:spcBef>
                <a:spcPts val="0"/>
              </a:spcBef>
              <a:spcAft>
                <a:spcPts val="0"/>
              </a:spcAft>
              <a:buNone/>
            </a:pPr>
            <a:r>
              <a:rPr lang="en-GB" sz="2000">
                <a:latin typeface="Merriweather"/>
                <a:ea typeface="Merriweather"/>
                <a:cs typeface="Merriweather"/>
                <a:sym typeface="Merriweather"/>
              </a:rPr>
              <a:t>Everybody loves a quiz or game show and many of us have spent time doing this with friends and family on zoom etc in the past weeks.  Now is your chance to put together a quiz or game show, invite your friends or family and host and event.</a:t>
            </a:r>
            <a:endParaRPr sz="2000">
              <a:latin typeface="Merriweather"/>
              <a:ea typeface="Merriweather"/>
              <a:cs typeface="Merriweather"/>
              <a:sym typeface="Merriweather"/>
            </a:endParaRPr>
          </a:p>
          <a:p>
            <a:pPr marL="0" lvl="0" indent="0" algn="ctr" rtl="0">
              <a:spcBef>
                <a:spcPts val="0"/>
              </a:spcBef>
              <a:spcAft>
                <a:spcPts val="0"/>
              </a:spcAft>
              <a:buNone/>
            </a:pPr>
            <a:endParaRPr sz="2000">
              <a:latin typeface="Merriweather"/>
              <a:ea typeface="Merriweather"/>
              <a:cs typeface="Merriweather"/>
              <a:sym typeface="Merriweather"/>
            </a:endParaRPr>
          </a:p>
          <a:p>
            <a:pPr marL="0" lvl="0" indent="0" algn="ctr" rtl="0">
              <a:spcBef>
                <a:spcPts val="0"/>
              </a:spcBef>
              <a:spcAft>
                <a:spcPts val="0"/>
              </a:spcAft>
              <a:buNone/>
            </a:pPr>
            <a:r>
              <a:rPr lang="en-GB" sz="2200" b="1">
                <a:latin typeface="Merriweather"/>
                <a:ea typeface="Merriweather"/>
                <a:cs typeface="Merriweather"/>
                <a:sym typeface="Merriweather"/>
              </a:rPr>
              <a:t> Putting your quiz together</a:t>
            </a:r>
            <a:endParaRPr sz="2200" b="1">
              <a:latin typeface="Merriweather"/>
              <a:ea typeface="Merriweather"/>
              <a:cs typeface="Merriweather"/>
              <a:sym typeface="Merriweather"/>
            </a:endParaRPr>
          </a:p>
          <a:p>
            <a:pPr marL="0" lvl="0" indent="0" algn="ctr" rtl="0">
              <a:spcBef>
                <a:spcPts val="0"/>
              </a:spcBef>
              <a:spcAft>
                <a:spcPts val="0"/>
              </a:spcAft>
              <a:buNone/>
            </a:pPr>
            <a:r>
              <a:rPr lang="en-GB" sz="2000">
                <a:latin typeface="Merriweather"/>
                <a:ea typeface="Merriweather"/>
                <a:cs typeface="Merriweather"/>
                <a:sym typeface="Merriweather"/>
              </a:rPr>
              <a:t>4 rounds with 10 questions in each is a good start.  Popular rounds would be: general knowledge, sports, food and drink, TV and film.  Music rounds work well too like, guess the intro or guess the theme tune.  You will find some good questions on the internet too.</a:t>
            </a:r>
            <a:endParaRPr sz="2000">
              <a:latin typeface="Merriweather"/>
              <a:ea typeface="Merriweather"/>
              <a:cs typeface="Merriweather"/>
              <a:sym typeface="Merriweather"/>
            </a:endParaRPr>
          </a:p>
          <a:p>
            <a:pPr marL="0" lvl="0" indent="0" algn="ctr" rtl="0">
              <a:spcBef>
                <a:spcPts val="0"/>
              </a:spcBef>
              <a:spcAft>
                <a:spcPts val="0"/>
              </a:spcAft>
              <a:buNone/>
            </a:pPr>
            <a:r>
              <a:rPr lang="en-GB" sz="2000">
                <a:latin typeface="Merriweather"/>
                <a:ea typeface="Merriweather"/>
                <a:cs typeface="Merriweather"/>
                <a:sym typeface="Merriweather"/>
              </a:rPr>
              <a:t>Once you have written your questions and DOUBLE checked your answers you are ready to meet your guests.  Good luck</a:t>
            </a:r>
            <a:endParaRPr sz="2000">
              <a:latin typeface="Merriweather"/>
              <a:ea typeface="Merriweather"/>
              <a:cs typeface="Merriweather"/>
              <a:sym typeface="Merriweather"/>
            </a:endParaRPr>
          </a:p>
          <a:p>
            <a:pPr marL="0" lvl="0" indent="0" algn="ctr" rtl="0">
              <a:spcBef>
                <a:spcPts val="0"/>
              </a:spcBef>
              <a:spcAft>
                <a:spcPts val="0"/>
              </a:spcAft>
              <a:buNone/>
            </a:pPr>
            <a:endParaRPr sz="2300">
              <a:latin typeface="Merriweather"/>
              <a:ea typeface="Merriweather"/>
              <a:cs typeface="Merriweather"/>
              <a:sym typeface="Merriweather"/>
            </a:endParaRPr>
          </a:p>
          <a:p>
            <a:pPr marL="0" lvl="0" indent="0" algn="ctr" rtl="0">
              <a:spcBef>
                <a:spcPts val="0"/>
              </a:spcBef>
              <a:spcAft>
                <a:spcPts val="0"/>
              </a:spcAft>
              <a:buNone/>
            </a:pPr>
            <a:endParaRPr sz="2300">
              <a:latin typeface="Merriweather"/>
              <a:ea typeface="Merriweather"/>
              <a:cs typeface="Merriweather"/>
              <a:sym typeface="Merriweather"/>
            </a:endParaRPr>
          </a:p>
          <a:p>
            <a:pPr marL="0" lvl="0" indent="0" algn="ctr" rtl="0">
              <a:spcBef>
                <a:spcPts val="0"/>
              </a:spcBef>
              <a:spcAft>
                <a:spcPts val="0"/>
              </a:spcAft>
              <a:buNone/>
            </a:pPr>
            <a:endParaRPr sz="2300">
              <a:latin typeface="Merriweather"/>
              <a:ea typeface="Merriweather"/>
              <a:cs typeface="Merriweather"/>
              <a:sym typeface="Merriweather"/>
            </a:endParaRPr>
          </a:p>
          <a:p>
            <a:pPr marL="0" lvl="0" indent="0" algn="ctr" rtl="0">
              <a:spcBef>
                <a:spcPts val="0"/>
              </a:spcBef>
              <a:spcAft>
                <a:spcPts val="0"/>
              </a:spcAft>
              <a:buNone/>
            </a:pPr>
            <a:endParaRPr sz="2300">
              <a:latin typeface="Merriweather"/>
              <a:ea typeface="Merriweather"/>
              <a:cs typeface="Merriweather"/>
              <a:sym typeface="Merriweather"/>
            </a:endParaRPr>
          </a:p>
          <a:p>
            <a:pPr marL="0" lvl="0" indent="0" algn="ctr" rtl="0">
              <a:spcBef>
                <a:spcPts val="0"/>
              </a:spcBef>
              <a:spcAft>
                <a:spcPts val="0"/>
              </a:spcAft>
              <a:buNone/>
            </a:pPr>
            <a:endParaRPr sz="2300">
              <a:latin typeface="Merriweather"/>
              <a:ea typeface="Merriweather"/>
              <a:cs typeface="Merriweather"/>
              <a:sym typeface="Merriweather"/>
            </a:endParaRPr>
          </a:p>
          <a:p>
            <a:pPr marL="0" lvl="0" indent="0" algn="ctr" rtl="0">
              <a:spcBef>
                <a:spcPts val="0"/>
              </a:spcBef>
              <a:spcAft>
                <a:spcPts val="0"/>
              </a:spcAft>
              <a:buNone/>
            </a:pPr>
            <a:endParaRPr sz="2300">
              <a:latin typeface="Merriweather"/>
              <a:ea typeface="Merriweather"/>
              <a:cs typeface="Merriweather"/>
              <a:sym typeface="Merriweather"/>
            </a:endParaRPr>
          </a:p>
          <a:p>
            <a:pPr marL="0" lvl="0" indent="0" algn="ctr" rtl="0">
              <a:spcBef>
                <a:spcPts val="0"/>
              </a:spcBef>
              <a:spcAft>
                <a:spcPts val="0"/>
              </a:spcAft>
              <a:buNone/>
            </a:pPr>
            <a:endParaRPr sz="2300">
              <a:latin typeface="Merriweather"/>
              <a:ea typeface="Merriweather"/>
              <a:cs typeface="Merriweather"/>
              <a:sym typeface="Merriweather"/>
            </a:endParaRPr>
          </a:p>
        </p:txBody>
      </p:sp>
      <p:sp>
        <p:nvSpPr>
          <p:cNvPr id="82" name="Google Shape;82;p15"/>
          <p:cNvSpPr txBox="1"/>
          <p:nvPr/>
        </p:nvSpPr>
        <p:spPr>
          <a:xfrm>
            <a:off x="6619250" y="4544975"/>
            <a:ext cx="25248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u="sng">
                <a:hlinkClick r:id="rId3" action="ppaction://hlinksldjump"/>
              </a:rPr>
              <a:t>Back to Menu</a:t>
            </a:r>
            <a:endParaRPr sz="2000"/>
          </a:p>
        </p:txBody>
      </p:sp>
      <p:pic>
        <p:nvPicPr>
          <p:cNvPr id="83" name="Google Shape;83;p15"/>
          <p:cNvPicPr preferRelativeResize="0"/>
          <p:nvPr/>
        </p:nvPicPr>
        <p:blipFill>
          <a:blip r:embed="rId4">
            <a:alphaModFix/>
          </a:blip>
          <a:stretch>
            <a:fillRect/>
          </a:stretch>
        </p:blipFill>
        <p:spPr>
          <a:xfrm>
            <a:off x="166200" y="1836900"/>
            <a:ext cx="1319594" cy="799050"/>
          </a:xfrm>
          <a:prstGeom prst="rect">
            <a:avLst/>
          </a:prstGeom>
          <a:noFill/>
          <a:ln>
            <a:noFill/>
          </a:ln>
        </p:spPr>
      </p:pic>
      <p:pic>
        <p:nvPicPr>
          <p:cNvPr id="84" name="Google Shape;84;p15"/>
          <p:cNvPicPr preferRelativeResize="0"/>
          <p:nvPr/>
        </p:nvPicPr>
        <p:blipFill>
          <a:blip r:embed="rId5">
            <a:alphaModFix/>
          </a:blip>
          <a:stretch>
            <a:fillRect/>
          </a:stretch>
        </p:blipFill>
        <p:spPr>
          <a:xfrm>
            <a:off x="7675874" y="1914647"/>
            <a:ext cx="1149150" cy="64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88"/>
        <p:cNvGrpSpPr/>
        <p:nvPr/>
      </p:nvGrpSpPr>
      <p:grpSpPr>
        <a:xfrm>
          <a:off x="0" y="0"/>
          <a:ext cx="0" cy="0"/>
          <a:chOff x="0" y="0"/>
          <a:chExt cx="0" cy="0"/>
        </a:xfrm>
      </p:grpSpPr>
      <p:sp>
        <p:nvSpPr>
          <p:cNvPr id="89" name="Google Shape;89;p16"/>
          <p:cNvSpPr txBox="1"/>
          <p:nvPr/>
        </p:nvSpPr>
        <p:spPr>
          <a:xfrm>
            <a:off x="-178925" y="0"/>
            <a:ext cx="96291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latin typeface="Merriweather"/>
                <a:ea typeface="Merriweather"/>
                <a:cs typeface="Merriweather"/>
                <a:sym typeface="Merriweather"/>
              </a:rPr>
              <a:t>Make someone’s day and send them a surprise in the post</a:t>
            </a:r>
            <a:endParaRPr sz="2400" b="1">
              <a:latin typeface="Merriweather"/>
              <a:ea typeface="Merriweather"/>
              <a:cs typeface="Merriweather"/>
              <a:sym typeface="Merriweather"/>
            </a:endParaRPr>
          </a:p>
          <a:p>
            <a:pPr marL="0" lvl="0" indent="0" algn="ctr" rtl="0">
              <a:spcBef>
                <a:spcPts val="0"/>
              </a:spcBef>
              <a:spcAft>
                <a:spcPts val="0"/>
              </a:spcAft>
              <a:buNone/>
            </a:pPr>
            <a:endParaRPr sz="3300">
              <a:latin typeface="Merriweather"/>
              <a:ea typeface="Merriweather"/>
              <a:cs typeface="Merriweather"/>
              <a:sym typeface="Merriweather"/>
            </a:endParaRPr>
          </a:p>
          <a:p>
            <a:pPr marL="0" lvl="0" indent="0" algn="ctr" rtl="0">
              <a:spcBef>
                <a:spcPts val="0"/>
              </a:spcBef>
              <a:spcAft>
                <a:spcPts val="0"/>
              </a:spcAft>
              <a:buNone/>
            </a:pPr>
            <a:endParaRPr sz="3300">
              <a:latin typeface="Merriweather"/>
              <a:ea typeface="Merriweather"/>
              <a:cs typeface="Merriweather"/>
              <a:sym typeface="Merriweather"/>
            </a:endParaRPr>
          </a:p>
          <a:p>
            <a:pPr marL="0" lvl="0" indent="0" algn="ctr" rtl="0">
              <a:spcBef>
                <a:spcPts val="0"/>
              </a:spcBef>
              <a:spcAft>
                <a:spcPts val="0"/>
              </a:spcAft>
              <a:buNone/>
            </a:pPr>
            <a:endParaRPr sz="3300">
              <a:latin typeface="Merriweather"/>
              <a:ea typeface="Merriweather"/>
              <a:cs typeface="Merriweather"/>
              <a:sym typeface="Merriweather"/>
            </a:endParaRPr>
          </a:p>
          <a:p>
            <a:pPr marL="0" lvl="0" indent="0" algn="ctr" rtl="0">
              <a:spcBef>
                <a:spcPts val="0"/>
              </a:spcBef>
              <a:spcAft>
                <a:spcPts val="0"/>
              </a:spcAft>
              <a:buNone/>
            </a:pPr>
            <a:endParaRPr sz="3300">
              <a:latin typeface="Merriweather"/>
              <a:ea typeface="Merriweather"/>
              <a:cs typeface="Merriweather"/>
              <a:sym typeface="Merriweather"/>
            </a:endParaRPr>
          </a:p>
          <a:p>
            <a:pPr marL="0" lvl="0" indent="0" algn="ctr" rtl="0">
              <a:spcBef>
                <a:spcPts val="0"/>
              </a:spcBef>
              <a:spcAft>
                <a:spcPts val="0"/>
              </a:spcAft>
              <a:buNone/>
            </a:pPr>
            <a:endParaRPr sz="3300">
              <a:latin typeface="Merriweather"/>
              <a:ea typeface="Merriweather"/>
              <a:cs typeface="Merriweather"/>
              <a:sym typeface="Merriweather"/>
            </a:endParaRPr>
          </a:p>
          <a:p>
            <a:pPr marL="0" lvl="0" indent="0" algn="ctr" rtl="0">
              <a:spcBef>
                <a:spcPts val="0"/>
              </a:spcBef>
              <a:spcAft>
                <a:spcPts val="0"/>
              </a:spcAft>
              <a:buNone/>
            </a:pPr>
            <a:endParaRPr sz="3300">
              <a:latin typeface="Merriweather"/>
              <a:ea typeface="Merriweather"/>
              <a:cs typeface="Merriweather"/>
              <a:sym typeface="Merriweather"/>
            </a:endParaRPr>
          </a:p>
        </p:txBody>
      </p:sp>
      <p:pic>
        <p:nvPicPr>
          <p:cNvPr id="90" name="Google Shape;90;p16"/>
          <p:cNvPicPr preferRelativeResize="0"/>
          <p:nvPr/>
        </p:nvPicPr>
        <p:blipFill rotWithShape="1">
          <a:blip r:embed="rId3">
            <a:alphaModFix amt="62000"/>
          </a:blip>
          <a:srcRect/>
          <a:stretch/>
        </p:blipFill>
        <p:spPr>
          <a:xfrm>
            <a:off x="927225" y="857700"/>
            <a:ext cx="7090150" cy="4066800"/>
          </a:xfrm>
          <a:prstGeom prst="rect">
            <a:avLst/>
          </a:prstGeom>
          <a:noFill/>
          <a:ln>
            <a:noFill/>
          </a:ln>
        </p:spPr>
      </p:pic>
      <p:sp>
        <p:nvSpPr>
          <p:cNvPr id="91" name="Google Shape;91;p16"/>
          <p:cNvSpPr txBox="1"/>
          <p:nvPr/>
        </p:nvSpPr>
        <p:spPr>
          <a:xfrm>
            <a:off x="4572000" y="4646725"/>
            <a:ext cx="2830800" cy="67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100" u="sng">
                <a:hlinkClick r:id="rId4" action="ppaction://hlinksldjump"/>
              </a:rPr>
              <a:t>Back to Menu</a:t>
            </a:r>
            <a:endParaRPr sz="2100"/>
          </a:p>
        </p:txBody>
      </p:sp>
      <p:sp>
        <p:nvSpPr>
          <p:cNvPr id="92" name="Google Shape;92;p16"/>
          <p:cNvSpPr txBox="1"/>
          <p:nvPr/>
        </p:nvSpPr>
        <p:spPr>
          <a:xfrm>
            <a:off x="0" y="1002500"/>
            <a:ext cx="32895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latin typeface="Merriweather"/>
                <a:ea typeface="Merriweather"/>
                <a:cs typeface="Merriweather"/>
                <a:sym typeface="Merriweather"/>
              </a:rPr>
              <a:t>We all love receiving mail!</a:t>
            </a:r>
            <a:endParaRPr sz="2200" b="1">
              <a:latin typeface="Merriweather"/>
              <a:ea typeface="Merriweather"/>
              <a:cs typeface="Merriweather"/>
              <a:sym typeface="Merriweather"/>
            </a:endParaRPr>
          </a:p>
        </p:txBody>
      </p:sp>
      <p:sp>
        <p:nvSpPr>
          <p:cNvPr id="93" name="Google Shape;93;p16"/>
          <p:cNvSpPr txBox="1"/>
          <p:nvPr/>
        </p:nvSpPr>
        <p:spPr>
          <a:xfrm>
            <a:off x="399175" y="1860200"/>
            <a:ext cx="34386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latin typeface="Merriweather"/>
                <a:ea typeface="Merriweather"/>
                <a:cs typeface="Merriweather"/>
                <a:sym typeface="Merriweather"/>
              </a:rPr>
              <a:t>When did you last post a card or letter to someone?</a:t>
            </a:r>
            <a:endParaRPr sz="2200" b="1">
              <a:latin typeface="Merriweather"/>
              <a:ea typeface="Merriweather"/>
              <a:cs typeface="Merriweather"/>
              <a:sym typeface="Merriweather"/>
            </a:endParaRPr>
          </a:p>
        </p:txBody>
      </p:sp>
      <p:sp>
        <p:nvSpPr>
          <p:cNvPr id="94" name="Google Shape;94;p16"/>
          <p:cNvSpPr txBox="1"/>
          <p:nvPr/>
        </p:nvSpPr>
        <p:spPr>
          <a:xfrm>
            <a:off x="-25" y="3104950"/>
            <a:ext cx="36687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latin typeface="Merriweather"/>
                <a:ea typeface="Merriweather"/>
                <a:cs typeface="Merriweather"/>
                <a:sym typeface="Merriweather"/>
              </a:rPr>
              <a:t>Who do you know that would really appreciate receiving a surprise through the post?</a:t>
            </a:r>
            <a:endParaRPr sz="2200" b="1">
              <a:latin typeface="Merriweather"/>
              <a:ea typeface="Merriweather"/>
              <a:cs typeface="Merriweather"/>
              <a:sym typeface="Merriweather"/>
            </a:endParaRPr>
          </a:p>
        </p:txBody>
      </p:sp>
      <p:sp>
        <p:nvSpPr>
          <p:cNvPr id="95" name="Google Shape;95;p16"/>
          <p:cNvSpPr txBox="1"/>
          <p:nvPr/>
        </p:nvSpPr>
        <p:spPr>
          <a:xfrm>
            <a:off x="3837775" y="1002500"/>
            <a:ext cx="53064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latin typeface="Merriweather"/>
                <a:ea typeface="Merriweather"/>
                <a:cs typeface="Merriweather"/>
                <a:sym typeface="Merriweather"/>
              </a:rPr>
              <a:t>A handmade thank you card!</a:t>
            </a:r>
            <a:endParaRPr sz="2200" b="1">
              <a:latin typeface="Merriweather"/>
              <a:ea typeface="Merriweather"/>
              <a:cs typeface="Merriweather"/>
              <a:sym typeface="Merriweather"/>
            </a:endParaRPr>
          </a:p>
        </p:txBody>
      </p:sp>
      <p:sp>
        <p:nvSpPr>
          <p:cNvPr id="96" name="Google Shape;96;p16"/>
          <p:cNvSpPr txBox="1"/>
          <p:nvPr/>
        </p:nvSpPr>
        <p:spPr>
          <a:xfrm>
            <a:off x="4778275" y="1445050"/>
            <a:ext cx="43659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a:latin typeface="Merriweather"/>
                <a:ea typeface="Merriweather"/>
                <a:cs typeface="Merriweather"/>
                <a:sym typeface="Merriweather"/>
              </a:rPr>
              <a:t>A picture you’ve drawn with</a:t>
            </a:r>
            <a:endParaRPr sz="2200" b="1">
              <a:latin typeface="Merriweather"/>
              <a:ea typeface="Merriweather"/>
              <a:cs typeface="Merriweather"/>
              <a:sym typeface="Merriweather"/>
            </a:endParaRPr>
          </a:p>
          <a:p>
            <a:pPr marL="0" lvl="0" indent="0" algn="l" rtl="0">
              <a:spcBef>
                <a:spcPts val="0"/>
              </a:spcBef>
              <a:spcAft>
                <a:spcPts val="0"/>
              </a:spcAft>
              <a:buNone/>
            </a:pPr>
            <a:r>
              <a:rPr lang="en-GB" sz="2200" b="1">
                <a:latin typeface="Merriweather"/>
                <a:ea typeface="Merriweather"/>
                <a:cs typeface="Merriweather"/>
                <a:sym typeface="Merriweather"/>
              </a:rPr>
              <a:t>A message for a grandparent</a:t>
            </a:r>
            <a:endParaRPr sz="2200" b="1">
              <a:latin typeface="Merriweather"/>
              <a:ea typeface="Merriweather"/>
              <a:cs typeface="Merriweather"/>
              <a:sym typeface="Merriweather"/>
            </a:endParaRPr>
          </a:p>
        </p:txBody>
      </p:sp>
      <p:sp>
        <p:nvSpPr>
          <p:cNvPr id="97" name="Google Shape;97;p16"/>
          <p:cNvSpPr txBox="1"/>
          <p:nvPr/>
        </p:nvSpPr>
        <p:spPr>
          <a:xfrm>
            <a:off x="6605375" y="2462250"/>
            <a:ext cx="25386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200">
              <a:latin typeface="Merriweather"/>
              <a:ea typeface="Merriweather"/>
              <a:cs typeface="Merriweather"/>
              <a:sym typeface="Merriweather"/>
            </a:endParaRPr>
          </a:p>
        </p:txBody>
      </p:sp>
      <p:sp>
        <p:nvSpPr>
          <p:cNvPr id="98" name="Google Shape;98;p16"/>
          <p:cNvSpPr txBox="1"/>
          <p:nvPr/>
        </p:nvSpPr>
        <p:spPr>
          <a:xfrm>
            <a:off x="6160725" y="2302750"/>
            <a:ext cx="3090300" cy="246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latin typeface="Merriweather"/>
                <a:ea typeface="Merriweather"/>
                <a:cs typeface="Merriweather"/>
                <a:sym typeface="Merriweather"/>
              </a:rPr>
              <a:t>Whatever it is just pop it in an envelope,</a:t>
            </a:r>
            <a:endParaRPr sz="2200" b="1">
              <a:latin typeface="Merriweather"/>
              <a:ea typeface="Merriweather"/>
              <a:cs typeface="Merriweather"/>
              <a:sym typeface="Merriweather"/>
            </a:endParaRPr>
          </a:p>
          <a:p>
            <a:pPr marL="0" lvl="0" indent="0" algn="ctr" rtl="0">
              <a:spcBef>
                <a:spcPts val="0"/>
              </a:spcBef>
              <a:spcAft>
                <a:spcPts val="0"/>
              </a:spcAft>
              <a:buNone/>
            </a:pPr>
            <a:r>
              <a:rPr lang="en-GB" sz="2200" b="1">
                <a:latin typeface="Merriweather"/>
                <a:ea typeface="Merriweather"/>
                <a:cs typeface="Merriweather"/>
                <a:sym typeface="Merriweather"/>
              </a:rPr>
              <a:t>add the address, don’t forget the stamp </a:t>
            </a:r>
            <a:endParaRPr sz="2200" b="1">
              <a:latin typeface="Merriweather"/>
              <a:ea typeface="Merriweather"/>
              <a:cs typeface="Merriweather"/>
              <a:sym typeface="Merriweather"/>
            </a:endParaRPr>
          </a:p>
          <a:p>
            <a:pPr marL="0" lvl="0" indent="0" algn="ctr" rtl="0">
              <a:spcBef>
                <a:spcPts val="0"/>
              </a:spcBef>
              <a:spcAft>
                <a:spcPts val="0"/>
              </a:spcAft>
              <a:buNone/>
            </a:pPr>
            <a:r>
              <a:rPr lang="en-GB" sz="2200" b="1">
                <a:latin typeface="Merriweather"/>
                <a:ea typeface="Merriweather"/>
                <a:cs typeface="Merriweather"/>
                <a:sym typeface="Merriweather"/>
              </a:rPr>
              <a:t>and pop it in a  postbox</a:t>
            </a:r>
            <a:endParaRPr sz="2200" b="1">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02"/>
        <p:cNvGrpSpPr/>
        <p:nvPr/>
      </p:nvGrpSpPr>
      <p:grpSpPr>
        <a:xfrm>
          <a:off x="0" y="0"/>
          <a:ext cx="0" cy="0"/>
          <a:chOff x="0" y="0"/>
          <a:chExt cx="0" cy="0"/>
        </a:xfrm>
      </p:grpSpPr>
      <p:sp>
        <p:nvSpPr>
          <p:cNvPr id="103" name="Google Shape;103;p17"/>
          <p:cNvSpPr txBox="1"/>
          <p:nvPr/>
        </p:nvSpPr>
        <p:spPr>
          <a:xfrm>
            <a:off x="6080975" y="4566700"/>
            <a:ext cx="31899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u="sng">
                <a:hlinkClick r:id="rId3" action="ppaction://hlinksldjump"/>
              </a:rPr>
              <a:t>Back to Menu</a:t>
            </a:r>
            <a:endParaRPr sz="2000"/>
          </a:p>
        </p:txBody>
      </p:sp>
      <p:pic>
        <p:nvPicPr>
          <p:cNvPr id="104" name="Google Shape;104;p17"/>
          <p:cNvPicPr preferRelativeResize="0"/>
          <p:nvPr/>
        </p:nvPicPr>
        <p:blipFill>
          <a:blip r:embed="rId4">
            <a:alphaModFix amt="58999"/>
          </a:blip>
          <a:stretch>
            <a:fillRect/>
          </a:stretch>
        </p:blipFill>
        <p:spPr>
          <a:xfrm>
            <a:off x="600938" y="104225"/>
            <a:ext cx="7942125" cy="4462475"/>
          </a:xfrm>
          <a:prstGeom prst="rect">
            <a:avLst/>
          </a:prstGeom>
          <a:noFill/>
          <a:ln>
            <a:noFill/>
          </a:ln>
        </p:spPr>
      </p:pic>
      <p:sp>
        <p:nvSpPr>
          <p:cNvPr id="105" name="Google Shape;105;p17"/>
          <p:cNvSpPr txBox="1"/>
          <p:nvPr/>
        </p:nvSpPr>
        <p:spPr>
          <a:xfrm>
            <a:off x="0" y="104225"/>
            <a:ext cx="91440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800" b="1">
                <a:solidFill>
                  <a:srgbClr val="FFFFFF"/>
                </a:solidFill>
                <a:latin typeface="Merriweather"/>
                <a:ea typeface="Merriweather"/>
                <a:cs typeface="Merriweather"/>
                <a:sym typeface="Merriweather"/>
              </a:rPr>
              <a:t>Spend time with family or friends in a virtual escape room</a:t>
            </a:r>
            <a:endParaRPr sz="2800" b="1">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600" b="1">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600">
                <a:solidFill>
                  <a:srgbClr val="FFFFFF"/>
                </a:solidFill>
                <a:latin typeface="Merriweather"/>
                <a:ea typeface="Merriweather"/>
                <a:cs typeface="Merriweather"/>
                <a:sym typeface="Merriweather"/>
              </a:rPr>
              <a:t>Escape rooms are the new thing and during lockdown there are many online. So, why not connect with those around you and enjoy the challenge together</a:t>
            </a:r>
            <a:endParaRPr sz="2600">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600">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600">
                <a:solidFill>
                  <a:srgbClr val="FFFFFF"/>
                </a:solidFill>
                <a:latin typeface="Merriweather"/>
                <a:ea typeface="Merriweather"/>
                <a:cs typeface="Merriweather"/>
                <a:sym typeface="Merriweather"/>
              </a:rPr>
              <a:t>If you like Harry Potter why not try this one  </a:t>
            </a:r>
            <a:endParaRPr sz="2600">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200" u="sng">
                <a:solidFill>
                  <a:srgbClr val="FFFFFF"/>
                </a:solidFill>
                <a:latin typeface="Merriweather"/>
                <a:ea typeface="Merriweather"/>
                <a:cs typeface="Merriweather"/>
                <a:sym typeface="Merriweather"/>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Hogwarts Escape Room</a:t>
            </a:r>
            <a:endParaRPr sz="3900">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200">
                <a:solidFill>
                  <a:srgbClr val="FFFFFF"/>
                </a:solidFill>
                <a:latin typeface="Merriweather"/>
                <a:ea typeface="Merriweather"/>
                <a:cs typeface="Merriweather"/>
                <a:sym typeface="Merriweather"/>
              </a:rPr>
              <a:t>or a treasure hunt at</a:t>
            </a:r>
            <a:endParaRPr sz="2200">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250">
                <a:solidFill>
                  <a:srgbClr val="FFFFFF"/>
                </a:solidFill>
                <a:latin typeface="Merriweather"/>
                <a:ea typeface="Merriweather"/>
                <a:cs typeface="Merriweather"/>
                <a:sym typeface="Merriweather"/>
              </a:rPr>
              <a:t> </a:t>
            </a:r>
            <a:r>
              <a:rPr lang="en-GB" sz="2250">
                <a:solidFill>
                  <a:srgbClr val="FFFFFF"/>
                </a:solidFill>
                <a:uFill>
                  <a:noFill/>
                </a:uFill>
                <a:latin typeface="Merriweather"/>
                <a:ea typeface="Merriweather"/>
                <a:cs typeface="Merriweather"/>
                <a:sym typeface="Merriweather"/>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www.www.escapedurham.co.uk/mr-x</a:t>
            </a:r>
            <a:endParaRPr sz="3200">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800">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700">
              <a:solidFill>
                <a:srgbClr val="FFFFFF"/>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109"/>
        <p:cNvGrpSpPr/>
        <p:nvPr/>
      </p:nvGrpSpPr>
      <p:grpSpPr>
        <a:xfrm>
          <a:off x="0" y="0"/>
          <a:ext cx="0" cy="0"/>
          <a:chOff x="0" y="0"/>
          <a:chExt cx="0" cy="0"/>
        </a:xfrm>
      </p:grpSpPr>
      <p:sp>
        <p:nvSpPr>
          <p:cNvPr id="110" name="Google Shape;110;p18"/>
          <p:cNvSpPr txBox="1"/>
          <p:nvPr/>
        </p:nvSpPr>
        <p:spPr>
          <a:xfrm>
            <a:off x="6217500" y="4486950"/>
            <a:ext cx="29265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u="sng">
                <a:hlinkClick r:id="rId3" action="ppaction://hlinksldjump"/>
              </a:rPr>
              <a:t>Back to Menu</a:t>
            </a:r>
            <a:endParaRPr sz="2200"/>
          </a:p>
        </p:txBody>
      </p:sp>
      <p:pic>
        <p:nvPicPr>
          <p:cNvPr id="111" name="Google Shape;111;p18"/>
          <p:cNvPicPr preferRelativeResize="0"/>
          <p:nvPr/>
        </p:nvPicPr>
        <p:blipFill>
          <a:blip r:embed="rId4">
            <a:alphaModFix/>
          </a:blip>
          <a:stretch>
            <a:fillRect/>
          </a:stretch>
        </p:blipFill>
        <p:spPr>
          <a:xfrm>
            <a:off x="152400" y="152400"/>
            <a:ext cx="3616000" cy="2024950"/>
          </a:xfrm>
          <a:prstGeom prst="rect">
            <a:avLst/>
          </a:prstGeom>
          <a:noFill/>
          <a:ln>
            <a:noFill/>
          </a:ln>
        </p:spPr>
      </p:pic>
      <p:sp>
        <p:nvSpPr>
          <p:cNvPr id="112" name="Google Shape;112;p18"/>
          <p:cNvSpPr txBox="1"/>
          <p:nvPr/>
        </p:nvSpPr>
        <p:spPr>
          <a:xfrm>
            <a:off x="3913150" y="320350"/>
            <a:ext cx="48894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latin typeface="Merriweather"/>
                <a:ea typeface="Merriweather"/>
                <a:cs typeface="Merriweather"/>
                <a:sym typeface="Merriweather"/>
              </a:rPr>
              <a:t>Record a bedtime story</a:t>
            </a:r>
            <a:endParaRPr sz="2400" b="1">
              <a:latin typeface="Merriweather"/>
              <a:ea typeface="Merriweather"/>
              <a:cs typeface="Merriweather"/>
              <a:sym typeface="Merriweather"/>
            </a:endParaRPr>
          </a:p>
          <a:p>
            <a:pPr marL="0" lvl="0" indent="0" algn="ctr" rtl="0">
              <a:spcBef>
                <a:spcPts val="0"/>
              </a:spcBef>
              <a:spcAft>
                <a:spcPts val="0"/>
              </a:spcAft>
              <a:buNone/>
            </a:pPr>
            <a:r>
              <a:rPr lang="en-GB" sz="2400" b="1">
                <a:latin typeface="Merriweather"/>
                <a:ea typeface="Merriweather"/>
                <a:cs typeface="Merriweather"/>
                <a:sym typeface="Merriweather"/>
              </a:rPr>
              <a:t>for someone</a:t>
            </a:r>
            <a:endParaRPr sz="2400" b="1">
              <a:latin typeface="Merriweather"/>
              <a:ea typeface="Merriweather"/>
              <a:cs typeface="Merriweather"/>
              <a:sym typeface="Merriweather"/>
            </a:endParaRPr>
          </a:p>
          <a:p>
            <a:pPr marL="0" lvl="0" indent="0" algn="l" rtl="0">
              <a:spcBef>
                <a:spcPts val="0"/>
              </a:spcBef>
              <a:spcAft>
                <a:spcPts val="0"/>
              </a:spcAft>
              <a:buNone/>
            </a:pPr>
            <a:endParaRPr sz="2400" b="1">
              <a:latin typeface="Merriweather"/>
              <a:ea typeface="Merriweather"/>
              <a:cs typeface="Merriweather"/>
              <a:sym typeface="Merriweather"/>
            </a:endParaRPr>
          </a:p>
          <a:p>
            <a:pPr marL="0" lvl="0" indent="0" algn="ctr" rtl="0">
              <a:spcBef>
                <a:spcPts val="0"/>
              </a:spcBef>
              <a:spcAft>
                <a:spcPts val="0"/>
              </a:spcAft>
              <a:buNone/>
            </a:pPr>
            <a:r>
              <a:rPr lang="en-GB" sz="2100" b="1">
                <a:latin typeface="Merriweather"/>
                <a:ea typeface="Merriweather"/>
                <a:cs typeface="Merriweather"/>
                <a:sym typeface="Merriweather"/>
              </a:rPr>
              <a:t>Is there a younger member of your family or friends who you haven’t been able to see and connect with during lockdown?</a:t>
            </a:r>
            <a:endParaRPr sz="2100" b="1">
              <a:latin typeface="Merriweather"/>
              <a:ea typeface="Merriweather"/>
              <a:cs typeface="Merriweather"/>
              <a:sym typeface="Merriweather"/>
            </a:endParaRPr>
          </a:p>
        </p:txBody>
      </p:sp>
      <p:sp>
        <p:nvSpPr>
          <p:cNvPr id="113" name="Google Shape;113;p18"/>
          <p:cNvSpPr txBox="1"/>
          <p:nvPr/>
        </p:nvSpPr>
        <p:spPr>
          <a:xfrm>
            <a:off x="152400" y="2809725"/>
            <a:ext cx="56130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100" b="1">
                <a:latin typeface="Merriweather"/>
                <a:ea typeface="Merriweather"/>
                <a:cs typeface="Merriweather"/>
                <a:sym typeface="Merriweather"/>
              </a:rPr>
              <a:t>Why not surprise them!  Record yourself reading a bedtime story for them and send it to their parents so they can play it to them at bedtime.  It will be a real treat to have someone else read them a story.  They would love it!</a:t>
            </a:r>
            <a:endParaRPr sz="2100" b="1">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17"/>
        <p:cNvGrpSpPr/>
        <p:nvPr/>
      </p:nvGrpSpPr>
      <p:grpSpPr>
        <a:xfrm>
          <a:off x="0" y="0"/>
          <a:ext cx="0" cy="0"/>
          <a:chOff x="0" y="0"/>
          <a:chExt cx="0" cy="0"/>
        </a:xfrm>
      </p:grpSpPr>
      <p:sp>
        <p:nvSpPr>
          <p:cNvPr id="118" name="Google Shape;118;p19"/>
          <p:cNvSpPr txBox="1"/>
          <p:nvPr/>
        </p:nvSpPr>
        <p:spPr>
          <a:xfrm>
            <a:off x="6636150" y="4206050"/>
            <a:ext cx="29664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u="sng">
                <a:hlinkClick r:id="rId3" action="ppaction://hlinksldjump"/>
              </a:rPr>
              <a:t>Back to Menu</a:t>
            </a:r>
            <a:endParaRPr sz="2000"/>
          </a:p>
        </p:txBody>
      </p:sp>
      <p:sp>
        <p:nvSpPr>
          <p:cNvPr id="119" name="Google Shape;119;p19"/>
          <p:cNvSpPr txBox="1"/>
          <p:nvPr/>
        </p:nvSpPr>
        <p:spPr>
          <a:xfrm>
            <a:off x="977350" y="240575"/>
            <a:ext cx="73524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b="1">
                <a:solidFill>
                  <a:srgbClr val="FFFFFF"/>
                </a:solidFill>
                <a:latin typeface="Merriweather"/>
                <a:ea typeface="Merriweather"/>
                <a:cs typeface="Merriweather"/>
                <a:sym typeface="Merriweather"/>
              </a:rPr>
              <a:t>Make a video for our new Year 7 students</a:t>
            </a:r>
            <a:endParaRPr sz="2700" b="1">
              <a:solidFill>
                <a:srgbClr val="FFFFFF"/>
              </a:solidFill>
              <a:latin typeface="Merriweather"/>
              <a:ea typeface="Merriweather"/>
              <a:cs typeface="Merriweather"/>
              <a:sym typeface="Merriweather"/>
            </a:endParaRPr>
          </a:p>
        </p:txBody>
      </p:sp>
      <p:pic>
        <p:nvPicPr>
          <p:cNvPr id="120" name="Google Shape;120;p19"/>
          <p:cNvPicPr preferRelativeResize="0"/>
          <p:nvPr/>
        </p:nvPicPr>
        <p:blipFill rotWithShape="1">
          <a:blip r:embed="rId4">
            <a:alphaModFix amt="20000"/>
          </a:blip>
          <a:srcRect/>
          <a:stretch/>
        </p:blipFill>
        <p:spPr>
          <a:xfrm>
            <a:off x="0" y="0"/>
            <a:ext cx="3927900" cy="2940650"/>
          </a:xfrm>
          <a:prstGeom prst="rect">
            <a:avLst/>
          </a:prstGeom>
          <a:noFill/>
          <a:ln>
            <a:noFill/>
          </a:ln>
        </p:spPr>
      </p:pic>
      <p:pic>
        <p:nvPicPr>
          <p:cNvPr id="121" name="Google Shape;121;p19"/>
          <p:cNvPicPr preferRelativeResize="0"/>
          <p:nvPr/>
        </p:nvPicPr>
        <p:blipFill>
          <a:blip r:embed="rId5">
            <a:alphaModFix amt="26000"/>
          </a:blip>
          <a:stretch>
            <a:fillRect/>
          </a:stretch>
        </p:blipFill>
        <p:spPr>
          <a:xfrm>
            <a:off x="0" y="2940650"/>
            <a:ext cx="3927900" cy="2202850"/>
          </a:xfrm>
          <a:prstGeom prst="rect">
            <a:avLst/>
          </a:prstGeom>
          <a:noFill/>
          <a:ln>
            <a:noFill/>
          </a:ln>
        </p:spPr>
      </p:pic>
      <p:pic>
        <p:nvPicPr>
          <p:cNvPr id="122" name="Google Shape;122;p19"/>
          <p:cNvPicPr preferRelativeResize="0"/>
          <p:nvPr/>
        </p:nvPicPr>
        <p:blipFill>
          <a:blip r:embed="rId6">
            <a:alphaModFix amt="24000"/>
          </a:blip>
          <a:stretch>
            <a:fillRect/>
          </a:stretch>
        </p:blipFill>
        <p:spPr>
          <a:xfrm>
            <a:off x="3927900" y="-8"/>
            <a:ext cx="5163400" cy="3436008"/>
          </a:xfrm>
          <a:prstGeom prst="rect">
            <a:avLst/>
          </a:prstGeom>
          <a:noFill/>
          <a:ln>
            <a:noFill/>
          </a:ln>
        </p:spPr>
      </p:pic>
      <p:pic>
        <p:nvPicPr>
          <p:cNvPr id="123" name="Google Shape;123;p19"/>
          <p:cNvPicPr preferRelativeResize="0"/>
          <p:nvPr/>
        </p:nvPicPr>
        <p:blipFill>
          <a:blip r:embed="rId7">
            <a:alphaModFix amt="28000"/>
          </a:blip>
          <a:stretch>
            <a:fillRect/>
          </a:stretch>
        </p:blipFill>
        <p:spPr>
          <a:xfrm>
            <a:off x="3927900" y="3436000"/>
            <a:ext cx="3050200" cy="1707500"/>
          </a:xfrm>
          <a:prstGeom prst="rect">
            <a:avLst/>
          </a:prstGeom>
          <a:noFill/>
          <a:ln>
            <a:noFill/>
          </a:ln>
        </p:spPr>
      </p:pic>
      <p:sp>
        <p:nvSpPr>
          <p:cNvPr id="124" name="Google Shape;124;p19"/>
          <p:cNvSpPr txBox="1"/>
          <p:nvPr/>
        </p:nvSpPr>
        <p:spPr>
          <a:xfrm>
            <a:off x="239725" y="778850"/>
            <a:ext cx="84330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800" b="1">
                <a:solidFill>
                  <a:srgbClr val="FFFFFF"/>
                </a:solidFill>
                <a:latin typeface="Merriweather"/>
                <a:ea typeface="Merriweather"/>
                <a:cs typeface="Merriweather"/>
                <a:sym typeface="Merriweather"/>
              </a:rPr>
              <a:t>We Need Your Help To Connect with Year 6</a:t>
            </a:r>
            <a:endParaRPr sz="2800" b="1">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100" b="1">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000" b="1">
                <a:solidFill>
                  <a:srgbClr val="FFFFFF"/>
                </a:solidFill>
                <a:latin typeface="Merriweather"/>
                <a:ea typeface="Merriweather"/>
                <a:cs typeface="Merriweather"/>
                <a:sym typeface="Merriweather"/>
              </a:rPr>
              <a:t>We are doing all we can to prepare the Year 6 students for joining school in September but, as you can imagine, this is tricky as we can’t do our normal transition activities.</a:t>
            </a:r>
            <a:endParaRPr sz="2000" b="1">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000" b="1">
                <a:solidFill>
                  <a:srgbClr val="FFFFFF"/>
                </a:solidFill>
                <a:latin typeface="Merriweather"/>
                <a:ea typeface="Merriweather"/>
                <a:cs typeface="Merriweather"/>
                <a:sym typeface="Merriweather"/>
              </a:rPr>
              <a:t>So, we would like to challenge you to make a short video (max 30 secs) giving our new students some little ‘gems’ of information.</a:t>
            </a:r>
            <a:endParaRPr sz="2000" b="1">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000" b="1">
                <a:solidFill>
                  <a:srgbClr val="FFFFFF"/>
                </a:solidFill>
                <a:latin typeface="Merriweather"/>
                <a:ea typeface="Merriweather"/>
                <a:cs typeface="Merriweather"/>
                <a:sym typeface="Merriweather"/>
              </a:rPr>
              <a:t>What did you need help with? Could you show them how to do a tie? Could you give them tips for organisation? What would you recommend they have in their pencil case.  I know they would absolutely LOVE to hear from you</a:t>
            </a:r>
            <a:r>
              <a:rPr lang="en-GB" sz="2100" b="1">
                <a:solidFill>
                  <a:srgbClr val="FFFFFF"/>
                </a:solidFill>
                <a:latin typeface="Merriweather"/>
                <a:ea typeface="Merriweather"/>
                <a:cs typeface="Merriweather"/>
                <a:sym typeface="Merriweather"/>
              </a:rPr>
              <a:t>.</a:t>
            </a:r>
            <a:endParaRPr sz="2100" b="1">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100" b="1">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100" b="1">
              <a:solidFill>
                <a:srgbClr val="FFFFFF"/>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28"/>
        <p:cNvGrpSpPr/>
        <p:nvPr/>
      </p:nvGrpSpPr>
      <p:grpSpPr>
        <a:xfrm>
          <a:off x="0" y="0"/>
          <a:ext cx="0" cy="0"/>
          <a:chOff x="0" y="0"/>
          <a:chExt cx="0" cy="0"/>
        </a:xfrm>
      </p:grpSpPr>
      <p:sp>
        <p:nvSpPr>
          <p:cNvPr id="129" name="Google Shape;129;p20"/>
          <p:cNvSpPr txBox="1"/>
          <p:nvPr/>
        </p:nvSpPr>
        <p:spPr>
          <a:xfrm>
            <a:off x="6317100" y="4486975"/>
            <a:ext cx="28269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u="sng">
                <a:hlinkClick r:id="rId3" action="ppaction://hlinksldjump"/>
              </a:rPr>
              <a:t>Back to Menu</a:t>
            </a:r>
            <a:endParaRPr sz="2200"/>
          </a:p>
        </p:txBody>
      </p:sp>
      <p:pic>
        <p:nvPicPr>
          <p:cNvPr id="130" name="Google Shape;130;p20"/>
          <p:cNvPicPr preferRelativeResize="0"/>
          <p:nvPr/>
        </p:nvPicPr>
        <p:blipFill>
          <a:blip r:embed="rId4">
            <a:alphaModFix amt="41000"/>
          </a:blip>
          <a:stretch>
            <a:fillRect/>
          </a:stretch>
        </p:blipFill>
        <p:spPr>
          <a:xfrm>
            <a:off x="120100" y="154400"/>
            <a:ext cx="8891475" cy="4834700"/>
          </a:xfrm>
          <a:prstGeom prst="rect">
            <a:avLst/>
          </a:prstGeom>
          <a:noFill/>
          <a:ln>
            <a:noFill/>
          </a:ln>
        </p:spPr>
      </p:pic>
      <p:sp>
        <p:nvSpPr>
          <p:cNvPr id="131" name="Google Shape;131;p20"/>
          <p:cNvSpPr txBox="1"/>
          <p:nvPr/>
        </p:nvSpPr>
        <p:spPr>
          <a:xfrm>
            <a:off x="-50" y="340250"/>
            <a:ext cx="91440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solidFill>
                  <a:srgbClr val="FFFFFF"/>
                </a:solidFill>
                <a:latin typeface="Merriweather"/>
                <a:ea typeface="Merriweather"/>
                <a:cs typeface="Merriweather"/>
                <a:sym typeface="Merriweather"/>
              </a:rPr>
              <a:t>Surprise someone with an album full of happy memories</a:t>
            </a:r>
            <a:endParaRPr sz="3000" b="1">
              <a:solidFill>
                <a:srgbClr val="FFFFFF"/>
              </a:solidFill>
              <a:latin typeface="Merriweather"/>
              <a:ea typeface="Merriweather"/>
              <a:cs typeface="Merriweather"/>
              <a:sym typeface="Merriweather"/>
            </a:endParaRPr>
          </a:p>
          <a:p>
            <a:pPr marL="0" lvl="0" indent="0" algn="ctr" rtl="0">
              <a:spcBef>
                <a:spcPts val="0"/>
              </a:spcBef>
              <a:spcAft>
                <a:spcPts val="0"/>
              </a:spcAft>
              <a:buNone/>
            </a:pPr>
            <a:endParaRPr sz="2600" b="1">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500" b="1">
                <a:solidFill>
                  <a:srgbClr val="FFFFFF"/>
                </a:solidFill>
                <a:latin typeface="Merriweather"/>
                <a:ea typeface="Merriweather"/>
                <a:cs typeface="Merriweather"/>
                <a:sym typeface="Merriweather"/>
              </a:rPr>
              <a:t>Whilst we are unable to be together with our friends and family at the moment why don’t you spend some time putting together an album of happiness from someone.  </a:t>
            </a:r>
            <a:endParaRPr sz="2500" b="1">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GB" sz="2500" b="1">
                <a:solidFill>
                  <a:srgbClr val="FFFFFF"/>
                </a:solidFill>
                <a:latin typeface="Merriweather"/>
                <a:ea typeface="Merriweather"/>
                <a:cs typeface="Merriweather"/>
                <a:sym typeface="Merriweather"/>
              </a:rPr>
              <a:t>Find photos of times you have had with them, memories you’ve made. You will have this again but in the meantime send them a collection to connect with them remotely and let them know you are thinking of them.</a:t>
            </a:r>
            <a:endParaRPr sz="2500" b="1">
              <a:solidFill>
                <a:srgbClr val="FFFFFF"/>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Shape 135"/>
        <p:cNvGrpSpPr/>
        <p:nvPr/>
      </p:nvGrpSpPr>
      <p:grpSpPr>
        <a:xfrm>
          <a:off x="0" y="0"/>
          <a:ext cx="0" cy="0"/>
          <a:chOff x="0" y="0"/>
          <a:chExt cx="0" cy="0"/>
        </a:xfrm>
      </p:grpSpPr>
      <p:sp>
        <p:nvSpPr>
          <p:cNvPr id="136" name="Google Shape;136;p21"/>
          <p:cNvSpPr txBox="1"/>
          <p:nvPr/>
        </p:nvSpPr>
        <p:spPr>
          <a:xfrm>
            <a:off x="6559425" y="4465225"/>
            <a:ext cx="26655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u="sng">
                <a:hlinkClick r:id="rId3" action="ppaction://hlinksldjump"/>
              </a:rPr>
              <a:t>Back to Menu</a:t>
            </a:r>
            <a:endParaRPr sz="2200"/>
          </a:p>
        </p:txBody>
      </p:sp>
      <p:sp>
        <p:nvSpPr>
          <p:cNvPr id="137" name="Google Shape;137;p21"/>
          <p:cNvSpPr txBox="1"/>
          <p:nvPr/>
        </p:nvSpPr>
        <p:spPr>
          <a:xfrm>
            <a:off x="-99200" y="160850"/>
            <a:ext cx="92433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b="1">
                <a:latin typeface="Merriweather"/>
                <a:ea typeface="Merriweather"/>
                <a:cs typeface="Merriweather"/>
                <a:sym typeface="Merriweather"/>
              </a:rPr>
              <a:t>Spread messages of happiness from your window</a:t>
            </a:r>
            <a:endParaRPr sz="2700" b="1">
              <a:latin typeface="Merriweather"/>
              <a:ea typeface="Merriweather"/>
              <a:cs typeface="Merriweather"/>
              <a:sym typeface="Merriweather"/>
            </a:endParaRPr>
          </a:p>
        </p:txBody>
      </p:sp>
      <p:pic>
        <p:nvPicPr>
          <p:cNvPr id="138" name="Google Shape;138;p21"/>
          <p:cNvPicPr preferRelativeResize="0"/>
          <p:nvPr/>
        </p:nvPicPr>
        <p:blipFill rotWithShape="1">
          <a:blip r:embed="rId4">
            <a:alphaModFix/>
          </a:blip>
          <a:srcRect l="5612" t="17003" r="5292" b="26712"/>
          <a:stretch/>
        </p:blipFill>
        <p:spPr>
          <a:xfrm>
            <a:off x="473625" y="781689"/>
            <a:ext cx="2461450" cy="1745669"/>
          </a:xfrm>
          <a:prstGeom prst="rect">
            <a:avLst/>
          </a:prstGeom>
          <a:noFill/>
          <a:ln>
            <a:noFill/>
          </a:ln>
        </p:spPr>
      </p:pic>
      <p:pic>
        <p:nvPicPr>
          <p:cNvPr id="139" name="Google Shape;139;p21"/>
          <p:cNvPicPr preferRelativeResize="0"/>
          <p:nvPr/>
        </p:nvPicPr>
        <p:blipFill>
          <a:blip r:embed="rId5">
            <a:alphaModFix/>
          </a:blip>
          <a:stretch>
            <a:fillRect/>
          </a:stretch>
        </p:blipFill>
        <p:spPr>
          <a:xfrm>
            <a:off x="6250425" y="778850"/>
            <a:ext cx="2665500" cy="1751344"/>
          </a:xfrm>
          <a:prstGeom prst="rect">
            <a:avLst/>
          </a:prstGeom>
          <a:noFill/>
          <a:ln>
            <a:noFill/>
          </a:ln>
        </p:spPr>
      </p:pic>
      <p:pic>
        <p:nvPicPr>
          <p:cNvPr id="140" name="Google Shape;140;p21"/>
          <p:cNvPicPr preferRelativeResize="0"/>
          <p:nvPr/>
        </p:nvPicPr>
        <p:blipFill>
          <a:blip r:embed="rId6">
            <a:alphaModFix/>
          </a:blip>
          <a:stretch>
            <a:fillRect/>
          </a:stretch>
        </p:blipFill>
        <p:spPr>
          <a:xfrm>
            <a:off x="3525950" y="781700"/>
            <a:ext cx="1837550" cy="2469225"/>
          </a:xfrm>
          <a:prstGeom prst="rect">
            <a:avLst/>
          </a:prstGeom>
          <a:noFill/>
          <a:ln>
            <a:noFill/>
          </a:ln>
        </p:spPr>
      </p:pic>
      <p:sp>
        <p:nvSpPr>
          <p:cNvPr id="141" name="Google Shape;141;p21"/>
          <p:cNvSpPr txBox="1"/>
          <p:nvPr/>
        </p:nvSpPr>
        <p:spPr>
          <a:xfrm>
            <a:off x="768525" y="3250925"/>
            <a:ext cx="73524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300">
                <a:latin typeface="Merriweather"/>
                <a:ea typeface="Merriweather"/>
                <a:cs typeface="Merriweather"/>
                <a:sym typeface="Merriweather"/>
              </a:rPr>
              <a:t>Use your window or door to connect with others and spread positivity.  You could chose a quote or create a picture.  There are some great examples in this blog: </a:t>
            </a:r>
            <a:r>
              <a:rPr lang="en-GB" sz="2100" u="sng">
                <a:latin typeface="Merriweather"/>
                <a:ea typeface="Merriweather"/>
                <a:cs typeface="Merriweather"/>
                <a:sym typeface="Merriweather"/>
                <a:hlinkClick r:id="rId7"/>
              </a:rPr>
              <a:t>Window Wanderland</a:t>
            </a:r>
            <a:endParaRPr sz="3400">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899</Words>
  <Application>Microsoft Office PowerPoint</Application>
  <PresentationFormat>On-screen Show (16:9)</PresentationFormat>
  <Paragraphs>105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Merriweather</vt:lpstr>
      <vt:lpstr>Arial</vt:lpstr>
      <vt:lpstr>Josefin Sans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Sweeney</dc:creator>
  <cp:lastModifiedBy>Sweeney, Rebecca</cp:lastModifiedBy>
  <cp:revision>1</cp:revision>
  <dcterms:modified xsi:type="dcterms:W3CDTF">2021-01-21T22:34:03Z</dcterms:modified>
</cp:coreProperties>
</file>