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158A"/>
    <a:srgbClr val="1103CD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48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9B5D7-E1AF-4573-BF4D-30B70E0877B0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40257-8D03-4783-8DA5-5569108F2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76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7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83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2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71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9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4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63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46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8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B62D-BC6E-43F2-80BB-CA43232DD3BF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0FB2F-3ECA-47E9-9644-430137193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2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MLWHGRnqfI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MMwpkO9hPbQ" TargetMode="External"/><Relationship Id="rId5" Type="http://schemas.openxmlformats.org/officeDocument/2006/relationships/hyperlink" Target="https://www.youtube.com/watch?v=pwipxdQ74pU" TargetMode="External"/><Relationship Id="rId4" Type="http://schemas.openxmlformats.org/officeDocument/2006/relationships/hyperlink" Target="https://www.youtube.com/watch?v=CjTwOttKWv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xploration discov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8" y="1"/>
            <a:ext cx="10429095" cy="692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013176"/>
            <a:ext cx="8424936" cy="1470025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en-GB" sz="6000" b="1" dirty="0" smtClean="0"/>
              <a:t>Exploration &amp; Discovery</a:t>
            </a:r>
            <a:endParaRPr lang="en-GB" b="1" dirty="0">
              <a:solidFill>
                <a:srgbClr val="FF158A"/>
              </a:solidFill>
            </a:endParaRPr>
          </a:p>
        </p:txBody>
      </p:sp>
      <p:pic>
        <p:nvPicPr>
          <p:cNvPr id="2050" name="Picture 2" descr="http://www.waltonledale.lancs.sch.uk/images/library/WLD%20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953" y="332656"/>
            <a:ext cx="1908860" cy="214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5580112" y="2737030"/>
            <a:ext cx="3240379" cy="1941702"/>
            <a:chOff x="179493" y="1006298"/>
            <a:chExt cx="4896563" cy="3001516"/>
          </a:xfrm>
        </p:grpSpPr>
        <p:sp>
          <p:nvSpPr>
            <p:cNvPr id="3" name="Rectangle 2"/>
            <p:cNvSpPr/>
            <p:nvPr/>
          </p:nvSpPr>
          <p:spPr>
            <a:xfrm>
              <a:off x="179493" y="1006298"/>
              <a:ext cx="4896544" cy="3001516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 descr="Image result for british science week 2018 logo"/>
            <p:cNvPicPr/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294" b="93706" l="4260" r="97085">
                          <a14:foregroundMark x1="46413" y1="19580" x2="48655" y2="18182"/>
                          <a14:foregroundMark x1="54260" y1="17832" x2="54260" y2="22028"/>
                          <a14:foregroundMark x1="58969" y1="12587" x2="58969" y2="18881"/>
                          <a14:foregroundMark x1="63901" y1="14336" x2="63901" y2="18182"/>
                          <a14:foregroundMark x1="67489" y1="15734" x2="69507" y2="19231"/>
                          <a14:foregroundMark x1="75336" y1="18881" x2="77578" y2="18182"/>
                          <a14:foregroundMark x1="55830" y1="36713" x2="55830" y2="40909"/>
                          <a14:foregroundMark x1="59865" y1="36713" x2="59865" y2="42308"/>
                          <a14:foregroundMark x1="67265" y1="37063" x2="67265" y2="41608"/>
                          <a14:foregroundMark x1="77354" y1="37413" x2="77354" y2="40909"/>
                          <a14:foregroundMark x1="89013" y1="39161" x2="88565" y2="43007"/>
                          <a14:foregroundMark x1="68161" y1="56993" x2="69731" y2="53846"/>
                          <a14:foregroundMark x1="29148" y1="12238" x2="26009" y2="12238"/>
                          <a14:foregroundMark x1="15471" y1="22028" x2="11211" y2="31469"/>
                          <a14:foregroundMark x1="37444" y1="13636" x2="37892" y2="20979"/>
                          <a14:foregroundMark x1="37668" y1="36713" x2="40359" y2="40559"/>
                          <a14:foregroundMark x1="44170" y1="38462" x2="44619" y2="43357"/>
                          <a14:foregroundMark x1="36996" y1="54545" x2="38565" y2="62238"/>
                          <a14:foregroundMark x1="50673" y1="57343" x2="50673" y2="62937"/>
                          <a14:foregroundMark x1="58072" y1="56993" x2="58072" y2="61189"/>
                          <a14:foregroundMark x1="42152" y1="76224" x2="40583" y2="82168"/>
                          <a14:foregroundMark x1="45740" y1="75524" x2="45516" y2="82517"/>
                          <a14:foregroundMark x1="55605" y1="75524" x2="55605" y2="80070"/>
                          <a14:foregroundMark x1="61435" y1="79720" x2="63453" y2="79720"/>
                          <a14:foregroundMark x1="20852" y1="15385" x2="28924" y2="85664"/>
                          <a14:foregroundMark x1="30717" y1="12587" x2="17937" y2="78671"/>
                          <a14:foregroundMark x1="7848" y1="50350" x2="30493" y2="49650"/>
                          <a14:backgroundMark x1="35202" y1="10140" x2="34081" y2="88112"/>
                          <a14:backgroundMark x1="47982" y1="15734" x2="47982" y2="15734"/>
                          <a14:backgroundMark x1="39462" y1="16084" x2="39462" y2="16084"/>
                          <a14:backgroundMark x1="41256" y1="70979" x2="52915" y2="70629"/>
                          <a14:backgroundMark x1="51345" y1="73427" x2="53139" y2="81119"/>
                          <a14:backgroundMark x1="48206" y1="82867" x2="47982" y2="77273"/>
                          <a14:backgroundMark x1="42601" y1="83916" x2="43498" y2="80769"/>
                          <a14:backgroundMark x1="40359" y1="85315" x2="40359" y2="85315"/>
                          <a14:backgroundMark x1="62556" y1="84266" x2="62556" y2="84266"/>
                          <a14:backgroundMark x1="62108" y1="76923" x2="62108" y2="76923"/>
                          <a14:backgroundMark x1="65471" y1="79021" x2="65471" y2="79021"/>
                          <a14:backgroundMark x1="65471" y1="87762" x2="65471" y2="87762"/>
                          <a14:backgroundMark x1="45067" y1="61189" x2="45067" y2="61189"/>
                          <a14:backgroundMark x1="65471" y1="74825" x2="65471" y2="748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6" t="6400" r="2844" b="6400"/>
            <a:stretch/>
          </p:blipFill>
          <p:spPr bwMode="auto">
            <a:xfrm>
              <a:off x="179512" y="1006298"/>
              <a:ext cx="4896544" cy="300151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2431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9584" y="1"/>
            <a:ext cx="1030013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778098"/>
          </a:xfrm>
          <a:solidFill>
            <a:srgbClr val="FFFFFF">
              <a:alpha val="89804"/>
            </a:srgbClr>
          </a:solidFill>
        </p:spPr>
        <p:txBody>
          <a:bodyPr/>
          <a:lstStyle/>
          <a:p>
            <a:r>
              <a:rPr lang="en-GB" u="sng" dirty="0" smtClean="0"/>
              <a:t>This year…</a:t>
            </a:r>
            <a:endParaRPr lang="en-GB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196752"/>
            <a:ext cx="8352928" cy="5577840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 smtClean="0">
                <a:latin typeface="+mj-lt"/>
                <a:cs typeface="Arial" panose="020B0604020202020204" pitchFamily="34" charset="0"/>
              </a:rPr>
              <a:t>Win a prize by completing the </a:t>
            </a:r>
            <a:r>
              <a:rPr lang="en-GB" sz="2600" dirty="0">
                <a:latin typeface="+mj-lt"/>
                <a:cs typeface="Arial" panose="020B0604020202020204" pitchFamily="34" charset="0"/>
              </a:rPr>
              <a:t>Exploration &amp; Discovery </a:t>
            </a:r>
            <a:r>
              <a:rPr lang="en-GB" sz="2600" dirty="0" smtClean="0">
                <a:latin typeface="+mj-lt"/>
                <a:cs typeface="Arial" panose="020B0604020202020204" pitchFamily="34" charset="0"/>
              </a:rPr>
              <a:t>badge hunt sheet by discovering the information on staff badges next week. Deadline 3.05pm on Friday 16</a:t>
            </a:r>
            <a:r>
              <a:rPr lang="en-GB" sz="2600" baseline="30000" dirty="0" smtClean="0">
                <a:latin typeface="+mj-lt"/>
                <a:cs typeface="Arial" panose="020B0604020202020204" pitchFamily="34" charset="0"/>
              </a:rPr>
              <a:t>th</a:t>
            </a:r>
            <a:r>
              <a:rPr lang="en-GB" sz="2600" dirty="0" smtClean="0">
                <a:latin typeface="+mj-lt"/>
                <a:cs typeface="Arial" panose="020B0604020202020204" pitchFamily="34" charset="0"/>
              </a:rPr>
              <a:t> March.</a:t>
            </a:r>
            <a:endParaRPr lang="en-GB" sz="2600" dirty="0">
              <a:latin typeface="+mj-lt"/>
              <a:cs typeface="Arial" panose="020B0604020202020204" pitchFamily="34" charset="0"/>
            </a:endParaRPr>
          </a:p>
          <a:p>
            <a:r>
              <a:rPr lang="en-GB" sz="2600" dirty="0" smtClean="0">
                <a:latin typeface="+mj-lt"/>
                <a:cs typeface="Arial" panose="020B0604020202020204" pitchFamily="34" charset="0"/>
              </a:rPr>
              <a:t>STEM themed movies being shown from 12:30 – 12:55 in B3 every lunchtime during British Science Week. </a:t>
            </a:r>
            <a:endParaRPr lang="en-GB" sz="2600" dirty="0">
              <a:latin typeface="+mj-lt"/>
              <a:cs typeface="Arial" panose="020B0604020202020204" pitchFamily="34" charset="0"/>
            </a:endParaRPr>
          </a:p>
          <a:p>
            <a:r>
              <a:rPr lang="en-GB" sz="2600" dirty="0" smtClean="0">
                <a:latin typeface="+mj-lt"/>
                <a:cs typeface="Arial" panose="020B0604020202020204" pitchFamily="34" charset="0"/>
              </a:rPr>
              <a:t>Win a prize by getting the highest score in the Form quiz. </a:t>
            </a:r>
            <a:endParaRPr lang="en-GB" sz="2600" dirty="0">
              <a:latin typeface="+mj-lt"/>
              <a:cs typeface="Arial" panose="020B0604020202020204" pitchFamily="34" charset="0"/>
            </a:endParaRPr>
          </a:p>
          <a:p>
            <a:r>
              <a:rPr lang="en-GB" sz="2600" dirty="0" smtClean="0">
                <a:latin typeface="+mj-lt"/>
                <a:cs typeface="Arial" panose="020B0604020202020204" pitchFamily="34" charset="0"/>
              </a:rPr>
              <a:t>‘Exploration &amp; Discovery’ </a:t>
            </a:r>
            <a:r>
              <a:rPr lang="en-GB" sz="2600" dirty="0">
                <a:latin typeface="+mj-lt"/>
                <a:cs typeface="Arial" panose="020B0604020202020204" pitchFamily="34" charset="0"/>
              </a:rPr>
              <a:t>national British Science Week poster </a:t>
            </a:r>
            <a:r>
              <a:rPr lang="en-GB" sz="2600" dirty="0" smtClean="0">
                <a:latin typeface="+mj-lt"/>
                <a:cs typeface="Arial" panose="020B0604020202020204" pitchFamily="34" charset="0"/>
              </a:rPr>
              <a:t>competition </a:t>
            </a:r>
            <a:r>
              <a:rPr lang="en-GB" sz="2600" dirty="0">
                <a:latin typeface="+mj-lt"/>
                <a:cs typeface="Arial" panose="020B0604020202020204" pitchFamily="34" charset="0"/>
              </a:rPr>
              <a:t>for years 7, 8 </a:t>
            </a:r>
            <a:r>
              <a:rPr lang="en-GB" sz="2600" dirty="0" smtClean="0">
                <a:latin typeface="+mj-lt"/>
                <a:cs typeface="Arial" panose="020B0604020202020204" pitchFamily="34" charset="0"/>
              </a:rPr>
              <a:t>&amp; 9 only. 	         Deadline 3.05pm on Tuesday 20</a:t>
            </a:r>
            <a:r>
              <a:rPr lang="en-GB" sz="2600" baseline="30000" dirty="0" smtClean="0">
                <a:latin typeface="+mj-lt"/>
                <a:cs typeface="Arial" panose="020B0604020202020204" pitchFamily="34" charset="0"/>
              </a:rPr>
              <a:t>th</a:t>
            </a:r>
            <a:r>
              <a:rPr lang="en-GB" sz="2600" dirty="0" smtClean="0">
                <a:latin typeface="+mj-lt"/>
                <a:cs typeface="Arial" panose="020B0604020202020204" pitchFamily="34" charset="0"/>
              </a:rPr>
              <a:t> March. Certificates &amp; prizes for the top 10 school entries.</a:t>
            </a:r>
            <a:endParaRPr lang="en-GB" sz="2600" dirty="0">
              <a:latin typeface="+mj-lt"/>
              <a:cs typeface="Arial" panose="020B0604020202020204" pitchFamily="34" charset="0"/>
            </a:endParaRPr>
          </a:p>
          <a:p>
            <a:r>
              <a:rPr lang="en-GB" sz="2600" dirty="0" smtClean="0">
                <a:latin typeface="+mj-lt"/>
                <a:cs typeface="Arial" panose="020B0604020202020204" pitchFamily="34" charset="0"/>
              </a:rPr>
              <a:t>Win one of 20 places on the Year 9 STEM Insight Day at Blackburn College by submitting a completed competition entry form by 3.05pm on Tuesday 20</a:t>
            </a:r>
            <a:r>
              <a:rPr lang="en-GB" sz="2600" baseline="30000" dirty="0" smtClean="0">
                <a:latin typeface="+mj-lt"/>
                <a:cs typeface="Arial" panose="020B0604020202020204" pitchFamily="34" charset="0"/>
              </a:rPr>
              <a:t>th</a:t>
            </a:r>
            <a:r>
              <a:rPr lang="en-GB" sz="2600" dirty="0" smtClean="0">
                <a:latin typeface="+mj-lt"/>
                <a:cs typeface="Arial" panose="020B0604020202020204" pitchFamily="34" charset="0"/>
              </a:rPr>
              <a:t> March.</a:t>
            </a:r>
            <a:endParaRPr lang="en-GB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3907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9584" y="1"/>
            <a:ext cx="1030013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778098"/>
          </a:xfrm>
          <a:solidFill>
            <a:srgbClr val="FFFFFF">
              <a:alpha val="89804"/>
            </a:srgbClr>
          </a:solidFill>
        </p:spPr>
        <p:txBody>
          <a:bodyPr/>
          <a:lstStyle/>
          <a:p>
            <a:r>
              <a:rPr lang="en-GB" u="sng" dirty="0" smtClean="0"/>
              <a:t>Also…</a:t>
            </a:r>
            <a:endParaRPr lang="en-GB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196752"/>
            <a:ext cx="8352928" cy="3672408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700" dirty="0" smtClean="0">
                <a:latin typeface="+mj-lt"/>
                <a:cs typeface="Arial" panose="020B0604020202020204" pitchFamily="34" charset="0"/>
              </a:rPr>
              <a:t>There is also a prize for staff participation. So pay attention for any and all members of staff mentioning the theme of exploration &amp; discovery or doing special activities for British Science Week.</a:t>
            </a:r>
          </a:p>
          <a:p>
            <a:pPr marL="0" indent="0">
              <a:buNone/>
            </a:pPr>
            <a:endParaRPr lang="en-GB" sz="2700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700" dirty="0" smtClean="0">
                <a:latin typeface="+mj-lt"/>
                <a:cs typeface="Arial" panose="020B0604020202020204" pitchFamily="34" charset="0"/>
              </a:rPr>
              <a:t>In form, you will be asked to vote for the member of staff that you think tried the hardest to make British Science Week fun, interesting and unforgettable.</a:t>
            </a:r>
            <a:endParaRPr lang="en-GB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45578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9584" y="1"/>
            <a:ext cx="10300136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778098"/>
          </a:xfrm>
          <a:solidFill>
            <a:srgbClr val="FFFFFF">
              <a:alpha val="89804"/>
            </a:srgbClr>
          </a:solidFill>
        </p:spPr>
        <p:txBody>
          <a:bodyPr/>
          <a:lstStyle/>
          <a:p>
            <a:r>
              <a:rPr lang="en-GB" u="sng" smtClean="0"/>
              <a:t>So, </a:t>
            </a:r>
            <a:r>
              <a:rPr lang="en-GB" u="sng" dirty="0" smtClean="0"/>
              <a:t>what can you discover..?</a:t>
            </a:r>
            <a:endParaRPr lang="en-GB" u="sng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1584176" cy="1944216"/>
          </a:xfrm>
          <a:prstGeom prst="rect">
            <a:avLst/>
          </a:prstGeom>
          <a:solidFill>
            <a:srgbClr val="FF158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000" dirty="0" smtClean="0"/>
              <a:t>Press play for weird animals</a:t>
            </a:r>
            <a:endParaRPr lang="en-GB" sz="2000" dirty="0"/>
          </a:p>
        </p:txBody>
      </p:sp>
      <p:sp>
        <p:nvSpPr>
          <p:cNvPr id="6" name="Isosceles Triangle 5">
            <a:hlinkClick r:id="rId3"/>
          </p:cNvPr>
          <p:cNvSpPr/>
          <p:nvPr/>
        </p:nvSpPr>
        <p:spPr>
          <a:xfrm rot="5400000">
            <a:off x="899592" y="1821825"/>
            <a:ext cx="720080" cy="72008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51720" y="4509120"/>
            <a:ext cx="1584176" cy="1944216"/>
          </a:xfrm>
          <a:prstGeom prst="rect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000" dirty="0" smtClean="0"/>
              <a:t>Press play for carnivorous plants</a:t>
            </a:r>
            <a:endParaRPr lang="en-GB" sz="2000" dirty="0"/>
          </a:p>
        </p:txBody>
      </p:sp>
      <p:sp>
        <p:nvSpPr>
          <p:cNvPr id="9" name="Isosceles Triangle 8">
            <a:hlinkClick r:id="rId4"/>
          </p:cNvPr>
          <p:cNvSpPr/>
          <p:nvPr/>
        </p:nvSpPr>
        <p:spPr>
          <a:xfrm rot="5400000">
            <a:off x="2555775" y="4630137"/>
            <a:ext cx="720080" cy="72008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508104" y="4509120"/>
            <a:ext cx="1584176" cy="1944216"/>
          </a:xfrm>
          <a:prstGeom prst="rect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000" dirty="0" smtClean="0"/>
              <a:t>Press play for weird things in space</a:t>
            </a:r>
            <a:endParaRPr lang="en-GB" sz="2000" dirty="0"/>
          </a:p>
        </p:txBody>
      </p:sp>
      <p:sp>
        <p:nvSpPr>
          <p:cNvPr id="11" name="Isosceles Triangle 10">
            <a:hlinkClick r:id="rId3"/>
          </p:cNvPr>
          <p:cNvSpPr/>
          <p:nvPr/>
        </p:nvSpPr>
        <p:spPr>
          <a:xfrm rot="5400000">
            <a:off x="6012160" y="4630137"/>
            <a:ext cx="720080" cy="72008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164288" y="1700808"/>
            <a:ext cx="1584176" cy="1944216"/>
          </a:xfrm>
          <a:prstGeom prst="rect">
            <a:avLst/>
          </a:prstGeom>
          <a:solidFill>
            <a:srgbClr val="1103CD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dirty="0" smtClean="0"/>
              <a:t>Press play for 50yrs of exploring Mars</a:t>
            </a:r>
            <a:endParaRPr lang="en-GB" dirty="0"/>
          </a:p>
        </p:txBody>
      </p:sp>
      <p:sp>
        <p:nvSpPr>
          <p:cNvPr id="13" name="Isosceles Triangle 12">
            <a:hlinkClick r:id="rId5"/>
          </p:cNvPr>
          <p:cNvSpPr/>
          <p:nvPr/>
        </p:nvSpPr>
        <p:spPr>
          <a:xfrm rot="5400000">
            <a:off x="7668344" y="1821825"/>
            <a:ext cx="720080" cy="72008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779912" y="1700808"/>
            <a:ext cx="1584176" cy="194421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2000" dirty="0" smtClean="0"/>
              <a:t>Press play for deep sea creatures</a:t>
            </a:r>
            <a:endParaRPr lang="en-GB" sz="2000" dirty="0"/>
          </a:p>
        </p:txBody>
      </p:sp>
      <p:sp>
        <p:nvSpPr>
          <p:cNvPr id="17" name="Isosceles Triangle 16">
            <a:hlinkClick r:id="rId6"/>
          </p:cNvPr>
          <p:cNvSpPr/>
          <p:nvPr/>
        </p:nvSpPr>
        <p:spPr>
          <a:xfrm rot="5400000">
            <a:off x="4283967" y="1821825"/>
            <a:ext cx="720080" cy="72008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90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191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Exploration &amp; Discovery</vt:lpstr>
      <vt:lpstr>This year…</vt:lpstr>
      <vt:lpstr>Also…</vt:lpstr>
      <vt:lpstr>So, what can you discover..?</vt:lpstr>
    </vt:vector>
  </TitlesOfParts>
  <Company>Walton-le-Dale Arts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Science Week Quiz</dc:title>
  <dc:creator>A Halsall</dc:creator>
  <cp:lastModifiedBy>A Halsall</cp:lastModifiedBy>
  <cp:revision>74</cp:revision>
  <dcterms:created xsi:type="dcterms:W3CDTF">2015-03-18T14:30:57Z</dcterms:created>
  <dcterms:modified xsi:type="dcterms:W3CDTF">2018-03-06T09:17:31Z</dcterms:modified>
</cp:coreProperties>
</file>