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34C3-91FA-4AA8-B58F-5F464C98F53B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73F-2911-4C17-AD71-D391018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53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34C3-91FA-4AA8-B58F-5F464C98F53B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73F-2911-4C17-AD71-D391018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17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34C3-91FA-4AA8-B58F-5F464C98F53B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73F-2911-4C17-AD71-D391018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32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34C3-91FA-4AA8-B58F-5F464C98F53B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73F-2911-4C17-AD71-D391018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16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34C3-91FA-4AA8-B58F-5F464C98F53B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73F-2911-4C17-AD71-D391018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44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34C3-91FA-4AA8-B58F-5F464C98F53B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73F-2911-4C17-AD71-D391018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27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34C3-91FA-4AA8-B58F-5F464C98F53B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73F-2911-4C17-AD71-D391018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5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34C3-91FA-4AA8-B58F-5F464C98F53B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73F-2911-4C17-AD71-D391018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4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34C3-91FA-4AA8-B58F-5F464C98F53B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73F-2911-4C17-AD71-D391018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72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34C3-91FA-4AA8-B58F-5F464C98F53B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73F-2911-4C17-AD71-D391018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63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34C3-91FA-4AA8-B58F-5F464C98F53B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73F-2911-4C17-AD71-D391018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35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434C3-91FA-4AA8-B58F-5F464C98F53B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3973F-2911-4C17-AD71-D391018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59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2414" b="40025"/>
          <a:stretch/>
        </p:blipFill>
        <p:spPr>
          <a:xfrm>
            <a:off x="2871720" y="309092"/>
            <a:ext cx="6136405" cy="991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32" y="1300765"/>
            <a:ext cx="3371850" cy="3057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632" y="4358290"/>
            <a:ext cx="3819525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Magwitch threatens young Pip at the beginning.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923692" y="1505242"/>
            <a:ext cx="6949440" cy="4994031"/>
          </a:xfrm>
          <a:prstGeom prst="wedgeRoundRectCallout">
            <a:avLst>
              <a:gd name="adj1" fmla="val -93619"/>
              <a:gd name="adj2" fmla="val -3558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‘Keep still you little devil, or I’ll cut your throat.’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05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4" y="967759"/>
            <a:ext cx="2523963" cy="2249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14" b="40025"/>
          <a:stretch/>
        </p:blipFill>
        <p:spPr>
          <a:xfrm>
            <a:off x="2871720" y="309092"/>
            <a:ext cx="6136405" cy="9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30" y="4106543"/>
            <a:ext cx="352908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Pip’s opinion of Joe: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248443" y="1505242"/>
            <a:ext cx="7624689" cy="4994031"/>
          </a:xfrm>
          <a:prstGeom prst="wedgeRoundRectCallout">
            <a:avLst>
              <a:gd name="adj1" fmla="val -84025"/>
              <a:gd name="adj2" fmla="val -3671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Metaphor: ‘He’s rather backward in some things.’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046" y="309092"/>
            <a:ext cx="1361481" cy="30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3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59" y="537834"/>
            <a:ext cx="2375529" cy="5302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14" b="40025"/>
          <a:stretch/>
        </p:blipFill>
        <p:spPr>
          <a:xfrm>
            <a:off x="2871720" y="309092"/>
            <a:ext cx="6136405" cy="9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859" y="5852942"/>
            <a:ext cx="35290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Joe: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248443" y="1505242"/>
            <a:ext cx="7624689" cy="4994031"/>
          </a:xfrm>
          <a:prstGeom prst="wedgeRoundRectCallout">
            <a:avLst>
              <a:gd name="adj1" fmla="val -80150"/>
              <a:gd name="adj2" fmla="val -4995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Lists, short sentences, lack of education: ‘I’m wrong in these clothes.  I’m wrong out the forge, the kitchen, or off </a:t>
            </a:r>
            <a:r>
              <a:rPr lang="en-GB" sz="4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’ meshes.’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32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68" y="903409"/>
            <a:ext cx="3046486" cy="3795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14" b="40025"/>
          <a:stretch/>
        </p:blipFill>
        <p:spPr>
          <a:xfrm>
            <a:off x="2871720" y="309092"/>
            <a:ext cx="6136405" cy="9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859" y="5852942"/>
            <a:ext cx="35290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Estella to Pip: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248443" y="1505242"/>
            <a:ext cx="7624689" cy="4994031"/>
          </a:xfrm>
          <a:prstGeom prst="wedgeRoundRectCallout">
            <a:avLst>
              <a:gd name="adj1" fmla="val -79043"/>
              <a:gd name="adj2" fmla="val -2601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“Moths, and all sorts of ugly creatures," replied Estella, with a glance towards him, "hover about a lighted candle. Can the candle help it?”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899" y="273426"/>
            <a:ext cx="1830181" cy="16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66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68" y="903409"/>
            <a:ext cx="3046486" cy="3795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14" b="40025"/>
          <a:stretch/>
        </p:blipFill>
        <p:spPr>
          <a:xfrm>
            <a:off x="2871720" y="309092"/>
            <a:ext cx="6136405" cy="9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169" y="5163625"/>
            <a:ext cx="352908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Estella to Miss Havisham: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248443" y="1505242"/>
            <a:ext cx="7624689" cy="4994031"/>
          </a:xfrm>
          <a:prstGeom prst="wedgeRoundRectCallout">
            <a:avLst>
              <a:gd name="adj1" fmla="val -79043"/>
              <a:gd name="adj2" fmla="val -2601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“Do you reproach me for being cold? You? […] I am what you have made me”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874" y="135806"/>
            <a:ext cx="2301334" cy="273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15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68" y="903409"/>
            <a:ext cx="3046486" cy="3795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14" b="40025"/>
          <a:stretch/>
        </p:blipFill>
        <p:spPr>
          <a:xfrm>
            <a:off x="2871720" y="309092"/>
            <a:ext cx="6136405" cy="9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169" y="5163625"/>
            <a:ext cx="35290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Estella to Pip: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248443" y="1505242"/>
            <a:ext cx="7624689" cy="4994031"/>
          </a:xfrm>
          <a:prstGeom prst="wedgeRoundRectCallout">
            <a:avLst>
              <a:gd name="adj1" fmla="val -79043"/>
              <a:gd name="adj2" fmla="val -2601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"Do you want me then," said Estella, turning suddenly with a fixed and serious, if not angry, look, "to deceive and entrap you?"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947" y="309092"/>
            <a:ext cx="2415035" cy="214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3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68" y="903409"/>
            <a:ext cx="3046486" cy="3795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14" b="40025"/>
          <a:stretch/>
        </p:blipFill>
        <p:spPr>
          <a:xfrm>
            <a:off x="2871720" y="309092"/>
            <a:ext cx="6136405" cy="9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169" y="5163625"/>
            <a:ext cx="35290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Estella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248443" y="1505242"/>
            <a:ext cx="7624689" cy="4994031"/>
          </a:xfrm>
          <a:prstGeom prst="wedgeRoundRectCallout">
            <a:avLst>
              <a:gd name="adj1" fmla="val -79043"/>
              <a:gd name="adj2" fmla="val -2601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"beautiful and self-possessed"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4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68" y="903409"/>
            <a:ext cx="3046486" cy="3795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14" b="40025"/>
          <a:stretch/>
        </p:blipFill>
        <p:spPr>
          <a:xfrm>
            <a:off x="2871720" y="309092"/>
            <a:ext cx="6136405" cy="9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169" y="5163625"/>
            <a:ext cx="352908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Estella to Pip at the end: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248443" y="1505242"/>
            <a:ext cx="7624689" cy="4994031"/>
          </a:xfrm>
          <a:prstGeom prst="wedgeRoundRectCallout">
            <a:avLst>
              <a:gd name="adj1" fmla="val -79043"/>
              <a:gd name="adj2" fmla="val -2601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‘I have been bent and broken, but - I hope - into a better shape’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360" y="227776"/>
            <a:ext cx="2414225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58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68" y="903409"/>
            <a:ext cx="3046486" cy="3795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14" b="40025"/>
          <a:stretch/>
        </p:blipFill>
        <p:spPr>
          <a:xfrm>
            <a:off x="2871720" y="309092"/>
            <a:ext cx="6136405" cy="9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169" y="5163625"/>
            <a:ext cx="35290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Estella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248443" y="1505242"/>
            <a:ext cx="7624689" cy="4994031"/>
          </a:xfrm>
          <a:prstGeom prst="wedgeRoundRectCallout">
            <a:avLst>
              <a:gd name="adj1" fmla="val -79043"/>
              <a:gd name="adj2" fmla="val -2601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“I have no heart”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360" y="227776"/>
            <a:ext cx="2414225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76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68" y="1300765"/>
            <a:ext cx="1992865" cy="3321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14" b="40025"/>
          <a:stretch/>
        </p:blipFill>
        <p:spPr>
          <a:xfrm>
            <a:off x="2871720" y="309092"/>
            <a:ext cx="6136405" cy="9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169" y="4938542"/>
            <a:ext cx="352908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Jaggers’ approach to work: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248443" y="1505242"/>
            <a:ext cx="7624689" cy="4994031"/>
          </a:xfrm>
          <a:prstGeom prst="wedgeRoundRectCallout">
            <a:avLst>
              <a:gd name="adj1" fmla="val -75353"/>
              <a:gd name="adj2" fmla="val -2629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"... he washed his clients off, as if he were a surgeon  or a dentist."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00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68" y="1300765"/>
            <a:ext cx="1992865" cy="3321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14" b="40025"/>
          <a:stretch/>
        </p:blipFill>
        <p:spPr>
          <a:xfrm>
            <a:off x="2871720" y="309092"/>
            <a:ext cx="6136405" cy="9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169" y="4938542"/>
            <a:ext cx="35290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Jaggers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248443" y="1505242"/>
            <a:ext cx="7624689" cy="4994031"/>
          </a:xfrm>
          <a:prstGeom prst="wedgeRoundRectCallout">
            <a:avLst>
              <a:gd name="adj1" fmla="val -75353"/>
              <a:gd name="adj2" fmla="val -2629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"Take nothing on its looks; take everything on evidence. There's no better rule.”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1" y="1018589"/>
            <a:ext cx="4064025" cy="2709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14" b="40025"/>
          <a:stretch/>
        </p:blipFill>
        <p:spPr>
          <a:xfrm>
            <a:off x="2871720" y="309092"/>
            <a:ext cx="6136405" cy="9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632" y="4358290"/>
            <a:ext cx="3819525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Magwitch protects young Pip at the beginning: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783015" y="1300765"/>
            <a:ext cx="6949440" cy="4994031"/>
          </a:xfrm>
          <a:prstGeom prst="wedgeRoundRectCallout">
            <a:avLst>
              <a:gd name="adj1" fmla="val -75603"/>
              <a:gd name="adj2" fmla="val -268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‘I’m sorry to say I eat your pie.’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84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69" y="1505242"/>
            <a:ext cx="2414225" cy="2145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14" b="40025"/>
          <a:stretch/>
        </p:blipFill>
        <p:spPr>
          <a:xfrm>
            <a:off x="1180240" y="217920"/>
            <a:ext cx="6136405" cy="9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169" y="4938542"/>
            <a:ext cx="352908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Pip questions Biddy’s intelligence: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248443" y="1505242"/>
            <a:ext cx="7624689" cy="4994031"/>
          </a:xfrm>
          <a:prstGeom prst="wedgeRoundRectCallout">
            <a:avLst>
              <a:gd name="adj1" fmla="val -82549"/>
              <a:gd name="adj2" fmla="val -2742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“Either I am very stupid, or you are very clever." 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0" y="290977"/>
            <a:ext cx="4062632" cy="21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21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69" y="1505242"/>
            <a:ext cx="2414225" cy="2145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14" b="40025"/>
          <a:stretch/>
        </p:blipFill>
        <p:spPr>
          <a:xfrm>
            <a:off x="1180240" y="217920"/>
            <a:ext cx="6136405" cy="9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169" y="4938542"/>
            <a:ext cx="352908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Pip to Magwitch at the end: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248443" y="1505242"/>
            <a:ext cx="7624689" cy="4994031"/>
          </a:xfrm>
          <a:prstGeom prst="wedgeRoundRectCallout">
            <a:avLst>
              <a:gd name="adj1" fmla="val -82549"/>
              <a:gd name="adj2" fmla="val -2742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‘I will never stir from your side.’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694" y="140732"/>
            <a:ext cx="3226072" cy="2423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1982" y="4321143"/>
            <a:ext cx="15811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75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0395"/>
          <a:stretch/>
        </p:blipFill>
        <p:spPr>
          <a:xfrm>
            <a:off x="300169" y="1505242"/>
            <a:ext cx="238676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14" b="40025"/>
          <a:stretch/>
        </p:blipFill>
        <p:spPr>
          <a:xfrm>
            <a:off x="1180240" y="217920"/>
            <a:ext cx="6136405" cy="9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169" y="4938542"/>
            <a:ext cx="352908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Pip when Estella first humiliates him: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248443" y="1505242"/>
            <a:ext cx="7624689" cy="4994031"/>
          </a:xfrm>
          <a:prstGeom prst="wedgeRoundRectCallout">
            <a:avLst>
              <a:gd name="adj1" fmla="val -82549"/>
              <a:gd name="adj2" fmla="val -2742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‘I had never thought of being ashamed of my hands before; but I began to consider them a very indifferent pair.’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3994" y="217920"/>
            <a:ext cx="2015779" cy="201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84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0395"/>
          <a:stretch/>
        </p:blipFill>
        <p:spPr>
          <a:xfrm>
            <a:off x="300169" y="1505242"/>
            <a:ext cx="238676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14" b="40025"/>
          <a:stretch/>
        </p:blipFill>
        <p:spPr>
          <a:xfrm>
            <a:off x="2952769" y="256785"/>
            <a:ext cx="6136405" cy="9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169" y="4938542"/>
            <a:ext cx="352908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Pip about Joe visiting </a:t>
            </a:r>
            <a:r>
              <a:rPr lang="en-GB" sz="3600" b="1" dirty="0" err="1" smtClean="0">
                <a:latin typeface="Comic Sans MS" panose="030F0702030302020204" pitchFamily="66" charset="0"/>
              </a:rPr>
              <a:t>Satis</a:t>
            </a:r>
            <a:r>
              <a:rPr lang="en-GB" sz="3600" b="1" dirty="0" smtClean="0">
                <a:latin typeface="Comic Sans MS" panose="030F0702030302020204" pitchFamily="66" charset="0"/>
              </a:rPr>
              <a:t> House: 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248443" y="1505242"/>
            <a:ext cx="7624689" cy="4994031"/>
          </a:xfrm>
          <a:prstGeom prst="wedgeRoundRectCallout">
            <a:avLst>
              <a:gd name="adj1" fmla="val -82549"/>
              <a:gd name="adj2" fmla="val -2742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‘I am afraid I was ashamed of the dear good fellow.’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603" y="112542"/>
            <a:ext cx="1484449" cy="331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22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74" y="1606410"/>
            <a:ext cx="2414225" cy="2145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14" b="40025"/>
          <a:stretch/>
        </p:blipFill>
        <p:spPr>
          <a:xfrm>
            <a:off x="2952769" y="256785"/>
            <a:ext cx="6136405" cy="9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169" y="4938542"/>
            <a:ext cx="352908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Pip to Estella at the end – 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248443" y="1505242"/>
            <a:ext cx="7624689" cy="4994031"/>
          </a:xfrm>
          <a:prstGeom prst="wedgeRoundRectCallout">
            <a:avLst>
              <a:gd name="adj1" fmla="val -82549"/>
              <a:gd name="adj2" fmla="val -2742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`You have always held your place in my heart,'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320" y="256785"/>
            <a:ext cx="2081669" cy="259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2" y="434780"/>
            <a:ext cx="2506241" cy="3759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14" b="40025"/>
          <a:stretch/>
        </p:blipFill>
        <p:spPr>
          <a:xfrm>
            <a:off x="2871720" y="309092"/>
            <a:ext cx="6136405" cy="9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632" y="4358290"/>
            <a:ext cx="3819525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Magwitch sees Pip as like a son to him: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923692" y="1505242"/>
            <a:ext cx="6949440" cy="4994031"/>
          </a:xfrm>
          <a:prstGeom prst="wedgeRoundRectCallout">
            <a:avLst>
              <a:gd name="adj1" fmla="val -90380"/>
              <a:gd name="adj2" fmla="val -4826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‘My dear boy!’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1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7" y="1300765"/>
            <a:ext cx="4042117" cy="3031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14" b="40025"/>
          <a:stretch/>
        </p:blipFill>
        <p:spPr>
          <a:xfrm>
            <a:off x="2871720" y="309092"/>
            <a:ext cx="6136405" cy="9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632" y="4358290"/>
            <a:ext cx="3819525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Pip on Magwitch before his death:‘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923692" y="1505242"/>
            <a:ext cx="6949440" cy="4994031"/>
          </a:xfrm>
          <a:prstGeom prst="wedgeRoundRectCallout">
            <a:avLst>
              <a:gd name="adj1" fmla="val -68315"/>
              <a:gd name="adj2" fmla="val -3108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‘my repugnance to him had all melted away, and in the hunted, wounded, shackled creature who held my hand in his, I only saw a man who had meant to be my benefactor, and who had felt affectionately, gratefully, and generously towards me.’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1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333" r="20544"/>
          <a:stretch/>
        </p:blipFill>
        <p:spPr>
          <a:xfrm>
            <a:off x="161632" y="1400777"/>
            <a:ext cx="2525297" cy="2249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14" b="40025"/>
          <a:stretch/>
        </p:blipFill>
        <p:spPr>
          <a:xfrm>
            <a:off x="2871720" y="309092"/>
            <a:ext cx="6136405" cy="9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632" y="3781514"/>
            <a:ext cx="381952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Pip on Miss Havisham: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248443" y="1505242"/>
            <a:ext cx="7624689" cy="4994031"/>
          </a:xfrm>
          <a:prstGeom prst="wedgeRoundRectCallout">
            <a:avLst>
              <a:gd name="adj1" fmla="val -82733"/>
              <a:gd name="adj2" fmla="val -2911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‘Everything that used to be white was faded and yellow.’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5411" y="400680"/>
            <a:ext cx="2471112" cy="293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40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2" y="804928"/>
            <a:ext cx="2471112" cy="2937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14" b="40025"/>
          <a:stretch/>
        </p:blipFill>
        <p:spPr>
          <a:xfrm>
            <a:off x="2871720" y="309092"/>
            <a:ext cx="6136405" cy="9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469" y="4133206"/>
            <a:ext cx="352908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Miss Havisham to Estella: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248443" y="1505242"/>
            <a:ext cx="7624689" cy="4994031"/>
          </a:xfrm>
          <a:prstGeom prst="wedgeRoundRectCallout">
            <a:avLst>
              <a:gd name="adj1" fmla="val -82733"/>
              <a:gd name="adj2" fmla="val -2911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‘You can break his heart.’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101" y="309092"/>
            <a:ext cx="2616780" cy="26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8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2" y="804928"/>
            <a:ext cx="2471112" cy="2937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14" b="40025"/>
          <a:stretch/>
        </p:blipFill>
        <p:spPr>
          <a:xfrm>
            <a:off x="2871720" y="309092"/>
            <a:ext cx="6136405" cy="9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469" y="4133206"/>
            <a:ext cx="352908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Miss Havisham to Pip: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248443" y="1505242"/>
            <a:ext cx="7624689" cy="4994031"/>
          </a:xfrm>
          <a:prstGeom prst="wedgeRoundRectCallout">
            <a:avLst>
              <a:gd name="adj1" fmla="val -82733"/>
              <a:gd name="adj2" fmla="val -2911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‘Oh!’ She cried despairingly,  ‘What have I done! What have I done!’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3333" r="20544"/>
          <a:stretch/>
        </p:blipFill>
        <p:spPr>
          <a:xfrm>
            <a:off x="9402019" y="380349"/>
            <a:ext cx="2525297" cy="22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9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3333" r="20544"/>
          <a:stretch/>
        </p:blipFill>
        <p:spPr>
          <a:xfrm>
            <a:off x="149476" y="1300765"/>
            <a:ext cx="2525297" cy="2249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14" b="40025"/>
          <a:stretch/>
        </p:blipFill>
        <p:spPr>
          <a:xfrm>
            <a:off x="2871720" y="309092"/>
            <a:ext cx="6136405" cy="9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469" y="4133206"/>
            <a:ext cx="352908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Pip on Miss Havisham: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248443" y="1505242"/>
            <a:ext cx="7624689" cy="4994031"/>
          </a:xfrm>
          <a:prstGeom prst="wedgeRoundRectCallout">
            <a:avLst>
              <a:gd name="adj1" fmla="val -82733"/>
              <a:gd name="adj2" fmla="val -2911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‘...Seeing her punishment in the ruin she was.’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765" y="309092"/>
            <a:ext cx="2471112" cy="293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2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69" y="309092"/>
            <a:ext cx="2133600" cy="476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14" b="40025"/>
          <a:stretch/>
        </p:blipFill>
        <p:spPr>
          <a:xfrm>
            <a:off x="2871720" y="309092"/>
            <a:ext cx="6136405" cy="9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469" y="4190949"/>
            <a:ext cx="352908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Joe’s physical strength fighting with </a:t>
            </a:r>
            <a:r>
              <a:rPr lang="en-GB" sz="3600" b="1" dirty="0" err="1" smtClean="0">
                <a:latin typeface="Comic Sans MS" panose="030F0702030302020204" pitchFamily="66" charset="0"/>
              </a:rPr>
              <a:t>Orlick</a:t>
            </a:r>
            <a:r>
              <a:rPr lang="en-GB" sz="3600" b="1" dirty="0" smtClean="0">
                <a:latin typeface="Comic Sans MS" panose="030F0702030302020204" pitchFamily="66" charset="0"/>
              </a:rPr>
              <a:t>: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248443" y="1505242"/>
            <a:ext cx="7624689" cy="4994031"/>
          </a:xfrm>
          <a:prstGeom prst="wedgeRoundRectCallout">
            <a:avLst>
              <a:gd name="adj1" fmla="val -82733"/>
              <a:gd name="adj2" fmla="val -2911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Simile: ‘They went at one another like two giants.’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54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526</Words>
  <Application>Microsoft Office PowerPoint</Application>
  <PresentationFormat>Widescreen</PresentationFormat>
  <Paragraphs>48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Christian</dc:creator>
  <cp:lastModifiedBy>A Christian</cp:lastModifiedBy>
  <cp:revision>7</cp:revision>
  <dcterms:created xsi:type="dcterms:W3CDTF">2017-04-12T13:49:48Z</dcterms:created>
  <dcterms:modified xsi:type="dcterms:W3CDTF">2017-04-12T14:42:36Z</dcterms:modified>
</cp:coreProperties>
</file>