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1.xml" ContentType="application/vnd.openxmlformats-officedocument.presentationml.tags+xml"/>
  <Override PartName="/ppt/tags/tag7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1"/>
  </p:notesMasterIdLst>
  <p:sldIdLst>
    <p:sldId id="260" r:id="rId2"/>
    <p:sldId id="262" r:id="rId3"/>
    <p:sldId id="263" r:id="rId4"/>
    <p:sldId id="261" r:id="rId5"/>
    <p:sldId id="264" r:id="rId6"/>
    <p:sldId id="265" r:id="rId7"/>
    <p:sldId id="266" r:id="rId8"/>
    <p:sldId id="267" r:id="rId9"/>
    <p:sldId id="268" r:id="rId10"/>
  </p:sldIdLst>
  <p:sldSz cx="9602788" cy="6858000"/>
  <p:notesSz cx="6858000" cy="9144000"/>
  <p:custDataLst>
    <p:tags r:id="rId12"/>
  </p:custDataLst>
  <p:defaultTextStyle>
    <a:defPPr>
      <a:defRPr lang="en-GB"/>
    </a:defPPr>
    <a:lvl1pPr algn="ctr" rtl="0" fontAlgn="base">
      <a:lnSpc>
        <a:spcPct val="86000"/>
      </a:lnSpc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lnSpc>
        <a:spcPct val="86000"/>
      </a:lnSpc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lnSpc>
        <a:spcPct val="86000"/>
      </a:lnSpc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lnSpc>
        <a:spcPct val="86000"/>
      </a:lnSpc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lnSpc>
        <a:spcPct val="86000"/>
      </a:lnSpc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50">
          <p15:clr>
            <a:srgbClr val="A4A3A4"/>
          </p15:clr>
        </p15:guide>
        <p15:guide id="2" orient="horz" pos="808">
          <p15:clr>
            <a:srgbClr val="A4A3A4"/>
          </p15:clr>
        </p15:guide>
        <p15:guide id="3" pos="290">
          <p15:clr>
            <a:srgbClr val="A4A3A4"/>
          </p15:clr>
        </p15:guide>
        <p15:guide id="4" pos="57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2C67"/>
    <a:srgbClr val="FBAE17"/>
    <a:srgbClr val="F48132"/>
    <a:srgbClr val="008075"/>
    <a:srgbClr val="0FB694"/>
    <a:srgbClr val="932077"/>
    <a:srgbClr val="CE3D95"/>
    <a:srgbClr val="560054"/>
    <a:srgbClr val="C45F24"/>
    <a:srgbClr val="E7B8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94512" autoAdjust="0"/>
  </p:normalViewPr>
  <p:slideViewPr>
    <p:cSldViewPr snapToGrid="0" snapToObjects="1" showGuides="1">
      <p:cViewPr varScale="1">
        <p:scale>
          <a:sx n="97" d="100"/>
          <a:sy n="97" d="100"/>
        </p:scale>
        <p:origin x="-592" y="-52"/>
      </p:cViewPr>
      <p:guideLst>
        <p:guide orient="horz" pos="3950"/>
        <p:guide orient="horz" pos="808"/>
        <p:guide pos="290"/>
        <p:guide pos="57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-118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/>
            </a:lvl1pPr>
          </a:lstStyle>
          <a:p>
            <a:endParaRPr lang="en-GB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/>
            </a:lvl1pPr>
          </a:lstStyle>
          <a:p>
            <a:endParaRPr lang="en-GB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8700" y="685800"/>
            <a:ext cx="48006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/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/>
            </a:lvl1pPr>
          </a:lstStyle>
          <a:p>
            <a:fld id="{4B2270A5-08D9-46F6-B85D-5C3305EB845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4621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MMC_CoverShape"/>
          <p:cNvGrpSpPr/>
          <p:nvPr userDrawn="1">
            <p:custDataLst>
              <p:tags r:id="rId1"/>
            </p:custDataLst>
          </p:nvPr>
        </p:nvGrpSpPr>
        <p:grpSpPr>
          <a:xfrm>
            <a:off x="0" y="2616200"/>
            <a:ext cx="9601201" cy="3657601"/>
            <a:chOff x="0" y="2616200"/>
            <a:chExt cx="9601201" cy="3657601"/>
          </a:xfrm>
        </p:grpSpPr>
        <p:sp>
          <p:nvSpPr>
            <p:cNvPr id="2" name="Freeform 1"/>
            <p:cNvSpPr/>
            <p:nvPr userDrawn="1"/>
          </p:nvSpPr>
          <p:spPr bwMode="auto">
            <a:xfrm>
              <a:off x="0" y="2616200"/>
              <a:ext cx="914401" cy="1625601"/>
            </a:xfrm>
            <a:custGeom>
              <a:avLst/>
              <a:gdLst/>
              <a:ahLst/>
              <a:cxnLst/>
              <a:rect l="0" t="0" r="0" b="0"/>
              <a:pathLst>
                <a:path w="914401" h="1625601">
                  <a:moveTo>
                    <a:pt x="0" y="457200"/>
                  </a:moveTo>
                  <a:lnTo>
                    <a:pt x="914400" y="0"/>
                  </a:lnTo>
                  <a:lnTo>
                    <a:pt x="0" y="1625600"/>
                  </a:lnTo>
                </a:path>
              </a:pathLst>
            </a:cu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" name="Freeform 2"/>
            <p:cNvSpPr/>
            <p:nvPr userDrawn="1"/>
          </p:nvSpPr>
          <p:spPr bwMode="auto">
            <a:xfrm>
              <a:off x="0" y="2616200"/>
              <a:ext cx="914401" cy="2997201"/>
            </a:xfrm>
            <a:custGeom>
              <a:avLst/>
              <a:gdLst/>
              <a:ahLst/>
              <a:cxnLst/>
              <a:rect l="0" t="0" r="0" b="0"/>
              <a:pathLst>
                <a:path w="914401" h="2997201">
                  <a:moveTo>
                    <a:pt x="0" y="1371600"/>
                  </a:moveTo>
                  <a:lnTo>
                    <a:pt x="914400" y="0"/>
                  </a:lnTo>
                  <a:lnTo>
                    <a:pt x="0" y="2997200"/>
                  </a:lnTo>
                </a:path>
              </a:pathLst>
            </a:cu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Freeform 3"/>
            <p:cNvSpPr/>
            <p:nvPr userDrawn="1"/>
          </p:nvSpPr>
          <p:spPr bwMode="auto">
            <a:xfrm>
              <a:off x="0" y="2616200"/>
              <a:ext cx="8940801" cy="3657601"/>
            </a:xfrm>
            <a:custGeom>
              <a:avLst/>
              <a:gdLst/>
              <a:ahLst/>
              <a:cxnLst/>
              <a:rect l="0" t="0" r="0" b="0"/>
              <a:pathLst>
                <a:path w="8940801" h="3657601">
                  <a:moveTo>
                    <a:pt x="0" y="2743200"/>
                  </a:moveTo>
                  <a:lnTo>
                    <a:pt x="914400" y="0"/>
                  </a:lnTo>
                  <a:lnTo>
                    <a:pt x="8940800" y="3657600"/>
                  </a:lnTo>
                  <a:lnTo>
                    <a:pt x="0" y="36576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Freeform 4"/>
            <p:cNvSpPr/>
            <p:nvPr userDrawn="1"/>
          </p:nvSpPr>
          <p:spPr bwMode="auto">
            <a:xfrm>
              <a:off x="914400" y="2616200"/>
              <a:ext cx="8686801" cy="3657601"/>
            </a:xfrm>
            <a:custGeom>
              <a:avLst/>
              <a:gdLst/>
              <a:ahLst/>
              <a:cxnLst/>
              <a:rect l="0" t="0" r="0" b="0"/>
              <a:pathLst>
                <a:path w="8686801" h="3657601">
                  <a:moveTo>
                    <a:pt x="7772400" y="3657600"/>
                  </a:moveTo>
                  <a:lnTo>
                    <a:pt x="0" y="0"/>
                  </a:lnTo>
                  <a:lnTo>
                    <a:pt x="8686800" y="1117600"/>
                  </a:lnTo>
                  <a:lnTo>
                    <a:pt x="8686800" y="3657600"/>
                  </a:lnTo>
                </a:path>
              </a:pathLst>
            </a:cu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Freeform 5"/>
            <p:cNvSpPr/>
            <p:nvPr userDrawn="1"/>
          </p:nvSpPr>
          <p:spPr bwMode="auto">
            <a:xfrm>
              <a:off x="914400" y="2616200"/>
              <a:ext cx="8686801" cy="1371601"/>
            </a:xfrm>
            <a:custGeom>
              <a:avLst/>
              <a:gdLst/>
              <a:ahLst/>
              <a:cxnLst/>
              <a:rect l="0" t="0" r="0" b="0"/>
              <a:pathLst>
                <a:path w="8686801" h="1371601">
                  <a:moveTo>
                    <a:pt x="8686800" y="1371600"/>
                  </a:moveTo>
                  <a:lnTo>
                    <a:pt x="0" y="0"/>
                  </a:lnTo>
                  <a:lnTo>
                    <a:pt x="8686800" y="203200"/>
                  </a:lnTo>
                </a:path>
              </a:pathLst>
            </a:cu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Freeform 6"/>
            <p:cNvSpPr/>
            <p:nvPr userDrawn="1"/>
          </p:nvSpPr>
          <p:spPr bwMode="auto">
            <a:xfrm>
              <a:off x="914400" y="2616200"/>
              <a:ext cx="8686801" cy="457201"/>
            </a:xfrm>
            <a:custGeom>
              <a:avLst/>
              <a:gdLst/>
              <a:ahLst/>
              <a:cxnLst/>
              <a:rect l="0" t="0" r="0" b="0"/>
              <a:pathLst>
                <a:path w="8686801" h="457201">
                  <a:moveTo>
                    <a:pt x="8686800" y="457200"/>
                  </a:moveTo>
                  <a:lnTo>
                    <a:pt x="0" y="0"/>
                  </a:lnTo>
                  <a:lnTo>
                    <a:pt x="8686800" y="0"/>
                  </a:lnTo>
                </a:path>
              </a:pathLst>
            </a:cu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194" name="PresentationTitle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896938" y="1243013"/>
            <a:ext cx="8234362" cy="370551"/>
          </a:xfrm>
        </p:spPr>
        <p:txBody>
          <a:bodyPr tIns="0" rIns="0" bIns="0">
            <a:spAutoFit/>
          </a:bodyPr>
          <a:lstStyle>
            <a:lvl1pPr>
              <a:lnSpc>
                <a:spcPct val="86000"/>
              </a:lnSpc>
              <a:defRPr sz="2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8388" name="Date"/>
          <p:cNvSpPr>
            <a:spLocks noGrp="1" noChangeArrowheads="1"/>
          </p:cNvSpPr>
          <p:nvPr>
            <p:ph type="subTitle" sz="quarter" idx="1"/>
            <p:custDataLst>
              <p:tags r:id="rId3"/>
            </p:custDataLst>
          </p:nvPr>
        </p:nvSpPr>
        <p:spPr>
          <a:xfrm>
            <a:off x="904875" y="2032219"/>
            <a:ext cx="4852988" cy="228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lnSpc>
                <a:spcPct val="83000"/>
              </a:lnSpc>
              <a:spcBef>
                <a:spcPct val="0"/>
              </a:spcBef>
              <a:buFontTx/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pic>
        <p:nvPicPr>
          <p:cNvPr id="9" name="Picture 8"/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5" y="477901"/>
            <a:ext cx="1509486" cy="22860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237" y="6459474"/>
            <a:ext cx="1630837" cy="22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73050"/>
            <a:ext cx="31607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73050"/>
            <a:ext cx="5368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435100"/>
            <a:ext cx="31607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4A5CE5-79FC-43A1-A208-F180D0642E1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C328F96-6EED-4CC2-973E-1EDA93D8E5DD}" type="datetime4">
              <a:rPr lang="en-GB" altLang="en-US"/>
              <a:pPr/>
              <a:t>05 February 2021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379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775" y="4800600"/>
            <a:ext cx="576103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2775" y="612775"/>
            <a:ext cx="576103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2775" y="5367338"/>
            <a:ext cx="576103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5D50C5-ED14-491B-BB93-EC5F94696703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38460A3-FAB1-4E8F-8D22-26A4A6CA3268}" type="datetime4">
              <a:rPr lang="en-GB" altLang="en-US"/>
              <a:pPr/>
              <a:t>05 February 2021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6552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39BC34-B973-4DC6-BD19-2B179D702BAC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A8DCF31-3971-4737-A977-C242C79DA44E}" type="datetime4">
              <a:rPr lang="en-GB" altLang="en-US"/>
              <a:pPr/>
              <a:t>05 February 2021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8831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0713" y="382588"/>
            <a:ext cx="2171700" cy="5883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382588"/>
            <a:ext cx="6362700" cy="5883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78D56C-9B7E-4F63-A217-0F97DF05C2E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37B79AB-EAAA-4565-BF9A-57C4D9DAAAE5}" type="datetime4">
              <a:rPr lang="en-GB" altLang="en-US"/>
              <a:pPr/>
              <a:t>05 February 2021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355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3"/>
          <a:stretch/>
        </p:blipFill>
        <p:spPr>
          <a:xfrm>
            <a:off x="0" y="2613023"/>
            <a:ext cx="9602788" cy="3654353"/>
          </a:xfrm>
          <a:prstGeom prst="rect">
            <a:avLst/>
          </a:prstGeom>
        </p:spPr>
      </p:pic>
      <p:sp>
        <p:nvSpPr>
          <p:cNvPr id="8194" name="PresentationTitle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896938" y="1243013"/>
            <a:ext cx="8234362" cy="370551"/>
          </a:xfrm>
        </p:spPr>
        <p:txBody>
          <a:bodyPr tIns="0" rIns="0" bIns="0">
            <a:spAutoFit/>
          </a:bodyPr>
          <a:lstStyle>
            <a:lvl1pPr>
              <a:lnSpc>
                <a:spcPct val="86000"/>
              </a:lnSpc>
              <a:defRPr sz="2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8388" name="Date"/>
          <p:cNvSpPr>
            <a:spLocks noGrp="1" noChangeArrowheads="1"/>
          </p:cNvSpPr>
          <p:nvPr>
            <p:ph type="subTitle" sz="quarter" idx="1"/>
            <p:custDataLst>
              <p:tags r:id="rId2"/>
            </p:custDataLst>
          </p:nvPr>
        </p:nvSpPr>
        <p:spPr>
          <a:xfrm>
            <a:off x="904875" y="2032219"/>
            <a:ext cx="4852988" cy="228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lnSpc>
                <a:spcPct val="83000"/>
              </a:lnSpc>
              <a:spcBef>
                <a:spcPct val="0"/>
              </a:spcBef>
              <a:buFontTx/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pic>
        <p:nvPicPr>
          <p:cNvPr id="9" name="Picture 8"/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5" y="477901"/>
            <a:ext cx="1509486" cy="22860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237" y="6459474"/>
            <a:ext cx="1630837" cy="228600"/>
          </a:xfrm>
          <a:prstGeom prst="rect">
            <a:avLst/>
          </a:prstGeom>
        </p:spPr>
      </p:pic>
      <p:sp>
        <p:nvSpPr>
          <p:cNvPr id="14" name="Freeform 13"/>
          <p:cNvSpPr/>
          <p:nvPr userDrawn="1"/>
        </p:nvSpPr>
        <p:spPr bwMode="auto">
          <a:xfrm>
            <a:off x="0" y="2613024"/>
            <a:ext cx="8940801" cy="3657601"/>
          </a:xfrm>
          <a:custGeom>
            <a:avLst/>
            <a:gdLst/>
            <a:ahLst/>
            <a:cxnLst/>
            <a:rect l="0" t="0" r="0" b="0"/>
            <a:pathLst>
              <a:path w="8940801" h="3657601">
                <a:moveTo>
                  <a:pt x="0" y="2743200"/>
                </a:moveTo>
                <a:lnTo>
                  <a:pt x="914400" y="0"/>
                </a:lnTo>
                <a:lnTo>
                  <a:pt x="8940800" y="3657600"/>
                </a:lnTo>
                <a:lnTo>
                  <a:pt x="0" y="3657600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-9514" y="2608035"/>
            <a:ext cx="9613889" cy="3659342"/>
            <a:chOff x="-9514" y="2608035"/>
            <a:chExt cx="9613889" cy="3659342"/>
          </a:xfrm>
        </p:grpSpPr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-9514" y="2609624"/>
              <a:ext cx="2390787" cy="3657753"/>
            </a:xfrm>
            <a:custGeom>
              <a:avLst/>
              <a:gdLst>
                <a:gd name="T0" fmla="*/ 576 w 576"/>
                <a:gd name="T1" fmla="*/ 0 h 1727"/>
                <a:gd name="T2" fmla="*/ 0 w 576"/>
                <a:gd name="T3" fmla="*/ 1024 h 1727"/>
                <a:gd name="T4" fmla="*/ 0 w 576"/>
                <a:gd name="T5" fmla="*/ 1727 h 1727"/>
                <a:gd name="T6" fmla="*/ 576 w 576"/>
                <a:gd name="T7" fmla="*/ 0 h 1727"/>
                <a:gd name="T8" fmla="*/ 576 w 576"/>
                <a:gd name="T9" fmla="*/ 0 h 1727"/>
                <a:gd name="connsiteX0" fmla="*/ 10104 w 10104"/>
                <a:gd name="connsiteY0" fmla="*/ 0 h 13334"/>
                <a:gd name="connsiteX1" fmla="*/ 104 w 10104"/>
                <a:gd name="connsiteY1" fmla="*/ 5929 h 13334"/>
                <a:gd name="connsiteX2" fmla="*/ 0 w 10104"/>
                <a:gd name="connsiteY2" fmla="*/ 13334 h 13334"/>
                <a:gd name="connsiteX3" fmla="*/ 10104 w 10104"/>
                <a:gd name="connsiteY3" fmla="*/ 0 h 13334"/>
                <a:gd name="connsiteX4" fmla="*/ 10104 w 10104"/>
                <a:gd name="connsiteY4" fmla="*/ 0 h 13334"/>
                <a:gd name="connsiteX0" fmla="*/ 10104 w 10104"/>
                <a:gd name="connsiteY0" fmla="*/ 0 h 13334"/>
                <a:gd name="connsiteX1" fmla="*/ 104 w 10104"/>
                <a:gd name="connsiteY1" fmla="*/ 5929 h 13334"/>
                <a:gd name="connsiteX2" fmla="*/ 0 w 10104"/>
                <a:gd name="connsiteY2" fmla="*/ 13334 h 13334"/>
                <a:gd name="connsiteX3" fmla="*/ 4373 w 10104"/>
                <a:gd name="connsiteY3" fmla="*/ 7397 h 13334"/>
                <a:gd name="connsiteX4" fmla="*/ 10104 w 10104"/>
                <a:gd name="connsiteY4" fmla="*/ 0 h 13334"/>
                <a:gd name="connsiteX5" fmla="*/ 10104 w 10104"/>
                <a:gd name="connsiteY5" fmla="*/ 0 h 13334"/>
                <a:gd name="connsiteX0" fmla="*/ 10104 w 21864"/>
                <a:gd name="connsiteY0" fmla="*/ 0 h 13334"/>
                <a:gd name="connsiteX1" fmla="*/ 104 w 21864"/>
                <a:gd name="connsiteY1" fmla="*/ 5929 h 13334"/>
                <a:gd name="connsiteX2" fmla="*/ 0 w 21864"/>
                <a:gd name="connsiteY2" fmla="*/ 13334 h 13334"/>
                <a:gd name="connsiteX3" fmla="*/ 21864 w 21864"/>
                <a:gd name="connsiteY3" fmla="*/ 13266 h 13334"/>
                <a:gd name="connsiteX4" fmla="*/ 10104 w 21864"/>
                <a:gd name="connsiteY4" fmla="*/ 0 h 13334"/>
                <a:gd name="connsiteX5" fmla="*/ 10104 w 21864"/>
                <a:gd name="connsiteY5" fmla="*/ 0 h 13334"/>
                <a:gd name="connsiteX0" fmla="*/ 10104 w 26133"/>
                <a:gd name="connsiteY0" fmla="*/ 0 h 13335"/>
                <a:gd name="connsiteX1" fmla="*/ 104 w 26133"/>
                <a:gd name="connsiteY1" fmla="*/ 5929 h 13335"/>
                <a:gd name="connsiteX2" fmla="*/ 0 w 26133"/>
                <a:gd name="connsiteY2" fmla="*/ 13334 h 13335"/>
                <a:gd name="connsiteX3" fmla="*/ 26133 w 26133"/>
                <a:gd name="connsiteY3" fmla="*/ 13335 h 13335"/>
                <a:gd name="connsiteX4" fmla="*/ 10104 w 26133"/>
                <a:gd name="connsiteY4" fmla="*/ 0 h 13335"/>
                <a:gd name="connsiteX5" fmla="*/ 10104 w 26133"/>
                <a:gd name="connsiteY5" fmla="*/ 0 h 1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33" h="13335">
                  <a:moveTo>
                    <a:pt x="10104" y="0"/>
                  </a:moveTo>
                  <a:lnTo>
                    <a:pt x="104" y="5929"/>
                  </a:lnTo>
                  <a:cubicBezTo>
                    <a:pt x="69" y="8397"/>
                    <a:pt x="35" y="10866"/>
                    <a:pt x="0" y="13334"/>
                  </a:cubicBezTo>
                  <a:lnTo>
                    <a:pt x="26133" y="13335"/>
                  </a:lnTo>
                  <a:lnTo>
                    <a:pt x="10104" y="0"/>
                  </a:lnTo>
                  <a:lnTo>
                    <a:pt x="10104" y="0"/>
                  </a:lnTo>
                  <a:close/>
                </a:path>
              </a:pathLst>
            </a:custGeom>
            <a:solidFill>
              <a:srgbClr val="00A8C8">
                <a:alpha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/>
            <p:cNvSpPr>
              <a:spLocks/>
            </p:cNvSpPr>
            <p:nvPr userDrawn="1"/>
          </p:nvSpPr>
          <p:spPr bwMode="auto">
            <a:xfrm>
              <a:off x="914854" y="2609624"/>
              <a:ext cx="8689521" cy="203301"/>
            </a:xfrm>
            <a:custGeom>
              <a:avLst/>
              <a:gdLst>
                <a:gd name="T0" fmla="*/ 0 w 5471"/>
                <a:gd name="T1" fmla="*/ 0 h 128"/>
                <a:gd name="T2" fmla="*/ 5471 w 5471"/>
                <a:gd name="T3" fmla="*/ 128 h 128"/>
                <a:gd name="T4" fmla="*/ 5471 w 5471"/>
                <a:gd name="T5" fmla="*/ 0 h 128"/>
                <a:gd name="T6" fmla="*/ 0 w 5471"/>
                <a:gd name="T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71" h="128">
                  <a:moveTo>
                    <a:pt x="0" y="0"/>
                  </a:moveTo>
                  <a:lnTo>
                    <a:pt x="5471" y="128"/>
                  </a:lnTo>
                  <a:lnTo>
                    <a:pt x="54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E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914854" y="2609624"/>
              <a:ext cx="8689521" cy="1372280"/>
            </a:xfrm>
            <a:custGeom>
              <a:avLst/>
              <a:gdLst>
                <a:gd name="T0" fmla="*/ 5471 w 5471"/>
                <a:gd name="T1" fmla="*/ 864 h 864"/>
                <a:gd name="T2" fmla="*/ 0 w 5471"/>
                <a:gd name="T3" fmla="*/ 0 h 864"/>
                <a:gd name="T4" fmla="*/ 5471 w 5471"/>
                <a:gd name="T5" fmla="*/ 128 h 864"/>
                <a:gd name="T6" fmla="*/ 5471 w 5471"/>
                <a:gd name="T7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71" h="864">
                  <a:moveTo>
                    <a:pt x="5471" y="864"/>
                  </a:moveTo>
                  <a:lnTo>
                    <a:pt x="0" y="0"/>
                  </a:lnTo>
                  <a:lnTo>
                    <a:pt x="5471" y="128"/>
                  </a:lnTo>
                  <a:lnTo>
                    <a:pt x="5471" y="864"/>
                  </a:ln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1"/>
            <p:cNvSpPr>
              <a:spLocks/>
            </p:cNvSpPr>
            <p:nvPr userDrawn="1"/>
          </p:nvSpPr>
          <p:spPr bwMode="auto">
            <a:xfrm>
              <a:off x="914854" y="2609624"/>
              <a:ext cx="8689521" cy="1372280"/>
            </a:xfrm>
            <a:custGeom>
              <a:avLst/>
              <a:gdLst>
                <a:gd name="T0" fmla="*/ 5471 w 5471"/>
                <a:gd name="T1" fmla="*/ 864 h 864"/>
                <a:gd name="T2" fmla="*/ 0 w 5471"/>
                <a:gd name="T3" fmla="*/ 0 h 864"/>
                <a:gd name="T4" fmla="*/ 5471 w 5471"/>
                <a:gd name="T5" fmla="*/ 128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71" h="864">
                  <a:moveTo>
                    <a:pt x="5471" y="864"/>
                  </a:moveTo>
                  <a:lnTo>
                    <a:pt x="0" y="0"/>
                  </a:lnTo>
                  <a:lnTo>
                    <a:pt x="5471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0" y="2609624"/>
              <a:ext cx="914854" cy="1626406"/>
            </a:xfrm>
            <a:custGeom>
              <a:avLst/>
              <a:gdLst>
                <a:gd name="T0" fmla="*/ 0 w 576"/>
                <a:gd name="T1" fmla="*/ 288 h 1024"/>
                <a:gd name="T2" fmla="*/ 576 w 576"/>
                <a:gd name="T3" fmla="*/ 0 h 1024"/>
                <a:gd name="T4" fmla="*/ 0 w 576"/>
                <a:gd name="T5" fmla="*/ 1024 h 1024"/>
                <a:gd name="T6" fmla="*/ 0 w 576"/>
                <a:gd name="T7" fmla="*/ 288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6" h="1024">
                  <a:moveTo>
                    <a:pt x="0" y="288"/>
                  </a:moveTo>
                  <a:lnTo>
                    <a:pt x="576" y="0"/>
                  </a:lnTo>
                  <a:lnTo>
                    <a:pt x="0" y="1024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0" y="2609624"/>
              <a:ext cx="914854" cy="1626406"/>
            </a:xfrm>
            <a:custGeom>
              <a:avLst/>
              <a:gdLst>
                <a:gd name="T0" fmla="*/ 0 w 576"/>
                <a:gd name="T1" fmla="*/ 288 h 1024"/>
                <a:gd name="T2" fmla="*/ 576 w 576"/>
                <a:gd name="T3" fmla="*/ 0 h 1024"/>
                <a:gd name="T4" fmla="*/ 0 w 576"/>
                <a:gd name="T5" fmla="*/ 1024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6" h="1024">
                  <a:moveTo>
                    <a:pt x="0" y="288"/>
                  </a:moveTo>
                  <a:lnTo>
                    <a:pt x="576" y="0"/>
                  </a:lnTo>
                  <a:lnTo>
                    <a:pt x="0" y="10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Right Triangle 22"/>
            <p:cNvSpPr/>
            <p:nvPr userDrawn="1"/>
          </p:nvSpPr>
          <p:spPr bwMode="auto">
            <a:xfrm rot="5400000">
              <a:off x="227027" y="2381008"/>
              <a:ext cx="460800" cy="914854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7459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9B89C7-E867-40ED-B443-D75DEF3C0F3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8EA6715-FE6F-4C35-8DBB-89FAB1F1E1B8}" type="datetime4">
              <a:rPr lang="en-GB" altLang="en-US"/>
              <a:pPr/>
              <a:t>05 February 2021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440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406900"/>
            <a:ext cx="8161338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2906713"/>
            <a:ext cx="816133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330890-648C-40A9-99E0-698BF6DFE4A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2541B45-7E94-4305-B07C-0C96A6A84A9F}" type="datetime4">
              <a:rPr lang="en-GB" altLang="en-US"/>
              <a:pPr/>
              <a:t>05 February 2021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731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"/>
          <p:cNvGrpSpPr>
            <a:grpSpLocks noChangeAspect="1"/>
          </p:cNvGrpSpPr>
          <p:nvPr userDrawn="1"/>
        </p:nvGrpSpPr>
        <p:grpSpPr bwMode="auto">
          <a:xfrm>
            <a:off x="0" y="0"/>
            <a:ext cx="9602788" cy="6881999"/>
            <a:chOff x="-1088" y="-784"/>
            <a:chExt cx="8220" cy="5891"/>
          </a:xfrm>
        </p:grpSpPr>
        <p:sp>
          <p:nvSpPr>
            <p:cNvPr id="9" name="Rectangle 6"/>
            <p:cNvSpPr>
              <a:spLocks noChangeArrowheads="1"/>
            </p:cNvSpPr>
            <p:nvPr userDrawn="1"/>
          </p:nvSpPr>
          <p:spPr bwMode="auto">
            <a:xfrm>
              <a:off x="-1088" y="-784"/>
              <a:ext cx="8220" cy="5891"/>
            </a:xfrm>
            <a:prstGeom prst="rect">
              <a:avLst/>
            </a:prstGeom>
            <a:solidFill>
              <a:srgbClr val="0080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-1088" y="-784"/>
              <a:ext cx="8220" cy="2409"/>
            </a:xfrm>
            <a:custGeom>
              <a:avLst/>
              <a:gdLst>
                <a:gd name="T0" fmla="*/ 0 w 8220"/>
                <a:gd name="T1" fmla="*/ 0 h 2409"/>
                <a:gd name="T2" fmla="*/ 0 w 8220"/>
                <a:gd name="T3" fmla="*/ 2409 h 2409"/>
                <a:gd name="T4" fmla="*/ 8220 w 8220"/>
                <a:gd name="T5" fmla="*/ 1784 h 2409"/>
                <a:gd name="T6" fmla="*/ 8220 w 8220"/>
                <a:gd name="T7" fmla="*/ 0 h 2409"/>
                <a:gd name="T8" fmla="*/ 0 w 8220"/>
                <a:gd name="T9" fmla="*/ 0 h 2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20" h="2409">
                  <a:moveTo>
                    <a:pt x="0" y="0"/>
                  </a:moveTo>
                  <a:lnTo>
                    <a:pt x="0" y="2409"/>
                  </a:lnTo>
                  <a:lnTo>
                    <a:pt x="8220" y="1784"/>
                  </a:lnTo>
                  <a:lnTo>
                    <a:pt x="82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Rectangle 8"/>
            <p:cNvSpPr>
              <a:spLocks noChangeArrowheads="1"/>
            </p:cNvSpPr>
            <p:nvPr userDrawn="1"/>
          </p:nvSpPr>
          <p:spPr bwMode="auto">
            <a:xfrm>
              <a:off x="-1088" y="4540"/>
              <a:ext cx="8220" cy="567"/>
            </a:xfrm>
            <a:prstGeom prst="rect">
              <a:avLst/>
            </a:prstGeom>
            <a:solidFill>
              <a:srgbClr val="00B0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406900"/>
            <a:ext cx="8161338" cy="1362075"/>
          </a:xfrm>
        </p:spPr>
        <p:txBody>
          <a:bodyPr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2906713"/>
            <a:ext cx="816133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330890-648C-40A9-99E0-698BF6DFE4A5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41B45-7E94-4305-B07C-0C96A6A84A9F}" type="datetime4">
              <a:rPr lang="en-GB" altLang="en-US" smtClean="0"/>
              <a:pPr/>
              <a:t>05 February 2021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946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277938"/>
            <a:ext cx="42672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5213" y="1277938"/>
            <a:ext cx="42672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8E7D49-CB15-45E8-AD2C-FBA8BA556E3E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D70FA8B-CCEE-4315-A87A-182471706921}" type="datetime4">
              <a:rPr lang="en-GB" altLang="en-US"/>
              <a:pPr/>
              <a:t>05 February 2021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601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74638"/>
            <a:ext cx="864393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535113"/>
            <a:ext cx="4243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174875"/>
            <a:ext cx="4243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8388" y="1535113"/>
            <a:ext cx="4244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8388" y="2174875"/>
            <a:ext cx="4244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6F762C-53D6-46A2-AD4D-84C525F397B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2D8CD67-D270-4BC7-A5F5-59836B94FEC9}" type="datetime4">
              <a:rPr lang="en-GB" altLang="en-US"/>
              <a:pPr/>
              <a:t>05 February 2021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289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E3B7A6-5C35-41B5-B4ED-CC62B94D83ED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36FE903-C87A-475D-A5D5-6ED389955D49}" type="datetime4">
              <a:rPr lang="en-GB" altLang="en-US"/>
              <a:pPr/>
              <a:t>05 February 2021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017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A552B7-C32D-43BD-A358-D7E2E6BBE63A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0E58182-3791-481E-883D-C857CCD62B61}" type="datetime4">
              <a:rPr lang="en-GB" altLang="en-US"/>
              <a:pPr/>
              <a:t>05 February 2021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1612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8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gray">
          <a:xfrm>
            <a:off x="455613" y="382588"/>
            <a:ext cx="8686800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BodyText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gray">
          <a:xfrm>
            <a:off x="455613" y="1277938"/>
            <a:ext cx="8686800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45" name="Copyright" hidden="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477838" y="6534150"/>
            <a:ext cx="2897187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GB" altLang="en-US" sz="700" smtClean="0">
                <a:solidFill>
                  <a:srgbClr val="7C848A"/>
                </a:solidFill>
                <a:cs typeface="Arial" charset="0"/>
              </a:rPr>
              <a:t>© 2019 Marsh Ltd</a:t>
            </a:r>
            <a:endParaRPr lang="en-GB" altLang="en-US" sz="700">
              <a:solidFill>
                <a:srgbClr val="7C848A"/>
              </a:solidFill>
            </a:endParaRPr>
          </a:p>
        </p:txBody>
      </p:sp>
      <p:sp>
        <p:nvSpPr>
          <p:cNvPr id="1049" name="SlideNumber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gray">
          <a:xfrm>
            <a:off x="8691563" y="6483350"/>
            <a:ext cx="44767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defRPr sz="1100">
                <a:solidFill>
                  <a:schemeClr val="accent1"/>
                </a:solidFill>
              </a:defRPr>
            </a:lvl1pPr>
          </a:lstStyle>
          <a:p>
            <a:fld id="{AC9D7014-3B06-42E0-B6BA-E802B2D3C931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1052" name="Date" hidden="1"/>
          <p:cNvSpPr>
            <a:spLocks noGrp="1" noChangeArrowheads="1"/>
          </p:cNvSpPr>
          <p:nvPr>
            <p:ph type="dt" sz="half" idx="2"/>
            <p:custDataLst>
              <p:tags r:id="rId19"/>
            </p:custDataLst>
          </p:nvPr>
        </p:nvSpPr>
        <p:spPr bwMode="gray">
          <a:xfrm>
            <a:off x="4262438" y="6532791"/>
            <a:ext cx="1079500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spcBef>
                <a:spcPct val="50000"/>
              </a:spcBef>
              <a:defRPr sz="700">
                <a:solidFill>
                  <a:srgbClr val="7C848A"/>
                </a:solidFill>
                <a:cs typeface="Arial" charset="0"/>
              </a:defRPr>
            </a:lvl1pPr>
          </a:lstStyle>
          <a:p>
            <a:fld id="{428909BF-5D91-4001-B9DC-90F4DEBE20DF}" type="datetime4">
              <a:rPr lang="en-GB" altLang="en-US" smtClean="0"/>
              <a:pPr/>
              <a:t>05 February 2021</a:t>
            </a:fld>
            <a:endParaRPr lang="en-GB" altLang="en-US"/>
          </a:p>
        </p:txBody>
      </p:sp>
      <p:sp>
        <p:nvSpPr>
          <p:cNvPr id="1059" name="Business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477838" y="6534150"/>
            <a:ext cx="2889250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GB" altLang="en-US" sz="700" smtClean="0">
                <a:solidFill>
                  <a:schemeClr val="bg2"/>
                </a:solidFill>
              </a:rPr>
              <a:t>MARSH</a:t>
            </a:r>
            <a:endParaRPr lang="en-GB" altLang="en-US" sz="700">
              <a:solidFill>
                <a:schemeClr val="bg2"/>
              </a:solidFill>
            </a:endParaRPr>
          </a:p>
        </p:txBody>
      </p:sp>
      <p:sp>
        <p:nvSpPr>
          <p:cNvPr id="1060" name="Filepath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2482850" y="6528028"/>
            <a:ext cx="6021388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</a:pPr>
            <a:endParaRPr lang="en-GB" altLang="en-US" sz="700">
              <a:solidFill>
                <a:schemeClr val="bg2"/>
              </a:solidFill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0" y="0"/>
            <a:ext cx="9601201" cy="292101"/>
          </a:xfrm>
          <a:custGeom>
            <a:avLst/>
            <a:gdLst/>
            <a:ahLst/>
            <a:cxnLst/>
            <a:rect l="0" t="0" r="0" b="0"/>
            <a:pathLst>
              <a:path w="9601201" h="292101">
                <a:moveTo>
                  <a:pt x="0" y="0"/>
                </a:moveTo>
                <a:lnTo>
                  <a:pt x="9601200" y="0"/>
                </a:lnTo>
                <a:lnTo>
                  <a:pt x="9601200" y="2921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0" y="0"/>
            <a:ext cx="9601201" cy="431801"/>
          </a:xfrm>
          <a:custGeom>
            <a:avLst/>
            <a:gdLst/>
            <a:ahLst/>
            <a:cxnLst/>
            <a:rect l="0" t="0" r="0" b="0"/>
            <a:pathLst>
              <a:path w="9601201" h="431801">
                <a:moveTo>
                  <a:pt x="0" y="88900"/>
                </a:moveTo>
                <a:lnTo>
                  <a:pt x="9601200" y="266700"/>
                </a:lnTo>
                <a:lnTo>
                  <a:pt x="9601200" y="431800"/>
                </a:lnTo>
                <a:lnTo>
                  <a:pt x="0" y="152400"/>
                </a:lnTo>
                <a:lnTo>
                  <a:pt x="0" y="88900"/>
                </a:lnTo>
                <a:lnTo>
                  <a:pt x="0" y="0"/>
                </a:lnTo>
              </a:path>
            </a:pathLst>
          </a:cu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6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/>
  <p:txStyles>
    <p:titleStyle>
      <a:lvl1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charset="0"/>
        </a:defRPr>
      </a:lvl9pPr>
    </p:titleStyle>
    <p:bodyStyle>
      <a:lvl1pPr marL="203200" indent="-203200" algn="l" rtl="0" eaLnBrk="1" fontAlgn="base" hangingPunct="1">
        <a:spcBef>
          <a:spcPct val="6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08000" indent="-2794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685800" indent="-1778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­"/>
        <a:defRPr sz="2000">
          <a:solidFill>
            <a:schemeClr val="tx1"/>
          </a:solidFill>
          <a:latin typeface="+mn-lt"/>
          <a:ea typeface="+mn-ea"/>
        </a:defRPr>
      </a:lvl3pPr>
      <a:lvl4pPr marL="863600" indent="-1778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­"/>
        <a:defRPr sz="2000">
          <a:solidFill>
            <a:schemeClr val="tx1"/>
          </a:solidFill>
          <a:latin typeface="+mn-lt"/>
          <a:ea typeface="+mn-ea"/>
        </a:defRPr>
      </a:lvl4pPr>
      <a:lvl5pPr marL="1041400" indent="-1778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1498600" indent="-1778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ea typeface="+mn-ea"/>
        </a:defRPr>
      </a:lvl6pPr>
      <a:lvl7pPr marL="1955800" indent="-1778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ea typeface="+mn-ea"/>
        </a:defRPr>
      </a:lvl7pPr>
      <a:lvl8pPr marL="2413000" indent="-1778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ea typeface="+mn-ea"/>
        </a:defRPr>
      </a:lvl8pPr>
      <a:lvl9pPr marL="2870200" indent="-1778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tmuseum.org/art/online-features/met-360-project" TargetMode="External"/><Relationship Id="rId13" Type="http://schemas.openxmlformats.org/officeDocument/2006/relationships/hyperlink" Target="https://www.nationalgallery.org.uk/visiting/virtual-tours" TargetMode="External"/><Relationship Id="rId18" Type="http://schemas.openxmlformats.org/officeDocument/2006/relationships/hyperlink" Target="https://artsandculture.google.com/partner/rijksmuseum" TargetMode="External"/><Relationship Id="rId26" Type="http://schemas.openxmlformats.org/officeDocument/2006/relationships/hyperlink" Target="https://artsandculture.google.com/partner/van-gogh-museum" TargetMode="External"/><Relationship Id="rId3" Type="http://schemas.openxmlformats.org/officeDocument/2006/relationships/hyperlink" Target="https://britishmuseum.withgoogle.com/" TargetMode="External"/><Relationship Id="rId21" Type="http://schemas.openxmlformats.org/officeDocument/2006/relationships/hyperlink" Target="https://www.tate.org.uk/visit/tate-britain/display/walk-through-british-art" TargetMode="External"/><Relationship Id="rId7" Type="http://schemas.openxmlformats.org/officeDocument/2006/relationships/hyperlink" Target="https://masp.org.br/en" TargetMode="External"/><Relationship Id="rId12" Type="http://schemas.openxmlformats.org/officeDocument/2006/relationships/hyperlink" Target="https://www.nga.gov/" TargetMode="External"/><Relationship Id="rId17" Type="http://schemas.openxmlformats.org/officeDocument/2006/relationships/hyperlink" Target="http://www.bcn.cat/museupicasso/en/museum/presentation.html" TargetMode="External"/><Relationship Id="rId25" Type="http://schemas.openxmlformats.org/officeDocument/2006/relationships/hyperlink" Target="https://www.ushmm.org/information/exhibitions/online-exhibitions" TargetMode="External"/><Relationship Id="rId2" Type="http://schemas.openxmlformats.org/officeDocument/2006/relationships/hyperlink" Target="https://www.annefrank.org/en/museum/web-and-digital/" TargetMode="External"/><Relationship Id="rId16" Type="http://schemas.openxmlformats.org/officeDocument/2006/relationships/hyperlink" Target="https://www.palmuseum.org/ehxibitions/virtual-exhibitions" TargetMode="External"/><Relationship Id="rId20" Type="http://schemas.openxmlformats.org/officeDocument/2006/relationships/hyperlink" Target="https://www.salvador-dali.org/en/museums/dali-theatre-museum-in-figueres/visita-virtual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louvre.fr/en/visites-en-ligne" TargetMode="External"/><Relationship Id="rId11" Type="http://schemas.openxmlformats.org/officeDocument/2006/relationships/hyperlink" Target="https://www.museumoflondon.org.uk/about-us/business-services/venue-hire/museum-london-docklands/virtual-tour" TargetMode="External"/><Relationship Id="rId24" Type="http://schemas.openxmlformats.org/officeDocument/2006/relationships/hyperlink" Target="https://artsandculture.google.com/partner/uffizi-gallery" TargetMode="External"/><Relationship Id="rId5" Type="http://schemas.openxmlformats.org/officeDocument/2006/relationships/hyperlink" Target="https://www.youtube.com/watch?v=49YeFsx1rIw&amp;feature=youtu.be" TargetMode="External"/><Relationship Id="rId15" Type="http://schemas.openxmlformats.org/officeDocument/2006/relationships/hyperlink" Target="https://artsandculture.google.com/streetview/the-natural-history-museum-hintze-hall/yQHjHCmSOMKyhQ" TargetMode="External"/><Relationship Id="rId23" Type="http://schemas.openxmlformats.org/officeDocument/2006/relationships/hyperlink" Target="https://museumofflight.org/Explore-The-Museum/Virtual-Museum-Online" TargetMode="External"/><Relationship Id="rId28" Type="http://schemas.openxmlformats.org/officeDocument/2006/relationships/hyperlink" Target="https://www.womenshistory.org/womens-history/online-exhibits" TargetMode="External"/><Relationship Id="rId10" Type="http://schemas.openxmlformats.org/officeDocument/2006/relationships/hyperlink" Target="http://www.museivaticani.va/content/museivaticani/en/collezioni/musei/tour-virtuali-elenco.html" TargetMode="External"/><Relationship Id="rId19" Type="http://schemas.openxmlformats.org/officeDocument/2006/relationships/hyperlink" Target="https://britishart.yale.edu/" TargetMode="External"/><Relationship Id="rId4" Type="http://schemas.openxmlformats.org/officeDocument/2006/relationships/hyperlink" Target="https://www.guggenheim-bilbao.eus/en" TargetMode="External"/><Relationship Id="rId9" Type="http://schemas.openxmlformats.org/officeDocument/2006/relationships/hyperlink" Target="https://m.musee-orsay.fr/en/home.html" TargetMode="External"/><Relationship Id="rId14" Type="http://schemas.openxmlformats.org/officeDocument/2006/relationships/hyperlink" Target="https://www.nationalmuseum.af.mil/" TargetMode="External"/><Relationship Id="rId22" Type="http://schemas.openxmlformats.org/officeDocument/2006/relationships/hyperlink" Target="https://artsandculture.google.com/partner/the-j-paul-getty-museum" TargetMode="External"/><Relationship Id="rId27" Type="http://schemas.openxmlformats.org/officeDocument/2006/relationships/hyperlink" Target="https://thevlm.org/visit/about-us/covid-19-update/natural-education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streetart.withgoogle.com/en/" TargetMode="External"/><Relationship Id="rId13" Type="http://schemas.openxmlformats.org/officeDocument/2006/relationships/hyperlink" Target="https://zooatlanta.org/panda-cam/" TargetMode="External"/><Relationship Id="rId18" Type="http://schemas.openxmlformats.org/officeDocument/2006/relationships/hyperlink" Target="http://www.flaquarium.org/sea-span" TargetMode="External"/><Relationship Id="rId26" Type="http://schemas.openxmlformats.org/officeDocument/2006/relationships/hyperlink" Target="https://zoo.sandiegozoo.org/live-cams" TargetMode="External"/><Relationship Id="rId3" Type="http://schemas.openxmlformats.org/officeDocument/2006/relationships/hyperlink" Target="https://tinyurl.com/thrprzf" TargetMode="External"/><Relationship Id="rId21" Type="http://schemas.openxmlformats.org/officeDocument/2006/relationships/hyperlink" Target="https://www.kansascityzoo.org/ouranimals/list-of-animals/king-penguin/" TargetMode="External"/><Relationship Id="rId34" Type="http://schemas.openxmlformats.org/officeDocument/2006/relationships/hyperlink" Target="https://tinyurl.com/v7qano5" TargetMode="External"/><Relationship Id="rId7" Type="http://schemas.openxmlformats.org/officeDocument/2006/relationships/hyperlink" Target="https://tinyurl.com/wz3xgz7" TargetMode="External"/><Relationship Id="rId12" Type="http://schemas.openxmlformats.org/officeDocument/2006/relationships/hyperlink" Target="https://explore.org/livecams/african-wildlife/african-animal-lookout-camera" TargetMode="External"/><Relationship Id="rId17" Type="http://schemas.openxmlformats.org/officeDocument/2006/relationships/hyperlink" Target="https://www.flamingoland.co.uk/virtual-tour/" TargetMode="External"/><Relationship Id="rId25" Type="http://schemas.openxmlformats.org/officeDocument/2006/relationships/hyperlink" Target="http://www.wombat-tv.com/" TargetMode="External"/><Relationship Id="rId33" Type="http://schemas.openxmlformats.org/officeDocument/2006/relationships/hyperlink" Target="https://www.kennedy-center.org/digitalstage/" TargetMode="External"/><Relationship Id="rId2" Type="http://schemas.openxmlformats.org/officeDocument/2006/relationships/hyperlink" Target="https://www.royal.uk/virtual-tours-buckingham-palace" TargetMode="External"/><Relationship Id="rId16" Type="http://schemas.openxmlformats.org/officeDocument/2006/relationships/hyperlink" Target="https://explore.org/livecams" TargetMode="External"/><Relationship Id="rId20" Type="http://schemas.openxmlformats.org/officeDocument/2006/relationships/hyperlink" Target="https://wolf.org/wolf-cams2/" TargetMode="External"/><Relationship Id="rId29" Type="http://schemas.openxmlformats.org/officeDocument/2006/relationships/hyperlink" Target="https://www.digitalconcerthall.com/en/home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tripsavvy.com/virtual-field-trip-pyramids-1259200" TargetMode="External"/><Relationship Id="rId11" Type="http://schemas.openxmlformats.org/officeDocument/2006/relationships/hyperlink" Target="https://tinyurl.com/s5vlzbc" TargetMode="External"/><Relationship Id="rId24" Type="http://schemas.openxmlformats.org/officeDocument/2006/relationships/hyperlink" Target="https://nationalzoo.si.edu/webcams" TargetMode="External"/><Relationship Id="rId32" Type="http://schemas.openxmlformats.org/officeDocument/2006/relationships/hyperlink" Target="https://oh.larc.nasa.gov/oh/" TargetMode="External"/><Relationship Id="rId5" Type="http://schemas.openxmlformats.org/officeDocument/2006/relationships/hyperlink" Target="https://explore.org/livecams/aurora-borealis-northern-lights/northern-lights-cam" TargetMode="External"/><Relationship Id="rId15" Type="http://schemas.openxmlformats.org/officeDocument/2006/relationships/hyperlink" Target="https://www.dublinzoo.ie/animals/animal-webcams/elephants/" TargetMode="External"/><Relationship Id="rId23" Type="http://schemas.openxmlformats.org/officeDocument/2006/relationships/hyperlink" Target="https://www.aqua.org/Experience/live" TargetMode="External"/><Relationship Id="rId28" Type="http://schemas.openxmlformats.org/officeDocument/2006/relationships/hyperlink" Target="https://www.airpano.com/" TargetMode="External"/><Relationship Id="rId10" Type="http://schemas.openxmlformats.org/officeDocument/2006/relationships/hyperlink" Target="https://www.thechinaguide.com/destination/great-wall-of-china" TargetMode="External"/><Relationship Id="rId19" Type="http://schemas.openxmlformats.org/officeDocument/2006/relationships/hyperlink" Target="https://hirakawazoo.jp/animal/movie" TargetMode="External"/><Relationship Id="rId31" Type="http://schemas.openxmlformats.org/officeDocument/2006/relationships/hyperlink" Target="https://www.legoland.dk/en/accommodation/hotel-legoland/virtual-tour/" TargetMode="External"/><Relationship Id="rId4" Type="http://schemas.openxmlformats.org/officeDocument/2006/relationships/hyperlink" Target="https://www.youvisit.com/tour/machupicchu?pl=f" TargetMode="External"/><Relationship Id="rId9" Type="http://schemas.openxmlformats.org/officeDocument/2006/relationships/hyperlink" Target="https://tinyurl.com/qpz7vmt" TargetMode="External"/><Relationship Id="rId14" Type="http://schemas.openxmlformats.org/officeDocument/2006/relationships/hyperlink" Target="https://www.facebook.com/events/2915534028492292/" TargetMode="External"/><Relationship Id="rId22" Type="http://schemas.openxmlformats.org/officeDocument/2006/relationships/hyperlink" Target="https://www.zoo.org.au/animal-house" TargetMode="External"/><Relationship Id="rId27" Type="http://schemas.openxmlformats.org/officeDocument/2006/relationships/hyperlink" Target="https://www.nps.gov/yell/learn/photosmultimedia/virtualtours.htm" TargetMode="External"/><Relationship Id="rId30" Type="http://schemas.openxmlformats.org/officeDocument/2006/relationships/hyperlink" Target="https://exoplanets.nasa.gov/" TargetMode="External"/><Relationship Id="rId35" Type="http://schemas.openxmlformats.org/officeDocument/2006/relationships/hyperlink" Target="https://my.matterport.com/show/?m=rMGsprcVCA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teach/supermovers" TargetMode="External"/><Relationship Id="rId7" Type="http://schemas.openxmlformats.org/officeDocument/2006/relationships/hyperlink" Target="http://www.youtube.com/user/cosmickidsyoga" TargetMode="External"/><Relationship Id="rId2" Type="http://schemas.openxmlformats.org/officeDocument/2006/relationships/hyperlink" Target="http://www.youtube.com/user/GoNoodleGames/featured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app.smilingmind.co.au/" TargetMode="External"/><Relationship Id="rId5" Type="http://schemas.openxmlformats.org/officeDocument/2006/relationships/hyperlink" Target="https://www.bbc.co.uk/iplayer/episode/m000h1z9/blue-peter-were-staying-home?xtor=CS8-1000-%5bDiscovery_Cards%5d-%5bMulti_Site%5d-%5bSL07%5d-%5bPS_IPLAYER~C~~P_BuePeter:JoeWicks" TargetMode="External"/><Relationship Id="rId4" Type="http://schemas.openxmlformats.org/officeDocument/2006/relationships/hyperlink" Target="http://www.plprimarystars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n.com/2020/04/01/world/harry-potter-at-home-hub-jk-rowling-scli-intl-gbr/index.html" TargetMode="External"/><Relationship Id="rId2" Type="http://schemas.openxmlformats.org/officeDocument/2006/relationships/hyperlink" Target="https://www.londontheatre.co.uk/theatre-news/west-end-features/theatre-streaming-services-west-end-broadway-musicals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dible.co.uk/search?keywords=free+children+books&amp;ref=a_hp_t1_header_search" TargetMode="External"/><Relationship Id="rId2" Type="http://schemas.openxmlformats.org/officeDocument/2006/relationships/hyperlink" Target="https://www.worldofdavidwalliams.com/elevenses/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audiobooktreasury.com/free-audiobooks/childrens/" TargetMode="External"/><Relationship Id="rId4" Type="http://schemas.openxmlformats.org/officeDocument/2006/relationships/hyperlink" Target="https://www.storynory.co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bitesize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bestideasforkids.com/rainbow-rice/" TargetMode="External"/><Relationship Id="rId3" Type="http://schemas.openxmlformats.org/officeDocument/2006/relationships/hyperlink" Target="https://www.thebestideasforkids.com/how-to-make-slime-with-contact-solution/" TargetMode="External"/><Relationship Id="rId7" Type="http://schemas.openxmlformats.org/officeDocument/2006/relationships/hyperlink" Target="https://www.thebestideasforkids.com/make-play-mud/" TargetMode="External"/><Relationship Id="rId2" Type="http://schemas.openxmlformats.org/officeDocument/2006/relationships/hyperlink" Target="https://www.thebestideasforkids.com/playdough-recipe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thebestideasforkids.com/clear-slime/" TargetMode="External"/><Relationship Id="rId5" Type="http://schemas.openxmlformats.org/officeDocument/2006/relationships/hyperlink" Target="https://www.thebestideasforkids.com/rainbow-slime/" TargetMode="External"/><Relationship Id="rId10" Type="http://schemas.openxmlformats.org/officeDocument/2006/relationships/hyperlink" Target="https://www.thebestideasforkids.com/bug-sensory-bin/" TargetMode="External"/><Relationship Id="rId4" Type="http://schemas.openxmlformats.org/officeDocument/2006/relationships/hyperlink" Target="https://www.thebestideasforkids.com/fluffy-slime-recipe/" TargetMode="External"/><Relationship Id="rId9" Type="http://schemas.openxmlformats.org/officeDocument/2006/relationships/hyperlink" Target="https://www.thebestideasforkids.com/fake-snow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bestideasforkids.com/easter-sponge-painting/" TargetMode="External"/><Relationship Id="rId13" Type="http://schemas.openxmlformats.org/officeDocument/2006/relationships/hyperlink" Target="https://www.thebestideasforkids.com/trolls-bookmark/" TargetMode="External"/><Relationship Id="rId18" Type="http://schemas.openxmlformats.org/officeDocument/2006/relationships/hyperlink" Target="https://www.thebestideasforkids.com/5-baby-sensory-bags-food/" TargetMode="External"/><Relationship Id="rId26" Type="http://schemas.openxmlformats.org/officeDocument/2006/relationships/hyperlink" Target="https://www.thebestideasforkids.com/toilet-paper-roll-butterfly/" TargetMode="External"/><Relationship Id="rId3" Type="http://schemas.openxmlformats.org/officeDocument/2006/relationships/hyperlink" Target="https://www.thebestideasforkids.com/salt-painting/" TargetMode="External"/><Relationship Id="rId21" Type="http://schemas.openxmlformats.org/officeDocument/2006/relationships/hyperlink" Target="https://www.thebestideasforkids.com/butterfly-template/" TargetMode="External"/><Relationship Id="rId7" Type="http://schemas.openxmlformats.org/officeDocument/2006/relationships/hyperlink" Target="https://www.thebestideasforkids.com/salt-dough-handprint-ornament/" TargetMode="External"/><Relationship Id="rId12" Type="http://schemas.openxmlformats.org/officeDocument/2006/relationships/hyperlink" Target="https://www.thebestideasforkids.com/olaf-craft/" TargetMode="External"/><Relationship Id="rId17" Type="http://schemas.openxmlformats.org/officeDocument/2006/relationships/hyperlink" Target="https://www.thebestideasforkids.com/handprint-alphabet/" TargetMode="External"/><Relationship Id="rId25" Type="http://schemas.openxmlformats.org/officeDocument/2006/relationships/hyperlink" Target="https://www.thebestideasforkids.com/tissue-box-monsters/" TargetMode="External"/><Relationship Id="rId33" Type="http://schemas.openxmlformats.org/officeDocument/2006/relationships/hyperlink" Target="https://www.amazon.com/gp/product/B00004W3Y4/ref=as_li_qf_asin_il_tl?ie=UTF8&amp;tag=lifisalul-20&amp;creative=9325&amp;linkCode=as2&amp;creativeASIN=B00004W3Y4&amp;linkId=ccd577f1998a82f37f4eed07453442c9" TargetMode="External"/><Relationship Id="rId2" Type="http://schemas.openxmlformats.org/officeDocument/2006/relationships/hyperlink" Target="https://www.thebestideasforkids.com/how-to-make-paper-airplanes/" TargetMode="External"/><Relationship Id="rId16" Type="http://schemas.openxmlformats.org/officeDocument/2006/relationships/hyperlink" Target="https://www.thebestideasforkids.com/how-to-make-your-own-lego-crayons/" TargetMode="External"/><Relationship Id="rId20" Type="http://schemas.openxmlformats.org/officeDocument/2006/relationships/hyperlink" Target="https://www.thebestideasforkids.com/button-art/" TargetMode="External"/><Relationship Id="rId29" Type="http://schemas.openxmlformats.org/officeDocument/2006/relationships/hyperlink" Target="https://www.thebestideasforkids.com/celery-stamped-flowers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thebestideasforkids.com/leaf-suncatcher/" TargetMode="External"/><Relationship Id="rId11" Type="http://schemas.openxmlformats.org/officeDocument/2006/relationships/hyperlink" Target="https://www.thebestideasforkids.com/minion-bookmark/" TargetMode="External"/><Relationship Id="rId24" Type="http://schemas.openxmlformats.org/officeDocument/2006/relationships/hyperlink" Target="https://www.amazon.com/gp/product/1624149081/ref=as_li_qf_asin_il_tl?ie=UTF8&amp;tag=lifisalul-20&amp;creative=9325&amp;linkCode=as2&amp;creativeASIN=1624149081&amp;linkId=cf2595aa47beba62a51d29df8104a389" TargetMode="External"/><Relationship Id="rId32" Type="http://schemas.openxmlformats.org/officeDocument/2006/relationships/hyperlink" Target="https://www.amazon.com/gp/product/B0002YM0IE/ref=as_li_qf_asin_il_tl?ie=UTF8&amp;tag=lifisalul-20&amp;creative=9325&amp;linkCode=as2&amp;creativeASIN=B0002YM0IE&amp;linkId=f4923f717ab9fc859c6655a6329ca477" TargetMode="External"/><Relationship Id="rId5" Type="http://schemas.openxmlformats.org/officeDocument/2006/relationships/hyperlink" Target="https://www.thebestideasforkids.com/handprint-suncatcher/" TargetMode="External"/><Relationship Id="rId15" Type="http://schemas.openxmlformats.org/officeDocument/2006/relationships/hyperlink" Target="https://www.thebestideasforkids.com/pet-rock-ideas/" TargetMode="External"/><Relationship Id="rId23" Type="http://schemas.openxmlformats.org/officeDocument/2006/relationships/hyperlink" Target="https://www.thebestideasforkids.com/paper-roll-flowers/" TargetMode="External"/><Relationship Id="rId28" Type="http://schemas.openxmlformats.org/officeDocument/2006/relationships/hyperlink" Target="https://www.thebestideasforkids.com/toilet-paper-roll-monsters/" TargetMode="External"/><Relationship Id="rId10" Type="http://schemas.openxmlformats.org/officeDocument/2006/relationships/hyperlink" Target="https://www.thebestideasforkids.com/scratch-art-for-kids/" TargetMode="External"/><Relationship Id="rId19" Type="http://schemas.openxmlformats.org/officeDocument/2006/relationships/hyperlink" Target="https://www.thebestideasforkids.com/leaf-painting/" TargetMode="External"/><Relationship Id="rId31" Type="http://schemas.openxmlformats.org/officeDocument/2006/relationships/hyperlink" Target="https://www.amazon.com/gp/product/B00000DMD2/ref=as_li_qf_asin_il_tl?ie=UTF8&amp;tag=lifisalul-20&amp;creative=9325&amp;linkCode=as2&amp;creativeASIN=B00000DMD2&amp;linkId=594f9ebe0d11b220c9b71f02f420c9d6" TargetMode="External"/><Relationship Id="rId4" Type="http://schemas.openxmlformats.org/officeDocument/2006/relationships/hyperlink" Target="https://www.thebestideasforkids.com/fireworks-template/" TargetMode="External"/><Relationship Id="rId9" Type="http://schemas.openxmlformats.org/officeDocument/2006/relationships/hyperlink" Target="https://www.thebestideasforkids.com/cereal-box-aquarium/" TargetMode="External"/><Relationship Id="rId14" Type="http://schemas.openxmlformats.org/officeDocument/2006/relationships/hyperlink" Target="https://www.thebestideasforkids.com/toy-story-craft/" TargetMode="External"/><Relationship Id="rId22" Type="http://schemas.openxmlformats.org/officeDocument/2006/relationships/hyperlink" Target="https://www.thebestideasforkids.com/sailboat-craft/" TargetMode="External"/><Relationship Id="rId27" Type="http://schemas.openxmlformats.org/officeDocument/2006/relationships/hyperlink" Target="https://www.thebestideasforkids.com/toilet-paper-roll-flowers-craft/" TargetMode="External"/><Relationship Id="rId30" Type="http://schemas.openxmlformats.org/officeDocument/2006/relationships/hyperlink" Target="https://www.thebestideasforkids.com/shamrock-scrape-painting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mazon.com/gp/product/B0002YM0IE/ref=as_li_qf_asin_il_tl?ie=UTF8&amp;tag=lifisalul-20&amp;creative=9325&amp;linkCode=as2&amp;creativeASIN=B0002YM0IE&amp;linkId=f4923f717ab9fc859c6655a6329ca477" TargetMode="External"/><Relationship Id="rId3" Type="http://schemas.openxmlformats.org/officeDocument/2006/relationships/hyperlink" Target="https://www.thebestideasforkids.com/gummy-bear-recipe/" TargetMode="External"/><Relationship Id="rId7" Type="http://schemas.openxmlformats.org/officeDocument/2006/relationships/hyperlink" Target="https://www.amazon.com/gp/product/B00000DMD2/ref=as_li_qf_asin_il_tl?ie=UTF8&amp;tag=lifisalul-20&amp;creative=9325&amp;linkCode=as2&amp;creativeASIN=B00000DMD2&amp;linkId=594f9ebe0d11b220c9b71f02f420c9d6" TargetMode="External"/><Relationship Id="rId2" Type="http://schemas.openxmlformats.org/officeDocument/2006/relationships/hyperlink" Target="https://www.thebestideasforkids.com/ice-cream-in-a-bag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thebestideasforkids.com/lego-travel-case/" TargetMode="External"/><Relationship Id="rId5" Type="http://schemas.openxmlformats.org/officeDocument/2006/relationships/hyperlink" Target="https://www.amazon.com/gp/product/B00AU56C5W/ref=as_li_qf_asin_il_tl?ie=UTF8&amp;tag=lifisalul-20&amp;creative=9325&amp;linkCode=as2&amp;creativeASIN=B00AU56C5W&amp;linkId=7fcbda9deae2ad07571b42f23b1ff2e3" TargetMode="External"/><Relationship Id="rId10" Type="http://schemas.openxmlformats.org/officeDocument/2006/relationships/hyperlink" Target="https://www.thebestideasforkids.com/valentine-science-experiments/" TargetMode="External"/><Relationship Id="rId4" Type="http://schemas.openxmlformats.org/officeDocument/2006/relationships/hyperlink" Target="https://www.thebestideasforkids.com/homemade-fruit-roll-ups/" TargetMode="External"/><Relationship Id="rId9" Type="http://schemas.openxmlformats.org/officeDocument/2006/relationships/hyperlink" Target="https://www.amazon.com/gp/product/B00004W3Y4/ref=as_li_qf_asin_il_tl?ie=UTF8&amp;tag=lifisalul-20&amp;creative=9325&amp;linkCode=as2&amp;creativeASIN=B00004W3Y4&amp;linkId=ccd577f1998a82f37f4eed07453442c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Amazing </a:t>
            </a:r>
            <a:r>
              <a:rPr lang="en-GB" dirty="0" smtClean="0"/>
              <a:t>Attractions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B7A6-5C35-41B5-B4ED-CC62B94D83ED}" type="slidenum">
              <a:rPr lang="en-GB" altLang="en-US" smtClean="0"/>
              <a:pPr/>
              <a:t>0</a:t>
            </a:fld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6FE903-C87A-475D-A5D5-6ED389955D49}" type="datetime4">
              <a:rPr lang="en-GB" altLang="en-US" smtClean="0"/>
              <a:pPr/>
              <a:t>05 February 2021</a:t>
            </a:fld>
            <a:endParaRPr lang="en-GB" altLang="en-US"/>
          </a:p>
        </p:txBody>
      </p:sp>
      <p:sp>
        <p:nvSpPr>
          <p:cNvPr id="6" name="Rectangle 13"/>
          <p:cNvSpPr txBox="1">
            <a:spLocks noChangeArrowheads="1"/>
          </p:cNvSpPr>
          <p:nvPr/>
        </p:nvSpPr>
        <p:spPr bwMode="gray">
          <a:xfrm>
            <a:off x="452438" y="1269156"/>
            <a:ext cx="8686800" cy="46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3200" indent="-203200" algn="l" rtl="0" eaLnBrk="1" fontAlgn="base" hangingPunct="1">
              <a:spcBef>
                <a:spcPct val="6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8000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863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041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498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95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4130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8702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</a:pPr>
            <a:r>
              <a:rPr lang="en-GB" altLang="en-US" sz="1600" kern="0" dirty="0">
                <a:solidFill>
                  <a:schemeClr val="accent3"/>
                </a:solidFill>
              </a:rPr>
              <a:t>A list of museums, </a:t>
            </a:r>
            <a:r>
              <a:rPr lang="en-GB" altLang="en-US" sz="1600" kern="0" dirty="0" smtClean="0">
                <a:solidFill>
                  <a:schemeClr val="accent3"/>
                </a:solidFill>
              </a:rPr>
              <a:t>zoos, </a:t>
            </a:r>
            <a:r>
              <a:rPr lang="en-GB" altLang="en-US" sz="1600" kern="0" dirty="0">
                <a:solidFill>
                  <a:schemeClr val="accent3"/>
                </a:solidFill>
              </a:rPr>
              <a:t>and other attractions from around the world to visit from the comforts of our home while we </a:t>
            </a:r>
            <a:r>
              <a:rPr lang="en-GB" altLang="en-US" sz="1600" kern="0" dirty="0" smtClean="0">
                <a:solidFill>
                  <a:schemeClr val="accent3"/>
                </a:solidFill>
              </a:rPr>
              <a:t>self-isolate.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7546701"/>
              </p:ext>
            </p:extLst>
          </p:nvPr>
        </p:nvGraphicFramePr>
        <p:xfrm>
          <a:off x="460375" y="1765513"/>
          <a:ext cx="8678865" cy="450511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92955">
                  <a:extLst>
                    <a:ext uri="{9D8B030D-6E8A-4147-A177-3AD203B41FA5}">
                      <a16:colId xmlns:a16="http://schemas.microsoft.com/office/drawing/2014/main" xmlns="" val="3630684572"/>
                    </a:ext>
                  </a:extLst>
                </a:gridCol>
                <a:gridCol w="28929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92955">
                  <a:extLst>
                    <a:ext uri="{9D8B030D-6E8A-4147-A177-3AD203B41FA5}">
                      <a16:colId xmlns:a16="http://schemas.microsoft.com/office/drawing/2014/main" xmlns="" val="4074786371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altLang="en-US" sz="1200" b="1" kern="0" dirty="0" smtClean="0">
                          <a:solidFill>
                            <a:schemeClr val="bg1"/>
                          </a:solidFill>
                        </a:rPr>
                        <a:t>Museums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0" indent="-144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20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44000" indent="-1440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4932">
                <a:tc>
                  <a:txBody>
                    <a:bodyPr/>
                    <a:lstStyle/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Anne Franke Museum, Amsterdam, Netherlands </a:t>
                      </a:r>
                      <a:r>
                        <a:rPr lang="en-GB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https://www.annefrank.org/en/museum/web-and-digital/</a:t>
                      </a:r>
                      <a:endParaRPr lang="en-GB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British Museum, London  </a:t>
                      </a:r>
                      <a:r>
                        <a:rPr lang="en-GB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https://britishmuseum.withgoogle.com/</a:t>
                      </a:r>
                      <a:endParaRPr lang="en-GB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Guggenheim, Bilbao, Spain </a:t>
                      </a:r>
                      <a:r>
                        <a:rPr lang="en-GB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https://www.guggenheim-bilbao.eus/en</a:t>
                      </a:r>
                      <a:endParaRPr lang="en-GB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Hermitage Museum, St Petersburg, Russia </a:t>
                      </a:r>
                      <a:r>
                        <a:rPr lang="en-GB" sz="9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https://www.youtube.com/watch?v=49YeFsx1rIw&amp;feature=youtu.be</a:t>
                      </a:r>
                      <a:endParaRPr lang="en-GB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Louvre Museum Paris </a:t>
                      </a:r>
                      <a:b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https://www.louvre.fr/en/visites-en-ligne</a:t>
                      </a:r>
                      <a:endParaRPr lang="en-GB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MASP, Sao Paolo, Brazil </a:t>
                      </a:r>
                      <a:b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https://masp.org.br/en</a:t>
                      </a:r>
                      <a:endParaRPr lang="en-GB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 Museum, New York </a:t>
                      </a:r>
                      <a:b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https://www.metmuseum.org/art/online-features/met-360-project</a:t>
                      </a:r>
                      <a:endParaRPr lang="en-GB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Musée</a:t>
                      </a: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d’Orsay, Paris </a:t>
                      </a:r>
                      <a:b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https://m.musee-orsay.fr/en/home.html</a:t>
                      </a:r>
                      <a:endParaRPr lang="en-GB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Musei</a:t>
                      </a: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Vaticani</a:t>
                      </a: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Vatican City </a:t>
                      </a:r>
                      <a:r>
                        <a:rPr lang="en-GB" sz="9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http://www.museivaticani.va/content/museivaticani/en/collezioni/musei/tour-virtuali-elenco.html</a:t>
                      </a:r>
                      <a:endParaRPr lang="en-GB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Museum Of London Docklands </a:t>
                      </a:r>
                      <a:b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https://</a:t>
                      </a:r>
                      <a:r>
                        <a:rPr lang="en-GB" sz="9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www.museumoflondon.org.uk/about-us/business-services/venue-hire/museum-london-docklands/virtual-tour</a:t>
                      </a:r>
                      <a:endParaRPr lang="en-GB" sz="900" b="1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0" marR="54000" marT="54000" marB="5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 Gallery Of Arts, Washington DC </a:t>
                      </a:r>
                      <a:r>
                        <a:rPr lang="en-GB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https://www.nga.gov/</a:t>
                      </a:r>
                      <a:endParaRPr lang="en-GB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 Gallery, London </a:t>
                      </a:r>
                      <a:b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https://www.nationalgallery.org.uk/visiting/virtual-tours</a:t>
                      </a:r>
                      <a:endParaRPr lang="en-GB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 Museum Of US Air Forces </a:t>
                      </a:r>
                      <a:b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4"/>
                        </a:rPr>
                        <a:t>https://www.nationalmuseum.af.mil/</a:t>
                      </a:r>
                      <a:endParaRPr lang="en-GB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marR="0" lvl="0" indent="-144000" algn="l" defTabSz="914316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Natural History Museum, London </a:t>
                      </a:r>
                      <a:r>
                        <a:rPr lang="en-GB" sz="9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5"/>
                        </a:rPr>
                        <a:t>https://artsandculture.google.com/streetview/the-natural-history-museum-hintze-hall/yQHjHCmSOMKyhQ</a:t>
                      </a:r>
                      <a:r>
                        <a:rPr lang="en-GB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44000" marR="0" lvl="0" indent="-144000" algn="l" defTabSz="914316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Palestine Museum </a:t>
                      </a:r>
                      <a:r>
                        <a:rPr lang="en-GB" sz="9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6"/>
                        </a:rPr>
                        <a:t>https://www.palmuseum.org/ehxibitions/virtual-exhibitions</a:t>
                      </a:r>
                      <a:r>
                        <a:rPr lang="en-GB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Picasso Museum, Barcelona </a:t>
                      </a:r>
                      <a:r>
                        <a:rPr lang="en-GB" sz="9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7"/>
                        </a:rPr>
                        <a:t>http://www.bcn.cat/museupicasso/en/museum/presentation.html</a:t>
                      </a:r>
                      <a:endParaRPr lang="en-GB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Rijksmuseum, Amsterdam, Netherlands </a:t>
                      </a:r>
                      <a:r>
                        <a:rPr lang="en-GB" sz="9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8"/>
                        </a:rPr>
                        <a:t>https://artsandculture.google.com/partner/rijksmuseum</a:t>
                      </a:r>
                      <a:endParaRPr lang="en-GB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Royal Academy Of Arts, London </a:t>
                      </a:r>
                      <a:r>
                        <a:rPr lang="en-GB" sz="9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9"/>
                        </a:rPr>
                        <a:t>https://britishart.yale.edu/</a:t>
                      </a:r>
                      <a:endParaRPr lang="en-GB" sz="9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Salvatore Dali Museum, </a:t>
                      </a:r>
                      <a:r>
                        <a:rPr lang="en-GB" sz="9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Figueres</a:t>
                      </a: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Spain </a:t>
                      </a:r>
                      <a:r>
                        <a:rPr lang="en-GB" sz="9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0"/>
                        </a:rPr>
                        <a:t>https://www.salvador-dali.org/en/museums/dali-theatre-museum-in-figueres/visita-virtual/#</a:t>
                      </a:r>
                      <a:endParaRPr lang="en-GB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Tate Britain, London </a:t>
                      </a:r>
                      <a:r>
                        <a:rPr lang="en-GB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1"/>
                        </a:rPr>
                        <a:t>https://www.tate.org.uk/visit/tate-britain/display/walk-through-british-art</a:t>
                      </a:r>
                      <a:endParaRPr lang="en-GB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0" marR="54000" marT="54000" marB="5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J. Paul Getty Museum, Los Angeles, United States </a:t>
                      </a:r>
                      <a:r>
                        <a:rPr lang="en-GB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2"/>
                        </a:rPr>
                        <a:t>https://artsandculture.google.com/partner/the-j-paul-getty-museum</a:t>
                      </a:r>
                      <a:endParaRPr lang="en-GB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Museum of Flight - </a:t>
                      </a:r>
                      <a:r>
                        <a:rPr lang="en-GB" sz="9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3"/>
                        </a:rPr>
                        <a:t>https://museumofflight.org/Explore-The-Museum/Virtual-Museum-Online</a:t>
                      </a:r>
                      <a:endParaRPr lang="en-GB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National Museum of Computing on Bletchley Park </a:t>
                      </a:r>
                      <a:r>
                        <a:rPr lang="en-GB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9"/>
                        </a:rPr>
                        <a:t>https://britishart.yale.edu/</a:t>
                      </a:r>
                      <a:endParaRPr lang="en-GB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Uffizi Gallery, Florence, Italy </a:t>
                      </a:r>
                      <a:r>
                        <a:rPr lang="en-GB" sz="9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4"/>
                        </a:rPr>
                        <a:t>https://artsandculture.google.com/partner/uffizi-gallery</a:t>
                      </a:r>
                      <a:endParaRPr lang="en-GB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 Holocaust Museum </a:t>
                      </a:r>
                      <a:r>
                        <a:rPr lang="en-GB" sz="9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5"/>
                        </a:rPr>
                        <a:t>https://www.ushmm.org/information/exhibitions/online-exhibitions</a:t>
                      </a:r>
                      <a:endParaRPr lang="en-GB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Van Gogh Museum, Amsterdam, Netherlands </a:t>
                      </a:r>
                      <a:b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6"/>
                        </a:rPr>
                        <a:t>https://artsandculture.google.com/partner/van-gogh-museum</a:t>
                      </a:r>
                      <a:endParaRPr lang="en-GB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Virginia Living Museum </a:t>
                      </a:r>
                      <a:r>
                        <a:rPr lang="en-GB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7"/>
                        </a:rPr>
                        <a:t>https://thevlm.org/visit/about-us/covid-19-update/natural-education/</a:t>
                      </a:r>
                      <a:endParaRPr lang="en-GB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Women's History Museum, Virginia, USA</a:t>
                      </a:r>
                      <a:r>
                        <a:rPr lang="en-GB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8"/>
                        </a:rPr>
                        <a:t>https://www.womenshistory.org/womens-history/online-exhibits</a:t>
                      </a:r>
                      <a:endParaRPr lang="en-GB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Yale Centre For British Art </a:t>
                      </a:r>
                      <a:r>
                        <a:rPr lang="en-GB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9"/>
                        </a:rPr>
                        <a:t>https://britishart.yale.edu/</a:t>
                      </a:r>
                      <a:endParaRPr lang="en-GB" sz="900" dirty="0"/>
                    </a:p>
                  </a:txBody>
                  <a:tcPr marL="54000" marR="54000" marT="54000" marB="5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5398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18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Amazing </a:t>
            </a:r>
            <a:r>
              <a:rPr lang="en-GB" dirty="0" smtClean="0"/>
              <a:t>Attractions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B7A6-5C35-41B5-B4ED-CC62B94D83ED}" type="slidenum">
              <a:rPr lang="en-GB" altLang="en-US" smtClean="0"/>
              <a:pPr/>
              <a:t>1</a:t>
            </a:fld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6FE903-C87A-475D-A5D5-6ED389955D49}" type="datetime4">
              <a:rPr lang="en-GB" altLang="en-US" smtClean="0"/>
              <a:pPr/>
              <a:t>05 February 2021</a:t>
            </a:fld>
            <a:endParaRPr lang="en-GB" altLang="en-US"/>
          </a:p>
        </p:txBody>
      </p:sp>
      <p:sp>
        <p:nvSpPr>
          <p:cNvPr id="6" name="Rectangle 13"/>
          <p:cNvSpPr txBox="1">
            <a:spLocks noChangeArrowheads="1"/>
          </p:cNvSpPr>
          <p:nvPr/>
        </p:nvSpPr>
        <p:spPr bwMode="gray">
          <a:xfrm>
            <a:off x="452438" y="1269156"/>
            <a:ext cx="8686800" cy="46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3200" indent="-203200" algn="l" rtl="0" eaLnBrk="1" fontAlgn="base" hangingPunct="1">
              <a:spcBef>
                <a:spcPct val="6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8000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863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041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498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95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4130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8702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</a:pPr>
            <a:r>
              <a:rPr lang="en-GB" altLang="en-US" sz="1600" kern="0" dirty="0">
                <a:solidFill>
                  <a:schemeClr val="accent3"/>
                </a:solidFill>
              </a:rPr>
              <a:t>A list of museums, zoos and other attractions from around the world to visit from the comforts of our home while we self-isolate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7477716"/>
              </p:ext>
            </p:extLst>
          </p:nvPr>
        </p:nvGraphicFramePr>
        <p:xfrm>
          <a:off x="460375" y="1765513"/>
          <a:ext cx="2169717" cy="42582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69717">
                  <a:extLst>
                    <a:ext uri="{9D8B030D-6E8A-4147-A177-3AD203B41FA5}">
                      <a16:colId xmlns:a16="http://schemas.microsoft.com/office/drawing/2014/main" xmlns="" val="3630684572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altLang="en-US" sz="1200" b="1" kern="0" dirty="0" smtClean="0">
                          <a:solidFill>
                            <a:schemeClr val="bg1"/>
                          </a:solidFill>
                        </a:rPr>
                        <a:t>Tourist Destinations 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4932">
                <a:tc>
                  <a:txBody>
                    <a:bodyPr/>
                    <a:lstStyle/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Buckingham Palace, London </a:t>
                      </a: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https://www.royal.uk/virtual-tours-buckingham-palace</a:t>
                      </a: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Colosseum</a:t>
                      </a: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Rome</a:t>
                      </a: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https://tinyurl.com/thrprzf</a:t>
                      </a:r>
                      <a:r>
                        <a:rPr lang="en-GB" sz="9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9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Machu Picchu </a:t>
                      </a: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https://www.youvisit.com/tour/machupicchu?pl=f</a:t>
                      </a: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Northern Lights </a:t>
                      </a: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https://explore.org/livecams/aurora-borealis-northern-lights/northern-lights-cam</a:t>
                      </a: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Pyramids </a:t>
                      </a: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https://www.tripsavvy.com/virtual-field-trip-pyramids-1259200</a:t>
                      </a: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Stonehenge </a:t>
                      </a: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https://tinyurl.com/wz3xgz7</a:t>
                      </a: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Street Art with Google </a:t>
                      </a:r>
                      <a:b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https://streetart.withgoogle.com/en/</a:t>
                      </a: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Taj</a:t>
                      </a: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Mahal</a:t>
                      </a: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Agra, India </a:t>
                      </a: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https://tinyurl.com/qpz7vmt</a:t>
                      </a:r>
                      <a:r>
                        <a:rPr lang="en-GB" sz="9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9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Great Wall Of China </a:t>
                      </a: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https://www.thechinaguide.com/destination/great-wall-of-china</a:t>
                      </a: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Tour of Rome, Italy </a:t>
                      </a: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https://tinyurl.com/s5vlzbc</a:t>
                      </a:r>
                      <a:r>
                        <a:rPr lang="en-GB" sz="9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9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0" marR="54000" marT="54000" marB="54000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539864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83461"/>
              </p:ext>
            </p:extLst>
          </p:nvPr>
        </p:nvGraphicFramePr>
        <p:xfrm>
          <a:off x="4972049" y="1765513"/>
          <a:ext cx="4162432" cy="42582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812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1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5807"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Zoos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207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20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82417">
                <a:tc>
                  <a:txBody>
                    <a:bodyPr/>
                    <a:lstStyle/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African Animals</a:t>
                      </a:r>
                      <a:b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https://explore.org/livecams/african-wildlife/african-animal-lookout-camera</a:t>
                      </a: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Atlanta Zoo </a:t>
                      </a:r>
                      <a:b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https://zooatlanta.org/panda-cam/</a:t>
                      </a: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Cincinnati Zoo </a:t>
                      </a:r>
                      <a:b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4"/>
                        </a:rPr>
                        <a:t>https://www.facebook.com/events/2915534028492292/</a:t>
                      </a: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Dublin Zoo </a:t>
                      </a:r>
                      <a:b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5"/>
                        </a:rPr>
                        <a:t>https://www.dublinzoo.ie/animals/animal-webcams/elephants/</a:t>
                      </a: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Edinburgh Zoohttps://www.edinburghzoo.org.uk/webcams/panda-cam/ </a:t>
                      </a: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Explore.org Live Cams </a:t>
                      </a:r>
                      <a:b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6"/>
                        </a:rPr>
                        <a:t>https://explore.org/livecams</a:t>
                      </a: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Flamingo Land </a:t>
                      </a:r>
                      <a:b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7"/>
                        </a:rPr>
                        <a:t>https://www.flamingoland.co.uk/virtual-tour/</a:t>
                      </a: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Florida Aquarium </a:t>
                      </a:r>
                      <a:b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8"/>
                        </a:rPr>
                        <a:t>http://www.flaquarium.org/sea-span</a:t>
                      </a: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Hirakawa</a:t>
                      </a: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Zoo, Japan </a:t>
                      </a:r>
                      <a:b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9"/>
                        </a:rPr>
                        <a:t>https://hirakawazoo.jp/animal/movie</a:t>
                      </a: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54000" marB="5400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International Wolf Centre </a:t>
                      </a:r>
                      <a:b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0"/>
                        </a:rPr>
                        <a:t>https://wolf.org/wolf-cams2/</a:t>
                      </a: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Kansas City Zoo </a:t>
                      </a:r>
                      <a:b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1"/>
                        </a:rPr>
                        <a:t>https://www.kansascityzoo.org/ouranimals/list-of-animals/king-penguin/</a:t>
                      </a: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Melbourne Zoo </a:t>
                      </a:r>
                      <a:b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2"/>
                        </a:rPr>
                        <a:t>https://www.zoo.org.au/animal-house</a:t>
                      </a: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 Aquarium, USA </a:t>
                      </a:r>
                      <a:b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3"/>
                        </a:rPr>
                        <a:t>https://www.aqua.org/Experience/live</a:t>
                      </a: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 Zoo, Washington DC </a:t>
                      </a:r>
                      <a:b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4"/>
                        </a:rPr>
                        <a:t>https://nationalzoo.si.edu/webcams</a:t>
                      </a: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Osaka Zoo </a:t>
                      </a:r>
                      <a:b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5"/>
                        </a:rPr>
                        <a:t>http://www.wombat-tv.com/</a:t>
                      </a: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 Diego, California, Zoo </a:t>
                      </a:r>
                      <a:b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6"/>
                        </a:rPr>
                        <a:t>https://zoo.sandiegozoo.org/live-cams</a:t>
                      </a: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Smithsonian, Washington DC</a:t>
                      </a:r>
                      <a:b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4"/>
                        </a:rPr>
                        <a:t>https://nationalzoo.si.edu/webcams</a:t>
                      </a: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Yellowstone National Park </a:t>
                      </a:r>
                      <a:b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7"/>
                        </a:rPr>
                        <a:t>https://www.nps.gov/yell/learn/photosmultimedia/virtualtours.htm</a:t>
                      </a: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900" b="0" dirty="0" smtClean="0"/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900" b="0" dirty="0"/>
                    </a:p>
                  </a:txBody>
                  <a:tcPr marL="54000" marR="54000" marT="54000" marB="5400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263705"/>
              </p:ext>
            </p:extLst>
          </p:nvPr>
        </p:nvGraphicFramePr>
        <p:xfrm>
          <a:off x="2716212" y="1765513"/>
          <a:ext cx="2169717" cy="42582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697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71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General Sites</a:t>
                      </a:r>
                    </a:p>
                  </a:txBody>
                  <a:tcPr marL="36000" marR="36000" marT="36000" marB="3600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81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71084">
                <a:tc>
                  <a:txBody>
                    <a:bodyPr/>
                    <a:lstStyle/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AirPano</a:t>
                      </a: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8"/>
                        </a:rPr>
                        <a:t>https://www.airpano.com/</a:t>
                      </a: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Berliner </a:t>
                      </a:r>
                      <a:r>
                        <a:rPr lang="en-GB" sz="9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Philharominker</a:t>
                      </a: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9"/>
                        </a:rPr>
                        <a:t>https://www.digitalconcerthall.com/en/home</a:t>
                      </a: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ExoPlanets</a:t>
                      </a: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NASA </a:t>
                      </a: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0"/>
                        </a:rPr>
                        <a:t>https://exoplanets.nasa.gov/</a:t>
                      </a: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Legoland</a:t>
                      </a: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1"/>
                        </a:rPr>
                        <a:t>https://www.legoland.dk/en/accommodation/hotel-legoland/virtual-tour/</a:t>
                      </a: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NASA, Langley Research Centre </a:t>
                      </a: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2"/>
                        </a:rPr>
                        <a:t>https://oh.larc.nasa.gov/oh/</a:t>
                      </a: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Kennedy Centre</a:t>
                      </a: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3"/>
                        </a:rPr>
                        <a:t>https://www.kennedy-center.org/digitalstage/</a:t>
                      </a: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Walt Disney Parks </a:t>
                      </a: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4"/>
                        </a:rPr>
                        <a:t>https://tinyurl.com/v7qano5</a:t>
                      </a:r>
                      <a:r>
                        <a:rPr lang="en-GB" sz="9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9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Wellcome</a:t>
                      </a:r>
                      <a:r>
                        <a:rPr lang="en-GB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Collection </a:t>
                      </a: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5"/>
                        </a:rPr>
                        <a:t>https://my.matterport.com/show/?m=rMGsprcVCAR</a:t>
                      </a:r>
                      <a:endParaRPr lang="en-GB" sz="9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0" marR="54000" marT="54000" marB="5400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965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Mindfulness and </a:t>
            </a:r>
            <a:r>
              <a:rPr lang="en-GB" dirty="0" smtClean="0"/>
              <a:t>Keeping </a:t>
            </a:r>
            <a:r>
              <a:rPr lang="en-GB" dirty="0"/>
              <a:t>A</a:t>
            </a:r>
            <a:r>
              <a:rPr lang="en-GB" dirty="0" smtClean="0"/>
              <a:t>ctive </a:t>
            </a:r>
            <a:r>
              <a:rPr lang="en-GB" dirty="0"/>
              <a:t>I</a:t>
            </a:r>
            <a:r>
              <a:rPr lang="en-GB" dirty="0" smtClean="0"/>
              <a:t>deas </a:t>
            </a:r>
            <a:r>
              <a:rPr lang="en-GB" dirty="0"/>
              <a:t>and </a:t>
            </a:r>
            <a:r>
              <a:rPr lang="en-GB" dirty="0" smtClean="0"/>
              <a:t>Apps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chemeClr val="accent3"/>
                </a:solidFill>
              </a:rPr>
              <a:t>These are all available as apps too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B7A6-5C35-41B5-B4ED-CC62B94D83ED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6FE903-C87A-475D-A5D5-6ED389955D49}" type="datetime4">
              <a:rPr lang="en-GB" altLang="en-US" smtClean="0"/>
              <a:pPr/>
              <a:t>05 February 2021</a:t>
            </a:fld>
            <a:endParaRPr lang="en-GB" altLang="en-US"/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gray">
          <a:xfrm>
            <a:off x="460374" y="1282699"/>
            <a:ext cx="2570202" cy="57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marL="203200" indent="-203200" algn="l" rtl="0" eaLnBrk="1" fontAlgn="base" hangingPunct="1">
              <a:spcBef>
                <a:spcPct val="6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8000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863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041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498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95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4130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8702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GB" altLang="en-US" sz="1400" b="1" kern="0" dirty="0">
                <a:solidFill>
                  <a:schemeClr val="bg1"/>
                </a:solidFill>
              </a:rPr>
              <a:t>Joe Wicks on YouTube or BBC </a:t>
            </a:r>
            <a:r>
              <a:rPr lang="en-GB" altLang="en-US" sz="1400" b="1" kern="0" dirty="0" err="1" smtClean="0">
                <a:solidFill>
                  <a:schemeClr val="bg1"/>
                </a:solidFill>
              </a:rPr>
              <a:t>iPlayer</a:t>
            </a:r>
            <a:endParaRPr lang="en-GB" altLang="en-US" sz="1400" b="1" kern="0" dirty="0">
              <a:solidFill>
                <a:schemeClr val="bg1"/>
              </a:solidFill>
            </a:endParaRPr>
          </a:p>
        </p:txBody>
      </p:sp>
      <p:sp>
        <p:nvSpPr>
          <p:cNvPr id="6" name="Rectangle 13"/>
          <p:cNvSpPr txBox="1">
            <a:spLocks noChangeArrowheads="1"/>
          </p:cNvSpPr>
          <p:nvPr/>
        </p:nvSpPr>
        <p:spPr bwMode="gray">
          <a:xfrm>
            <a:off x="3513117" y="1282699"/>
            <a:ext cx="2570202" cy="576000"/>
          </a:xfrm>
          <a:prstGeom prst="rect">
            <a:avLst/>
          </a:prstGeom>
          <a:solidFill>
            <a:srgbClr val="932077"/>
          </a:solidFill>
          <a:ln>
            <a:noFill/>
          </a:ln>
          <a:effectLst/>
          <a:ex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marL="203200" indent="-203200" algn="l" rtl="0" eaLnBrk="1" fontAlgn="base" hangingPunct="1">
              <a:spcBef>
                <a:spcPct val="6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8000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863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041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498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95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4130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8702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GB" altLang="en-US" sz="1400" b="1" kern="0" dirty="0">
                <a:solidFill>
                  <a:schemeClr val="bg1"/>
                </a:solidFill>
              </a:rPr>
              <a:t>Smiling M</a:t>
            </a:r>
            <a:r>
              <a:rPr lang="en-GB" altLang="en-US" sz="1400" b="1" kern="0" dirty="0" smtClean="0">
                <a:solidFill>
                  <a:schemeClr val="bg1"/>
                </a:solidFill>
              </a:rPr>
              <a:t>ind</a:t>
            </a:r>
            <a:endParaRPr lang="en-GB" altLang="en-US" sz="1400" b="1" kern="0" dirty="0">
              <a:solidFill>
                <a:schemeClr val="bg1"/>
              </a:solidFill>
            </a:endParaRPr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 bwMode="gray">
          <a:xfrm>
            <a:off x="6565861" y="1282699"/>
            <a:ext cx="2570202" cy="576000"/>
          </a:xfrm>
          <a:prstGeom prst="rect">
            <a:avLst/>
          </a:prstGeom>
          <a:solidFill>
            <a:srgbClr val="FBAE17"/>
          </a:solidFill>
          <a:ln>
            <a:noFill/>
          </a:ln>
          <a:effectLst/>
          <a:ex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marL="203200" indent="-203200" algn="l" rtl="0" eaLnBrk="1" fontAlgn="base" hangingPunct="1">
              <a:spcBef>
                <a:spcPct val="6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8000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863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041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498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95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4130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8702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GB" altLang="en-US" sz="1600" b="1" kern="0" dirty="0">
                <a:solidFill>
                  <a:schemeClr val="bg1"/>
                </a:solidFill>
              </a:rPr>
              <a:t>Cosmic Yoga – </a:t>
            </a:r>
            <a:r>
              <a:rPr lang="en-GB" altLang="en-US" sz="1600" b="1" kern="0" dirty="0" smtClean="0">
                <a:solidFill>
                  <a:schemeClr val="bg1"/>
                </a:solidFill>
              </a:rPr>
              <a:t>YouTube</a:t>
            </a:r>
            <a:endParaRPr lang="en-GB" altLang="en-US" sz="1600" b="1" kern="0" dirty="0">
              <a:solidFill>
                <a:schemeClr val="bg1"/>
              </a:solidFill>
            </a:endParaRPr>
          </a:p>
        </p:txBody>
      </p:sp>
      <p:sp>
        <p:nvSpPr>
          <p:cNvPr id="8" name="Rectangle 13"/>
          <p:cNvSpPr txBox="1">
            <a:spLocks noChangeArrowheads="1"/>
          </p:cNvSpPr>
          <p:nvPr/>
        </p:nvSpPr>
        <p:spPr bwMode="gray">
          <a:xfrm>
            <a:off x="3514705" y="4354515"/>
            <a:ext cx="2570202" cy="172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203200" indent="-203200" algn="l" rtl="0" eaLnBrk="1" fontAlgn="base" hangingPunct="1">
              <a:spcBef>
                <a:spcPct val="6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8000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863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041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498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95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4130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8702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GB" altLang="en-US" sz="1600" kern="0" dirty="0" err="1" smtClean="0">
                <a:solidFill>
                  <a:schemeClr val="tx2"/>
                </a:solidFill>
              </a:rPr>
              <a:t>Brainercise</a:t>
            </a:r>
            <a:r>
              <a:rPr lang="en-GB" altLang="en-US" sz="1600" kern="0" dirty="0">
                <a:solidFill>
                  <a:schemeClr val="tx2"/>
                </a:solidFill>
              </a:rPr>
              <a:t>, dancing, strength and mindfulness videos – as well as videos that are </a:t>
            </a:r>
            <a:r>
              <a:rPr lang="en-GB" altLang="en-US" sz="1600" kern="0" dirty="0" smtClean="0">
                <a:solidFill>
                  <a:schemeClr val="tx2"/>
                </a:solidFill>
              </a:rPr>
              <a:t>“just </a:t>
            </a:r>
            <a:r>
              <a:rPr lang="en-GB" altLang="en-US" sz="1600" kern="0" dirty="0">
                <a:solidFill>
                  <a:schemeClr val="tx2"/>
                </a:solidFill>
              </a:rPr>
              <a:t>for </a:t>
            </a:r>
            <a:r>
              <a:rPr lang="en-GB" altLang="en-US" sz="1600" kern="0" dirty="0" smtClean="0">
                <a:solidFill>
                  <a:schemeClr val="tx2"/>
                </a:solidFill>
              </a:rPr>
              <a:t>fun”</a:t>
            </a:r>
            <a:endParaRPr lang="en-GB" altLang="en-US" sz="1600" kern="0" dirty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GB" altLang="en-US" sz="1600" kern="0" dirty="0" smtClean="0">
                <a:solidFill>
                  <a:schemeClr val="tx2"/>
                </a:solidFill>
                <a:hlinkClick r:id="rId2"/>
              </a:rPr>
              <a:t>www.youtube.com/user/GoNoodleGames/featured</a:t>
            </a:r>
            <a:r>
              <a:rPr lang="en-GB" altLang="en-US" sz="1600" kern="0" dirty="0" smtClean="0">
                <a:solidFill>
                  <a:schemeClr val="tx2"/>
                </a:solidFill>
              </a:rPr>
              <a:t> </a:t>
            </a:r>
            <a:endParaRPr lang="en-GB" altLang="en-US" sz="1600" kern="0" dirty="0">
              <a:solidFill>
                <a:schemeClr val="tx2"/>
              </a:solidFill>
            </a:endParaRPr>
          </a:p>
        </p:txBody>
      </p:sp>
      <p:sp>
        <p:nvSpPr>
          <p:cNvPr id="9" name="Rectangle 13"/>
          <p:cNvSpPr txBox="1">
            <a:spLocks noChangeArrowheads="1"/>
          </p:cNvSpPr>
          <p:nvPr/>
        </p:nvSpPr>
        <p:spPr bwMode="gray">
          <a:xfrm>
            <a:off x="460374" y="4354515"/>
            <a:ext cx="2570202" cy="172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203200" indent="-203200" algn="l" rtl="0" eaLnBrk="1" fontAlgn="base" hangingPunct="1">
              <a:spcBef>
                <a:spcPct val="6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8000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863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041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498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95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4130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8702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GB" altLang="en-US" sz="1600" kern="0" dirty="0" smtClean="0">
                <a:solidFill>
                  <a:schemeClr val="tx2"/>
                </a:solidFill>
              </a:rPr>
              <a:t>Interactive </a:t>
            </a:r>
            <a:r>
              <a:rPr lang="en-GB" altLang="en-US" sz="1600" kern="0" dirty="0">
                <a:solidFill>
                  <a:schemeClr val="tx2"/>
                </a:solidFill>
              </a:rPr>
              <a:t>videos to support with KS1 </a:t>
            </a:r>
            <a:r>
              <a:rPr lang="en-GB" altLang="en-US" sz="1600" kern="0" dirty="0" smtClean="0">
                <a:solidFill>
                  <a:schemeClr val="tx2"/>
                </a:solidFill>
              </a:rPr>
              <a:t>Maths</a:t>
            </a:r>
            <a:r>
              <a:rPr lang="en-GB" altLang="en-US" sz="1600" kern="0" dirty="0">
                <a:solidFill>
                  <a:schemeClr val="tx2"/>
                </a:solidFill>
              </a:rPr>
              <a:t>, literacy and PSHE and PE learning. Great for times tables too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GB" altLang="en-US" sz="1600" kern="0" dirty="0" smtClean="0">
                <a:solidFill>
                  <a:schemeClr val="tx2"/>
                </a:solidFill>
                <a:hlinkClick r:id="rId3"/>
              </a:rPr>
              <a:t>www.bbc.co.uk/teach/supermovers</a:t>
            </a:r>
            <a:r>
              <a:rPr lang="en-GB" altLang="en-US" sz="1600" kern="0" dirty="0" smtClean="0">
                <a:solidFill>
                  <a:schemeClr val="tx2"/>
                </a:solidFill>
              </a:rPr>
              <a:t> </a:t>
            </a:r>
            <a:endParaRPr lang="en-GB" altLang="en-US" sz="1600" kern="0" dirty="0">
              <a:solidFill>
                <a:schemeClr val="tx2"/>
              </a:solidFill>
            </a:endParaRPr>
          </a:p>
        </p:txBody>
      </p:sp>
      <p:sp>
        <p:nvSpPr>
          <p:cNvPr id="10" name="Rectangle 13"/>
          <p:cNvSpPr txBox="1">
            <a:spLocks noChangeArrowheads="1"/>
          </p:cNvSpPr>
          <p:nvPr/>
        </p:nvSpPr>
        <p:spPr bwMode="gray">
          <a:xfrm>
            <a:off x="6569036" y="4356898"/>
            <a:ext cx="2570202" cy="172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203200" indent="-203200" algn="l" rtl="0" eaLnBrk="1" fontAlgn="base" hangingPunct="1">
              <a:spcBef>
                <a:spcPct val="6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8000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863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041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498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95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4130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8702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GB" altLang="en-US" sz="1600" kern="0" dirty="0" smtClean="0">
                <a:solidFill>
                  <a:schemeClr val="tx2"/>
                </a:solidFill>
              </a:rPr>
              <a:t>Videos </a:t>
            </a:r>
            <a:r>
              <a:rPr lang="en-GB" altLang="en-US" sz="1600" kern="0" dirty="0">
                <a:solidFill>
                  <a:schemeClr val="tx2"/>
                </a:solidFill>
              </a:rPr>
              <a:t>and activities to support Maths, Literacy, PSHE and PE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GB" altLang="en-US" sz="1600" kern="0" dirty="0" smtClean="0">
                <a:solidFill>
                  <a:schemeClr val="tx2"/>
                </a:solidFill>
                <a:hlinkClick r:id="rId4"/>
              </a:rPr>
              <a:t>www.plprimarystars.com</a:t>
            </a:r>
            <a:r>
              <a:rPr lang="en-GB" altLang="en-US" sz="1600" kern="0" dirty="0" smtClean="0">
                <a:solidFill>
                  <a:schemeClr val="tx2"/>
                </a:solidFill>
              </a:rPr>
              <a:t> </a:t>
            </a:r>
            <a:endParaRPr lang="en-GB" altLang="en-US" sz="1600" kern="0" dirty="0">
              <a:solidFill>
                <a:schemeClr val="tx2"/>
              </a:solidFill>
            </a:endParaRPr>
          </a:p>
        </p:txBody>
      </p:sp>
      <p:sp>
        <p:nvSpPr>
          <p:cNvPr id="11" name="Rectangle 13"/>
          <p:cNvSpPr txBox="1">
            <a:spLocks noChangeArrowheads="1"/>
          </p:cNvSpPr>
          <p:nvPr/>
        </p:nvSpPr>
        <p:spPr bwMode="gray">
          <a:xfrm>
            <a:off x="460374" y="1863725"/>
            <a:ext cx="2570202" cy="172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203200" indent="-203200" algn="l" rtl="0" eaLnBrk="1" fontAlgn="base" hangingPunct="1">
              <a:spcBef>
                <a:spcPct val="6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8000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863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041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498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95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4130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8702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GB" altLang="en-US" sz="1400" kern="0" dirty="0" smtClean="0">
                <a:solidFill>
                  <a:schemeClr val="tx2"/>
                </a:solidFill>
                <a:hlinkClick r:id="rId5"/>
              </a:rPr>
              <a:t>https</a:t>
            </a:r>
            <a:r>
              <a:rPr lang="en-GB" altLang="en-US" sz="1400" kern="0" dirty="0">
                <a:solidFill>
                  <a:schemeClr val="tx2"/>
                </a:solidFill>
                <a:hlinkClick r:id="rId5"/>
              </a:rPr>
              <a:t>://www.bbc.co.uk/iplayer/episode/m000h1z9/blue-peter-were-staying-home?xtor=CS8-1000-[Discovery_Cards]-[Multi_Site]-[SL07]-[PS_IPLAYER~C~~</a:t>
            </a:r>
            <a:r>
              <a:rPr lang="en-GB" altLang="en-US" sz="1400" kern="0" dirty="0" smtClean="0">
                <a:solidFill>
                  <a:schemeClr val="tx2"/>
                </a:solidFill>
                <a:hlinkClick r:id="rId5"/>
              </a:rPr>
              <a:t>P_BuePeter:JoeWicks</a:t>
            </a:r>
            <a:r>
              <a:rPr lang="en-GB" altLang="en-US" sz="1400" kern="0" dirty="0" smtClean="0">
                <a:solidFill>
                  <a:schemeClr val="tx2"/>
                </a:solidFill>
              </a:rPr>
              <a:t> </a:t>
            </a:r>
            <a:endParaRPr lang="en-GB" altLang="en-US" sz="1400" kern="0" dirty="0">
              <a:solidFill>
                <a:schemeClr val="tx2"/>
              </a:solidFill>
            </a:endParaRPr>
          </a:p>
        </p:txBody>
      </p:sp>
      <p:sp>
        <p:nvSpPr>
          <p:cNvPr id="12" name="Rectangle 13"/>
          <p:cNvSpPr txBox="1">
            <a:spLocks noChangeArrowheads="1"/>
          </p:cNvSpPr>
          <p:nvPr/>
        </p:nvSpPr>
        <p:spPr bwMode="gray">
          <a:xfrm>
            <a:off x="3513117" y="1863725"/>
            <a:ext cx="2570202" cy="172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203200" indent="-203200" algn="l" rtl="0" eaLnBrk="1" fontAlgn="base" hangingPunct="1">
              <a:spcBef>
                <a:spcPct val="6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8000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863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041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498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95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4130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8702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GB" altLang="en-US" sz="1400" kern="0" dirty="0" smtClean="0">
                <a:solidFill>
                  <a:schemeClr val="tx2"/>
                </a:solidFill>
              </a:rPr>
              <a:t>Short </a:t>
            </a:r>
            <a:r>
              <a:rPr lang="en-GB" altLang="en-US" sz="1400" kern="0" dirty="0">
                <a:solidFill>
                  <a:schemeClr val="tx2"/>
                </a:solidFill>
              </a:rPr>
              <a:t>audio session to help with mindfulness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GB" altLang="en-US" sz="1400" kern="0" dirty="0">
                <a:solidFill>
                  <a:schemeClr val="tx2"/>
                </a:solidFill>
                <a:hlinkClick r:id="rId6"/>
              </a:rPr>
              <a:t>https://app.smilingmind.co.au</a:t>
            </a:r>
            <a:r>
              <a:rPr lang="en-GB" altLang="en-US" sz="1400" kern="0" dirty="0" smtClean="0">
                <a:solidFill>
                  <a:schemeClr val="tx2"/>
                </a:solidFill>
                <a:hlinkClick r:id="rId6"/>
              </a:rPr>
              <a:t>/</a:t>
            </a:r>
            <a:r>
              <a:rPr lang="en-GB" altLang="en-US" sz="1400" kern="0" dirty="0" smtClean="0">
                <a:solidFill>
                  <a:schemeClr val="tx2"/>
                </a:solidFill>
              </a:rPr>
              <a:t> </a:t>
            </a:r>
            <a:endParaRPr lang="en-GB" altLang="en-US" sz="1400" kern="0" dirty="0">
              <a:solidFill>
                <a:schemeClr val="tx2"/>
              </a:solidFill>
            </a:endParaRPr>
          </a:p>
        </p:txBody>
      </p:sp>
      <p:sp>
        <p:nvSpPr>
          <p:cNvPr id="13" name="Rectangle 13"/>
          <p:cNvSpPr txBox="1">
            <a:spLocks noChangeArrowheads="1"/>
          </p:cNvSpPr>
          <p:nvPr/>
        </p:nvSpPr>
        <p:spPr bwMode="gray">
          <a:xfrm>
            <a:off x="6565861" y="1863725"/>
            <a:ext cx="2570202" cy="172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203200" indent="-203200" algn="l" rtl="0" eaLnBrk="1" fontAlgn="base" hangingPunct="1">
              <a:spcBef>
                <a:spcPct val="6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8000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863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041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498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95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4130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8702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GB" altLang="en-US" sz="1600" kern="0" dirty="0" smtClean="0">
                <a:solidFill>
                  <a:schemeClr val="tx2"/>
                </a:solidFill>
              </a:rPr>
              <a:t>Yoga </a:t>
            </a:r>
            <a:r>
              <a:rPr lang="en-GB" altLang="en-US" sz="1600" kern="0" dirty="0">
                <a:solidFill>
                  <a:schemeClr val="tx2"/>
                </a:solidFill>
              </a:rPr>
              <a:t>videos designed for kids aged 3+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GB" altLang="en-US" sz="1600" kern="0" dirty="0" smtClean="0">
                <a:solidFill>
                  <a:schemeClr val="tx2"/>
                </a:solidFill>
                <a:hlinkClick r:id="rId7"/>
              </a:rPr>
              <a:t>www.youtube.com/user/cosmickidsyoga</a:t>
            </a:r>
            <a:r>
              <a:rPr lang="en-GB" altLang="en-US" sz="1600" kern="0" dirty="0" smtClean="0">
                <a:solidFill>
                  <a:schemeClr val="tx2"/>
                </a:solidFill>
              </a:rPr>
              <a:t> </a:t>
            </a:r>
            <a:endParaRPr lang="en-GB" altLang="en-US" sz="1600" kern="0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 txBox="1">
            <a:spLocks noChangeArrowheads="1"/>
          </p:cNvSpPr>
          <p:nvPr/>
        </p:nvSpPr>
        <p:spPr bwMode="gray">
          <a:xfrm>
            <a:off x="460374" y="3780898"/>
            <a:ext cx="2570202" cy="576000"/>
          </a:xfrm>
          <a:prstGeom prst="rect">
            <a:avLst/>
          </a:prstGeom>
          <a:solidFill>
            <a:srgbClr val="F48132"/>
          </a:solidFill>
          <a:ln>
            <a:noFill/>
          </a:ln>
          <a:effectLst/>
          <a:ex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marL="203200" indent="-203200" algn="l" rtl="0" eaLnBrk="1" fontAlgn="base" hangingPunct="1">
              <a:spcBef>
                <a:spcPct val="6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8000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863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041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498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95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4130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8702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GB" altLang="en-US" sz="1400" b="1" kern="0" dirty="0">
                <a:solidFill>
                  <a:schemeClr val="bg1"/>
                </a:solidFill>
              </a:rPr>
              <a:t>BBC </a:t>
            </a:r>
            <a:r>
              <a:rPr lang="en-GB" altLang="en-US" sz="1400" b="1" kern="0" dirty="0" err="1">
                <a:solidFill>
                  <a:schemeClr val="bg1"/>
                </a:solidFill>
              </a:rPr>
              <a:t>S</a:t>
            </a:r>
            <a:r>
              <a:rPr lang="en-GB" altLang="en-US" sz="1400" b="1" kern="0" dirty="0" err="1" smtClean="0">
                <a:solidFill>
                  <a:schemeClr val="bg1"/>
                </a:solidFill>
              </a:rPr>
              <a:t>upermovers</a:t>
            </a:r>
            <a:endParaRPr lang="en-GB" altLang="en-US" sz="1400" b="1" kern="0" dirty="0">
              <a:solidFill>
                <a:schemeClr val="bg1"/>
              </a:solidFill>
            </a:endParaRPr>
          </a:p>
        </p:txBody>
      </p:sp>
      <p:sp>
        <p:nvSpPr>
          <p:cNvPr id="15" name="Rectangle 13"/>
          <p:cNvSpPr txBox="1">
            <a:spLocks noChangeArrowheads="1"/>
          </p:cNvSpPr>
          <p:nvPr/>
        </p:nvSpPr>
        <p:spPr bwMode="gray">
          <a:xfrm>
            <a:off x="3513117" y="3780898"/>
            <a:ext cx="2570202" cy="57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marL="203200" indent="-203200" algn="l" rtl="0" eaLnBrk="1" fontAlgn="base" hangingPunct="1">
              <a:spcBef>
                <a:spcPct val="6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8000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863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041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498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95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4130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8702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GB" altLang="en-US" sz="1400" b="1" kern="0" dirty="0">
                <a:solidFill>
                  <a:schemeClr val="bg1"/>
                </a:solidFill>
              </a:rPr>
              <a:t>Go Noodle – YouTube</a:t>
            </a:r>
          </a:p>
        </p:txBody>
      </p:sp>
      <p:sp>
        <p:nvSpPr>
          <p:cNvPr id="16" name="Rectangle 13"/>
          <p:cNvSpPr txBox="1">
            <a:spLocks noChangeArrowheads="1"/>
          </p:cNvSpPr>
          <p:nvPr/>
        </p:nvSpPr>
        <p:spPr bwMode="gray">
          <a:xfrm>
            <a:off x="6565861" y="3780898"/>
            <a:ext cx="2570202" cy="576000"/>
          </a:xfrm>
          <a:prstGeom prst="rect">
            <a:avLst/>
          </a:prstGeom>
          <a:solidFill>
            <a:srgbClr val="0FB694"/>
          </a:solidFill>
          <a:ln>
            <a:noFill/>
          </a:ln>
          <a:effectLst/>
          <a:ex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marL="203200" indent="-203200" algn="l" rtl="0" eaLnBrk="1" fontAlgn="base" hangingPunct="1">
              <a:spcBef>
                <a:spcPct val="6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8000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863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041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498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95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4130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8702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GB" altLang="en-US" sz="1600" b="1" kern="0" dirty="0">
                <a:solidFill>
                  <a:schemeClr val="bg1"/>
                </a:solidFill>
              </a:rPr>
              <a:t>Premier </a:t>
            </a:r>
            <a:r>
              <a:rPr lang="en-GB" altLang="en-US" sz="1600" b="1" kern="0" dirty="0" smtClean="0">
                <a:solidFill>
                  <a:schemeClr val="bg1"/>
                </a:solidFill>
              </a:rPr>
              <a:t>League </a:t>
            </a:r>
            <a:r>
              <a:rPr lang="en-GB" altLang="en-US" sz="1600" b="1" kern="0" dirty="0">
                <a:solidFill>
                  <a:schemeClr val="bg1"/>
                </a:solidFill>
              </a:rPr>
              <a:t>S</a:t>
            </a:r>
            <a:r>
              <a:rPr lang="en-GB" altLang="en-US" sz="1600" b="1" kern="0" dirty="0" smtClean="0">
                <a:solidFill>
                  <a:schemeClr val="bg1"/>
                </a:solidFill>
              </a:rPr>
              <a:t>tars</a:t>
            </a:r>
            <a:endParaRPr lang="en-GB" altLang="en-US" sz="16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38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Free Theatre </a:t>
            </a:r>
            <a:r>
              <a:rPr lang="en-GB" dirty="0"/>
              <a:t>and </a:t>
            </a:r>
            <a:r>
              <a:rPr lang="en-GB" dirty="0" smtClean="0"/>
              <a:t>Drama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B7A6-5C35-41B5-B4ED-CC62B94D83ED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6FE903-C87A-475D-A5D5-6ED389955D49}" type="datetime4">
              <a:rPr lang="en-GB" altLang="en-US" smtClean="0"/>
              <a:pPr/>
              <a:t>05 February 2021</a:t>
            </a:fld>
            <a:endParaRPr lang="en-GB" altLang="en-US"/>
          </a:p>
        </p:txBody>
      </p:sp>
      <p:sp>
        <p:nvSpPr>
          <p:cNvPr id="6" name="Rectangle 13"/>
          <p:cNvSpPr txBox="1">
            <a:spLocks noChangeArrowheads="1"/>
          </p:cNvSpPr>
          <p:nvPr/>
        </p:nvSpPr>
        <p:spPr bwMode="gray">
          <a:xfrm>
            <a:off x="685696" y="2382839"/>
            <a:ext cx="2570202" cy="87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3200" indent="-203200" algn="l" rtl="0" eaLnBrk="1" fontAlgn="base" hangingPunct="1">
              <a:spcBef>
                <a:spcPct val="6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8000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863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041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498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95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4130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8702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GB" altLang="en-US" sz="1800" b="1" kern="0" dirty="0">
                <a:solidFill>
                  <a:srgbClr val="0FB694"/>
                </a:solidFill>
              </a:rPr>
              <a:t>Theatre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GB" altLang="en-US" sz="1600" kern="0" dirty="0">
                <a:solidFill>
                  <a:schemeClr val="tx2"/>
                </a:solidFill>
              </a:rPr>
              <a:t>5 streaming services to watch Broadway and West End shows in your living room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GB" altLang="en-US" sz="1600" kern="0" dirty="0">
                <a:solidFill>
                  <a:schemeClr val="tx2"/>
                </a:solidFill>
                <a:hlinkClick r:id="rId2"/>
              </a:rPr>
              <a:t>https://</a:t>
            </a:r>
            <a:r>
              <a:rPr lang="en-GB" altLang="en-US" sz="1600" kern="0" dirty="0" smtClean="0">
                <a:solidFill>
                  <a:schemeClr val="tx2"/>
                </a:solidFill>
                <a:hlinkClick r:id="rId2"/>
              </a:rPr>
              <a:t>www.londontheatre.co.uk/theatre-news/west-end-features/theatre-streaming-services-west-end-broadway-musicals</a:t>
            </a:r>
            <a:r>
              <a:rPr lang="en-GB" altLang="en-US" sz="1600" kern="0" dirty="0" smtClean="0">
                <a:solidFill>
                  <a:schemeClr val="tx2"/>
                </a:solidFill>
              </a:rPr>
              <a:t> </a:t>
            </a:r>
            <a:endParaRPr lang="en-GB" altLang="en-US" sz="1600" kern="0" dirty="0">
              <a:solidFill>
                <a:schemeClr val="tx2"/>
              </a:solidFill>
            </a:endParaRPr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 bwMode="gray">
          <a:xfrm>
            <a:off x="3738440" y="2382839"/>
            <a:ext cx="2570202" cy="87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3200" indent="-203200" algn="l" rtl="0" eaLnBrk="1" fontAlgn="base" hangingPunct="1">
              <a:spcBef>
                <a:spcPct val="6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8000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863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041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498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95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4130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8702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GB" altLang="en-US" sz="1800" b="1" kern="0" dirty="0">
                <a:solidFill>
                  <a:srgbClr val="CE3D95"/>
                </a:solidFill>
              </a:rPr>
              <a:t>Harry Potter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GB" altLang="en-US" sz="1600" kern="0" dirty="0" err="1">
                <a:solidFill>
                  <a:schemeClr val="tx2"/>
                </a:solidFill>
              </a:rPr>
              <a:t>Expelliarmus</a:t>
            </a:r>
            <a:r>
              <a:rPr lang="en-GB" altLang="en-US" sz="1600" kern="0" dirty="0">
                <a:solidFill>
                  <a:schemeClr val="tx2"/>
                </a:solidFill>
              </a:rPr>
              <a:t> boredom! JK Rowling launches 'Harry Potter at Home' hub for kids in lockdown.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GB" altLang="en-US" sz="1600" kern="0" dirty="0">
                <a:solidFill>
                  <a:schemeClr val="tx2"/>
                </a:solidFill>
                <a:hlinkClick r:id="rId3"/>
              </a:rPr>
              <a:t>https://</a:t>
            </a:r>
            <a:r>
              <a:rPr lang="en-GB" altLang="en-US" sz="1600" kern="0" dirty="0" smtClean="0">
                <a:solidFill>
                  <a:schemeClr val="tx2"/>
                </a:solidFill>
                <a:hlinkClick r:id="rId3"/>
              </a:rPr>
              <a:t>www.cnn.com/2020/04/01/world/harry-potter-at-home-hub-jk-rowling-scli-intl-gbr/index.html</a:t>
            </a:r>
            <a:r>
              <a:rPr lang="en-GB" altLang="en-US" sz="1600" kern="0" dirty="0" smtClean="0">
                <a:solidFill>
                  <a:schemeClr val="tx2"/>
                </a:solidFill>
              </a:rPr>
              <a:t> </a:t>
            </a:r>
            <a:endParaRPr lang="en-GB" altLang="en-US" sz="1600" kern="0" dirty="0">
              <a:solidFill>
                <a:schemeClr val="tx2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735613" y="1577534"/>
            <a:ext cx="629185" cy="646294"/>
            <a:chOff x="7023100" y="1292226"/>
            <a:chExt cx="525462" cy="539750"/>
          </a:xfrm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7099300" y="1397001"/>
              <a:ext cx="434975" cy="434975"/>
            </a:xfrm>
            <a:custGeom>
              <a:avLst/>
              <a:gdLst>
                <a:gd name="T0" fmla="*/ 274 w 274"/>
                <a:gd name="T1" fmla="*/ 245 h 274"/>
                <a:gd name="T2" fmla="*/ 245 w 274"/>
                <a:gd name="T3" fmla="*/ 274 h 274"/>
                <a:gd name="T4" fmla="*/ 0 w 274"/>
                <a:gd name="T5" fmla="*/ 28 h 274"/>
                <a:gd name="T6" fmla="*/ 28 w 274"/>
                <a:gd name="T7" fmla="*/ 0 h 274"/>
                <a:gd name="T8" fmla="*/ 274 w 274"/>
                <a:gd name="T9" fmla="*/ 24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274">
                  <a:moveTo>
                    <a:pt x="274" y="245"/>
                  </a:moveTo>
                  <a:lnTo>
                    <a:pt x="245" y="274"/>
                  </a:lnTo>
                  <a:lnTo>
                    <a:pt x="0" y="28"/>
                  </a:lnTo>
                  <a:lnTo>
                    <a:pt x="28" y="0"/>
                  </a:lnTo>
                  <a:lnTo>
                    <a:pt x="274" y="245"/>
                  </a:lnTo>
                  <a:close/>
                </a:path>
              </a:pathLst>
            </a:custGeom>
            <a:noFill/>
            <a:ln w="38100" cap="rnd">
              <a:solidFill>
                <a:srgbClr val="CE3D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28"/>
            <p:cNvSpPr>
              <a:spLocks noChangeShapeType="1"/>
            </p:cNvSpPr>
            <p:nvPr/>
          </p:nvSpPr>
          <p:spPr bwMode="auto">
            <a:xfrm flipH="1">
              <a:off x="7023100" y="1666876"/>
              <a:ext cx="30163" cy="30163"/>
            </a:xfrm>
            <a:prstGeom prst="line">
              <a:avLst/>
            </a:prstGeom>
            <a:noFill/>
            <a:ln w="38100" cap="rnd">
              <a:solidFill>
                <a:srgbClr val="CE3D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29"/>
            <p:cNvSpPr>
              <a:spLocks noChangeShapeType="1"/>
            </p:cNvSpPr>
            <p:nvPr/>
          </p:nvSpPr>
          <p:spPr bwMode="auto">
            <a:xfrm flipH="1">
              <a:off x="7099300" y="1592264"/>
              <a:ext cx="30163" cy="30163"/>
            </a:xfrm>
            <a:prstGeom prst="line">
              <a:avLst/>
            </a:prstGeom>
            <a:noFill/>
            <a:ln w="38100" cap="rnd">
              <a:solidFill>
                <a:srgbClr val="CE3D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Line 30"/>
            <p:cNvSpPr>
              <a:spLocks noChangeShapeType="1"/>
            </p:cNvSpPr>
            <p:nvPr/>
          </p:nvSpPr>
          <p:spPr bwMode="auto">
            <a:xfrm>
              <a:off x="7099300" y="1666876"/>
              <a:ext cx="30163" cy="30163"/>
            </a:xfrm>
            <a:prstGeom prst="line">
              <a:avLst/>
            </a:prstGeom>
            <a:noFill/>
            <a:ln w="38100" cap="rnd">
              <a:solidFill>
                <a:srgbClr val="CE3D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Line 31"/>
            <p:cNvSpPr>
              <a:spLocks noChangeShapeType="1"/>
            </p:cNvSpPr>
            <p:nvPr/>
          </p:nvSpPr>
          <p:spPr bwMode="auto">
            <a:xfrm>
              <a:off x="7023100" y="1592264"/>
              <a:ext cx="30163" cy="30163"/>
            </a:xfrm>
            <a:prstGeom prst="line">
              <a:avLst/>
            </a:prstGeom>
            <a:noFill/>
            <a:ln w="38100" cap="rnd">
              <a:solidFill>
                <a:srgbClr val="CE3D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Line 32"/>
            <p:cNvSpPr>
              <a:spLocks noChangeShapeType="1"/>
            </p:cNvSpPr>
            <p:nvPr/>
          </p:nvSpPr>
          <p:spPr bwMode="auto">
            <a:xfrm flipH="1">
              <a:off x="7399337" y="1457326"/>
              <a:ext cx="44450" cy="0"/>
            </a:xfrm>
            <a:prstGeom prst="line">
              <a:avLst/>
            </a:prstGeom>
            <a:noFill/>
            <a:ln w="38100" cap="rnd">
              <a:solidFill>
                <a:srgbClr val="CE3D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Line 33"/>
            <p:cNvSpPr>
              <a:spLocks noChangeShapeType="1"/>
            </p:cNvSpPr>
            <p:nvPr/>
          </p:nvSpPr>
          <p:spPr bwMode="auto">
            <a:xfrm flipH="1">
              <a:off x="7504112" y="1457326"/>
              <a:ext cx="44450" cy="0"/>
            </a:xfrm>
            <a:prstGeom prst="line">
              <a:avLst/>
            </a:prstGeom>
            <a:noFill/>
            <a:ln w="38100" cap="rnd">
              <a:solidFill>
                <a:srgbClr val="CE3D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Line 34"/>
            <p:cNvSpPr>
              <a:spLocks noChangeShapeType="1"/>
            </p:cNvSpPr>
            <p:nvPr/>
          </p:nvSpPr>
          <p:spPr bwMode="auto">
            <a:xfrm>
              <a:off x="7473950" y="1487489"/>
              <a:ext cx="0" cy="44450"/>
            </a:xfrm>
            <a:prstGeom prst="line">
              <a:avLst/>
            </a:prstGeom>
            <a:noFill/>
            <a:ln w="38100" cap="rnd">
              <a:solidFill>
                <a:srgbClr val="CE3D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Line 35"/>
            <p:cNvSpPr>
              <a:spLocks noChangeShapeType="1"/>
            </p:cNvSpPr>
            <p:nvPr/>
          </p:nvSpPr>
          <p:spPr bwMode="auto">
            <a:xfrm>
              <a:off x="7473950" y="1381126"/>
              <a:ext cx="0" cy="46038"/>
            </a:xfrm>
            <a:prstGeom prst="line">
              <a:avLst/>
            </a:prstGeom>
            <a:noFill/>
            <a:ln w="38100" cap="rnd">
              <a:solidFill>
                <a:srgbClr val="CE3D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Line 36"/>
            <p:cNvSpPr>
              <a:spLocks noChangeShapeType="1"/>
            </p:cNvSpPr>
            <p:nvPr/>
          </p:nvSpPr>
          <p:spPr bwMode="auto">
            <a:xfrm>
              <a:off x="7234237" y="1292226"/>
              <a:ext cx="0" cy="30163"/>
            </a:xfrm>
            <a:prstGeom prst="line">
              <a:avLst/>
            </a:prstGeom>
            <a:noFill/>
            <a:ln w="38100" cap="rnd">
              <a:solidFill>
                <a:srgbClr val="CE3D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Line 37"/>
            <p:cNvSpPr>
              <a:spLocks noChangeShapeType="1"/>
            </p:cNvSpPr>
            <p:nvPr/>
          </p:nvSpPr>
          <p:spPr bwMode="auto">
            <a:xfrm>
              <a:off x="7234237" y="1350964"/>
              <a:ext cx="0" cy="30163"/>
            </a:xfrm>
            <a:prstGeom prst="line">
              <a:avLst/>
            </a:prstGeom>
            <a:noFill/>
            <a:ln w="38100" cap="rnd">
              <a:solidFill>
                <a:srgbClr val="CE3D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auto">
            <a:xfrm flipH="1">
              <a:off x="7188200" y="1336676"/>
              <a:ext cx="30163" cy="0"/>
            </a:xfrm>
            <a:prstGeom prst="line">
              <a:avLst/>
            </a:prstGeom>
            <a:noFill/>
            <a:ln w="38100" cap="rnd">
              <a:solidFill>
                <a:srgbClr val="CE3D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Line 39"/>
            <p:cNvSpPr>
              <a:spLocks noChangeShapeType="1"/>
            </p:cNvSpPr>
            <p:nvPr/>
          </p:nvSpPr>
          <p:spPr bwMode="auto">
            <a:xfrm flipH="1">
              <a:off x="7248525" y="1336676"/>
              <a:ext cx="30163" cy="0"/>
            </a:xfrm>
            <a:prstGeom prst="line">
              <a:avLst/>
            </a:prstGeom>
            <a:noFill/>
            <a:ln w="38100" cap="rnd">
              <a:solidFill>
                <a:srgbClr val="CE3D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Line 40"/>
            <p:cNvSpPr>
              <a:spLocks noChangeShapeType="1"/>
            </p:cNvSpPr>
            <p:nvPr/>
          </p:nvSpPr>
          <p:spPr bwMode="auto">
            <a:xfrm flipV="1">
              <a:off x="7369175" y="1666876"/>
              <a:ext cx="44450" cy="44450"/>
            </a:xfrm>
            <a:prstGeom prst="line">
              <a:avLst/>
            </a:prstGeom>
            <a:noFill/>
            <a:ln w="38100" cap="rnd">
              <a:solidFill>
                <a:srgbClr val="CE3D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6" name="Group 5"/>
          <p:cNvGrpSpPr>
            <a:grpSpLocks noChangeAspect="1"/>
          </p:cNvGrpSpPr>
          <p:nvPr/>
        </p:nvGrpSpPr>
        <p:grpSpPr bwMode="auto">
          <a:xfrm>
            <a:off x="685696" y="1577535"/>
            <a:ext cx="756646" cy="654490"/>
            <a:chOff x="952" y="1028"/>
            <a:chExt cx="437" cy="378"/>
          </a:xfrm>
        </p:grpSpPr>
        <p:sp>
          <p:nvSpPr>
            <p:cNvPr id="48" name="Freeform 6"/>
            <p:cNvSpPr>
              <a:spLocks/>
            </p:cNvSpPr>
            <p:nvPr/>
          </p:nvSpPr>
          <p:spPr bwMode="auto">
            <a:xfrm>
              <a:off x="952" y="1127"/>
              <a:ext cx="236" cy="279"/>
            </a:xfrm>
            <a:custGeom>
              <a:avLst/>
              <a:gdLst>
                <a:gd name="T0" fmla="*/ 48 w 100"/>
                <a:gd name="T1" fmla="*/ 0 h 118"/>
                <a:gd name="T2" fmla="*/ 0 w 100"/>
                <a:gd name="T3" fmla="*/ 26 h 118"/>
                <a:gd name="T4" fmla="*/ 89 w 100"/>
                <a:gd name="T5" fmla="*/ 118 h 118"/>
                <a:gd name="T6" fmla="*/ 100 w 100"/>
                <a:gd name="T7" fmla="*/ 10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18">
                  <a:moveTo>
                    <a:pt x="48" y="0"/>
                  </a:moveTo>
                  <a:cubicBezTo>
                    <a:pt x="29" y="6"/>
                    <a:pt x="12" y="15"/>
                    <a:pt x="0" y="26"/>
                  </a:cubicBezTo>
                  <a:cubicBezTo>
                    <a:pt x="15" y="81"/>
                    <a:pt x="46" y="113"/>
                    <a:pt x="89" y="118"/>
                  </a:cubicBezTo>
                  <a:cubicBezTo>
                    <a:pt x="94" y="113"/>
                    <a:pt x="98" y="108"/>
                    <a:pt x="100" y="102"/>
                  </a:cubicBezTo>
                </a:path>
              </a:pathLst>
            </a:custGeom>
            <a:grpFill/>
            <a:ln w="38100" cap="rnd">
              <a:solidFill>
                <a:srgbClr val="0FB69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7"/>
            <p:cNvSpPr>
              <a:spLocks/>
            </p:cNvSpPr>
            <p:nvPr/>
          </p:nvSpPr>
          <p:spPr bwMode="auto">
            <a:xfrm>
              <a:off x="1028" y="1259"/>
              <a:ext cx="59" cy="26"/>
            </a:xfrm>
            <a:custGeom>
              <a:avLst/>
              <a:gdLst>
                <a:gd name="T0" fmla="*/ 0 w 25"/>
                <a:gd name="T1" fmla="*/ 7 h 11"/>
                <a:gd name="T2" fmla="*/ 15 w 25"/>
                <a:gd name="T3" fmla="*/ 9 h 11"/>
                <a:gd name="T4" fmla="*/ 25 w 25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1">
                  <a:moveTo>
                    <a:pt x="0" y="7"/>
                  </a:moveTo>
                  <a:cubicBezTo>
                    <a:pt x="2" y="10"/>
                    <a:pt x="8" y="11"/>
                    <a:pt x="15" y="9"/>
                  </a:cubicBezTo>
                  <a:cubicBezTo>
                    <a:pt x="21" y="7"/>
                    <a:pt x="25" y="2"/>
                    <a:pt x="25" y="0"/>
                  </a:cubicBezTo>
                </a:path>
              </a:pathLst>
            </a:custGeom>
            <a:grpFill/>
            <a:ln w="38100" cap="rnd">
              <a:solidFill>
                <a:srgbClr val="0FB69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8"/>
            <p:cNvSpPr>
              <a:spLocks/>
            </p:cNvSpPr>
            <p:nvPr/>
          </p:nvSpPr>
          <p:spPr bwMode="auto">
            <a:xfrm>
              <a:off x="1082" y="1028"/>
              <a:ext cx="307" cy="340"/>
            </a:xfrm>
            <a:custGeom>
              <a:avLst/>
              <a:gdLst>
                <a:gd name="T0" fmla="*/ 65 w 130"/>
                <a:gd name="T1" fmla="*/ 144 h 144"/>
                <a:gd name="T2" fmla="*/ 125 w 130"/>
                <a:gd name="T3" fmla="*/ 12 h 144"/>
                <a:gd name="T4" fmla="*/ 65 w 130"/>
                <a:gd name="T5" fmla="*/ 0 h 144"/>
                <a:gd name="T6" fmla="*/ 5 w 130"/>
                <a:gd name="T7" fmla="*/ 12 h 144"/>
                <a:gd name="T8" fmla="*/ 65 w 130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44">
                  <a:moveTo>
                    <a:pt x="65" y="144"/>
                  </a:moveTo>
                  <a:cubicBezTo>
                    <a:pt x="107" y="124"/>
                    <a:pt x="130" y="90"/>
                    <a:pt x="125" y="12"/>
                  </a:cubicBezTo>
                  <a:cubicBezTo>
                    <a:pt x="108" y="5"/>
                    <a:pt x="87" y="0"/>
                    <a:pt x="65" y="0"/>
                  </a:cubicBezTo>
                  <a:cubicBezTo>
                    <a:pt x="43" y="0"/>
                    <a:pt x="22" y="5"/>
                    <a:pt x="5" y="12"/>
                  </a:cubicBezTo>
                  <a:cubicBezTo>
                    <a:pt x="0" y="90"/>
                    <a:pt x="23" y="124"/>
                    <a:pt x="65" y="144"/>
                  </a:cubicBezTo>
                  <a:close/>
                </a:path>
              </a:pathLst>
            </a:custGeom>
            <a:grpFill/>
            <a:ln w="38100" cap="rnd">
              <a:solidFill>
                <a:srgbClr val="0FB69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9"/>
            <p:cNvSpPr>
              <a:spLocks/>
            </p:cNvSpPr>
            <p:nvPr/>
          </p:nvSpPr>
          <p:spPr bwMode="auto">
            <a:xfrm>
              <a:off x="1162" y="1243"/>
              <a:ext cx="147" cy="59"/>
            </a:xfrm>
            <a:custGeom>
              <a:avLst/>
              <a:gdLst>
                <a:gd name="T0" fmla="*/ 59 w 62"/>
                <a:gd name="T1" fmla="*/ 1 h 25"/>
                <a:gd name="T2" fmla="*/ 31 w 62"/>
                <a:gd name="T3" fmla="*/ 5 h 25"/>
                <a:gd name="T4" fmla="*/ 3 w 62"/>
                <a:gd name="T5" fmla="*/ 1 h 25"/>
                <a:gd name="T6" fmla="*/ 31 w 62"/>
                <a:gd name="T7" fmla="*/ 25 h 25"/>
                <a:gd name="T8" fmla="*/ 59 w 62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5">
                  <a:moveTo>
                    <a:pt x="59" y="1"/>
                  </a:moveTo>
                  <a:cubicBezTo>
                    <a:pt x="51" y="4"/>
                    <a:pt x="40" y="5"/>
                    <a:pt x="31" y="5"/>
                  </a:cubicBezTo>
                  <a:cubicBezTo>
                    <a:pt x="22" y="5"/>
                    <a:pt x="11" y="4"/>
                    <a:pt x="3" y="1"/>
                  </a:cubicBezTo>
                  <a:cubicBezTo>
                    <a:pt x="0" y="0"/>
                    <a:pt x="14" y="25"/>
                    <a:pt x="31" y="25"/>
                  </a:cubicBezTo>
                  <a:cubicBezTo>
                    <a:pt x="48" y="25"/>
                    <a:pt x="62" y="0"/>
                    <a:pt x="59" y="1"/>
                  </a:cubicBezTo>
                  <a:close/>
                </a:path>
              </a:pathLst>
            </a:custGeom>
            <a:grpFill/>
            <a:ln w="38100" cap="rnd">
              <a:solidFill>
                <a:srgbClr val="0FB69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10"/>
            <p:cNvSpPr>
              <a:spLocks/>
            </p:cNvSpPr>
            <p:nvPr/>
          </p:nvSpPr>
          <p:spPr bwMode="auto">
            <a:xfrm>
              <a:off x="1255" y="1151"/>
              <a:ext cx="85" cy="28"/>
            </a:xfrm>
            <a:custGeom>
              <a:avLst/>
              <a:gdLst>
                <a:gd name="T0" fmla="*/ 0 w 36"/>
                <a:gd name="T1" fmla="*/ 12 h 12"/>
                <a:gd name="T2" fmla="*/ 16 w 36"/>
                <a:gd name="T3" fmla="*/ 0 h 12"/>
                <a:gd name="T4" fmla="*/ 36 w 3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2">
                  <a:moveTo>
                    <a:pt x="0" y="12"/>
                  </a:moveTo>
                  <a:cubicBezTo>
                    <a:pt x="0" y="6"/>
                    <a:pt x="6" y="0"/>
                    <a:pt x="16" y="0"/>
                  </a:cubicBezTo>
                  <a:cubicBezTo>
                    <a:pt x="26" y="0"/>
                    <a:pt x="36" y="7"/>
                    <a:pt x="36" y="12"/>
                  </a:cubicBezTo>
                </a:path>
              </a:pathLst>
            </a:custGeom>
            <a:grpFill/>
            <a:ln w="38100" cap="rnd">
              <a:solidFill>
                <a:srgbClr val="0FB69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11"/>
            <p:cNvSpPr>
              <a:spLocks/>
            </p:cNvSpPr>
            <p:nvPr/>
          </p:nvSpPr>
          <p:spPr bwMode="auto">
            <a:xfrm>
              <a:off x="1132" y="1151"/>
              <a:ext cx="85" cy="28"/>
            </a:xfrm>
            <a:custGeom>
              <a:avLst/>
              <a:gdLst>
                <a:gd name="T0" fmla="*/ 0 w 36"/>
                <a:gd name="T1" fmla="*/ 12 h 12"/>
                <a:gd name="T2" fmla="*/ 20 w 36"/>
                <a:gd name="T3" fmla="*/ 0 h 12"/>
                <a:gd name="T4" fmla="*/ 36 w 3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2">
                  <a:moveTo>
                    <a:pt x="0" y="12"/>
                  </a:moveTo>
                  <a:cubicBezTo>
                    <a:pt x="0" y="7"/>
                    <a:pt x="10" y="0"/>
                    <a:pt x="20" y="0"/>
                  </a:cubicBezTo>
                  <a:cubicBezTo>
                    <a:pt x="30" y="0"/>
                    <a:pt x="36" y="6"/>
                    <a:pt x="36" y="12"/>
                  </a:cubicBezTo>
                </a:path>
              </a:pathLst>
            </a:custGeom>
            <a:grpFill/>
            <a:ln w="38100" cap="rnd">
              <a:solidFill>
                <a:srgbClr val="0FB69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5212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Books: </a:t>
            </a:r>
            <a:r>
              <a:rPr lang="en-GB" dirty="0" smtClean="0"/>
              <a:t>Links </a:t>
            </a:r>
            <a:r>
              <a:rPr lang="en-GB" dirty="0"/>
              <a:t>to </a:t>
            </a:r>
            <a:r>
              <a:rPr lang="en-GB" dirty="0" smtClean="0"/>
              <a:t>Free </a:t>
            </a:r>
            <a:r>
              <a:rPr lang="en-GB" dirty="0"/>
              <a:t>A</a:t>
            </a:r>
            <a:r>
              <a:rPr lang="en-GB" dirty="0" smtClean="0"/>
              <a:t>udio </a:t>
            </a:r>
            <a:r>
              <a:rPr lang="en-GB" dirty="0"/>
              <a:t>B</a:t>
            </a:r>
            <a:r>
              <a:rPr lang="en-GB" dirty="0" smtClean="0"/>
              <a:t>ooks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B7A6-5C35-41B5-B4ED-CC62B94D83ED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6FE903-C87A-475D-A5D5-6ED389955D49}" type="datetime4">
              <a:rPr lang="en-GB" altLang="en-US" smtClean="0"/>
              <a:pPr/>
              <a:t>05 February 2021</a:t>
            </a:fld>
            <a:endParaRPr lang="en-GB" altLang="en-US"/>
          </a:p>
        </p:txBody>
      </p:sp>
      <p:grpSp>
        <p:nvGrpSpPr>
          <p:cNvPr id="27" name="Group 26"/>
          <p:cNvGrpSpPr/>
          <p:nvPr/>
        </p:nvGrpSpPr>
        <p:grpSpPr>
          <a:xfrm>
            <a:off x="3719879" y="2428875"/>
            <a:ext cx="2163030" cy="2163030"/>
            <a:chOff x="3494270" y="2203266"/>
            <a:chExt cx="2614248" cy="2614248"/>
          </a:xfrm>
        </p:grpSpPr>
        <p:grpSp>
          <p:nvGrpSpPr>
            <p:cNvPr id="5" name="Group 4"/>
            <p:cNvGrpSpPr/>
            <p:nvPr/>
          </p:nvGrpSpPr>
          <p:grpSpPr>
            <a:xfrm>
              <a:off x="4251620" y="2919398"/>
              <a:ext cx="1042398" cy="1051981"/>
              <a:chOff x="1512930" y="4401103"/>
              <a:chExt cx="597416" cy="602908"/>
            </a:xfrm>
          </p:grpSpPr>
          <p:sp>
            <p:nvSpPr>
              <p:cNvPr id="6" name="Freeform 141"/>
              <p:cNvSpPr>
                <a:spLocks/>
              </p:cNvSpPr>
              <p:nvPr/>
            </p:nvSpPr>
            <p:spPr bwMode="auto">
              <a:xfrm>
                <a:off x="1512930" y="4401103"/>
                <a:ext cx="597415" cy="346089"/>
              </a:xfrm>
              <a:custGeom>
                <a:avLst/>
                <a:gdLst>
                  <a:gd name="T0" fmla="*/ 40 w 184"/>
                  <a:gd name="T1" fmla="*/ 107 h 107"/>
                  <a:gd name="T2" fmla="*/ 9 w 184"/>
                  <a:gd name="T3" fmla="*/ 91 h 107"/>
                  <a:gd name="T4" fmla="*/ 0 w 184"/>
                  <a:gd name="T5" fmla="*/ 77 h 107"/>
                  <a:gd name="T6" fmla="*/ 0 w 184"/>
                  <a:gd name="T7" fmla="*/ 61 h 107"/>
                  <a:gd name="T8" fmla="*/ 9 w 184"/>
                  <a:gd name="T9" fmla="*/ 46 h 107"/>
                  <a:gd name="T10" fmla="*/ 95 w 184"/>
                  <a:gd name="T11" fmla="*/ 3 h 107"/>
                  <a:gd name="T12" fmla="*/ 113 w 184"/>
                  <a:gd name="T13" fmla="*/ 3 h 107"/>
                  <a:gd name="T14" fmla="*/ 178 w 184"/>
                  <a:gd name="T15" fmla="*/ 35 h 107"/>
                  <a:gd name="T16" fmla="*/ 178 w 184"/>
                  <a:gd name="T17" fmla="*/ 50 h 107"/>
                  <a:gd name="T18" fmla="*/ 91 w 184"/>
                  <a:gd name="T19" fmla="*/ 93 h 107"/>
                  <a:gd name="T20" fmla="*/ 84 w 184"/>
                  <a:gd name="T21" fmla="*/ 93 h 107"/>
                  <a:gd name="T22" fmla="*/ 18 w 184"/>
                  <a:gd name="T23" fmla="*/ 61 h 107"/>
                  <a:gd name="T24" fmla="*/ 12 w 184"/>
                  <a:gd name="T25" fmla="*/ 65 h 107"/>
                  <a:gd name="T26" fmla="*/ 12 w 184"/>
                  <a:gd name="T27" fmla="*/ 7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4" h="107">
                    <a:moveTo>
                      <a:pt x="40" y="107"/>
                    </a:moveTo>
                    <a:cubicBezTo>
                      <a:pt x="9" y="91"/>
                      <a:pt x="9" y="91"/>
                      <a:pt x="9" y="91"/>
                    </a:cubicBezTo>
                    <a:cubicBezTo>
                      <a:pt x="3" y="88"/>
                      <a:pt x="0" y="83"/>
                      <a:pt x="0" y="77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54"/>
                      <a:pt x="3" y="49"/>
                      <a:pt x="9" y="46"/>
                    </a:cubicBezTo>
                    <a:cubicBezTo>
                      <a:pt x="95" y="3"/>
                      <a:pt x="95" y="3"/>
                      <a:pt x="95" y="3"/>
                    </a:cubicBezTo>
                    <a:cubicBezTo>
                      <a:pt x="101" y="0"/>
                      <a:pt x="107" y="0"/>
                      <a:pt x="113" y="3"/>
                    </a:cubicBezTo>
                    <a:cubicBezTo>
                      <a:pt x="178" y="35"/>
                      <a:pt x="178" y="35"/>
                      <a:pt x="178" y="35"/>
                    </a:cubicBezTo>
                    <a:cubicBezTo>
                      <a:pt x="184" y="38"/>
                      <a:pt x="184" y="47"/>
                      <a:pt x="178" y="50"/>
                    </a:cubicBezTo>
                    <a:cubicBezTo>
                      <a:pt x="91" y="93"/>
                      <a:pt x="91" y="93"/>
                      <a:pt x="91" y="93"/>
                    </a:cubicBezTo>
                    <a:cubicBezTo>
                      <a:pt x="89" y="94"/>
                      <a:pt x="87" y="94"/>
                      <a:pt x="84" y="93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5" y="60"/>
                      <a:pt x="12" y="62"/>
                      <a:pt x="12" y="65"/>
                    </a:cubicBezTo>
                    <a:cubicBezTo>
                      <a:pt x="12" y="77"/>
                      <a:pt x="12" y="77"/>
                      <a:pt x="12" y="77"/>
                    </a:cubicBezTo>
                  </a:path>
                </a:pathLst>
              </a:custGeom>
              <a:noFill/>
              <a:ln w="3810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" name="Freeform 142"/>
              <p:cNvSpPr>
                <a:spLocks/>
              </p:cNvSpPr>
              <p:nvPr/>
            </p:nvSpPr>
            <p:spPr bwMode="auto">
              <a:xfrm>
                <a:off x="1721682" y="4787019"/>
                <a:ext cx="142830" cy="35708"/>
              </a:xfrm>
              <a:custGeom>
                <a:avLst/>
                <a:gdLst>
                  <a:gd name="T0" fmla="*/ 44 w 44"/>
                  <a:gd name="T1" fmla="*/ 2 h 11"/>
                  <a:gd name="T2" fmla="*/ 28 w 44"/>
                  <a:gd name="T3" fmla="*/ 10 h 11"/>
                  <a:gd name="T4" fmla="*/ 20 w 44"/>
                  <a:gd name="T5" fmla="*/ 10 h 11"/>
                  <a:gd name="T6" fmla="*/ 0 w 44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11">
                    <a:moveTo>
                      <a:pt x="44" y="2"/>
                    </a:moveTo>
                    <a:cubicBezTo>
                      <a:pt x="28" y="10"/>
                      <a:pt x="28" y="10"/>
                      <a:pt x="28" y="10"/>
                    </a:cubicBezTo>
                    <a:cubicBezTo>
                      <a:pt x="25" y="11"/>
                      <a:pt x="23" y="11"/>
                      <a:pt x="20" y="1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3810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" name="Line 143"/>
              <p:cNvSpPr>
                <a:spLocks noChangeShapeType="1"/>
              </p:cNvSpPr>
              <p:nvPr/>
            </p:nvSpPr>
            <p:spPr bwMode="auto">
              <a:xfrm flipH="1">
                <a:off x="1977129" y="4670283"/>
                <a:ext cx="133217" cy="64548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" name="Line 144"/>
              <p:cNvSpPr>
                <a:spLocks noChangeShapeType="1"/>
              </p:cNvSpPr>
              <p:nvPr/>
            </p:nvSpPr>
            <p:spPr bwMode="auto">
              <a:xfrm>
                <a:off x="2084251" y="4572773"/>
                <a:ext cx="0" cy="64548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" name="Freeform 145"/>
              <p:cNvSpPr>
                <a:spLocks/>
              </p:cNvSpPr>
              <p:nvPr/>
            </p:nvSpPr>
            <p:spPr bwMode="auto">
              <a:xfrm>
                <a:off x="1643400" y="4692257"/>
                <a:ext cx="78282" cy="168924"/>
              </a:xfrm>
              <a:custGeom>
                <a:avLst/>
                <a:gdLst>
                  <a:gd name="T0" fmla="*/ 57 w 57"/>
                  <a:gd name="T1" fmla="*/ 123 h 123"/>
                  <a:gd name="T2" fmla="*/ 28 w 57"/>
                  <a:gd name="T3" fmla="*/ 90 h 123"/>
                  <a:gd name="T4" fmla="*/ 0 w 57"/>
                  <a:gd name="T5" fmla="*/ 95 h 123"/>
                  <a:gd name="T6" fmla="*/ 0 w 57"/>
                  <a:gd name="T7" fmla="*/ 0 h 123"/>
                  <a:gd name="T8" fmla="*/ 57 w 57"/>
                  <a:gd name="T9" fmla="*/ 29 h 123"/>
                  <a:gd name="T10" fmla="*/ 57 w 57"/>
                  <a:gd name="T11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123">
                    <a:moveTo>
                      <a:pt x="57" y="123"/>
                    </a:moveTo>
                    <a:lnTo>
                      <a:pt x="28" y="90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57" y="29"/>
                    </a:lnTo>
                    <a:lnTo>
                      <a:pt x="57" y="123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146"/>
              <p:cNvSpPr>
                <a:spLocks/>
              </p:cNvSpPr>
              <p:nvPr/>
            </p:nvSpPr>
            <p:spPr bwMode="auto">
              <a:xfrm>
                <a:off x="1902967" y="4734831"/>
                <a:ext cx="185405" cy="269180"/>
              </a:xfrm>
              <a:custGeom>
                <a:avLst/>
                <a:gdLst>
                  <a:gd name="T0" fmla="*/ 55 w 57"/>
                  <a:gd name="T1" fmla="*/ 40 h 83"/>
                  <a:gd name="T2" fmla="*/ 0 w 57"/>
                  <a:gd name="T3" fmla="*/ 0 h 83"/>
                  <a:gd name="T4" fmla="*/ 0 w 57"/>
                  <a:gd name="T5" fmla="*/ 68 h 83"/>
                  <a:gd name="T6" fmla="*/ 3 w 57"/>
                  <a:gd name="T7" fmla="*/ 69 h 83"/>
                  <a:gd name="T8" fmla="*/ 19 w 57"/>
                  <a:gd name="T9" fmla="*/ 54 h 83"/>
                  <a:gd name="T10" fmla="*/ 34 w 57"/>
                  <a:gd name="T11" fmla="*/ 80 h 83"/>
                  <a:gd name="T12" fmla="*/ 40 w 57"/>
                  <a:gd name="T13" fmla="*/ 81 h 83"/>
                  <a:gd name="T14" fmla="*/ 47 w 57"/>
                  <a:gd name="T15" fmla="*/ 77 h 83"/>
                  <a:gd name="T16" fmla="*/ 49 w 57"/>
                  <a:gd name="T17" fmla="*/ 71 h 83"/>
                  <a:gd name="T18" fmla="*/ 34 w 57"/>
                  <a:gd name="T19" fmla="*/ 46 h 83"/>
                  <a:gd name="T20" fmla="*/ 53 w 57"/>
                  <a:gd name="T21" fmla="*/ 46 h 83"/>
                  <a:gd name="T22" fmla="*/ 55 w 57"/>
                  <a:gd name="T23" fmla="*/ 4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" h="83">
                    <a:moveTo>
                      <a:pt x="55" y="4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0"/>
                      <a:pt x="2" y="70"/>
                      <a:pt x="3" y="69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34" y="80"/>
                      <a:pt x="34" y="80"/>
                      <a:pt x="34" y="80"/>
                    </a:cubicBezTo>
                    <a:cubicBezTo>
                      <a:pt x="35" y="82"/>
                      <a:pt x="38" y="83"/>
                      <a:pt x="40" y="81"/>
                    </a:cubicBezTo>
                    <a:cubicBezTo>
                      <a:pt x="47" y="77"/>
                      <a:pt x="47" y="77"/>
                      <a:pt x="47" y="77"/>
                    </a:cubicBezTo>
                    <a:cubicBezTo>
                      <a:pt x="49" y="76"/>
                      <a:pt x="50" y="73"/>
                      <a:pt x="49" y="71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53" y="46"/>
                      <a:pt x="53" y="46"/>
                      <a:pt x="53" y="46"/>
                    </a:cubicBezTo>
                    <a:cubicBezTo>
                      <a:pt x="55" y="46"/>
                      <a:pt x="57" y="41"/>
                      <a:pt x="55" y="40"/>
                    </a:cubicBezTo>
                    <a:close/>
                  </a:path>
                </a:pathLst>
              </a:custGeom>
              <a:noFill/>
              <a:ln w="3810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7" name="Oval 16"/>
            <p:cNvSpPr/>
            <p:nvPr/>
          </p:nvSpPr>
          <p:spPr bwMode="auto">
            <a:xfrm>
              <a:off x="3494270" y="2203266"/>
              <a:ext cx="2614248" cy="2614248"/>
            </a:xfrm>
            <a:prstGeom prst="ellipse">
              <a:avLst/>
            </a:prstGeom>
            <a:noFill/>
            <a:ln w="47625" cap="rnd" cmpd="sng" algn="ctr">
              <a:solidFill>
                <a:schemeClr val="accent5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8" name="Group 5"/>
            <p:cNvGrpSpPr>
              <a:grpSpLocks noChangeAspect="1"/>
            </p:cNvGrpSpPr>
            <p:nvPr/>
          </p:nvGrpSpPr>
          <p:grpSpPr bwMode="auto">
            <a:xfrm>
              <a:off x="3568701" y="2262001"/>
              <a:ext cx="2465388" cy="2465387"/>
              <a:chOff x="2248" y="1383"/>
              <a:chExt cx="1553" cy="1553"/>
            </a:xfrm>
            <a:solidFill>
              <a:schemeClr val="accent2"/>
            </a:solidFill>
          </p:grpSpPr>
          <p:sp>
            <p:nvSpPr>
              <p:cNvPr id="21" name="Freeform 7"/>
              <p:cNvSpPr>
                <a:spLocks/>
              </p:cNvSpPr>
              <p:nvPr/>
            </p:nvSpPr>
            <p:spPr bwMode="auto">
              <a:xfrm>
                <a:off x="3025" y="1384"/>
                <a:ext cx="776" cy="776"/>
              </a:xfrm>
              <a:custGeom>
                <a:avLst/>
                <a:gdLst>
                  <a:gd name="T0" fmla="*/ 6467 w 6467"/>
                  <a:gd name="T1" fmla="*/ 6466 h 6466"/>
                  <a:gd name="T2" fmla="*/ 0 w 6467"/>
                  <a:gd name="T3" fmla="*/ 0 h 6466"/>
                  <a:gd name="T4" fmla="*/ 0 w 6467"/>
                  <a:gd name="T5" fmla="*/ 0 h 6466"/>
                  <a:gd name="T6" fmla="*/ 0 w 6467"/>
                  <a:gd name="T7" fmla="*/ 1293 h 6466"/>
                  <a:gd name="T8" fmla="*/ 5174 w 6467"/>
                  <a:gd name="T9" fmla="*/ 6466 h 6466"/>
                  <a:gd name="T10" fmla="*/ 5174 w 6467"/>
                  <a:gd name="T11" fmla="*/ 6466 h 6466"/>
                  <a:gd name="T12" fmla="*/ 6467 w 6467"/>
                  <a:gd name="T13" fmla="*/ 6466 h 6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67" h="6466">
                    <a:moveTo>
                      <a:pt x="6467" y="6466"/>
                    </a:moveTo>
                    <a:cubicBezTo>
                      <a:pt x="6467" y="2895"/>
                      <a:pt x="3572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93"/>
                    </a:lnTo>
                    <a:cubicBezTo>
                      <a:pt x="2858" y="1293"/>
                      <a:pt x="5174" y="3609"/>
                      <a:pt x="5174" y="6466"/>
                    </a:cubicBezTo>
                    <a:cubicBezTo>
                      <a:pt x="5174" y="6466"/>
                      <a:pt x="5174" y="6466"/>
                      <a:pt x="5174" y="6466"/>
                    </a:cubicBezTo>
                    <a:lnTo>
                      <a:pt x="6467" y="6466"/>
                    </a:lnTo>
                    <a:close/>
                  </a:path>
                </a:pathLst>
              </a:custGeom>
              <a:solidFill>
                <a:schemeClr val="accent3"/>
              </a:solidFill>
              <a:ln w="381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8"/>
              <p:cNvSpPr>
                <a:spLocks/>
              </p:cNvSpPr>
              <p:nvPr/>
            </p:nvSpPr>
            <p:spPr bwMode="auto">
              <a:xfrm>
                <a:off x="3025" y="2160"/>
                <a:ext cx="776" cy="776"/>
              </a:xfrm>
              <a:custGeom>
                <a:avLst/>
                <a:gdLst>
                  <a:gd name="T0" fmla="*/ 0 w 6467"/>
                  <a:gd name="T1" fmla="*/ 6467 h 6467"/>
                  <a:gd name="T2" fmla="*/ 6467 w 6467"/>
                  <a:gd name="T3" fmla="*/ 0 h 6467"/>
                  <a:gd name="T4" fmla="*/ 5174 w 6467"/>
                  <a:gd name="T5" fmla="*/ 0 h 6467"/>
                  <a:gd name="T6" fmla="*/ 0 w 6467"/>
                  <a:gd name="T7" fmla="*/ 5174 h 6467"/>
                  <a:gd name="T8" fmla="*/ 0 w 6467"/>
                  <a:gd name="T9" fmla="*/ 6467 h 6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67" h="6467">
                    <a:moveTo>
                      <a:pt x="0" y="6467"/>
                    </a:moveTo>
                    <a:cubicBezTo>
                      <a:pt x="3572" y="6467"/>
                      <a:pt x="6467" y="3572"/>
                      <a:pt x="6467" y="0"/>
                    </a:cubicBezTo>
                    <a:lnTo>
                      <a:pt x="5174" y="0"/>
                    </a:lnTo>
                    <a:cubicBezTo>
                      <a:pt x="5174" y="2858"/>
                      <a:pt x="2858" y="5174"/>
                      <a:pt x="0" y="5174"/>
                    </a:cubicBezTo>
                    <a:lnTo>
                      <a:pt x="0" y="6467"/>
                    </a:lnTo>
                    <a:close/>
                  </a:path>
                </a:pathLst>
              </a:custGeom>
              <a:solidFill>
                <a:schemeClr val="accent4"/>
              </a:solidFill>
              <a:ln w="381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2248" y="2160"/>
                <a:ext cx="777" cy="776"/>
              </a:xfrm>
              <a:custGeom>
                <a:avLst/>
                <a:gdLst>
                  <a:gd name="T0" fmla="*/ 0 w 12933"/>
                  <a:gd name="T1" fmla="*/ 0 h 12934"/>
                  <a:gd name="T2" fmla="*/ 12933 w 12933"/>
                  <a:gd name="T3" fmla="*/ 12934 h 12934"/>
                  <a:gd name="T4" fmla="*/ 12933 w 12933"/>
                  <a:gd name="T5" fmla="*/ 12934 h 12934"/>
                  <a:gd name="T6" fmla="*/ 12933 w 12933"/>
                  <a:gd name="T7" fmla="*/ 10347 h 12934"/>
                  <a:gd name="T8" fmla="*/ 2587 w 12933"/>
                  <a:gd name="T9" fmla="*/ 0 h 12934"/>
                  <a:gd name="T10" fmla="*/ 2587 w 12933"/>
                  <a:gd name="T11" fmla="*/ 0 h 12934"/>
                  <a:gd name="T12" fmla="*/ 0 w 12933"/>
                  <a:gd name="T13" fmla="*/ 0 h 129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33" h="12934">
                    <a:moveTo>
                      <a:pt x="0" y="0"/>
                    </a:moveTo>
                    <a:cubicBezTo>
                      <a:pt x="0" y="7143"/>
                      <a:pt x="5791" y="12934"/>
                      <a:pt x="12933" y="12934"/>
                    </a:cubicBezTo>
                    <a:cubicBezTo>
                      <a:pt x="12933" y="12934"/>
                      <a:pt x="12933" y="12934"/>
                      <a:pt x="12933" y="12934"/>
                    </a:cubicBezTo>
                    <a:lnTo>
                      <a:pt x="12933" y="10347"/>
                    </a:lnTo>
                    <a:cubicBezTo>
                      <a:pt x="7219" y="10347"/>
                      <a:pt x="2587" y="5715"/>
                      <a:pt x="2587" y="0"/>
                    </a:cubicBezTo>
                    <a:cubicBezTo>
                      <a:pt x="2587" y="0"/>
                      <a:pt x="2587" y="0"/>
                      <a:pt x="25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0"/>
              <p:cNvSpPr>
                <a:spLocks/>
              </p:cNvSpPr>
              <p:nvPr/>
            </p:nvSpPr>
            <p:spPr bwMode="auto">
              <a:xfrm>
                <a:off x="2248" y="1383"/>
                <a:ext cx="777" cy="777"/>
              </a:xfrm>
              <a:custGeom>
                <a:avLst/>
                <a:gdLst>
                  <a:gd name="T0" fmla="*/ 12933 w 12933"/>
                  <a:gd name="T1" fmla="*/ 0 h 12933"/>
                  <a:gd name="T2" fmla="*/ 0 w 12933"/>
                  <a:gd name="T3" fmla="*/ 12933 h 12933"/>
                  <a:gd name="T4" fmla="*/ 2587 w 12933"/>
                  <a:gd name="T5" fmla="*/ 12933 h 12933"/>
                  <a:gd name="T6" fmla="*/ 12933 w 12933"/>
                  <a:gd name="T7" fmla="*/ 2587 h 12933"/>
                  <a:gd name="T8" fmla="*/ 12933 w 12933"/>
                  <a:gd name="T9" fmla="*/ 0 h 12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33" h="12933">
                    <a:moveTo>
                      <a:pt x="12933" y="0"/>
                    </a:moveTo>
                    <a:cubicBezTo>
                      <a:pt x="5791" y="0"/>
                      <a:pt x="0" y="5791"/>
                      <a:pt x="0" y="12933"/>
                    </a:cubicBezTo>
                    <a:lnTo>
                      <a:pt x="2587" y="12933"/>
                    </a:lnTo>
                    <a:cubicBezTo>
                      <a:pt x="2587" y="7219"/>
                      <a:pt x="7219" y="2587"/>
                      <a:pt x="12933" y="2587"/>
                    </a:cubicBezTo>
                    <a:lnTo>
                      <a:pt x="12933" y="0"/>
                    </a:lnTo>
                    <a:close/>
                  </a:path>
                </a:pathLst>
              </a:custGeom>
              <a:grpFill/>
              <a:ln w="381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6" name="Oval 25"/>
            <p:cNvSpPr/>
            <p:nvPr/>
          </p:nvSpPr>
          <p:spPr bwMode="auto">
            <a:xfrm>
              <a:off x="3714750" y="2514600"/>
              <a:ext cx="285750" cy="28575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5591175" y="2514600"/>
              <a:ext cx="285750" cy="28575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3724275" y="4210050"/>
              <a:ext cx="285750" cy="28575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5581650" y="4238625"/>
              <a:ext cx="285750" cy="28575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3" name="Rectangle 13"/>
          <p:cNvSpPr txBox="1">
            <a:spLocks noChangeArrowheads="1"/>
          </p:cNvSpPr>
          <p:nvPr/>
        </p:nvSpPr>
        <p:spPr bwMode="gray">
          <a:xfrm>
            <a:off x="460373" y="1500552"/>
            <a:ext cx="3494270" cy="1405428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03200" indent="-203200" algn="l" rtl="0" eaLnBrk="1" fontAlgn="base" hangingPunct="1">
              <a:spcBef>
                <a:spcPct val="6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8000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863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041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498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95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4130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8702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GB" altLang="en-US" sz="1600" kern="0" dirty="0">
                <a:solidFill>
                  <a:schemeClr val="tx2"/>
                </a:solidFill>
                <a:hlinkClick r:id="rId2"/>
              </a:rPr>
              <a:t>https://www.worldofdavidwalliams.com/elevenses</a:t>
            </a:r>
            <a:r>
              <a:rPr lang="en-GB" altLang="en-US" sz="1600" kern="0" dirty="0" smtClean="0">
                <a:solidFill>
                  <a:schemeClr val="tx2"/>
                </a:solidFill>
                <a:hlinkClick r:id="rId2"/>
              </a:rPr>
              <a:t>/</a:t>
            </a:r>
            <a:r>
              <a:rPr lang="en-GB" altLang="en-US" sz="1600" kern="0" dirty="0" smtClean="0">
                <a:solidFill>
                  <a:schemeClr val="tx2"/>
                </a:solidFill>
              </a:rPr>
              <a:t> </a:t>
            </a:r>
            <a:endParaRPr lang="en-GB" altLang="en-US" sz="1600" kern="0" dirty="0">
              <a:solidFill>
                <a:schemeClr val="tx2"/>
              </a:solidFill>
            </a:endParaRPr>
          </a:p>
        </p:txBody>
      </p:sp>
      <p:sp>
        <p:nvSpPr>
          <p:cNvPr id="34" name="Rectangle 13"/>
          <p:cNvSpPr txBox="1">
            <a:spLocks noChangeArrowheads="1"/>
          </p:cNvSpPr>
          <p:nvPr/>
        </p:nvSpPr>
        <p:spPr bwMode="gray">
          <a:xfrm>
            <a:off x="5644968" y="1500552"/>
            <a:ext cx="3494270" cy="1405428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03200" indent="-203200" algn="l" rtl="0" eaLnBrk="1" fontAlgn="base" hangingPunct="1">
              <a:spcBef>
                <a:spcPct val="6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8000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863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041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498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95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4130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8702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GB" altLang="en-US" sz="1600" kern="0" dirty="0">
                <a:solidFill>
                  <a:schemeClr val="tx2"/>
                </a:solidFill>
                <a:hlinkClick r:id="rId3"/>
              </a:rPr>
              <a:t>https://</a:t>
            </a:r>
            <a:r>
              <a:rPr lang="en-GB" altLang="en-US" sz="1600" kern="0" dirty="0" smtClean="0">
                <a:solidFill>
                  <a:schemeClr val="tx2"/>
                </a:solidFill>
                <a:hlinkClick r:id="rId3"/>
              </a:rPr>
              <a:t>www.audible.co.uk/search?keywords=free+children+books&amp;ref=a_hp_t1_header_search</a:t>
            </a:r>
            <a:r>
              <a:rPr lang="en-GB" altLang="en-US" sz="1600" kern="0" dirty="0" smtClean="0">
                <a:solidFill>
                  <a:schemeClr val="tx2"/>
                </a:solidFill>
              </a:rPr>
              <a:t>  </a:t>
            </a:r>
            <a:r>
              <a:rPr lang="en-GB" altLang="en-US" sz="1600" kern="0" dirty="0">
                <a:solidFill>
                  <a:schemeClr val="tx2"/>
                </a:solidFill>
              </a:rPr>
              <a:t>(free audible books for kids)</a:t>
            </a:r>
          </a:p>
        </p:txBody>
      </p:sp>
      <p:sp>
        <p:nvSpPr>
          <p:cNvPr id="35" name="Rectangle 13"/>
          <p:cNvSpPr txBox="1">
            <a:spLocks noChangeArrowheads="1"/>
          </p:cNvSpPr>
          <p:nvPr/>
        </p:nvSpPr>
        <p:spPr bwMode="gray">
          <a:xfrm>
            <a:off x="460373" y="4114800"/>
            <a:ext cx="3494270" cy="1405428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03200" indent="-203200" algn="l" rtl="0" eaLnBrk="1" fontAlgn="base" hangingPunct="1">
              <a:spcBef>
                <a:spcPct val="6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8000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863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041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498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95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4130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8702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GB" altLang="en-US" sz="1600" kern="0" dirty="0">
                <a:solidFill>
                  <a:schemeClr val="tx2"/>
                </a:solidFill>
                <a:hlinkClick r:id="rId4"/>
              </a:rPr>
              <a:t>https://www.storynory.com</a:t>
            </a:r>
            <a:r>
              <a:rPr lang="en-GB" altLang="en-US" sz="1600" kern="0" dirty="0" smtClean="0">
                <a:solidFill>
                  <a:schemeClr val="tx2"/>
                </a:solidFill>
                <a:hlinkClick r:id="rId4"/>
              </a:rPr>
              <a:t>/</a:t>
            </a:r>
            <a:r>
              <a:rPr lang="en-GB" altLang="en-US" sz="1600" kern="0" dirty="0" smtClean="0">
                <a:solidFill>
                  <a:schemeClr val="tx2"/>
                </a:solidFill>
              </a:rPr>
              <a:t> </a:t>
            </a:r>
            <a:endParaRPr lang="en-GB" altLang="en-US" sz="1600" kern="0" dirty="0">
              <a:solidFill>
                <a:schemeClr val="tx2"/>
              </a:solidFill>
            </a:endParaRPr>
          </a:p>
        </p:txBody>
      </p:sp>
      <p:sp>
        <p:nvSpPr>
          <p:cNvPr id="36" name="Rectangle 13"/>
          <p:cNvSpPr txBox="1">
            <a:spLocks noChangeArrowheads="1"/>
          </p:cNvSpPr>
          <p:nvPr/>
        </p:nvSpPr>
        <p:spPr bwMode="gray">
          <a:xfrm>
            <a:off x="5644968" y="4114800"/>
            <a:ext cx="3494270" cy="1405428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03200" indent="-203200" algn="l" rtl="0" eaLnBrk="1" fontAlgn="base" hangingPunct="1">
              <a:spcBef>
                <a:spcPct val="6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8000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863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041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498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95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4130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8702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GB" altLang="en-US" sz="1600" kern="0" dirty="0">
                <a:solidFill>
                  <a:schemeClr val="tx2"/>
                </a:solidFill>
                <a:hlinkClick r:id="rId5"/>
              </a:rPr>
              <a:t>http://www.audiobooktreasury.com/free-audiobooks/childrens</a:t>
            </a:r>
            <a:r>
              <a:rPr lang="en-GB" altLang="en-US" sz="1600" kern="0" dirty="0" smtClean="0">
                <a:solidFill>
                  <a:schemeClr val="tx2"/>
                </a:solidFill>
                <a:hlinkClick r:id="rId5"/>
              </a:rPr>
              <a:t>/</a:t>
            </a:r>
            <a:r>
              <a:rPr lang="en-GB" altLang="en-US" sz="1600" kern="0" dirty="0" smtClean="0">
                <a:solidFill>
                  <a:schemeClr val="tx2"/>
                </a:solidFill>
              </a:rPr>
              <a:t> </a:t>
            </a:r>
            <a:endParaRPr lang="en-GB" altLang="en-US" sz="1600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8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 bwMode="auto">
          <a:xfrm>
            <a:off x="460375" y="1829720"/>
            <a:ext cx="941388" cy="941388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 and </a:t>
            </a:r>
            <a:r>
              <a:rPr lang="en-GB" dirty="0" smtClean="0"/>
              <a:t>Educational 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B7A6-5C35-41B5-B4ED-CC62B94D83ED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6FE903-C87A-475D-A5D5-6ED389955D49}" type="datetime4">
              <a:rPr lang="en-GB" altLang="en-US" smtClean="0"/>
              <a:pPr/>
              <a:t>05 February 2021</a:t>
            </a:fld>
            <a:endParaRPr lang="en-GB" altLang="en-US"/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gray">
          <a:xfrm>
            <a:off x="1598293" y="1829720"/>
            <a:ext cx="3244640" cy="87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3200" indent="-203200" algn="l" rtl="0" eaLnBrk="1" fontAlgn="base" hangingPunct="1">
              <a:spcBef>
                <a:spcPct val="6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8000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863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041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498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95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4130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8702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GB" altLang="en-US" sz="1800" b="1" kern="0" dirty="0" smtClean="0">
                <a:solidFill>
                  <a:schemeClr val="accent3"/>
                </a:solidFill>
              </a:rPr>
              <a:t>FUN</a:t>
            </a:r>
            <a:endParaRPr lang="en-GB" altLang="en-US" sz="1800" b="1" kern="0" dirty="0">
              <a:solidFill>
                <a:schemeClr val="accent3"/>
              </a:solidFill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GB" altLang="en-US" sz="1600" kern="0" dirty="0">
                <a:solidFill>
                  <a:schemeClr val="tx2"/>
                </a:solidFill>
              </a:rPr>
              <a:t>Meet a tiger up close and personal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altLang="en-US" sz="1600" kern="0" dirty="0">
                <a:solidFill>
                  <a:schemeClr val="tx2"/>
                </a:solidFill>
              </a:rPr>
              <a:t>Type in your phones </a:t>
            </a:r>
            <a:r>
              <a:rPr lang="en-GB" altLang="en-US" sz="1600" kern="0" dirty="0" smtClean="0">
                <a:solidFill>
                  <a:schemeClr val="tx2"/>
                </a:solidFill>
              </a:rPr>
              <a:t>Google </a:t>
            </a:r>
            <a:r>
              <a:rPr lang="en-GB" altLang="en-US" sz="1600" kern="0" dirty="0">
                <a:solidFill>
                  <a:schemeClr val="tx2"/>
                </a:solidFill>
              </a:rPr>
              <a:t>browser  </a:t>
            </a:r>
            <a:r>
              <a:rPr lang="en-GB" altLang="en-US" sz="1600" kern="0" dirty="0" smtClean="0">
                <a:solidFill>
                  <a:schemeClr val="tx2"/>
                </a:solidFill>
              </a:rPr>
              <a:t>“tiger” </a:t>
            </a:r>
            <a:r>
              <a:rPr lang="en-GB" altLang="en-US" sz="1600" kern="0" dirty="0">
                <a:solidFill>
                  <a:schemeClr val="tx2"/>
                </a:solidFill>
              </a:rPr>
              <a:t>and scroll down to view in </a:t>
            </a:r>
            <a:r>
              <a:rPr lang="en-GB" altLang="en-US" sz="1600" kern="0" dirty="0" smtClean="0">
                <a:solidFill>
                  <a:schemeClr val="tx2"/>
                </a:solidFill>
              </a:rPr>
              <a:t>3D. </a:t>
            </a:r>
            <a:endParaRPr lang="en-GB" altLang="en-US" sz="1600" kern="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altLang="en-US" sz="1600" kern="0" dirty="0">
                <a:solidFill>
                  <a:schemeClr val="tx2"/>
                </a:solidFill>
              </a:rPr>
              <a:t>Try with different animals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60375" y="4025632"/>
            <a:ext cx="941388" cy="941388"/>
          </a:xfrm>
          <a:prstGeom prst="ellipse">
            <a:avLst/>
          </a:prstGeom>
          <a:solidFill>
            <a:srgbClr val="932077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13"/>
          <p:cNvSpPr txBox="1">
            <a:spLocks noChangeArrowheads="1"/>
          </p:cNvSpPr>
          <p:nvPr/>
        </p:nvSpPr>
        <p:spPr bwMode="gray">
          <a:xfrm>
            <a:off x="1598293" y="4025632"/>
            <a:ext cx="3244640" cy="87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3200" indent="-203200" algn="l" rtl="0" eaLnBrk="1" fontAlgn="base" hangingPunct="1">
              <a:spcBef>
                <a:spcPct val="6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8000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863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041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498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95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4130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8702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GB" altLang="en-US" sz="1800" b="1" kern="0" dirty="0">
                <a:solidFill>
                  <a:srgbClr val="932077"/>
                </a:solidFill>
              </a:rPr>
              <a:t>BBC website – </a:t>
            </a:r>
            <a:r>
              <a:rPr lang="en-GB" altLang="en-US" sz="1800" b="1" kern="0" dirty="0" err="1">
                <a:solidFill>
                  <a:srgbClr val="932077"/>
                </a:solidFill>
              </a:rPr>
              <a:t>Bitesize</a:t>
            </a:r>
            <a:r>
              <a:rPr lang="en-GB" altLang="en-US" sz="1800" b="1" kern="0" dirty="0">
                <a:solidFill>
                  <a:srgbClr val="932077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altLang="en-US" sz="1600" kern="0" dirty="0">
                <a:solidFill>
                  <a:schemeClr val="tx2"/>
                </a:solidFill>
                <a:hlinkClick r:id="rId2"/>
              </a:rPr>
              <a:t>https://</a:t>
            </a:r>
            <a:r>
              <a:rPr lang="en-GB" altLang="en-US" sz="1600" kern="0" dirty="0" smtClean="0">
                <a:solidFill>
                  <a:schemeClr val="tx2"/>
                </a:solidFill>
                <a:hlinkClick r:id="rId2"/>
              </a:rPr>
              <a:t>www.bbc.co.uk/bitesize</a:t>
            </a:r>
            <a:r>
              <a:rPr lang="en-GB" altLang="en-US" sz="1600" kern="0" dirty="0" smtClean="0">
                <a:solidFill>
                  <a:schemeClr val="tx2"/>
                </a:solidFill>
              </a:rPr>
              <a:t>  </a:t>
            </a:r>
            <a:r>
              <a:rPr lang="en-GB" altLang="en-US" sz="1600" kern="0" dirty="0">
                <a:solidFill>
                  <a:schemeClr val="tx2"/>
                </a:solidFill>
              </a:rPr>
              <a:t>(by age groupings)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altLang="en-US" sz="1600" kern="0" dirty="0" err="1">
                <a:solidFill>
                  <a:schemeClr val="tx2"/>
                </a:solidFill>
              </a:rPr>
              <a:t>Bitesize</a:t>
            </a:r>
            <a:r>
              <a:rPr lang="en-GB" altLang="en-US" sz="1600" kern="0" dirty="0">
                <a:solidFill>
                  <a:schemeClr val="tx2"/>
                </a:solidFill>
              </a:rPr>
              <a:t> app available for both </a:t>
            </a:r>
            <a:r>
              <a:rPr lang="en-GB" altLang="en-US" sz="1600" kern="0" dirty="0" err="1">
                <a:solidFill>
                  <a:schemeClr val="tx2"/>
                </a:solidFill>
              </a:rPr>
              <a:t>iOs</a:t>
            </a:r>
            <a:r>
              <a:rPr lang="en-GB" altLang="en-US" sz="1600" kern="0" dirty="0">
                <a:solidFill>
                  <a:schemeClr val="tx2"/>
                </a:solidFill>
              </a:rPr>
              <a:t> and Android users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26388" y="4268696"/>
            <a:ext cx="572766" cy="485277"/>
            <a:chOff x="3941177" y="3007269"/>
            <a:chExt cx="572766" cy="485277"/>
          </a:xfrm>
        </p:grpSpPr>
        <p:sp>
          <p:nvSpPr>
            <p:cNvPr id="26" name="Freeform 146"/>
            <p:cNvSpPr>
              <a:spLocks/>
            </p:cNvSpPr>
            <p:nvPr/>
          </p:nvSpPr>
          <p:spPr bwMode="auto">
            <a:xfrm>
              <a:off x="4138967" y="3071017"/>
              <a:ext cx="167844" cy="243684"/>
            </a:xfrm>
            <a:custGeom>
              <a:avLst/>
              <a:gdLst>
                <a:gd name="T0" fmla="*/ 55 w 57"/>
                <a:gd name="T1" fmla="*/ 40 h 83"/>
                <a:gd name="T2" fmla="*/ 0 w 57"/>
                <a:gd name="T3" fmla="*/ 0 h 83"/>
                <a:gd name="T4" fmla="*/ 0 w 57"/>
                <a:gd name="T5" fmla="*/ 68 h 83"/>
                <a:gd name="T6" fmla="*/ 3 w 57"/>
                <a:gd name="T7" fmla="*/ 69 h 83"/>
                <a:gd name="T8" fmla="*/ 19 w 57"/>
                <a:gd name="T9" fmla="*/ 54 h 83"/>
                <a:gd name="T10" fmla="*/ 34 w 57"/>
                <a:gd name="T11" fmla="*/ 80 h 83"/>
                <a:gd name="T12" fmla="*/ 40 w 57"/>
                <a:gd name="T13" fmla="*/ 81 h 83"/>
                <a:gd name="T14" fmla="*/ 47 w 57"/>
                <a:gd name="T15" fmla="*/ 77 h 83"/>
                <a:gd name="T16" fmla="*/ 49 w 57"/>
                <a:gd name="T17" fmla="*/ 71 h 83"/>
                <a:gd name="T18" fmla="*/ 34 w 57"/>
                <a:gd name="T19" fmla="*/ 46 h 83"/>
                <a:gd name="T20" fmla="*/ 53 w 57"/>
                <a:gd name="T21" fmla="*/ 46 h 83"/>
                <a:gd name="T22" fmla="*/ 55 w 57"/>
                <a:gd name="T23" fmla="*/ 4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83">
                  <a:moveTo>
                    <a:pt x="55" y="4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0"/>
                    <a:pt x="2" y="70"/>
                    <a:pt x="3" y="69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5" y="82"/>
                    <a:pt x="38" y="83"/>
                    <a:pt x="40" y="81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9" y="76"/>
                    <a:pt x="50" y="73"/>
                    <a:pt x="49" y="71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5" y="46"/>
                    <a:pt x="57" y="41"/>
                    <a:pt x="55" y="40"/>
                  </a:cubicBezTo>
                  <a:close/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3941177" y="3007269"/>
              <a:ext cx="572766" cy="485277"/>
              <a:chOff x="3941177" y="3098740"/>
              <a:chExt cx="572766" cy="485277"/>
            </a:xfrm>
          </p:grpSpPr>
          <p:sp>
            <p:nvSpPr>
              <p:cNvPr id="28" name="Line 72"/>
              <p:cNvSpPr>
                <a:spLocks noChangeShapeType="1"/>
              </p:cNvSpPr>
              <p:nvPr/>
            </p:nvSpPr>
            <p:spPr bwMode="auto">
              <a:xfrm>
                <a:off x="4436952" y="3496527"/>
                <a:ext cx="10499" cy="0"/>
              </a:xfrm>
              <a:prstGeom prst="line">
                <a:avLst/>
              </a:prstGeom>
              <a:noFill/>
              <a:ln w="285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73"/>
              <p:cNvSpPr>
                <a:spLocks/>
              </p:cNvSpPr>
              <p:nvPr/>
            </p:nvSpPr>
            <p:spPr bwMode="auto">
              <a:xfrm>
                <a:off x="3941177" y="3098740"/>
                <a:ext cx="572766" cy="418784"/>
              </a:xfrm>
              <a:custGeom>
                <a:avLst/>
                <a:gdLst>
                  <a:gd name="T0" fmla="*/ 200 w 208"/>
                  <a:gd name="T1" fmla="*/ 152 h 152"/>
                  <a:gd name="T2" fmla="*/ 8 w 208"/>
                  <a:gd name="T3" fmla="*/ 152 h 152"/>
                  <a:gd name="T4" fmla="*/ 0 w 208"/>
                  <a:gd name="T5" fmla="*/ 144 h 152"/>
                  <a:gd name="T6" fmla="*/ 0 w 208"/>
                  <a:gd name="T7" fmla="*/ 8 h 152"/>
                  <a:gd name="T8" fmla="*/ 8 w 208"/>
                  <a:gd name="T9" fmla="*/ 0 h 152"/>
                  <a:gd name="T10" fmla="*/ 200 w 208"/>
                  <a:gd name="T11" fmla="*/ 0 h 152"/>
                  <a:gd name="T12" fmla="*/ 208 w 208"/>
                  <a:gd name="T13" fmla="*/ 8 h 152"/>
                  <a:gd name="T14" fmla="*/ 208 w 208"/>
                  <a:gd name="T15" fmla="*/ 144 h 152"/>
                  <a:gd name="T16" fmla="*/ 200 w 208"/>
                  <a:gd name="T17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8" h="152">
                    <a:moveTo>
                      <a:pt x="200" y="152"/>
                    </a:moveTo>
                    <a:cubicBezTo>
                      <a:pt x="8" y="152"/>
                      <a:pt x="8" y="152"/>
                      <a:pt x="8" y="152"/>
                    </a:cubicBezTo>
                    <a:cubicBezTo>
                      <a:pt x="4" y="152"/>
                      <a:pt x="0" y="148"/>
                      <a:pt x="0" y="14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4" y="0"/>
                      <a:pt x="208" y="4"/>
                      <a:pt x="208" y="8"/>
                    </a:cubicBezTo>
                    <a:cubicBezTo>
                      <a:pt x="208" y="144"/>
                      <a:pt x="208" y="144"/>
                      <a:pt x="208" y="144"/>
                    </a:cubicBezTo>
                    <a:cubicBezTo>
                      <a:pt x="208" y="148"/>
                      <a:pt x="204" y="152"/>
                      <a:pt x="200" y="152"/>
                    </a:cubicBezTo>
                    <a:close/>
                  </a:path>
                </a:pathLst>
              </a:custGeom>
              <a:noFill/>
              <a:ln w="285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Line 74"/>
              <p:cNvSpPr>
                <a:spLocks noChangeShapeType="1"/>
              </p:cNvSpPr>
              <p:nvPr/>
            </p:nvSpPr>
            <p:spPr bwMode="auto">
              <a:xfrm>
                <a:off x="3941177" y="3474363"/>
                <a:ext cx="572766" cy="0"/>
              </a:xfrm>
              <a:prstGeom prst="line">
                <a:avLst/>
              </a:prstGeom>
              <a:noFill/>
              <a:ln w="285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Line 75"/>
              <p:cNvSpPr>
                <a:spLocks noChangeShapeType="1"/>
              </p:cNvSpPr>
              <p:nvPr/>
            </p:nvSpPr>
            <p:spPr bwMode="auto">
              <a:xfrm>
                <a:off x="4105657" y="3584017"/>
                <a:ext cx="242638" cy="0"/>
              </a:xfrm>
              <a:prstGeom prst="line">
                <a:avLst/>
              </a:prstGeom>
              <a:noFill/>
              <a:ln w="285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Line 76"/>
              <p:cNvSpPr>
                <a:spLocks noChangeShapeType="1"/>
              </p:cNvSpPr>
              <p:nvPr/>
            </p:nvSpPr>
            <p:spPr bwMode="auto">
              <a:xfrm flipV="1">
                <a:off x="4194314" y="3517525"/>
                <a:ext cx="0" cy="66492"/>
              </a:xfrm>
              <a:prstGeom prst="line">
                <a:avLst/>
              </a:prstGeom>
              <a:noFill/>
              <a:ln w="285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Line 77"/>
              <p:cNvSpPr>
                <a:spLocks noChangeShapeType="1"/>
              </p:cNvSpPr>
              <p:nvPr/>
            </p:nvSpPr>
            <p:spPr bwMode="auto">
              <a:xfrm flipV="1">
                <a:off x="4260806" y="3517525"/>
                <a:ext cx="0" cy="66492"/>
              </a:xfrm>
              <a:prstGeom prst="line">
                <a:avLst/>
              </a:prstGeom>
              <a:noFill/>
              <a:ln w="285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606407" y="1904116"/>
            <a:ext cx="666520" cy="676956"/>
            <a:chOff x="-2544762" y="2330450"/>
            <a:chExt cx="1789113" cy="1817125"/>
          </a:xfrm>
        </p:grpSpPr>
        <p:sp>
          <p:nvSpPr>
            <p:cNvPr id="36" name="Freeform 6"/>
            <p:cNvSpPr>
              <a:spLocks/>
            </p:cNvSpPr>
            <p:nvPr/>
          </p:nvSpPr>
          <p:spPr bwMode="auto">
            <a:xfrm>
              <a:off x="-2544762" y="2330450"/>
              <a:ext cx="1789113" cy="1742127"/>
            </a:xfrm>
            <a:custGeom>
              <a:avLst/>
              <a:gdLst>
                <a:gd name="T0" fmla="*/ 565 w 838"/>
                <a:gd name="T1" fmla="*/ 808 h 816"/>
                <a:gd name="T2" fmla="*/ 700 w 838"/>
                <a:gd name="T3" fmla="*/ 717 h 816"/>
                <a:gd name="T4" fmla="*/ 723 w 838"/>
                <a:gd name="T5" fmla="*/ 816 h 816"/>
                <a:gd name="T6" fmla="*/ 754 w 838"/>
                <a:gd name="T7" fmla="*/ 634 h 816"/>
                <a:gd name="T8" fmla="*/ 828 w 838"/>
                <a:gd name="T9" fmla="*/ 686 h 816"/>
                <a:gd name="T10" fmla="*/ 756 w 838"/>
                <a:gd name="T11" fmla="*/ 503 h 816"/>
                <a:gd name="T12" fmla="*/ 831 w 838"/>
                <a:gd name="T13" fmla="*/ 521 h 816"/>
                <a:gd name="T14" fmla="*/ 706 w 838"/>
                <a:gd name="T15" fmla="*/ 314 h 816"/>
                <a:gd name="T16" fmla="*/ 539 w 838"/>
                <a:gd name="T17" fmla="*/ 205 h 816"/>
                <a:gd name="T18" fmla="*/ 419 w 838"/>
                <a:gd name="T19" fmla="*/ 179 h 816"/>
                <a:gd name="T20" fmla="*/ 299 w 838"/>
                <a:gd name="T21" fmla="*/ 205 h 816"/>
                <a:gd name="T22" fmla="*/ 132 w 838"/>
                <a:gd name="T23" fmla="*/ 314 h 816"/>
                <a:gd name="T24" fmla="*/ 7 w 838"/>
                <a:gd name="T25" fmla="*/ 521 h 816"/>
                <a:gd name="T26" fmla="*/ 81 w 838"/>
                <a:gd name="T27" fmla="*/ 503 h 816"/>
                <a:gd name="T28" fmla="*/ 10 w 838"/>
                <a:gd name="T29" fmla="*/ 686 h 816"/>
                <a:gd name="T30" fmla="*/ 84 w 838"/>
                <a:gd name="T31" fmla="*/ 634 h 816"/>
                <a:gd name="T32" fmla="*/ 115 w 838"/>
                <a:gd name="T33" fmla="*/ 816 h 816"/>
                <a:gd name="T34" fmla="*/ 138 w 838"/>
                <a:gd name="T35" fmla="*/ 717 h 816"/>
                <a:gd name="T36" fmla="*/ 272 w 838"/>
                <a:gd name="T37" fmla="*/ 808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8" h="816">
                  <a:moveTo>
                    <a:pt x="565" y="808"/>
                  </a:moveTo>
                  <a:cubicBezTo>
                    <a:pt x="620" y="790"/>
                    <a:pt x="666" y="760"/>
                    <a:pt x="700" y="717"/>
                  </a:cubicBezTo>
                  <a:cubicBezTo>
                    <a:pt x="710" y="748"/>
                    <a:pt x="717" y="778"/>
                    <a:pt x="723" y="816"/>
                  </a:cubicBezTo>
                  <a:cubicBezTo>
                    <a:pt x="786" y="758"/>
                    <a:pt x="775" y="684"/>
                    <a:pt x="754" y="634"/>
                  </a:cubicBezTo>
                  <a:cubicBezTo>
                    <a:pt x="782" y="649"/>
                    <a:pt x="804" y="664"/>
                    <a:pt x="828" y="686"/>
                  </a:cubicBezTo>
                  <a:cubicBezTo>
                    <a:pt x="838" y="596"/>
                    <a:pt x="791" y="545"/>
                    <a:pt x="756" y="503"/>
                  </a:cubicBezTo>
                  <a:cubicBezTo>
                    <a:pt x="784" y="507"/>
                    <a:pt x="812" y="515"/>
                    <a:pt x="831" y="521"/>
                  </a:cubicBezTo>
                  <a:cubicBezTo>
                    <a:pt x="811" y="428"/>
                    <a:pt x="773" y="359"/>
                    <a:pt x="706" y="314"/>
                  </a:cubicBezTo>
                  <a:cubicBezTo>
                    <a:pt x="795" y="226"/>
                    <a:pt x="632" y="0"/>
                    <a:pt x="539" y="205"/>
                  </a:cubicBezTo>
                  <a:cubicBezTo>
                    <a:pt x="502" y="186"/>
                    <a:pt x="446" y="179"/>
                    <a:pt x="419" y="179"/>
                  </a:cubicBezTo>
                  <a:cubicBezTo>
                    <a:pt x="392" y="179"/>
                    <a:pt x="335" y="186"/>
                    <a:pt x="299" y="205"/>
                  </a:cubicBezTo>
                  <a:cubicBezTo>
                    <a:pt x="206" y="0"/>
                    <a:pt x="42" y="226"/>
                    <a:pt x="132" y="314"/>
                  </a:cubicBezTo>
                  <a:cubicBezTo>
                    <a:pt x="64" y="359"/>
                    <a:pt x="27" y="428"/>
                    <a:pt x="7" y="521"/>
                  </a:cubicBezTo>
                  <a:cubicBezTo>
                    <a:pt x="25" y="515"/>
                    <a:pt x="54" y="507"/>
                    <a:pt x="81" y="503"/>
                  </a:cubicBezTo>
                  <a:cubicBezTo>
                    <a:pt x="46" y="545"/>
                    <a:pt x="0" y="596"/>
                    <a:pt x="10" y="686"/>
                  </a:cubicBezTo>
                  <a:cubicBezTo>
                    <a:pt x="34" y="664"/>
                    <a:pt x="55" y="649"/>
                    <a:pt x="84" y="634"/>
                  </a:cubicBezTo>
                  <a:cubicBezTo>
                    <a:pt x="63" y="684"/>
                    <a:pt x="52" y="758"/>
                    <a:pt x="115" y="816"/>
                  </a:cubicBezTo>
                  <a:cubicBezTo>
                    <a:pt x="120" y="778"/>
                    <a:pt x="128" y="748"/>
                    <a:pt x="138" y="717"/>
                  </a:cubicBezTo>
                  <a:cubicBezTo>
                    <a:pt x="171" y="760"/>
                    <a:pt x="217" y="790"/>
                    <a:pt x="272" y="808"/>
                  </a:cubicBez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auto">
            <a:xfrm>
              <a:off x="-1993571" y="3942459"/>
              <a:ext cx="687634" cy="205116"/>
            </a:xfrm>
            <a:custGeom>
              <a:avLst/>
              <a:gdLst>
                <a:gd name="T0" fmla="*/ 283 w 322"/>
                <a:gd name="T1" fmla="*/ 0 h 96"/>
                <a:gd name="T2" fmla="*/ 256 w 322"/>
                <a:gd name="T3" fmla="*/ 96 h 96"/>
                <a:gd name="T4" fmla="*/ 66 w 322"/>
                <a:gd name="T5" fmla="*/ 96 h 96"/>
                <a:gd name="T6" fmla="*/ 39 w 322"/>
                <a:gd name="T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2" h="96">
                  <a:moveTo>
                    <a:pt x="283" y="0"/>
                  </a:moveTo>
                  <a:cubicBezTo>
                    <a:pt x="322" y="37"/>
                    <a:pt x="316" y="96"/>
                    <a:pt x="256" y="96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6" y="96"/>
                    <a:pt x="0" y="37"/>
                    <a:pt x="39" y="0"/>
                  </a:cubicBez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>
              <a:off x="-2043268" y="3419279"/>
              <a:ext cx="786125" cy="599986"/>
            </a:xfrm>
            <a:custGeom>
              <a:avLst/>
              <a:gdLst>
                <a:gd name="T0" fmla="*/ 272 w 368"/>
                <a:gd name="T1" fmla="*/ 0 h 281"/>
                <a:gd name="T2" fmla="*/ 357 w 368"/>
                <a:gd name="T3" fmla="*/ 185 h 281"/>
                <a:gd name="T4" fmla="*/ 184 w 368"/>
                <a:gd name="T5" fmla="*/ 194 h 281"/>
                <a:gd name="T6" fmla="*/ 11 w 368"/>
                <a:gd name="T7" fmla="*/ 185 h 281"/>
                <a:gd name="T8" fmla="*/ 96 w 368"/>
                <a:gd name="T9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8" h="281">
                  <a:moveTo>
                    <a:pt x="272" y="0"/>
                  </a:moveTo>
                  <a:cubicBezTo>
                    <a:pt x="301" y="47"/>
                    <a:pt x="368" y="111"/>
                    <a:pt x="357" y="185"/>
                  </a:cubicBezTo>
                  <a:cubicBezTo>
                    <a:pt x="345" y="264"/>
                    <a:pt x="249" y="281"/>
                    <a:pt x="184" y="194"/>
                  </a:cubicBezTo>
                  <a:cubicBezTo>
                    <a:pt x="119" y="281"/>
                    <a:pt x="22" y="264"/>
                    <a:pt x="11" y="185"/>
                  </a:cubicBezTo>
                  <a:cubicBezTo>
                    <a:pt x="0" y="111"/>
                    <a:pt x="67" y="47"/>
                    <a:pt x="96" y="0"/>
                  </a:cubicBez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-1773998" y="3599094"/>
              <a:ext cx="247584" cy="136443"/>
            </a:xfrm>
            <a:custGeom>
              <a:avLst/>
              <a:gdLst>
                <a:gd name="T0" fmla="*/ 29 w 116"/>
                <a:gd name="T1" fmla="*/ 64 h 64"/>
                <a:gd name="T2" fmla="*/ 2 w 116"/>
                <a:gd name="T3" fmla="*/ 32 h 64"/>
                <a:gd name="T4" fmla="*/ 37 w 116"/>
                <a:gd name="T5" fmla="*/ 8 h 64"/>
                <a:gd name="T6" fmla="*/ 58 w 116"/>
                <a:gd name="T7" fmla="*/ 13 h 64"/>
                <a:gd name="T8" fmla="*/ 78 w 116"/>
                <a:gd name="T9" fmla="*/ 8 h 64"/>
                <a:gd name="T10" fmla="*/ 113 w 116"/>
                <a:gd name="T11" fmla="*/ 32 h 64"/>
                <a:gd name="T12" fmla="*/ 87 w 116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64">
                  <a:moveTo>
                    <a:pt x="29" y="64"/>
                  </a:moveTo>
                  <a:cubicBezTo>
                    <a:pt x="16" y="57"/>
                    <a:pt x="4" y="48"/>
                    <a:pt x="2" y="32"/>
                  </a:cubicBezTo>
                  <a:cubicBezTo>
                    <a:pt x="0" y="13"/>
                    <a:pt x="18" y="0"/>
                    <a:pt x="37" y="8"/>
                  </a:cubicBezTo>
                  <a:cubicBezTo>
                    <a:pt x="44" y="11"/>
                    <a:pt x="51" y="13"/>
                    <a:pt x="58" y="13"/>
                  </a:cubicBezTo>
                  <a:cubicBezTo>
                    <a:pt x="65" y="13"/>
                    <a:pt x="72" y="11"/>
                    <a:pt x="78" y="8"/>
                  </a:cubicBezTo>
                  <a:cubicBezTo>
                    <a:pt x="97" y="0"/>
                    <a:pt x="116" y="13"/>
                    <a:pt x="113" y="32"/>
                  </a:cubicBezTo>
                  <a:cubicBezTo>
                    <a:pt x="111" y="48"/>
                    <a:pt x="100" y="57"/>
                    <a:pt x="87" y="64"/>
                  </a:cubicBez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-1955620" y="3137358"/>
              <a:ext cx="181622" cy="194272"/>
            </a:xfrm>
            <a:custGeom>
              <a:avLst/>
              <a:gdLst>
                <a:gd name="T0" fmla="*/ 85 w 85"/>
                <a:gd name="T1" fmla="*/ 91 h 91"/>
                <a:gd name="T2" fmla="*/ 0 w 85"/>
                <a:gd name="T3" fmla="*/ 24 h 91"/>
                <a:gd name="T4" fmla="*/ 43 w 85"/>
                <a:gd name="T5" fmla="*/ 8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91">
                  <a:moveTo>
                    <a:pt x="85" y="91"/>
                  </a:moveTo>
                  <a:cubicBezTo>
                    <a:pt x="81" y="31"/>
                    <a:pt x="67" y="0"/>
                    <a:pt x="0" y="24"/>
                  </a:cubicBezTo>
                  <a:cubicBezTo>
                    <a:pt x="9" y="64"/>
                    <a:pt x="24" y="76"/>
                    <a:pt x="43" y="83"/>
                  </a:cubicBez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auto">
            <a:xfrm>
              <a:off x="-1526413" y="3137358"/>
              <a:ext cx="179815" cy="194272"/>
            </a:xfrm>
            <a:custGeom>
              <a:avLst/>
              <a:gdLst>
                <a:gd name="T0" fmla="*/ 0 w 84"/>
                <a:gd name="T1" fmla="*/ 91 h 91"/>
                <a:gd name="T2" fmla="*/ 84 w 84"/>
                <a:gd name="T3" fmla="*/ 24 h 91"/>
                <a:gd name="T4" fmla="*/ 42 w 84"/>
                <a:gd name="T5" fmla="*/ 8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91">
                  <a:moveTo>
                    <a:pt x="0" y="91"/>
                  </a:moveTo>
                  <a:cubicBezTo>
                    <a:pt x="4" y="31"/>
                    <a:pt x="18" y="0"/>
                    <a:pt x="84" y="24"/>
                  </a:cubicBezTo>
                  <a:cubicBezTo>
                    <a:pt x="75" y="64"/>
                    <a:pt x="60" y="76"/>
                    <a:pt x="42" y="83"/>
                  </a:cubicBez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2"/>
            <p:cNvSpPr>
              <a:spLocks/>
            </p:cNvSpPr>
            <p:nvPr/>
          </p:nvSpPr>
          <p:spPr bwMode="auto">
            <a:xfrm>
              <a:off x="-2273684" y="3199706"/>
              <a:ext cx="147286" cy="543963"/>
            </a:xfrm>
            <a:custGeom>
              <a:avLst/>
              <a:gdLst>
                <a:gd name="T0" fmla="*/ 63 w 69"/>
                <a:gd name="T1" fmla="*/ 255 h 255"/>
                <a:gd name="T2" fmla="*/ 69 w 69"/>
                <a:gd name="T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9" h="255">
                  <a:moveTo>
                    <a:pt x="63" y="255"/>
                  </a:moveTo>
                  <a:cubicBezTo>
                    <a:pt x="0" y="179"/>
                    <a:pt x="7" y="71"/>
                    <a:pt x="69" y="0"/>
                  </a:cubicBez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-2106520" y="3295487"/>
              <a:ext cx="86745" cy="258428"/>
            </a:xfrm>
            <a:custGeom>
              <a:avLst/>
              <a:gdLst>
                <a:gd name="T0" fmla="*/ 9 w 41"/>
                <a:gd name="T1" fmla="*/ 121 h 121"/>
                <a:gd name="T2" fmla="*/ 41 w 41"/>
                <a:gd name="T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1" h="121">
                  <a:moveTo>
                    <a:pt x="9" y="121"/>
                  </a:moveTo>
                  <a:cubicBezTo>
                    <a:pt x="0" y="79"/>
                    <a:pt x="11" y="33"/>
                    <a:pt x="41" y="0"/>
                  </a:cubicBez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-1175819" y="3199706"/>
              <a:ext cx="149093" cy="543963"/>
            </a:xfrm>
            <a:custGeom>
              <a:avLst/>
              <a:gdLst>
                <a:gd name="T0" fmla="*/ 7 w 70"/>
                <a:gd name="T1" fmla="*/ 255 h 255"/>
                <a:gd name="T2" fmla="*/ 0 w 70"/>
                <a:gd name="T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0" h="255">
                  <a:moveTo>
                    <a:pt x="7" y="255"/>
                  </a:moveTo>
                  <a:cubicBezTo>
                    <a:pt x="70" y="179"/>
                    <a:pt x="63" y="71"/>
                    <a:pt x="0" y="0"/>
                  </a:cubicBez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5"/>
            <p:cNvSpPr>
              <a:spLocks/>
            </p:cNvSpPr>
            <p:nvPr/>
          </p:nvSpPr>
          <p:spPr bwMode="auto">
            <a:xfrm>
              <a:off x="-1280636" y="3295487"/>
              <a:ext cx="87648" cy="258428"/>
            </a:xfrm>
            <a:custGeom>
              <a:avLst/>
              <a:gdLst>
                <a:gd name="T0" fmla="*/ 31 w 41"/>
                <a:gd name="T1" fmla="*/ 121 h 121"/>
                <a:gd name="T2" fmla="*/ 0 w 41"/>
                <a:gd name="T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1" h="121">
                  <a:moveTo>
                    <a:pt x="31" y="121"/>
                  </a:moveTo>
                  <a:cubicBezTo>
                    <a:pt x="41" y="79"/>
                    <a:pt x="29" y="33"/>
                    <a:pt x="0" y="0"/>
                  </a:cubicBez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-1902308" y="2898810"/>
              <a:ext cx="504205" cy="80420"/>
            </a:xfrm>
            <a:custGeom>
              <a:avLst/>
              <a:gdLst>
                <a:gd name="T0" fmla="*/ 0 w 236"/>
                <a:gd name="T1" fmla="*/ 38 h 38"/>
                <a:gd name="T2" fmla="*/ 236 w 236"/>
                <a:gd name="T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36" h="38">
                  <a:moveTo>
                    <a:pt x="0" y="38"/>
                  </a:moveTo>
                  <a:cubicBezTo>
                    <a:pt x="72" y="0"/>
                    <a:pt x="164" y="0"/>
                    <a:pt x="236" y="38"/>
                  </a:cubicBez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1544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100+ things to do in D</a:t>
            </a:r>
            <a:r>
              <a:rPr lang="en-GB" dirty="0" smtClean="0"/>
              <a:t>oors/in </a:t>
            </a:r>
            <a:r>
              <a:rPr lang="en-GB" dirty="0"/>
              <a:t>the </a:t>
            </a:r>
            <a:r>
              <a:rPr lang="en-GB" dirty="0" smtClean="0"/>
              <a:t>Garden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>
                <a:solidFill>
                  <a:schemeClr val="accent3"/>
                </a:solidFill>
              </a:rPr>
              <a:t>Please view in presentation mode to be able to use the hyperlinks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B7A6-5C35-41B5-B4ED-CC62B94D83ED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6FE903-C87A-475D-A5D5-6ED389955D49}" type="datetime4">
              <a:rPr lang="en-GB" altLang="en-US" smtClean="0"/>
              <a:pPr/>
              <a:t>05 February 2021</a:t>
            </a:fld>
            <a:endParaRPr lang="en-GB" altLang="en-US"/>
          </a:p>
        </p:txBody>
      </p:sp>
      <p:sp>
        <p:nvSpPr>
          <p:cNvPr id="6" name="Rectangle 13"/>
          <p:cNvSpPr txBox="1">
            <a:spLocks noChangeArrowheads="1"/>
          </p:cNvSpPr>
          <p:nvPr/>
        </p:nvSpPr>
        <p:spPr bwMode="gray">
          <a:xfrm>
            <a:off x="460372" y="1818052"/>
            <a:ext cx="4194750" cy="1141903"/>
          </a:xfrm>
          <a:prstGeom prst="roundRect">
            <a:avLst>
              <a:gd name="adj" fmla="val 12038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03200" indent="-203200" algn="l" rtl="0" eaLnBrk="1" fontAlgn="base" hangingPunct="1">
              <a:spcBef>
                <a:spcPct val="6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8000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863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041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498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95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4130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8702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Make </a:t>
            </a:r>
            <a:r>
              <a:rPr lang="en-US" sz="1400" b="1" dirty="0">
                <a:hlinkClick r:id="rId2"/>
              </a:rPr>
              <a:t>Homemade </a:t>
            </a:r>
            <a:r>
              <a:rPr lang="en-US" sz="1400" b="1" dirty="0" err="1">
                <a:hlinkClick r:id="rId2"/>
              </a:rPr>
              <a:t>Playdough</a:t>
            </a:r>
            <a:endParaRPr lang="en-US" sz="1400" dirty="0"/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 bwMode="gray">
          <a:xfrm>
            <a:off x="460372" y="3227752"/>
            <a:ext cx="4194750" cy="1141903"/>
          </a:xfrm>
          <a:prstGeom prst="roundRect">
            <a:avLst>
              <a:gd name="adj" fmla="val 10851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03200" indent="-203200" algn="l" rtl="0" eaLnBrk="1" fontAlgn="base" hangingPunct="1">
              <a:spcBef>
                <a:spcPct val="6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8000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863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041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498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95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4130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8702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Make </a:t>
            </a:r>
            <a:r>
              <a:rPr lang="en-US" sz="1400" b="1" dirty="0">
                <a:hlinkClick r:id="rId3"/>
              </a:rPr>
              <a:t>Homemade Slime.</a:t>
            </a:r>
            <a:r>
              <a:rPr lang="en-US" sz="1400" dirty="0">
                <a:hlinkClick r:id="rId3"/>
              </a:rPr>
              <a:t> </a:t>
            </a:r>
            <a:r>
              <a:rPr lang="en-US" sz="1400" dirty="0"/>
              <a:t> You may want to try some of our other fun slime recipes too like</a:t>
            </a:r>
            <a:r>
              <a:rPr lang="en-US" sz="1400" b="1" dirty="0"/>
              <a:t> </a:t>
            </a:r>
            <a:r>
              <a:rPr lang="en-US" sz="1400" b="1" dirty="0">
                <a:hlinkClick r:id="rId4"/>
              </a:rPr>
              <a:t>Fluffy Slime</a:t>
            </a:r>
            <a:r>
              <a:rPr lang="en-US" sz="1400" b="1" dirty="0"/>
              <a:t>, </a:t>
            </a:r>
            <a:r>
              <a:rPr lang="en-US" sz="1400" b="1" dirty="0">
                <a:hlinkClick r:id="rId5"/>
              </a:rPr>
              <a:t>Rainbow </a:t>
            </a:r>
            <a:r>
              <a:rPr lang="en-US" sz="1400" b="1" dirty="0" smtClean="0">
                <a:hlinkClick r:id="rId5"/>
              </a:rPr>
              <a:t>Slime</a:t>
            </a:r>
            <a:r>
              <a:rPr lang="en-US" sz="1400" b="1" dirty="0" smtClean="0"/>
              <a:t>, </a:t>
            </a:r>
            <a:r>
              <a:rPr lang="en-US" sz="1400" b="1" dirty="0"/>
              <a:t>or </a:t>
            </a:r>
            <a:r>
              <a:rPr lang="en-US" sz="1400" b="1" dirty="0">
                <a:hlinkClick r:id="rId6"/>
              </a:rPr>
              <a:t>Clear Slime</a:t>
            </a:r>
            <a:endParaRPr lang="en-US" sz="1400" dirty="0"/>
          </a:p>
        </p:txBody>
      </p:sp>
      <p:sp>
        <p:nvSpPr>
          <p:cNvPr id="8" name="Rectangle 13"/>
          <p:cNvSpPr txBox="1">
            <a:spLocks noChangeArrowheads="1"/>
          </p:cNvSpPr>
          <p:nvPr/>
        </p:nvSpPr>
        <p:spPr bwMode="gray">
          <a:xfrm>
            <a:off x="460372" y="4560397"/>
            <a:ext cx="4194750" cy="1141903"/>
          </a:xfrm>
          <a:prstGeom prst="roundRect">
            <a:avLst>
              <a:gd name="adj" fmla="val 12631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03200" indent="-203200" algn="l" rtl="0" eaLnBrk="1" fontAlgn="base" hangingPunct="1">
              <a:spcBef>
                <a:spcPct val="6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8000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863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041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498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95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4130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8702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Make </a:t>
            </a:r>
            <a:r>
              <a:rPr lang="en-US" sz="1400" b="1" dirty="0">
                <a:hlinkClick r:id="rId7"/>
              </a:rPr>
              <a:t>Play Mud</a:t>
            </a:r>
            <a:endParaRPr lang="en-US" sz="1400" dirty="0"/>
          </a:p>
        </p:txBody>
      </p:sp>
      <p:sp>
        <p:nvSpPr>
          <p:cNvPr id="9" name="Rectangle 13"/>
          <p:cNvSpPr txBox="1">
            <a:spLocks noChangeArrowheads="1"/>
          </p:cNvSpPr>
          <p:nvPr/>
        </p:nvSpPr>
        <p:spPr bwMode="gray">
          <a:xfrm>
            <a:off x="4947663" y="1818052"/>
            <a:ext cx="4194750" cy="1141903"/>
          </a:xfrm>
          <a:prstGeom prst="roundRect">
            <a:avLst>
              <a:gd name="adj" fmla="val 12038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03200" indent="-203200" algn="l" rtl="0" eaLnBrk="1" fontAlgn="base" hangingPunct="1">
              <a:spcBef>
                <a:spcPct val="6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8000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863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041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498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95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4130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8702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Make </a:t>
            </a:r>
            <a:r>
              <a:rPr lang="en-US" sz="1400" b="1" dirty="0">
                <a:hlinkClick r:id="rId8"/>
              </a:rPr>
              <a:t>Rainbow Rice</a:t>
            </a:r>
            <a:endParaRPr lang="en-US" sz="1400" dirty="0"/>
          </a:p>
        </p:txBody>
      </p:sp>
      <p:sp>
        <p:nvSpPr>
          <p:cNvPr id="10" name="Rectangle 13"/>
          <p:cNvSpPr txBox="1">
            <a:spLocks noChangeArrowheads="1"/>
          </p:cNvSpPr>
          <p:nvPr/>
        </p:nvSpPr>
        <p:spPr bwMode="gray">
          <a:xfrm>
            <a:off x="4947663" y="3183302"/>
            <a:ext cx="4194750" cy="1141903"/>
          </a:xfrm>
          <a:prstGeom prst="roundRect">
            <a:avLst>
              <a:gd name="adj" fmla="val 11444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03200" indent="-203200" algn="l" rtl="0" eaLnBrk="1" fontAlgn="base" hangingPunct="1">
              <a:spcBef>
                <a:spcPct val="6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8000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863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041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498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95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4130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8702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Make </a:t>
            </a:r>
            <a:r>
              <a:rPr lang="en-US" sz="1400" b="1" dirty="0">
                <a:hlinkClick r:id="rId9"/>
              </a:rPr>
              <a:t>Fake Snow</a:t>
            </a:r>
            <a:endParaRPr lang="en-US" sz="1400" dirty="0"/>
          </a:p>
        </p:txBody>
      </p:sp>
      <p:sp>
        <p:nvSpPr>
          <p:cNvPr id="11" name="Rectangle 13"/>
          <p:cNvSpPr txBox="1">
            <a:spLocks noChangeArrowheads="1"/>
          </p:cNvSpPr>
          <p:nvPr/>
        </p:nvSpPr>
        <p:spPr bwMode="gray">
          <a:xfrm>
            <a:off x="4947663" y="4515947"/>
            <a:ext cx="4194750" cy="1141903"/>
          </a:xfrm>
          <a:prstGeom prst="roundRect">
            <a:avLst>
              <a:gd name="adj" fmla="val 10851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03200" indent="-203200" algn="l" rtl="0" eaLnBrk="1" fontAlgn="base" hangingPunct="1">
              <a:spcBef>
                <a:spcPct val="6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8000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863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041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498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95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4130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8702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Make a </a:t>
            </a:r>
            <a:r>
              <a:rPr lang="en-US" sz="1400" b="1" dirty="0">
                <a:hlinkClick r:id="rId10"/>
              </a:rPr>
              <a:t>Sensory Bin</a:t>
            </a:r>
            <a:endParaRPr lang="en-US" sz="1400" dirty="0"/>
          </a:p>
        </p:txBody>
      </p:sp>
      <p:sp>
        <p:nvSpPr>
          <p:cNvPr id="13" name="Rectangle 13"/>
          <p:cNvSpPr txBox="1">
            <a:spLocks noChangeArrowheads="1"/>
          </p:cNvSpPr>
          <p:nvPr/>
        </p:nvSpPr>
        <p:spPr bwMode="gray">
          <a:xfrm>
            <a:off x="455612" y="1282700"/>
            <a:ext cx="3373437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3200" indent="-203200" algn="l" rtl="0" eaLnBrk="1" fontAlgn="base" hangingPunct="1">
              <a:spcBef>
                <a:spcPct val="6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8000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863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041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498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955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4130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8702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GB" altLang="en-US" sz="1800" b="1" kern="0" dirty="0">
                <a:solidFill>
                  <a:schemeClr val="accent3"/>
                </a:solidFill>
              </a:rPr>
              <a:t>SENSORY PLAY</a:t>
            </a:r>
          </a:p>
        </p:txBody>
      </p:sp>
    </p:spTree>
    <p:extLst>
      <p:ext uri="{BB962C8B-B14F-4D97-AF65-F5344CB8AC3E}">
        <p14:creationId xmlns:p14="http://schemas.microsoft.com/office/powerpoint/2010/main" val="38746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100+ things to do in </a:t>
            </a:r>
            <a:r>
              <a:rPr lang="en-GB" dirty="0" smtClean="0"/>
              <a:t>Doors/in </a:t>
            </a:r>
            <a:r>
              <a:rPr lang="en-GB" dirty="0"/>
              <a:t>the </a:t>
            </a:r>
            <a:r>
              <a:rPr lang="en-GB" dirty="0" smtClean="0"/>
              <a:t>Garden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>
                <a:solidFill>
                  <a:schemeClr val="accent3"/>
                </a:solidFill>
              </a:rPr>
              <a:t>Please view in presentation mode to be able to use the hyperlinks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B7A6-5C35-41B5-B4ED-CC62B94D83ED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6FE903-C87A-475D-A5D5-6ED389955D49}" type="datetime4">
              <a:rPr lang="en-GB" altLang="en-US" smtClean="0"/>
              <a:pPr/>
              <a:t>05 February 2021</a:t>
            </a:fld>
            <a:endParaRPr lang="en-GB" altLang="en-US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5807254"/>
              </p:ext>
            </p:extLst>
          </p:nvPr>
        </p:nvGraphicFramePr>
        <p:xfrm>
          <a:off x="460375" y="1282701"/>
          <a:ext cx="5749924" cy="507000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74962">
                  <a:extLst>
                    <a:ext uri="{9D8B030D-6E8A-4147-A177-3AD203B41FA5}">
                      <a16:colId xmlns:a16="http://schemas.microsoft.com/office/drawing/2014/main" xmlns="" val="3630684572"/>
                    </a:ext>
                  </a:extLst>
                </a:gridCol>
                <a:gridCol w="28749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66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altLang="en-US" sz="1400" b="1" kern="0" dirty="0" smtClean="0">
                          <a:solidFill>
                            <a:schemeClr val="bg1"/>
                          </a:solidFill>
                        </a:rPr>
                        <a:t>CRAFTS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0" indent="-144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40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8051">
                <a:tc>
                  <a:txBody>
                    <a:bodyPr/>
                    <a:lstStyle/>
                    <a:p>
                      <a:pPr marL="144000" indent="-1440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Paper Airplanes</a:t>
                      </a:r>
                      <a:endParaRPr lang="en-US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Salt Painting: We have a 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snowflake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firework template</a:t>
                      </a:r>
                      <a:endParaRPr lang="en-US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</a:t>
                      </a:r>
                      <a:r>
                        <a:rPr lang="en-US" sz="11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Suncatchers</a:t>
                      </a:r>
                      <a:endParaRPr lang="en-US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lvl="1" indent="-1440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handprint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leaf </a:t>
                      </a:r>
                      <a:r>
                        <a:rPr lang="en-US" sz="11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suncatchers</a:t>
                      </a:r>
                      <a:endParaRPr lang="en-US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Salt Dough</a:t>
                      </a:r>
                      <a:endParaRPr lang="en-US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Sponge Stamps</a:t>
                      </a:r>
                      <a:endParaRPr lang="en-US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a 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Cereal Box Aquarium</a:t>
                      </a:r>
                      <a:endParaRPr lang="en-US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Scratch Art</a:t>
                      </a:r>
                      <a:endParaRPr lang="en-US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Your Own Bookmarks: We have templates to make 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Minion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Olaf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Trolls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4"/>
                        </a:rPr>
                        <a:t>Toy Story Bookmarks</a:t>
                      </a:r>
                      <a:endParaRPr lang="en-US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Paint 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5"/>
                        </a:rPr>
                        <a:t>Pet Rocks</a:t>
                      </a:r>
                      <a:endParaRPr lang="en-US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6"/>
                        </a:rPr>
                        <a:t>Recycled Crayons</a:t>
                      </a:r>
                      <a:endParaRPr lang="en-US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Paper Boats</a:t>
                      </a:r>
                    </a:p>
                    <a:p>
                      <a:pPr marL="144000" indent="-1440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Finger Paint</a:t>
                      </a: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Friendship Bracelets</a:t>
                      </a: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a Bird Feeder</a:t>
                      </a:r>
                    </a:p>
                    <a:p>
                      <a:pPr marL="144000" indent="-1440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Paper Bag Puppets</a:t>
                      </a:r>
                    </a:p>
                    <a:p>
                      <a:pPr marL="144000" indent="-1440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7"/>
                        </a:rPr>
                        <a:t>Handprint Art</a:t>
                      </a:r>
                      <a:endParaRPr lang="en-US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a Scrapbook</a:t>
                      </a:r>
                    </a:p>
                    <a:p>
                      <a:pPr marL="144000" indent="-1440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Decorate T-Shirts</a:t>
                      </a:r>
                    </a:p>
                    <a:p>
                      <a:pPr marL="144000" indent="-1440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a Thankful Jar</a:t>
                      </a:r>
                    </a:p>
                  </a:txBody>
                  <a:tcPr marL="54000" marR="54000" marT="54000" marB="5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indent="-1440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a 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8"/>
                        </a:rPr>
                        <a:t>Sensory Bag</a:t>
                      </a:r>
                      <a:endParaRPr lang="en-US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9"/>
                        </a:rPr>
                        <a:t>Paint Leaves</a:t>
                      </a:r>
                      <a:endParaRPr lang="en-US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a Time Capsule</a:t>
                      </a:r>
                    </a:p>
                    <a:p>
                      <a:pPr marL="144000" indent="-1440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0"/>
                        </a:rPr>
                        <a:t>Button Art</a:t>
                      </a:r>
                      <a:endParaRPr lang="en-US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Paint with Watercolors</a:t>
                      </a:r>
                    </a:p>
                    <a:p>
                      <a:pPr marL="144000" indent="-1440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Color in a Coloring Book</a:t>
                      </a:r>
                    </a:p>
                    <a:p>
                      <a:pPr marL="144000" indent="-1440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Paper Crafts: Make 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1"/>
                        </a:rPr>
                        <a:t>paper butterflies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2"/>
                        </a:rPr>
                        <a:t>paper sailboat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or 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3"/>
                        </a:rPr>
                        <a:t>paper flowers</a:t>
                      </a:r>
                      <a:endParaRPr lang="en-US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 a Cardboard Castle</a:t>
                      </a:r>
                    </a:p>
                    <a:p>
                      <a:pPr marL="144000" lvl="1" indent="-1440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Our recycled crafts for kids book has a step-by-step tutorial to make your own cardboard castle. See the book  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4"/>
                        </a:rPr>
                        <a:t>here. </a:t>
                      </a:r>
                      <a:endParaRPr lang="en-US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5"/>
                        </a:rPr>
                        <a:t>Tissue Box Monsters</a:t>
                      </a:r>
                      <a:endParaRPr lang="en-US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a 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6"/>
                        </a:rPr>
                        <a:t>Toilet Paper Roll Butterfly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More toilet paper roll crafts: 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3"/>
                        </a:rPr>
                        <a:t>paper roll flower and butterfly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7"/>
                        </a:rPr>
                        <a:t>toilet paper roll flowers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8"/>
                        </a:rPr>
                        <a:t>toilet paper roll monsters</a:t>
                      </a:r>
                      <a:endParaRPr lang="en-US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Stamp with Celery: Make 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9"/>
                        </a:rPr>
                        <a:t>celery flowers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the stumps of your celery.</a:t>
                      </a:r>
                    </a:p>
                    <a:p>
                      <a:pPr marL="144000" indent="-1440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Draw a Self Portrait</a:t>
                      </a:r>
                    </a:p>
                    <a:p>
                      <a:pPr marL="144000" indent="-1440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0"/>
                        </a:rPr>
                        <a:t>Scrape Painting</a:t>
                      </a:r>
                      <a:endParaRPr lang="en-US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Paint a Recycled Jar</a:t>
                      </a:r>
                    </a:p>
                    <a:p>
                      <a:pPr marL="144000" indent="-1440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Your Own Superhero Costume</a:t>
                      </a:r>
                      <a:endParaRPr lang="en-GB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0" marR="54000" marT="54000" marB="5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5398643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7532801" y="1755552"/>
            <a:ext cx="1362747" cy="1203548"/>
            <a:chOff x="2694073" y="4682902"/>
            <a:chExt cx="626175" cy="553024"/>
          </a:xfrm>
        </p:grpSpPr>
        <p:sp>
          <p:nvSpPr>
            <p:cNvPr id="9" name="Line 200"/>
            <p:cNvSpPr>
              <a:spLocks noChangeShapeType="1"/>
            </p:cNvSpPr>
            <p:nvPr/>
          </p:nvSpPr>
          <p:spPr bwMode="auto">
            <a:xfrm>
              <a:off x="3005698" y="4731182"/>
              <a:ext cx="0" cy="27797"/>
            </a:xfrm>
            <a:prstGeom prst="line">
              <a:avLst/>
            </a:prstGeom>
            <a:grp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Line 201"/>
            <p:cNvSpPr>
              <a:spLocks noChangeShapeType="1"/>
            </p:cNvSpPr>
            <p:nvPr/>
          </p:nvSpPr>
          <p:spPr bwMode="auto">
            <a:xfrm>
              <a:off x="3005698" y="4786777"/>
              <a:ext cx="0" cy="26334"/>
            </a:xfrm>
            <a:prstGeom prst="line">
              <a:avLst/>
            </a:prstGeom>
            <a:grp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Line 202"/>
            <p:cNvSpPr>
              <a:spLocks noChangeShapeType="1"/>
            </p:cNvSpPr>
            <p:nvPr/>
          </p:nvSpPr>
          <p:spPr bwMode="auto">
            <a:xfrm flipH="1">
              <a:off x="2963270" y="4772146"/>
              <a:ext cx="27797" cy="0"/>
            </a:xfrm>
            <a:prstGeom prst="line">
              <a:avLst/>
            </a:prstGeom>
            <a:grp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203"/>
            <p:cNvSpPr>
              <a:spLocks noChangeShapeType="1"/>
            </p:cNvSpPr>
            <p:nvPr/>
          </p:nvSpPr>
          <p:spPr bwMode="auto">
            <a:xfrm flipH="1">
              <a:off x="3018865" y="4772146"/>
              <a:ext cx="27797" cy="0"/>
            </a:xfrm>
            <a:prstGeom prst="line">
              <a:avLst/>
            </a:prstGeom>
            <a:grp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204"/>
            <p:cNvSpPr>
              <a:spLocks noChangeShapeType="1"/>
            </p:cNvSpPr>
            <p:nvPr/>
          </p:nvSpPr>
          <p:spPr bwMode="auto">
            <a:xfrm>
              <a:off x="3226615" y="4924301"/>
              <a:ext cx="0" cy="40965"/>
            </a:xfrm>
            <a:prstGeom prst="line">
              <a:avLst/>
            </a:prstGeom>
            <a:grp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Line 205"/>
            <p:cNvSpPr>
              <a:spLocks noChangeShapeType="1"/>
            </p:cNvSpPr>
            <p:nvPr/>
          </p:nvSpPr>
          <p:spPr bwMode="auto">
            <a:xfrm>
              <a:off x="3226615" y="5020861"/>
              <a:ext cx="0" cy="42428"/>
            </a:xfrm>
            <a:prstGeom prst="line">
              <a:avLst/>
            </a:prstGeom>
            <a:grp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Line 207"/>
            <p:cNvSpPr>
              <a:spLocks noChangeShapeType="1"/>
            </p:cNvSpPr>
            <p:nvPr/>
          </p:nvSpPr>
          <p:spPr bwMode="auto">
            <a:xfrm flipH="1">
              <a:off x="3157853" y="4993064"/>
              <a:ext cx="40965" cy="0"/>
            </a:xfrm>
            <a:prstGeom prst="line">
              <a:avLst/>
            </a:prstGeom>
            <a:grp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Line 208"/>
            <p:cNvSpPr>
              <a:spLocks noChangeShapeType="1"/>
            </p:cNvSpPr>
            <p:nvPr/>
          </p:nvSpPr>
          <p:spPr bwMode="auto">
            <a:xfrm flipH="1">
              <a:off x="3254412" y="4993064"/>
              <a:ext cx="40965" cy="0"/>
            </a:xfrm>
            <a:prstGeom prst="line">
              <a:avLst/>
            </a:prstGeom>
            <a:grp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Line 209"/>
            <p:cNvSpPr>
              <a:spLocks noChangeShapeType="1"/>
            </p:cNvSpPr>
            <p:nvPr/>
          </p:nvSpPr>
          <p:spPr bwMode="auto">
            <a:xfrm flipH="1">
              <a:off x="3115425" y="5104253"/>
              <a:ext cx="27797" cy="27797"/>
            </a:xfrm>
            <a:prstGeom prst="line">
              <a:avLst/>
            </a:prstGeom>
            <a:grp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Line 210"/>
            <p:cNvSpPr>
              <a:spLocks noChangeShapeType="1"/>
            </p:cNvSpPr>
            <p:nvPr/>
          </p:nvSpPr>
          <p:spPr bwMode="auto">
            <a:xfrm flipH="1">
              <a:off x="3046663" y="5173016"/>
              <a:ext cx="27797" cy="27797"/>
            </a:xfrm>
            <a:prstGeom prst="line">
              <a:avLst/>
            </a:prstGeom>
            <a:grp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Line 211"/>
            <p:cNvSpPr>
              <a:spLocks noChangeShapeType="1"/>
            </p:cNvSpPr>
            <p:nvPr/>
          </p:nvSpPr>
          <p:spPr bwMode="auto">
            <a:xfrm flipH="1" flipV="1">
              <a:off x="3046663" y="5104253"/>
              <a:ext cx="27797" cy="27797"/>
            </a:xfrm>
            <a:prstGeom prst="line">
              <a:avLst/>
            </a:prstGeom>
            <a:grp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Line 212"/>
            <p:cNvSpPr>
              <a:spLocks noChangeShapeType="1"/>
            </p:cNvSpPr>
            <p:nvPr/>
          </p:nvSpPr>
          <p:spPr bwMode="auto">
            <a:xfrm flipH="1" flipV="1">
              <a:off x="3115425" y="5173016"/>
              <a:ext cx="27797" cy="27797"/>
            </a:xfrm>
            <a:prstGeom prst="line">
              <a:avLst/>
            </a:prstGeom>
            <a:grp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Line 213"/>
            <p:cNvSpPr>
              <a:spLocks noChangeShapeType="1"/>
            </p:cNvSpPr>
            <p:nvPr/>
          </p:nvSpPr>
          <p:spPr bwMode="auto">
            <a:xfrm flipH="1">
              <a:off x="2881341" y="4827742"/>
              <a:ext cx="27797" cy="27797"/>
            </a:xfrm>
            <a:prstGeom prst="line">
              <a:avLst/>
            </a:prstGeom>
            <a:grp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Line 214"/>
            <p:cNvSpPr>
              <a:spLocks noChangeShapeType="1"/>
            </p:cNvSpPr>
            <p:nvPr/>
          </p:nvSpPr>
          <p:spPr bwMode="auto">
            <a:xfrm flipH="1">
              <a:off x="2812578" y="4896504"/>
              <a:ext cx="26334" cy="27797"/>
            </a:xfrm>
            <a:prstGeom prst="line">
              <a:avLst/>
            </a:prstGeom>
            <a:grp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Line 215"/>
            <p:cNvSpPr>
              <a:spLocks noChangeShapeType="1"/>
            </p:cNvSpPr>
            <p:nvPr/>
          </p:nvSpPr>
          <p:spPr bwMode="auto">
            <a:xfrm flipH="1" flipV="1">
              <a:off x="2812578" y="4827742"/>
              <a:ext cx="26334" cy="27797"/>
            </a:xfrm>
            <a:prstGeom prst="line">
              <a:avLst/>
            </a:prstGeom>
            <a:grp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Line 216"/>
            <p:cNvSpPr>
              <a:spLocks noChangeShapeType="1"/>
            </p:cNvSpPr>
            <p:nvPr/>
          </p:nvSpPr>
          <p:spPr bwMode="auto">
            <a:xfrm flipH="1" flipV="1">
              <a:off x="2881341" y="4896504"/>
              <a:ext cx="27797" cy="27797"/>
            </a:xfrm>
            <a:prstGeom prst="line">
              <a:avLst/>
            </a:prstGeom>
            <a:grp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17"/>
            <p:cNvSpPr>
              <a:spLocks/>
            </p:cNvSpPr>
            <p:nvPr/>
          </p:nvSpPr>
          <p:spPr bwMode="auto">
            <a:xfrm>
              <a:off x="2694073" y="5079382"/>
              <a:ext cx="220917" cy="156544"/>
            </a:xfrm>
            <a:custGeom>
              <a:avLst/>
              <a:gdLst>
                <a:gd name="T0" fmla="*/ 0 w 64"/>
                <a:gd name="T1" fmla="*/ 28 h 45"/>
                <a:gd name="T2" fmla="*/ 44 w 64"/>
                <a:gd name="T3" fmla="*/ 42 h 45"/>
                <a:gd name="T4" fmla="*/ 61 w 64"/>
                <a:gd name="T5" fmla="*/ 17 h 45"/>
                <a:gd name="T6" fmla="*/ 36 w 64"/>
                <a:gd name="T7" fmla="*/ 4 h 45"/>
                <a:gd name="T8" fmla="*/ 0 w 64"/>
                <a:gd name="T9" fmla="*/ 2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5">
                  <a:moveTo>
                    <a:pt x="0" y="28"/>
                  </a:moveTo>
                  <a:cubicBezTo>
                    <a:pt x="16" y="43"/>
                    <a:pt x="33" y="45"/>
                    <a:pt x="44" y="42"/>
                  </a:cubicBezTo>
                  <a:cubicBezTo>
                    <a:pt x="60" y="38"/>
                    <a:pt x="64" y="26"/>
                    <a:pt x="61" y="17"/>
                  </a:cubicBezTo>
                  <a:cubicBezTo>
                    <a:pt x="59" y="7"/>
                    <a:pt x="51" y="0"/>
                    <a:pt x="36" y="4"/>
                  </a:cubicBezTo>
                  <a:cubicBezTo>
                    <a:pt x="22" y="8"/>
                    <a:pt x="19" y="26"/>
                    <a:pt x="0" y="28"/>
                  </a:cubicBezTo>
                  <a:close/>
                </a:path>
              </a:pathLst>
            </a:custGeom>
            <a:grp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18"/>
            <p:cNvSpPr>
              <a:spLocks/>
            </p:cNvSpPr>
            <p:nvPr/>
          </p:nvSpPr>
          <p:spPr bwMode="auto">
            <a:xfrm>
              <a:off x="2866710" y="4682902"/>
              <a:ext cx="453538" cy="449149"/>
            </a:xfrm>
            <a:custGeom>
              <a:avLst/>
              <a:gdLst>
                <a:gd name="T0" fmla="*/ 12 w 131"/>
                <a:gd name="T1" fmla="*/ 130 h 130"/>
                <a:gd name="T2" fmla="*/ 48 w 131"/>
                <a:gd name="T3" fmla="*/ 101 h 130"/>
                <a:gd name="T4" fmla="*/ 129 w 131"/>
                <a:gd name="T5" fmla="*/ 12 h 130"/>
                <a:gd name="T6" fmla="*/ 128 w 131"/>
                <a:gd name="T7" fmla="*/ 2 h 130"/>
                <a:gd name="T8" fmla="*/ 119 w 131"/>
                <a:gd name="T9" fmla="*/ 2 h 130"/>
                <a:gd name="T10" fmla="*/ 29 w 131"/>
                <a:gd name="T11" fmla="*/ 83 h 130"/>
                <a:gd name="T12" fmla="*/ 0 w 131"/>
                <a:gd name="T13" fmla="*/ 11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30">
                  <a:moveTo>
                    <a:pt x="12" y="130"/>
                  </a:moveTo>
                  <a:cubicBezTo>
                    <a:pt x="48" y="101"/>
                    <a:pt x="48" y="101"/>
                    <a:pt x="48" y="101"/>
                  </a:cubicBezTo>
                  <a:cubicBezTo>
                    <a:pt x="63" y="86"/>
                    <a:pt x="126" y="17"/>
                    <a:pt x="129" y="12"/>
                  </a:cubicBezTo>
                  <a:cubicBezTo>
                    <a:pt x="131" y="8"/>
                    <a:pt x="130" y="5"/>
                    <a:pt x="128" y="2"/>
                  </a:cubicBezTo>
                  <a:cubicBezTo>
                    <a:pt x="126" y="0"/>
                    <a:pt x="122" y="0"/>
                    <a:pt x="119" y="2"/>
                  </a:cubicBezTo>
                  <a:cubicBezTo>
                    <a:pt x="113" y="5"/>
                    <a:pt x="44" y="67"/>
                    <a:pt x="29" y="83"/>
                  </a:cubicBezTo>
                  <a:cubicBezTo>
                    <a:pt x="0" y="118"/>
                    <a:pt x="0" y="118"/>
                    <a:pt x="0" y="118"/>
                  </a:cubicBezTo>
                </a:path>
              </a:pathLst>
            </a:custGeom>
            <a:grp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Line 219"/>
            <p:cNvSpPr>
              <a:spLocks noChangeShapeType="1"/>
            </p:cNvSpPr>
            <p:nvPr/>
          </p:nvSpPr>
          <p:spPr bwMode="auto">
            <a:xfrm flipH="1" flipV="1">
              <a:off x="2977900" y="4965266"/>
              <a:ext cx="55595" cy="55595"/>
            </a:xfrm>
            <a:prstGeom prst="line">
              <a:avLst/>
            </a:prstGeom>
            <a:grp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647021"/>
              </p:ext>
            </p:extLst>
          </p:nvPr>
        </p:nvGraphicFramePr>
        <p:xfrm>
          <a:off x="6400800" y="1282701"/>
          <a:ext cx="2738438" cy="507000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384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63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altLang="en-US" sz="1400" b="1" kern="0" dirty="0" smtClean="0">
                          <a:solidFill>
                            <a:schemeClr val="bg1"/>
                          </a:solidFill>
                        </a:rPr>
                        <a:t>GAMES</a:t>
                      </a:r>
                      <a:endParaRPr lang="en-GB" sz="140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20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73686">
                <a:tc>
                  <a:txBody>
                    <a:bodyPr/>
                    <a:lstStyle/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 to Draw</a:t>
                      </a: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Put on a Play</a:t>
                      </a: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Indoor Hopscotch. Use masking tape to make your own hopscotch on tiles in your own</a:t>
                      </a: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a Family Chore Together</a:t>
                      </a: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 a Dance Party</a:t>
                      </a: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 a Tea Party</a:t>
                      </a: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Play with Water In a Bin With Toys</a:t>
                      </a: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 up a Play Store. Grab a shopping basket and set up the merchandise. We like this 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1"/>
                        </a:rPr>
                        <a:t>play cash register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too!</a:t>
                      </a: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a Sock Toss Game. Use mismatched socks and fill them with beans or rice. Then try to see how many you can ‘score’ in a laundry basket.</a:t>
                      </a: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</a:t>
                      </a:r>
                      <a:r>
                        <a:rPr lang="en-US" sz="11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2"/>
                        </a:rPr>
                        <a:t>Perler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2"/>
                        </a:rPr>
                        <a:t> Bead Art</a:t>
                      </a:r>
                      <a:endParaRPr lang="en-US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Write in a Journal</a:t>
                      </a: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3"/>
                        </a:rPr>
                        <a:t>Use Dot Markers</a:t>
                      </a:r>
                      <a:endParaRPr lang="en-GB" sz="1100" dirty="0"/>
                    </a:p>
                  </a:txBody>
                  <a:tcPr marL="54000" marR="54000" marT="54000" marB="5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15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100+ things to do in </a:t>
            </a:r>
            <a:r>
              <a:rPr lang="en-GB" dirty="0" smtClean="0"/>
              <a:t>Doors/in </a:t>
            </a:r>
            <a:r>
              <a:rPr lang="en-GB" dirty="0"/>
              <a:t>the </a:t>
            </a:r>
            <a:r>
              <a:rPr lang="en-GB" dirty="0" smtClean="0"/>
              <a:t>Garden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>
                <a:solidFill>
                  <a:schemeClr val="accent3"/>
                </a:solidFill>
              </a:rPr>
              <a:t>Please view in presentation mode to be able to use the hyperlinks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B7A6-5C35-41B5-B4ED-CC62B94D83ED}" type="slidenum">
              <a:rPr lang="en-GB" altLang="en-US" smtClean="0"/>
              <a:pPr/>
              <a:t>8</a:t>
            </a:fld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6FE903-C87A-475D-A5D5-6ED389955D49}" type="datetime4">
              <a:rPr lang="en-GB" altLang="en-US" smtClean="0"/>
              <a:pPr/>
              <a:t>05 February 2021</a:t>
            </a:fld>
            <a:endParaRPr lang="en-GB" altLang="en-US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9055098"/>
              </p:ext>
            </p:extLst>
          </p:nvPr>
        </p:nvGraphicFramePr>
        <p:xfrm>
          <a:off x="460375" y="1282700"/>
          <a:ext cx="5749924" cy="488244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74962">
                  <a:extLst>
                    <a:ext uri="{9D8B030D-6E8A-4147-A177-3AD203B41FA5}">
                      <a16:colId xmlns:a16="http://schemas.microsoft.com/office/drawing/2014/main" xmlns="" val="3630684572"/>
                    </a:ext>
                  </a:extLst>
                </a:gridCol>
                <a:gridCol w="28749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33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altLang="en-US" sz="1400" b="1" kern="0" dirty="0" smtClean="0">
                          <a:solidFill>
                            <a:schemeClr val="bg1"/>
                          </a:solidFill>
                        </a:rPr>
                        <a:t>ACTIVITIES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5F24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0" indent="-144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40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5F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7089">
                <a:tc>
                  <a:txBody>
                    <a:bodyPr/>
                    <a:lstStyle/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 a Fort</a:t>
                      </a: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 a Pillow Fight</a:t>
                      </a: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Write a Story</a:t>
                      </a: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Ice Cream in a Bag</a:t>
                      </a:r>
                      <a:endParaRPr lang="en-US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Homemade Gummy Bears</a:t>
                      </a:r>
                      <a:endParaRPr lang="en-US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Fruit Roll-Ups</a:t>
                      </a:r>
                      <a:endParaRPr lang="en-US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 a Movie Day</a:t>
                      </a: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Put on a Fashion Show</a:t>
                      </a: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Bake Cupcakes or Muffins</a:t>
                      </a: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Yoga</a:t>
                      </a: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 an Obstacle Course</a:t>
                      </a: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Dinner Together</a:t>
                      </a: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Play with 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Magnetic Tiles</a:t>
                      </a:r>
                      <a:endParaRPr lang="en-US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 Something With Lego: You can even make your own 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travel </a:t>
                      </a:r>
                      <a:r>
                        <a:rPr lang="en-US" sz="11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lego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 case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 a Stack of Cards</a:t>
                      </a: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Put on a Puppet Show</a:t>
                      </a: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a Treasure Hunt</a:t>
                      </a: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Your Own Indoor Bowling. Use paper towel rolls as your bowling pins and use a ball to bowl</a:t>
                      </a:r>
                    </a:p>
                  </a:txBody>
                  <a:tcPr marL="54000" marR="54000" marT="54000" marB="5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 to Draw</a:t>
                      </a: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Put on a Play</a:t>
                      </a: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Indoor Hopscotch. Use masking tape to make your own hopscotch on tiles in your own</a:t>
                      </a: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a Family Chore Together</a:t>
                      </a: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 a Dance Party</a:t>
                      </a: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 a Tea Party</a:t>
                      </a: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Play with Water In a Bin With Toys</a:t>
                      </a: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 up a Play Store. Grab a shopping basket and set up the merchandise. We like this 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play cash register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too!</a:t>
                      </a: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a Sock Toss Game. Use mismatched socks and fill them with beans or rice. Then try to see how many you can ‘score’ in a laundry basket.</a:t>
                      </a: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</a:t>
                      </a:r>
                      <a:r>
                        <a:rPr lang="en-US" sz="11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Perler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 Bead Art</a:t>
                      </a:r>
                      <a:endParaRPr lang="en-US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Write in a Journal</a:t>
                      </a: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Use Dot Markers</a:t>
                      </a:r>
                      <a:endParaRPr lang="en-US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100" dirty="0"/>
                    </a:p>
                  </a:txBody>
                  <a:tcPr marL="54000" marR="54000" marT="54000" marB="5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539864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830456"/>
              </p:ext>
            </p:extLst>
          </p:nvPr>
        </p:nvGraphicFramePr>
        <p:xfrm>
          <a:off x="6400800" y="1277938"/>
          <a:ext cx="2738438" cy="488244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384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33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altLang="en-US" sz="1400" b="1" kern="0" dirty="0" smtClean="0">
                          <a:solidFill>
                            <a:schemeClr val="bg1"/>
                          </a:solidFill>
                        </a:rPr>
                        <a:t>EDUCATIONAL</a:t>
                      </a:r>
                      <a:endParaRPr lang="en-GB" sz="140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B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7089">
                <a:tc>
                  <a:txBody>
                    <a:bodyPr/>
                    <a:lstStyle/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 Books</a:t>
                      </a: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a 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Science Project</a:t>
                      </a:r>
                      <a:endParaRPr lang="en-US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 Origami</a:t>
                      </a: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 About a New Animal</a:t>
                      </a: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 a New Card Game</a:t>
                      </a: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 to Sew</a:t>
                      </a: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 to Knit</a:t>
                      </a: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Brain Teasers</a:t>
                      </a: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 About a Country</a:t>
                      </a: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100" dirty="0"/>
                    </a:p>
                  </a:txBody>
                  <a:tcPr marL="54000" marR="54000" marT="54000" marB="5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59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A4 PowerPoint_Template_Classic[20190612114048856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8"/>
  <p:tag name="MMCOA_FONTSIZE_S" val="28"/>
  <p:tag name="MMCOA_FONTSIZE_T" val="28"/>
  <p:tag name="MMCOA_POSITION_L" val="70.625;97.875;28.875;648.375"/>
  <p:tag name="MMCOA_POSITION_M" val="70.625;97.875;28.875;648.375"/>
  <p:tag name="MMCOA_POSITION_S" val="70.625;97.875;28.875;648.375"/>
  <p:tag name="MMCOA_POSITION_T" val="70.625;97.875;28.875;648.3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18"/>
  <p:tag name="MMCOA_FONTSIZE_M" val="18"/>
  <p:tag name="MMCOA_FONTSIZE_S" val="18"/>
  <p:tag name="MMCOA_FONTSIZE_T" val="18"/>
  <p:tag name="MMCOA_POSITION_L" val="71.25;157.375;18;382.125"/>
  <p:tag name="MMCOA_POSITION_M" val="71.25;157.375;18;382.125"/>
  <p:tag name="MMCOA_POSITION_S" val="71.25;157.375;18;382.125"/>
  <p:tag name="MMCOA_POSITION_T" val="71.25;157.375;18;382.12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8"/>
  <p:tag name="MMCOA_FONTSIZE_S" val="28"/>
  <p:tag name="MMCOA_FONTSIZE_T" val="28"/>
  <p:tag name="MMCOA_POSITION_L" val="70.625;97.875;28.875;648.375"/>
  <p:tag name="MMCOA_POSITION_M" val="70.625;97.875;28.875;648.375"/>
  <p:tag name="MMCOA_POSITION_S" val="70.625;97.875;28.875;648.375"/>
  <p:tag name="MMCOA_POSITION_T" val="70.625;97.875;28.875;648.3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18"/>
  <p:tag name="MMCOA_FONTSIZE_M" val="18"/>
  <p:tag name="MMCOA_FONTSIZE_S" val="18"/>
  <p:tag name="MMCOA_FONTSIZE_T" val="18"/>
  <p:tag name="MMCOA_POSITION_L" val="71.25;157.375;18;382.125"/>
  <p:tag name="MMCOA_POSITION_M" val="71.25;157.375;18;382.125"/>
  <p:tag name="MMCOA_POSITION_S" val="71.25;157.375;18;382.125"/>
  <p:tag name="MMCOA_POSITION_T" val="71.25;157.375;18;382.12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0"/>
  <p:tag name="MMCOA_FONTSIZE_S" val="14"/>
  <p:tag name="MMCOA_FONTSIZE_T" val="14"/>
  <p:tag name="MMCOA_POSITION_L" val="35.875;100.625;392.75;684"/>
  <p:tag name="MMCOA_POSITION_M" val="35.875;100.625;392.75;684"/>
  <p:tag name="MMCOA_POSITION_S" val="35.875;100.625;392.75;684"/>
  <p:tag name="MMCOA_POSITION_T" val="35.875;100.625;392.75;68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7"/>
  <p:tag name="MMCOA_FONTSIZE_M" val="7"/>
  <p:tag name="MMCOA_FONTSIZE_S" val="7"/>
  <p:tag name="MMCOA_FONTSIZE_T" val="7"/>
  <p:tag name="MMCOA_POSITION_L" val="37.625;514.5;8;228.125"/>
  <p:tag name="MMCOA_POSITION_M" val="37.625;514.5;8;228.125"/>
  <p:tag name="MMCOA_POSITION_S" val="37.625;514.5;8;228.125"/>
  <p:tag name="MMCOA_POSITION_T" val="37.625;514.5;8;228.125"/>
  <p:tag name="MMCOA_HIDEONCOLOUR" val="N"/>
  <p:tag name="MMCOA_HIDEONWHITE" val="N"/>
  <p:tag name="MMCOA_HIDEONBALLROOM" val="N"/>
  <p:tag name="MMCOA_HIDEONCLASSIC" val="Y"/>
  <p:tag name="MMCOA_HIDEONTEXT" val="Y"/>
  <p:tag name="MMCOA_HIDEONECO" val="Y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1"/>
  <p:tag name="MMCOA_FONTSIZE_M" val="11"/>
  <p:tag name="MMCOA_FONTSIZE_S" val="11"/>
  <p:tag name="MMCOA_FONTSIZE_T" val="11"/>
  <p:tag name="MMCOA_POSITION_L" val="543.125;510.5;13.25;176.5"/>
  <p:tag name="MMCOA_POSITION_M" val="543.125;510.5;13.25;176.5"/>
  <p:tag name="MMCOA_POSITION_S" val="543.125;510.5;13.25;176.5"/>
  <p:tag name="MMCOA_POSITION_T" val="543.125;510.5;13.25;176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35.625;514.5;8.375;85"/>
  <p:tag name="MMCOA_POSITION_M" val="335.625;514.5;8.375;85"/>
  <p:tag name="MMCOA_POSITION_S" val="335.625;514.5;8.375;85"/>
  <p:tag name="MMCOA_POSITION_T" val="335.625;514.5;8.375;85"/>
  <p:tag name="MMCOA_HIDEONCOLOUR" val="N"/>
  <p:tag name="MMCOA_HIDEONWHITE" val="N"/>
  <p:tag name="MMCOA_HIDEONBALLROOM" val="Y"/>
  <p:tag name="MMCOA_HIDEONCLASSIC" val="Y"/>
  <p:tag name="MMCOA_HIDEONTEXT" val="Y"/>
  <p:tag name="MMCOA_HIDEONECO" val="Y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7.625;514.5;8;227.5"/>
  <p:tag name="MMCOA_POSITION_M" val="37.625;514.5;8;227.5"/>
  <p:tag name="MMCOA_POSITION_S" val="37.625;514.5;8;227.5"/>
  <p:tag name="MMCOA_POSITION_T" val="37.625;514.5;8;227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POSITION_L" val=";;;"/>
  <p:tag name="MMCOA_POSITION_M" val=";;;"/>
  <p:tag name="MMCOA_POSITION_S" val=";;;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SMARTSHAPE" val="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_COVERDESIGN" val="&lt;?xml version=&quot;1.0&quot; encoding=&quot;utf-16&quot;?&gt;&#10;&lt;ImageControl xmlns:xsi=&quot;http://www.w3.org/2001/XMLSchema-instance&quot; xmlns:xsd=&quot;http://www.w3.org/2001/XMLSchema&quot;&gt;&#10;  &lt;TypeOfImage&gt;SolidColour&lt;/TypeOfImage&gt;&#10;  &lt;ImageFile&gt;M1000001.jpg&lt;/ImageFile&gt;&#10;  &lt;ThumbNailFile&gt;D:\Documents and Settings\e-Working-4\Local Settings\Application Data\MMC\ILM\Recent\T0D1000002.jpg&lt;/ThumbNailFile&gt;&#10;  &lt;Usage&gt;PowerPointTitle&lt;/Usage&gt;&#10;  &lt;PaletteName&gt;Sapphire&lt;/PaletteName&gt;&#10;  &lt;Design&gt;&#10;    &lt;FocalNumber&gt;1&lt;/FocalNumber&gt;&#10;    &lt;Facets&gt;&#10;      &lt;SideOfTick&gt;Left&lt;/SideOfTick&gt;&#10;      &lt;TickPosition&gt;&#10;        &lt;X&gt;0&lt;/X&gt;&#10;        &lt;Y&gt;2&lt;/Y&gt;&#10;      &lt;/TickPosition&gt;&#10;      &lt;EndTickPosition&gt;&#10;        &lt;X&gt;0&lt;/X&gt;&#10;        &lt;Y&gt;0&lt;/Y&gt;&#10;      &lt;/EndTickPosition&gt;&#10;      &lt;FacetNumber&gt;0&lt;/FacetNumber&gt;&#10;      &lt;Brightness&gt;0&lt;/Brightness&gt;&#10;      &lt;Colour&gt;#006D9E&lt;/Colour&gt;&#10;      &lt;ColourNumber&gt;1&lt;/ColourNumber&gt;&#10;    &lt;/Facets&gt;&#10;    &lt;Facets&gt;&#10;      &lt;SideOfTick&gt;Left&lt;/SideOfTick&gt;&#10;      &lt;TickPosition&gt;&#10;        &lt;X&gt;0&lt;/X&gt;&#10;        &lt;Y&gt;4&lt;/Y&gt;&#10;      &lt;/TickPosition&gt;&#10;      &lt;EndTickPosition&gt;&#10;        &lt;X&gt;0&lt;/X&gt;&#10;        &lt;Y&gt;0&lt;/Y&gt;&#10;      &lt;/EndTickPosition&gt;&#10;      &lt;FacetNumber&gt;1&lt;/FacetNumber&gt;&#10;      &lt;Brightness&gt;0&lt;/Brightness&gt;&#10;      &lt;Colour&gt;#00A8C8&lt;/Colour&gt;&#10;      &lt;ColourNumber&gt;2&lt;/ColourNumber&gt;&#10;    &lt;/Facets&gt;&#10;    &lt;Facets&gt;&#10;      &lt;SideOfTick&gt;Left&lt;/SideOfTick&gt;&#10;      &lt;TickPosition&gt;&#10;        &lt;X&gt;0&lt;/X&gt;&#10;        &lt;Y&gt;7&lt;/Y&gt;&#10;      &lt;/TickPosition&gt;&#10;      &lt;EndTickPosition&gt;&#10;        &lt;X&gt;0&lt;/X&gt;&#10;        &lt;Y&gt;0&lt;/Y&gt;&#10;      &lt;/EndTickPosition&gt;&#10;      &lt;FacetNumber&gt;2&lt;/FacetNumber&gt;&#10;      &lt;Brightness&gt;0&lt;/Brightness&gt;&#10;      &lt;Colour&gt;#002C77&lt;/Colour&gt;&#10;      &lt;ColourNumber&gt;0&lt;/ColourNumber&gt;&#10;    &lt;/Facets&gt;&#10;    &lt;Facets&gt;&#10;      &lt;SideOfTick&gt;Bottom&lt;/SideOfTick&gt;&#10;      &lt;TickPosition&gt;&#10;        &lt;X&gt;18&lt;/X&gt;&#10;        &lt;Y&gt;10&lt;/Y&gt;&#10;      &lt;/TickPosition&gt;&#10;      &lt;EndTickPosition&gt;&#10;        &lt;X&gt;0&lt;/X&gt;&#10;        &lt;Y&gt;0&lt;/Y&gt;&#10;      &lt;/EndTickPosition&gt;&#10;      &lt;FacetNumber&gt;3&lt;/FacetNumber&gt;&#10;      &lt;Brightness&gt;0&lt;/Brightness&gt;&#10;      &lt;Colour&gt;#006D9E&lt;/Colour&gt;&#10;      &lt;ColourNumber&gt;1&lt;/ColourNumber&gt;&#10;    &lt;/Facets&gt;&#10;    &lt;Facets&gt;&#10;      &lt;SideOfTick&gt;Right&lt;/SideOfTick&gt;&#10;      &lt;TickPosition&gt;&#10;        &lt;X&gt;21&lt;/X&gt;&#10;        &lt;Y&gt;4&lt;/Y&gt;&#10;      &lt;/TickPosition&gt;&#10;      &lt;EndTickPosition&gt;&#10;        &lt;X&gt;0&lt;/X&gt;&#10;        &lt;Y&gt;0&lt;/Y&gt;&#10;      &lt;/EndTickPosition&gt;&#10;      &lt;FacetNumber&gt;4&lt;/FacetNumber&gt;&#10;      &lt;Brightness&gt;0&lt;/Brightness&gt;&#10;      &lt;Colour&gt;#A6E2EF&lt;/Colour&gt;&#10;      &lt;ColourNumber&gt;3&lt;/ColourNumber&gt;&#10;    &lt;/Facets&gt;&#10;    &lt;Facets&gt;&#10;      &lt;SideOfTick&gt;Right&lt;/SideOfTick&gt;&#10;      &lt;TickPosition&gt;&#10;        &lt;X&gt;21&lt;/X&gt;&#10;        &lt;Y&gt;2&lt;/Y&gt;&#10;      &lt;/TickPosition&gt;&#10;      &lt;EndTickPosition&gt;&#10;        &lt;X&gt;0&lt;/X&gt;&#10;        &lt;Y&gt;0&lt;/Y&gt;&#10;      &lt;/EndTickPosition&gt;&#10;      &lt;FacetNumber&gt;5&lt;/FacetNumber&gt;&#10;      &lt;Brightness&gt;0&lt;/Brightness&gt;&#10;      &lt;Colour&gt;#00A8C8&lt;/Colour&gt;&#10;      &lt;ColourNumber&gt;2&lt;/ColourNumber&gt;&#10;    &lt;/Facets&gt;&#10;    &lt;Facets&gt;&#10;      &lt;SideOfTick&gt;Right&lt;/SideOfTick&gt;&#10;      &lt;TickPosition&gt;&#10;        &lt;X&gt;21&lt;/X&gt;&#10;        &lt;Y&gt;1&lt;/Y&gt;&#10;      &lt;/TickPosition&gt;&#10;      &lt;EndTickPosition&gt;&#10;        &lt;X&gt;0&lt;/X&gt;&#10;        &lt;Y&gt;0&lt;/Y&gt;&#10;      &lt;/EndTickPosition&gt;&#10;      &lt;FacetNumber&gt;6&lt;/FacetNumber&gt;&#10;      &lt;Brightness&gt;0&lt;/Brightness&gt;&#10;      &lt;Colour&gt;#002C77&lt;/Colour&gt;&#10;      &lt;ColourNumber&gt;0&lt;/ColourNumber&gt;&#10;    &lt;/Facets&gt;&#10;    &lt;SectionColour /&gt;&#10;    &lt;SectionColourNumber&gt;0&lt;/SectionColourNumber&gt;&#10;    &lt;SectionBrightness&gt;0&lt;/SectionBrightness&gt;&#10;  &lt;/Design&gt;&#10;&lt;/ImageControl&gt;"/>
  <p:tag name="MMC_PRESENTATIONTYPE" val="2"/>
</p:tagLst>
</file>

<file path=ppt/theme/theme1.xml><?xml version="1.0" encoding="utf-8"?>
<a:theme xmlns:a="http://schemas.openxmlformats.org/drawingml/2006/main" name="A4 PowerPoint_Template_Classic">
  <a:themeElements>
    <a:clrScheme name="Sapphire">
      <a:dk1>
        <a:sysClr val="windowText" lastClr="000000"/>
      </a:dk1>
      <a:lt1>
        <a:srgbClr val="FFFFFF"/>
      </a:lt1>
      <a:dk2>
        <a:srgbClr val="37424A"/>
      </a:dk2>
      <a:lt2>
        <a:srgbClr val="FFFFFF"/>
      </a:lt2>
      <a:accent1>
        <a:srgbClr val="002C77"/>
      </a:accent1>
      <a:accent2>
        <a:srgbClr val="006D9E"/>
      </a:accent2>
      <a:accent3>
        <a:srgbClr val="00A8C8"/>
      </a:accent3>
      <a:accent4>
        <a:srgbClr val="A6E2EF"/>
      </a:accent4>
      <a:accent5>
        <a:srgbClr val="A5A5A5"/>
      </a:accent5>
      <a:accent6>
        <a:srgbClr val="D8D8D8"/>
      </a:accent6>
      <a:hlink>
        <a:srgbClr val="37424A"/>
      </a:hlink>
      <a:folHlink>
        <a:srgbClr val="3742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6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6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002C77"/>
        </a:accent1>
        <a:accent2>
          <a:srgbClr val="00A8C8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0098B5"/>
        </a:accent6>
        <a:hlink>
          <a:srgbClr val="006D9E"/>
        </a:hlink>
        <a:folHlink>
          <a:srgbClr val="A6E2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43276D"/>
        </a:accent1>
        <a:accent2>
          <a:srgbClr val="6F83C1"/>
        </a:accent2>
        <a:accent3>
          <a:srgbClr val="FFFFFF"/>
        </a:accent3>
        <a:accent4>
          <a:srgbClr val="000000"/>
        </a:accent4>
        <a:accent5>
          <a:srgbClr val="B0ACBA"/>
        </a:accent5>
        <a:accent6>
          <a:srgbClr val="6476AF"/>
        </a:accent6>
        <a:hlink>
          <a:srgbClr val="595997"/>
        </a:hlink>
        <a:folHlink>
          <a:srgbClr val="C4CA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560054"/>
        </a:accent1>
        <a:accent2>
          <a:srgbClr val="CE3D95"/>
        </a:accent2>
        <a:accent3>
          <a:srgbClr val="FFFFFF"/>
        </a:accent3>
        <a:accent4>
          <a:srgbClr val="000000"/>
        </a:accent4>
        <a:accent5>
          <a:srgbClr val="B4AAB3"/>
        </a:accent5>
        <a:accent6>
          <a:srgbClr val="BA3687"/>
        </a:accent6>
        <a:hlink>
          <a:srgbClr val="932077"/>
        </a:hlink>
        <a:folHlink>
          <a:srgbClr val="E7B8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690031"/>
        </a:accent1>
        <a:accent2>
          <a:srgbClr val="ED2C67"/>
        </a:accent2>
        <a:accent3>
          <a:srgbClr val="FFFFFF"/>
        </a:accent3>
        <a:accent4>
          <a:srgbClr val="000000"/>
        </a:accent4>
        <a:accent5>
          <a:srgbClr val="B9AAAD"/>
        </a:accent5>
        <a:accent6>
          <a:srgbClr val="D7275D"/>
        </a:accent6>
        <a:hlink>
          <a:srgbClr val="A9194F"/>
        </a:hlink>
        <a:folHlink>
          <a:srgbClr val="F7B6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810009"/>
        </a:accent1>
        <a:accent2>
          <a:srgbClr val="EF4E45"/>
        </a:accent2>
        <a:accent3>
          <a:srgbClr val="FFFFFF"/>
        </a:accent3>
        <a:accent4>
          <a:srgbClr val="000000"/>
        </a:accent4>
        <a:accent5>
          <a:srgbClr val="C1AAAA"/>
        </a:accent5>
        <a:accent6>
          <a:srgbClr val="D9463E"/>
        </a:accent6>
        <a:hlink>
          <a:srgbClr val="BA2C2B"/>
        </a:hlink>
        <a:folHlink>
          <a:srgbClr val="F9BE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8C3709"/>
        </a:accent1>
        <a:accent2>
          <a:srgbClr val="F48132"/>
        </a:accent2>
        <a:accent3>
          <a:srgbClr val="FFFFFF"/>
        </a:accent3>
        <a:accent4>
          <a:srgbClr val="000000"/>
        </a:accent4>
        <a:accent5>
          <a:srgbClr val="C5AEAA"/>
        </a:accent5>
        <a:accent6>
          <a:srgbClr val="DD742C"/>
        </a:accent6>
        <a:hlink>
          <a:srgbClr val="C45F24"/>
        </a:hlink>
        <a:folHlink>
          <a:srgbClr val="FCCFA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8E5501"/>
        </a:accent1>
        <a:accent2>
          <a:srgbClr val="FBAE17"/>
        </a:accent2>
        <a:accent3>
          <a:srgbClr val="FFFFFF"/>
        </a:accent3>
        <a:accent4>
          <a:srgbClr val="000000"/>
        </a:accent4>
        <a:accent5>
          <a:srgbClr val="C6B4AA"/>
        </a:accent5>
        <a:accent6>
          <a:srgbClr val="E39D14"/>
        </a:accent6>
        <a:hlink>
          <a:srgbClr val="C98314"/>
        </a:hlink>
        <a:folHlink>
          <a:srgbClr val="FFDD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505F21"/>
        </a:accent1>
        <a:accent2>
          <a:srgbClr val="B2B935"/>
        </a:accent2>
        <a:accent3>
          <a:srgbClr val="FFFFFF"/>
        </a:accent3>
        <a:accent4>
          <a:srgbClr val="000000"/>
        </a:accent4>
        <a:accent5>
          <a:srgbClr val="B3B6AB"/>
        </a:accent5>
        <a:accent6>
          <a:srgbClr val="A1A72F"/>
        </a:accent6>
        <a:hlink>
          <a:srgbClr val="828D30"/>
        </a:hlink>
        <a:folHlink>
          <a:srgbClr val="D9D9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00582D"/>
        </a:accent1>
        <a:accent2>
          <a:srgbClr val="72BE44"/>
        </a:accent2>
        <a:accent3>
          <a:srgbClr val="FFFFFF"/>
        </a:accent3>
        <a:accent4>
          <a:srgbClr val="000000"/>
        </a:accent4>
        <a:accent5>
          <a:srgbClr val="AAB4AD"/>
        </a:accent5>
        <a:accent6>
          <a:srgbClr val="67AC3D"/>
        </a:accent6>
        <a:hlink>
          <a:srgbClr val="118B3F"/>
        </a:hlink>
        <a:folHlink>
          <a:srgbClr val="BDDD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004C4F"/>
        </a:accent1>
        <a:accent2>
          <a:srgbClr val="0FB694"/>
        </a:accent2>
        <a:accent3>
          <a:srgbClr val="FFFFFF"/>
        </a:accent3>
        <a:accent4>
          <a:srgbClr val="000000"/>
        </a:accent4>
        <a:accent5>
          <a:srgbClr val="AAB2B2"/>
        </a:accent5>
        <a:accent6>
          <a:srgbClr val="0CA586"/>
        </a:accent6>
        <a:hlink>
          <a:srgbClr val="008075"/>
        </a:hlink>
        <a:folHlink>
          <a:srgbClr val="A7D9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00000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737373"/>
        </a:accent6>
        <a:hlink>
          <a:srgbClr val="404040"/>
        </a:hlink>
        <a:folHlink>
          <a:srgbClr val="BFBFB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25BCDA9E9B4643A0B7F23A7B9AECEB" ma:contentTypeVersion="6" ma:contentTypeDescription="Create a new document." ma:contentTypeScope="" ma:versionID="cae99b09bea9cf5a9b99e6b909f5cc7a">
  <xsd:schema xmlns:xsd="http://www.w3.org/2001/XMLSchema" xmlns:xs="http://www.w3.org/2001/XMLSchema" xmlns:p="http://schemas.microsoft.com/office/2006/metadata/properties" xmlns:ns2="dcc7aed3-684a-42f8-86d2-43b675b6944e" targetNamespace="http://schemas.microsoft.com/office/2006/metadata/properties" ma:root="true" ma:fieldsID="91d4f89937373317ba3d3418c8c11e47" ns2:_="">
    <xsd:import namespace="dcc7aed3-684a-42f8-86d2-43b675b694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c7aed3-684a-42f8-86d2-43b675b694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9EC05C-2CC9-4B96-B8B9-08367F96E3C9}"/>
</file>

<file path=customXml/itemProps2.xml><?xml version="1.0" encoding="utf-8"?>
<ds:datastoreItem xmlns:ds="http://schemas.openxmlformats.org/officeDocument/2006/customXml" ds:itemID="{7A91E7FE-7FC6-4A5A-AC98-84AD8A5E844B}"/>
</file>

<file path=customXml/itemProps3.xml><?xml version="1.0" encoding="utf-8"?>
<ds:datastoreItem xmlns:ds="http://schemas.openxmlformats.org/officeDocument/2006/customXml" ds:itemID="{6A5593E4-D45A-496B-BB07-75BC53BA6A00}"/>
</file>

<file path=docProps/app.xml><?xml version="1.0" encoding="utf-8"?>
<Properties xmlns="http://schemas.openxmlformats.org/officeDocument/2006/extended-properties" xmlns:vt="http://schemas.openxmlformats.org/officeDocument/2006/docPropsVTypes">
  <Template>A4 PowerPoint_Template_Classic</Template>
  <TotalTime>236</TotalTime>
  <Words>914</Words>
  <Application>Microsoft Office PowerPoint</Application>
  <PresentationFormat>Custom</PresentationFormat>
  <Paragraphs>232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A4 PowerPoint_Template_Classic</vt:lpstr>
      <vt:lpstr>Amazing Attractions </vt:lpstr>
      <vt:lpstr>Amazing Attractions </vt:lpstr>
      <vt:lpstr>Mindfulness and Keeping Active Ideas and Apps These are all available as apps too</vt:lpstr>
      <vt:lpstr>Free Theatre and Drama </vt:lpstr>
      <vt:lpstr>Books: Links to Free Audio Books</vt:lpstr>
      <vt:lpstr>Fun and Educational   </vt:lpstr>
      <vt:lpstr>100+ things to do in Doors/in the Garden. Please view in presentation mode to be able to use the hyperlinks</vt:lpstr>
      <vt:lpstr>100+ things to do in Doors/in the Garden. Please view in presentation mode to be able to use the hyperlinks</vt:lpstr>
      <vt:lpstr>100+ things to do in Doors/in the Garden. Please view in presentation mode to be able to use the hyperlinks</vt:lpstr>
    </vt:vector>
  </TitlesOfParts>
  <Company>JLT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 HOLIDAYS  ACTIVITIES PACK</dc:title>
  <dc:creator>eckhoff, emma - GBR</dc:creator>
  <cp:lastModifiedBy>John Vandermeer</cp:lastModifiedBy>
  <cp:revision>18</cp:revision>
  <dcterms:created xsi:type="dcterms:W3CDTF">2020-04-07T13:18:28Z</dcterms:created>
  <dcterms:modified xsi:type="dcterms:W3CDTF">2021-02-05T12:58:02Z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TemplateVersion">
    <vt:lpwstr>5.0</vt:lpwstr>
  </property>
  <property fmtid="{D5CDD505-2E9C-101B-9397-08002B2CF9AE}" pid="4" name="MMCOA_FontSize">
    <vt:lpwstr>Medium</vt:lpwstr>
  </property>
  <property fmtid="{D5CDD505-2E9C-101B-9397-08002B2CF9AE}" pid="5" name="MMCOA_PresentationType">
    <vt:lpwstr>Classic</vt:lpwstr>
  </property>
  <property fmtid="{D5CDD505-2E9C-101B-9397-08002B2CF9AE}" pid="6" name="MMCOA_SlideStyle">
    <vt:lpwstr>SmallWedge</vt:lpwstr>
  </property>
  <property fmtid="{D5CDD505-2E9C-101B-9397-08002B2CF9AE}" pid="7" name="MMCOA_PaletteName">
    <vt:lpwstr>Sapphire</vt:lpwstr>
  </property>
  <property fmtid="{D5CDD505-2E9C-101B-9397-08002B2CF9AE}" pid="8" name="MMCOA_PaletteNumber">
    <vt:lpwstr>0</vt:lpwstr>
  </property>
  <property fmtid="{D5CDD505-2E9C-101B-9397-08002B2CF9AE}" pid="9" name="MMCOA_Source">
    <vt:lpwstr>1</vt:lpwstr>
  </property>
  <property fmtid="{D5CDD505-2E9C-101B-9397-08002B2CF9AE}" pid="10" name="ContentTypeId">
    <vt:lpwstr>0x010100C425BCDA9E9B4643A0B7F23A7B9AECEB</vt:lpwstr>
  </property>
</Properties>
</file>