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9" d="100"/>
          <a:sy n="69" d="100"/>
        </p:scale>
        <p:origin x="141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04A465D-9873-4854-9B51-AEEC6B98E92B}"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3BA578-BDA2-4CE2-9CAF-46F924013E27}" type="slidenum">
              <a:rPr lang="en-GB" smtClean="0"/>
              <a:t>‹#›</a:t>
            </a:fld>
            <a:endParaRPr lang="en-GB"/>
          </a:p>
        </p:txBody>
      </p:sp>
    </p:spTree>
    <p:extLst>
      <p:ext uri="{BB962C8B-B14F-4D97-AF65-F5344CB8AC3E}">
        <p14:creationId xmlns:p14="http://schemas.microsoft.com/office/powerpoint/2010/main" val="28340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4A465D-9873-4854-9B51-AEEC6B98E92B}"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3BA578-BDA2-4CE2-9CAF-46F924013E27}" type="slidenum">
              <a:rPr lang="en-GB" smtClean="0"/>
              <a:t>‹#›</a:t>
            </a:fld>
            <a:endParaRPr lang="en-GB"/>
          </a:p>
        </p:txBody>
      </p:sp>
    </p:spTree>
    <p:extLst>
      <p:ext uri="{BB962C8B-B14F-4D97-AF65-F5344CB8AC3E}">
        <p14:creationId xmlns:p14="http://schemas.microsoft.com/office/powerpoint/2010/main" val="291647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4A465D-9873-4854-9B51-AEEC6B98E92B}"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3BA578-BDA2-4CE2-9CAF-46F924013E27}" type="slidenum">
              <a:rPr lang="en-GB" smtClean="0"/>
              <a:t>‹#›</a:t>
            </a:fld>
            <a:endParaRPr lang="en-GB"/>
          </a:p>
        </p:txBody>
      </p:sp>
    </p:spTree>
    <p:extLst>
      <p:ext uri="{BB962C8B-B14F-4D97-AF65-F5344CB8AC3E}">
        <p14:creationId xmlns:p14="http://schemas.microsoft.com/office/powerpoint/2010/main" val="1864203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4A465D-9873-4854-9B51-AEEC6B98E92B}"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3BA578-BDA2-4CE2-9CAF-46F924013E27}" type="slidenum">
              <a:rPr lang="en-GB" smtClean="0"/>
              <a:t>‹#›</a:t>
            </a:fld>
            <a:endParaRPr lang="en-GB"/>
          </a:p>
        </p:txBody>
      </p:sp>
    </p:spTree>
    <p:extLst>
      <p:ext uri="{BB962C8B-B14F-4D97-AF65-F5344CB8AC3E}">
        <p14:creationId xmlns:p14="http://schemas.microsoft.com/office/powerpoint/2010/main" val="3702894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4A465D-9873-4854-9B51-AEEC6B98E92B}" type="datetimeFigureOut">
              <a:rPr lang="en-GB" smtClean="0"/>
              <a:t>06/12/2018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3BA578-BDA2-4CE2-9CAF-46F924013E27}" type="slidenum">
              <a:rPr lang="en-GB" smtClean="0"/>
              <a:t>‹#›</a:t>
            </a:fld>
            <a:endParaRPr lang="en-GB"/>
          </a:p>
        </p:txBody>
      </p:sp>
    </p:spTree>
    <p:extLst>
      <p:ext uri="{BB962C8B-B14F-4D97-AF65-F5344CB8AC3E}">
        <p14:creationId xmlns:p14="http://schemas.microsoft.com/office/powerpoint/2010/main" val="1997052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4A465D-9873-4854-9B51-AEEC6B98E92B}" type="datetimeFigureOut">
              <a:rPr lang="en-GB" smtClean="0"/>
              <a:t>06/12/2018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3BA578-BDA2-4CE2-9CAF-46F924013E27}" type="slidenum">
              <a:rPr lang="en-GB" smtClean="0"/>
              <a:t>‹#›</a:t>
            </a:fld>
            <a:endParaRPr lang="en-GB"/>
          </a:p>
        </p:txBody>
      </p:sp>
    </p:spTree>
    <p:extLst>
      <p:ext uri="{BB962C8B-B14F-4D97-AF65-F5344CB8AC3E}">
        <p14:creationId xmlns:p14="http://schemas.microsoft.com/office/powerpoint/2010/main" val="3506370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4A465D-9873-4854-9B51-AEEC6B98E92B}" type="datetimeFigureOut">
              <a:rPr lang="en-GB" smtClean="0"/>
              <a:t>06/12/2018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3BA578-BDA2-4CE2-9CAF-46F924013E27}" type="slidenum">
              <a:rPr lang="en-GB" smtClean="0"/>
              <a:t>‹#›</a:t>
            </a:fld>
            <a:endParaRPr lang="en-GB"/>
          </a:p>
        </p:txBody>
      </p:sp>
    </p:spTree>
    <p:extLst>
      <p:ext uri="{BB962C8B-B14F-4D97-AF65-F5344CB8AC3E}">
        <p14:creationId xmlns:p14="http://schemas.microsoft.com/office/powerpoint/2010/main" val="1446411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4A465D-9873-4854-9B51-AEEC6B98E92B}" type="datetimeFigureOut">
              <a:rPr lang="en-GB" smtClean="0"/>
              <a:t>06/12/2018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3BA578-BDA2-4CE2-9CAF-46F924013E27}" type="slidenum">
              <a:rPr lang="en-GB" smtClean="0"/>
              <a:t>‹#›</a:t>
            </a:fld>
            <a:endParaRPr lang="en-GB"/>
          </a:p>
        </p:txBody>
      </p:sp>
    </p:spTree>
    <p:extLst>
      <p:ext uri="{BB962C8B-B14F-4D97-AF65-F5344CB8AC3E}">
        <p14:creationId xmlns:p14="http://schemas.microsoft.com/office/powerpoint/2010/main" val="83091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A465D-9873-4854-9B51-AEEC6B98E92B}" type="datetimeFigureOut">
              <a:rPr lang="en-GB" smtClean="0"/>
              <a:t>06/12/2018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3BA578-BDA2-4CE2-9CAF-46F924013E27}" type="slidenum">
              <a:rPr lang="en-GB" smtClean="0"/>
              <a:t>‹#›</a:t>
            </a:fld>
            <a:endParaRPr lang="en-GB"/>
          </a:p>
        </p:txBody>
      </p:sp>
    </p:spTree>
    <p:extLst>
      <p:ext uri="{BB962C8B-B14F-4D97-AF65-F5344CB8AC3E}">
        <p14:creationId xmlns:p14="http://schemas.microsoft.com/office/powerpoint/2010/main" val="409826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4A465D-9873-4854-9B51-AEEC6B98E92B}" type="datetimeFigureOut">
              <a:rPr lang="en-GB" smtClean="0"/>
              <a:t>06/12/2018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3BA578-BDA2-4CE2-9CAF-46F924013E27}" type="slidenum">
              <a:rPr lang="en-GB" smtClean="0"/>
              <a:t>‹#›</a:t>
            </a:fld>
            <a:endParaRPr lang="en-GB"/>
          </a:p>
        </p:txBody>
      </p:sp>
    </p:spTree>
    <p:extLst>
      <p:ext uri="{BB962C8B-B14F-4D97-AF65-F5344CB8AC3E}">
        <p14:creationId xmlns:p14="http://schemas.microsoft.com/office/powerpoint/2010/main" val="2252640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4A465D-9873-4854-9B51-AEEC6B98E92B}" type="datetimeFigureOut">
              <a:rPr lang="en-GB" smtClean="0"/>
              <a:t>06/12/2018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3BA578-BDA2-4CE2-9CAF-46F924013E27}" type="slidenum">
              <a:rPr lang="en-GB" smtClean="0"/>
              <a:t>‹#›</a:t>
            </a:fld>
            <a:endParaRPr lang="en-GB"/>
          </a:p>
        </p:txBody>
      </p:sp>
    </p:spTree>
    <p:extLst>
      <p:ext uri="{BB962C8B-B14F-4D97-AF65-F5344CB8AC3E}">
        <p14:creationId xmlns:p14="http://schemas.microsoft.com/office/powerpoint/2010/main" val="1535692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A465D-9873-4854-9B51-AEEC6B98E92B}" type="datetimeFigureOut">
              <a:rPr lang="en-GB" smtClean="0"/>
              <a:t>06/12/2018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BA578-BDA2-4CE2-9CAF-46F924013E27}" type="slidenum">
              <a:rPr lang="en-GB" smtClean="0"/>
              <a:t>‹#›</a:t>
            </a:fld>
            <a:endParaRPr lang="en-GB"/>
          </a:p>
        </p:txBody>
      </p:sp>
    </p:spTree>
    <p:extLst>
      <p:ext uri="{BB962C8B-B14F-4D97-AF65-F5344CB8AC3E}">
        <p14:creationId xmlns:p14="http://schemas.microsoft.com/office/powerpoint/2010/main" val="4155885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ideo" Target="https://www.youtube.com/embed/nDgIVseTku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bbc.co.uk/news/magazine-3459233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281" y="154421"/>
            <a:ext cx="8928122" cy="830997"/>
          </a:xfrm>
          <a:prstGeom prst="rect">
            <a:avLst/>
          </a:prstGeom>
          <a:noFill/>
        </p:spPr>
        <p:txBody>
          <a:bodyPr wrap="square" lIns="91440" tIns="45720" rIns="91440" bIns="45720">
            <a:spAutoFit/>
          </a:bodyPr>
          <a:lstStyle/>
          <a:p>
            <a:pPr algn="ct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HUMAN RIGHTS</a:t>
            </a:r>
            <a:endParaRPr lang="en-US"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Content Placeholder 2"/>
          <p:cNvSpPr txBox="1">
            <a:spLocks/>
          </p:cNvSpPr>
          <p:nvPr/>
        </p:nvSpPr>
        <p:spPr>
          <a:xfrm>
            <a:off x="435395" y="372514"/>
            <a:ext cx="8229600" cy="50405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en-GB" sz="4600" b="1" dirty="0" smtClean="0"/>
          </a:p>
          <a:p>
            <a:pPr algn="l"/>
            <a:endParaRPr lang="en-GB" sz="2800" b="1" dirty="0"/>
          </a:p>
        </p:txBody>
      </p:sp>
      <p:sp>
        <p:nvSpPr>
          <p:cNvPr id="8" name="AutoShape 2" descr="data:image/jpeg;base64,/9j/4AAQSkZJRgABAQAAAQABAAD/2wCEAAkGBwgHBgkIBwgKCgkLDRYPDQwMDRsUFRAWIB0iIiAdHx8kKDQsJCYxJx8fLT0tMTU3Ojo6Iys/RD84QzQ5OjcBCgoKDQwNGg8PGjclHyU3Nzc3Nzc3Nzc3Nzc3Nzc3Nzc3Nzc3Nzc3Nzc3Nzc3Nzc3Nzc3Nzc3Nzc3Nzc3Nzc3N//AABEIAHgAeAMBIgACEQEDEQH/xAAbAAABBQEBAAAAAAAAAAAAAAAFAAIDBAYBB//EADQQAAIBAwMCBQIEBgIDAAAAAAECAwAEEQUSIRMxBhQiQVEyYVJxgaEVFiNCkcFDYwckM//EABgBAQEBAQEAAAAAAAAAAAAAAAABAgQD/8QAGxEBAQADAQEBAAAAAAAAAAAAAAECAxFBMRP/2gAMAwEAAhEDEQA/APJqVKugZNAgCe1WrezM8iRbSS31fYU62h55FaHSrcAg4/apaDWh6JHcwrFOz7COwOK1Fh/440d8Ms13GTzxIP8AYqtoahSK2+nyAKPyrk2Z5T5QOtfA1tbgdK+n4/GFP+qkuPCEsqsqXwUMMHMWf91o4pOBUwbiuf8AfbPRlG8FI9o1vLfPtPcogB/eqa+BbC1t2i81cupHO7b/AKFbR3xVG7l9JpN2y/aPNdQ8L2Wn7mtml3D3Y5rz3XNOMUxl5POGJ+PmvX9bO4NWD1aIMTXZrzvowcsRjP2qOjF3AMmhcke08V0COlSpUCqeFORUSCjfhiyt9R17T7C76ohurhIWMTBWG44BBIPbOe1BFaryK0GnjGKlHh9ZpXW2STTntrcTXMWozqxCl8blZFwRjGR3z2zRTT/D9xPLELQq0flYpnlyzL6yQMALnnB4wcYPNYyBTS324rVWM/A5rP2Gj3SlVeS3SQzNB02k9RkU8r2/ftzRrS4N1sZpZFGYGlRA3qIGcHGO3Fc+eNoPQz8DmrSy+mgxDwKm9lywBwDzyM0QjjfbHgr6zgE571z5a6HTTYzzQ27uODzUs6OWADIQwbLbuFx3zQ7Ul2zQRQHqNKikYOckkjitY66A2qS7s1kdRPJrX3unTOFMc9tIHdkBV+BtG5iSRwAOc1nr3SJ3/qCe28rsMhut5EYUMFOeM5yQMYzyK6cJwY68HJoXOg5rZDw7M10POz20dpviAlM4UT9TlRG2DyQD3GBjnFZvW7VLLVr60iLGO3uZIlLdyFYgE/4r3gCsMGlUki0qo4gonot++lalbX8MUUstvIJI1lzt3DsTgg8Hmhi1MhqUG9N1HykN/FBaW6R3sfTK4b+ku7cNnq9iF757CtBba/I6pG1naNCIEgaFlYq6oSVJy2QwyeQR3NY+Fq9A0HSbKfT9HNxpV00l+bhDMkjjJjXcpUcgk8jHbg8ZrNE1hrckItunBboYLg3ClVI9R9sZxjgD9KL2WsOsQQwwHEZiBwchDn05z7Z/Oqen6XBP0LxLFxBLarI0Ad29XUKHacgkDAJJOFzk0Sg0y2tZOlPYzsv8TazWRmZQUyMN8Z549j96xZRaGpNPCsRVFQHPoGMnGP0/SiiarIQHZIy2/qZwfq+e9C7GziEdpHcWc3UnnkgMhLLjb2OPnvx9jVgQxppccohmlkMYJYKcb842Hnj4xjNeVxojl1RoxsVYyoLcEE5DDBB57ULvdUkklhkAWJoAAjRjtg5Hf4otNZW8mo3lutnLiFwgLO2BnJyxHKjHZiCvz3oDpaWl1b3LXMe42wE8hDkFohnco5xk+kfrWpKFqmuxL0BYRqnTeR23RBVfeACCuTkYBHf39qz91r8vCJDam16ZQ2u0mNlJDEnnOdwBznPArR3NhHDPdWdnbvLOmnzytNC7knOenwDjldvHvuod4neafTdTcmSRC9jcBiSQVaEqX/U4GfnivWQZqbxJd5fqQWksWYzFC8R2QGMEIUAPsCeDnOec1n9VvGv9QubySOOOS4laV1jztDMcnGST3p8zckVSc81oQvSpPSrQYtSKaiBxTxQXoYZzAbgQSmBW2mUIdgPwW7ZojFY3COyPYzK5TqMrQkEp+I8dvvVqLXLOSwsY5bjVIvL2yWs1lbkCGdA+5ju3AruB59Oc45rRR+K9Ma+0+5W5vUNo90dwtlGVlUbR9Z7HvknJGalAeCwvSQvkLkuedvQbJxxnt+lW4YJkMebWVeqdseYyN5+B80+y1y58lo9tYXk7X1vdSTus7hI3YkFcuzc/Se/4j+rtbvYJdXS20l9tna4htiJMAerJYN2+onn4xWLBcihnTG62lUFtnMRGW+O3f7Ve/qqj7onHT4fKEbfz+Kfd67BDqCKCVVoXa5e2cNsuJVG9kIODjgcH8XNcbWbSSJrZ5bpoTadEzsgLsRJvBK57DsOeBWLiB86TtcGAQStKP+MRksP071RaOaTLGGQRoNzyFCVRfxEgcDg8/Y1dv9ahXxDBqVn1CkXSJSQDPpUKVPPOQP3patr1ld6XLYQLNGpKW0chGSLVcHnnltwzj3yea1JAJ1exnsJ5ILqLb0pWj3hTsZlODtOOeaGz2V31WXyVwJEwWXonK7uBkY4z2+9ay48W2zapdXjm6uE/iMV3bxSKOFAYFe5CkBuO/wBIqhJ4mgWS4K6heg/w+W3gdbVIirOwb+1/bHf5JxitcGPuIZ0iEzwyrEWKCQoQpYdxntnjtVBzWq1fxLHeeHksUkmSTy1vbyQG3jKN0ivr6md3O3OMZyTzismTWg1qVNNKqGinAgA0wU7uD9xQaq58K21nHczTeIbQQ2qQSzt5aXckcwzGcDOWORlQeO+alj8MvDcm2vtRtrad72WytlKOwmkjYKxyB6V3MoyfntQW716+vReLP5YpeQxwzqttGoKx/RjA4I7Ajnt8VdTxXq/mJbjrQdWSc3G42sR6cpGDImV9DHHJXGTz3qAtbeHepbWznUYUubhJzHbNE27fDnehI4H08H3/AHqdfDpisLe8u9St7dZEikdWBJjjkxtPfkgMpI9h84oHa6/fW62IiaEeREggJgQn1537iRls5Oc5qQavLNbw2l4I5LZAkeVhjEwiU8IJCuQB7DsPy4qcBm/04aWkfXusyNPLEY+kQQsblC/f3IPH2PxRn+WpA2POx9ETdPq9M/R09/Uxn6fasrq+rvqt8LhgyokSQxK77mCKMDJwMk8kn5Jqz/MGpdDpeZOzynk8bR/8fw9v37/epwWJ9LHSdlvojcra+c8sUYHo7d+d2Mbtnq2/Hvniu6hokNis0x1CK6W2EEs0McbKxikK4OTxn1DjPGaFtrl95M2nWTp9Lo7+knU6f4N+N237ZxTLrXr25NyZTB/7MKQyhbdFBVcbeAOCMDBHPAq8E2vW1jZ6fYXlnPK3m45JWidPoAkdQAc8424++M+9TT+FHzLBb6lBNfRXcVk9ssbDE7kjbvPGBg5b7GglzfzzWENlIUaGAsYgUG5NxyRuxnBJJxnGTRLVvFclzp8VvaiaO58xFcy3bmMSNJGCFIKIpJ5zuYk8CrAK1PTYoLJL+y1GG/tGnNu0iRtHsk27gMN3BGSD9vahRNErvXb67K9Y22xS7CNLSJELuMM5UKAXx/ceR7ULNUcNKuGlQMp4NMrooHjinq1R5rooLSvUqvVQGpFapwXEk5q06zIH3xSIEba+5SNp+D8Gqi3MLpFDNaxdMN/UeMsJHX3GSSP2rUHxnDNcrNeaWk224M2wOFVshVywIOTtXaT8Y+KgzDSc81Gzj3I/zR+x8QWUOnPHdWYkkSKOCONUUb1CKjFn25BOGbI5yR3xxw+KbcXXUGlx9ItuYejdnpogYHZgHKlu3dvsDVGf2u+7YjttUu21SdqjuT9h81FLBOrRq0EqtISqKUILnOCAPc54496L/wAxsuoQ3flkPSszbrCcdMHBxwAPTkg7fzHHtbfxdbvcSzyaWGdriOZCZQdgWRZCOVPJfqEn/sPxVGWkV422SIyNwdrjB57cGmZ4zmtJN4oiks+j5BeotmttHK5RyMLt3HK8kjbnn+wYxzQTVr5tR1G4u2RIxLIzJGigBFzwOAOw9/egqE0q5SoFSpUqDua6DTaVBKDTgahBpwNBMDXeaiDUt1BIT81wn4pma4WoOk00muE5oydAeSzgltpAZXVS0UrqhO5A3p/yRz+E/lQBSa5R+88OC1S3L3cYZ5Y45DuBCbgMkY74JP6D702Tw1OJYyWEEDIrMZ2G9M8ldo5JAzxgZxQAqVXNR02401kS5MRZ1yOnIGHfBpUFOlSpUCpUqVAq7mlSoO5pZ+9KlQLNczSpUHKLRXeiKkPU0ZnZFAdvMsBIe5JH3rlKgebrQCvOjTIwAHpu2wfnPx7e3zUUlxobKAmjPGQRki6bkZBIwfkZH6/YV2lQVr6Wxk6YsLI2oXO/MzSFicfPbsf80qVKg//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2" descr="Image result for empathy definition"/>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Snip Diagonal Corner Rectangle 8"/>
          <p:cNvSpPr/>
          <p:nvPr/>
        </p:nvSpPr>
        <p:spPr>
          <a:xfrm>
            <a:off x="72281" y="985418"/>
            <a:ext cx="8955828" cy="1507478"/>
          </a:xfrm>
          <a:prstGeom prst="snip2DiagRect">
            <a:avLst/>
          </a:prstGeom>
        </p:spPr>
        <p:style>
          <a:lnRef idx="3">
            <a:schemeClr val="lt1"/>
          </a:lnRef>
          <a:fillRef idx="1">
            <a:schemeClr val="accent4"/>
          </a:fillRef>
          <a:effectRef idx="1">
            <a:schemeClr val="accent4"/>
          </a:effectRef>
          <a:fontRef idx="minor">
            <a:schemeClr val="lt1"/>
          </a:fontRef>
        </p:style>
        <p:txBody>
          <a:bodyPr rtlCol="0" anchor="ctr"/>
          <a:lstStyle/>
          <a:p>
            <a:endParaRPr lang="en-GB" sz="2400" dirty="0" smtClean="0">
              <a:solidFill>
                <a:srgbClr val="0070C0"/>
              </a:solidFill>
            </a:endParaRPr>
          </a:p>
          <a:p>
            <a:endParaRPr lang="en-GB" sz="2400" dirty="0">
              <a:solidFill>
                <a:srgbClr val="0070C0"/>
              </a:solidFill>
            </a:endParaRPr>
          </a:p>
          <a:p>
            <a:endParaRPr lang="en-GB" sz="2400" b="1" u="sng" dirty="0" smtClean="0">
              <a:solidFill>
                <a:schemeClr val="bg1"/>
              </a:solidFill>
            </a:endParaRPr>
          </a:p>
          <a:p>
            <a:endParaRPr lang="en-GB" sz="2400" b="1" u="sng" dirty="0">
              <a:solidFill>
                <a:schemeClr val="bg1"/>
              </a:solidFill>
            </a:endParaRPr>
          </a:p>
          <a:p>
            <a:endParaRPr lang="en-GB" sz="2400" b="1" u="sng" dirty="0" smtClean="0">
              <a:solidFill>
                <a:schemeClr val="bg1"/>
              </a:solidFill>
            </a:endParaRPr>
          </a:p>
          <a:p>
            <a:endParaRPr lang="en-GB" sz="2400" b="1" u="sng" dirty="0">
              <a:solidFill>
                <a:schemeClr val="bg1"/>
              </a:solidFill>
            </a:endParaRPr>
          </a:p>
          <a:p>
            <a:endParaRPr lang="en-GB" sz="2400" b="1" u="sng" dirty="0" smtClean="0">
              <a:solidFill>
                <a:schemeClr val="bg1"/>
              </a:solidFill>
            </a:endParaRPr>
          </a:p>
          <a:p>
            <a:endParaRPr lang="en-GB" sz="2400" b="1" i="1" u="sng" dirty="0" smtClean="0">
              <a:solidFill>
                <a:schemeClr val="bg1"/>
              </a:solidFill>
            </a:endParaRPr>
          </a:p>
          <a:p>
            <a:endParaRPr lang="en-GB" sz="2400" b="1" i="1" u="sng" dirty="0">
              <a:solidFill>
                <a:schemeClr val="bg1"/>
              </a:solidFill>
            </a:endParaRPr>
          </a:p>
          <a:p>
            <a:r>
              <a:rPr lang="en-GB" sz="2400" b="1" i="1" u="sng" dirty="0" smtClean="0">
                <a:solidFill>
                  <a:schemeClr val="bg1"/>
                </a:solidFill>
              </a:rPr>
              <a:t>What are they? </a:t>
            </a:r>
            <a:r>
              <a:rPr lang="en-GB" sz="2400" dirty="0"/>
              <a:t>Human rights are the basic rights and freedoms that belong to every person in the world, from birth until death. They apply regardless of where you are from, what you believe or how you choose to live your life</a:t>
            </a:r>
            <a:r>
              <a:rPr lang="en-GB" sz="2400" dirty="0" smtClean="0"/>
              <a:t>.  </a:t>
            </a:r>
            <a:endParaRPr lang="en-GB" sz="2400" b="1" i="1" u="sng" dirty="0" smtClean="0">
              <a:solidFill>
                <a:schemeClr val="bg1"/>
              </a:solidFill>
            </a:endParaRPr>
          </a:p>
          <a:p>
            <a:endParaRPr lang="en-GB" sz="3200" i="1" dirty="0" smtClean="0">
              <a:solidFill>
                <a:schemeClr val="bg1"/>
              </a:solidFill>
            </a:endParaRPr>
          </a:p>
          <a:p>
            <a:endParaRPr lang="en-GB" sz="2400" dirty="0" smtClean="0">
              <a:solidFill>
                <a:schemeClr val="bg1"/>
              </a:solidFill>
            </a:endParaRPr>
          </a:p>
          <a:p>
            <a:endParaRPr lang="en-GB" sz="1200" dirty="0">
              <a:solidFill>
                <a:srgbClr val="0070C0"/>
              </a:solidFill>
            </a:endParaRPr>
          </a:p>
          <a:p>
            <a:endParaRPr lang="en-GB" sz="1200" dirty="0">
              <a:solidFill>
                <a:srgbClr val="0070C0"/>
              </a:solidFill>
            </a:endParaRPr>
          </a:p>
          <a:p>
            <a:endParaRPr lang="en-GB" sz="1200" dirty="0">
              <a:solidFill>
                <a:srgbClr val="0070C0"/>
              </a:solidFill>
            </a:endParaRPr>
          </a:p>
          <a:p>
            <a:endParaRPr lang="en-GB" sz="1200" dirty="0">
              <a:solidFill>
                <a:srgbClr val="0070C0"/>
              </a:solidFill>
            </a:endParaRPr>
          </a:p>
          <a:p>
            <a:pPr algn="ctr"/>
            <a:endParaRPr lang="en-GB" sz="1200" dirty="0">
              <a:solidFill>
                <a:srgbClr val="0070C0"/>
              </a:solidFill>
            </a:endParaRPr>
          </a:p>
          <a:p>
            <a:endParaRPr lang="en-GB" sz="1200" dirty="0">
              <a:solidFill>
                <a:srgbClr val="0070C0"/>
              </a:solidFill>
            </a:endParaRPr>
          </a:p>
          <a:p>
            <a:endParaRPr lang="en-GB" sz="1400" dirty="0">
              <a:solidFill>
                <a:srgbClr val="0070C0"/>
              </a:solidFill>
            </a:endParaRPr>
          </a:p>
          <a:p>
            <a:endParaRPr lang="en-GB" sz="1400" dirty="0">
              <a:solidFill>
                <a:srgbClr val="0070C0"/>
              </a:solidFill>
            </a:endParaRPr>
          </a:p>
          <a:p>
            <a:endParaRPr lang="en-GB" sz="1400" dirty="0">
              <a:solidFill>
                <a:srgbClr val="0070C0"/>
              </a:solidFill>
            </a:endParaRPr>
          </a:p>
          <a:p>
            <a:endParaRPr lang="en-GB" sz="1400" dirty="0">
              <a:solidFill>
                <a:srgbClr val="0070C0"/>
              </a:solidFill>
            </a:endParaRPr>
          </a:p>
          <a:p>
            <a:endParaRPr lang="en-GB" sz="1400" dirty="0">
              <a:solidFill>
                <a:srgbClr val="0070C0"/>
              </a:solidFill>
            </a:endParaRPr>
          </a:p>
          <a:p>
            <a:endParaRPr lang="en-GB" sz="1400" dirty="0">
              <a:solidFill>
                <a:srgbClr val="0070C0"/>
              </a:solidFill>
            </a:endParaRPr>
          </a:p>
        </p:txBody>
      </p:sp>
      <p:sp>
        <p:nvSpPr>
          <p:cNvPr id="2" name="Rounded Rectangle 1"/>
          <p:cNvSpPr/>
          <p:nvPr/>
        </p:nvSpPr>
        <p:spPr>
          <a:xfrm>
            <a:off x="6804248" y="38238"/>
            <a:ext cx="2196155" cy="94718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GB" sz="2800" b="1" dirty="0" smtClean="0"/>
              <a:t>Thought for the Week</a:t>
            </a:r>
            <a:endParaRPr lang="en-GB" sz="2800" b="1" dirty="0"/>
          </a:p>
        </p:txBody>
      </p:sp>
      <p:pic>
        <p:nvPicPr>
          <p:cNvPr id="7" name="nDgIVseTkuE"/>
          <p:cNvPicPr>
            <a:picLocks noRot="1" noChangeAspect="1"/>
          </p:cNvPicPr>
          <p:nvPr>
            <a:videoFile r:link="rId1"/>
          </p:nvPr>
        </p:nvPicPr>
        <p:blipFill>
          <a:blip r:embed="rId3"/>
          <a:stretch>
            <a:fillRect/>
          </a:stretch>
        </p:blipFill>
        <p:spPr>
          <a:xfrm>
            <a:off x="1115616" y="2636912"/>
            <a:ext cx="7179306" cy="4038360"/>
          </a:xfrm>
          <a:prstGeom prst="rect">
            <a:avLst/>
          </a:prstGeom>
        </p:spPr>
      </p:pic>
      <p:sp>
        <p:nvSpPr>
          <p:cNvPr id="10" name="Rounded Rectangle 9"/>
          <p:cNvSpPr/>
          <p:nvPr/>
        </p:nvSpPr>
        <p:spPr>
          <a:xfrm>
            <a:off x="435395" y="5625250"/>
            <a:ext cx="3560541" cy="12327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sz="2400" dirty="0" smtClean="0"/>
          </a:p>
          <a:p>
            <a:pPr algn="ctr"/>
            <a:endParaRPr lang="en-GB" sz="2400" dirty="0"/>
          </a:p>
          <a:p>
            <a:pPr algn="ctr"/>
            <a:r>
              <a:rPr lang="en-GB" sz="2400" dirty="0" smtClean="0"/>
              <a:t>How are you affected by the these Human Rights…?</a:t>
            </a:r>
          </a:p>
          <a:p>
            <a:pPr algn="ctr"/>
            <a:endParaRPr lang="en-GB" sz="2400" dirty="0"/>
          </a:p>
          <a:p>
            <a:pPr algn="ctr"/>
            <a:endParaRPr lang="en-GB" sz="2400" dirty="0"/>
          </a:p>
        </p:txBody>
      </p:sp>
      <p:sp>
        <p:nvSpPr>
          <p:cNvPr id="3" name="Horizontal Scroll 2"/>
          <p:cNvSpPr/>
          <p:nvPr/>
        </p:nvSpPr>
        <p:spPr>
          <a:xfrm>
            <a:off x="3995936" y="5413074"/>
            <a:ext cx="5148064" cy="1444926"/>
          </a:xfrm>
          <a:prstGeom prst="horizont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400" b="1" dirty="0" smtClean="0"/>
              <a:t>Human Rights Day </a:t>
            </a:r>
            <a:r>
              <a:rPr lang="en-GB" sz="2400" b="1" smtClean="0"/>
              <a:t>– </a:t>
            </a:r>
          </a:p>
          <a:p>
            <a:pPr algn="ctr"/>
            <a:r>
              <a:rPr lang="en-GB" sz="2400" b="1" smtClean="0"/>
              <a:t>10</a:t>
            </a:r>
            <a:r>
              <a:rPr lang="en-GB" sz="2400" b="1" baseline="30000" smtClean="0"/>
              <a:t>th</a:t>
            </a:r>
            <a:r>
              <a:rPr lang="en-GB" sz="2400" b="1" smtClean="0"/>
              <a:t> </a:t>
            </a:r>
            <a:r>
              <a:rPr lang="en-GB" sz="2400" b="1" dirty="0" smtClean="0"/>
              <a:t>December 2018</a:t>
            </a:r>
            <a:endParaRPr lang="en-GB" sz="2400" b="1" dirty="0"/>
          </a:p>
        </p:txBody>
      </p:sp>
    </p:spTree>
    <p:extLst>
      <p:ext uri="{BB962C8B-B14F-4D97-AF65-F5344CB8AC3E}">
        <p14:creationId xmlns:p14="http://schemas.microsoft.com/office/powerpoint/2010/main" val="23821897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 more…	</a:t>
            </a:r>
            <a:endParaRPr lang="en-GB" dirty="0"/>
          </a:p>
        </p:txBody>
      </p:sp>
      <p:sp>
        <p:nvSpPr>
          <p:cNvPr id="3" name="Content Placeholder 2"/>
          <p:cNvSpPr>
            <a:spLocks noGrp="1"/>
          </p:cNvSpPr>
          <p:nvPr>
            <p:ph idx="1"/>
          </p:nvPr>
        </p:nvSpPr>
        <p:spPr/>
        <p:txBody>
          <a:bodyPr/>
          <a:lstStyle/>
          <a:p>
            <a:pPr marL="0" indent="0">
              <a:buNone/>
            </a:pPr>
            <a:r>
              <a:rPr lang="en-GB" dirty="0" smtClean="0"/>
              <a:t>Click on the image to read more about Human Rights across the world…</a:t>
            </a:r>
          </a:p>
          <a:p>
            <a:pPr marL="0" indent="0">
              <a:buNone/>
            </a:pPr>
            <a:endParaRPr lang="en-GB" dirty="0"/>
          </a:p>
          <a:p>
            <a:pPr marL="0" indent="0">
              <a:buNone/>
            </a:pPr>
            <a:endParaRPr lang="en-GB" dirty="0" smtClean="0"/>
          </a:p>
          <a:p>
            <a:pPr marL="0" indent="0">
              <a:buNone/>
            </a:pPr>
            <a:endParaRPr lang="en-GB" dirty="0"/>
          </a:p>
        </p:txBody>
      </p:sp>
      <p:pic>
        <p:nvPicPr>
          <p:cNvPr id="4" name="Pictur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2800935"/>
            <a:ext cx="5943600" cy="3343275"/>
          </a:xfrm>
          <a:prstGeom prst="rect">
            <a:avLst/>
          </a:prstGeom>
        </p:spPr>
      </p:pic>
    </p:spTree>
    <p:extLst>
      <p:ext uri="{BB962C8B-B14F-4D97-AF65-F5344CB8AC3E}">
        <p14:creationId xmlns:p14="http://schemas.microsoft.com/office/powerpoint/2010/main" val="1089720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TotalTime>
  <Words>66</Words>
  <Application>Microsoft Office PowerPoint</Application>
  <PresentationFormat>On-screen Show (4:3)</PresentationFormat>
  <Paragraphs>32</Paragraphs>
  <Slides>2</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Read more… </vt:lpstr>
    </vt:vector>
  </TitlesOfParts>
  <Company>Walton-le-Dale Arts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longr</dc:creator>
  <cp:lastModifiedBy>Long, Rachel</cp:lastModifiedBy>
  <cp:revision>84</cp:revision>
  <cp:lastPrinted>2017-03-17T10:52:58Z</cp:lastPrinted>
  <dcterms:created xsi:type="dcterms:W3CDTF">2016-07-19T22:51:01Z</dcterms:created>
  <dcterms:modified xsi:type="dcterms:W3CDTF">2018-12-06T10:42:43Z</dcterms:modified>
</cp:coreProperties>
</file>