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4" r:id="rId6"/>
    <p:sldId id="260" r:id="rId7"/>
    <p:sldId id="258" r:id="rId8"/>
    <p:sldId id="261" r:id="rId9"/>
    <p:sldId id="262" r:id="rId10"/>
    <p:sldId id="263" r:id="rId11"/>
    <p:sldId id="266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D0BC-BE9A-4888-87DA-607FC63A956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3D33-0535-4EC0-B062-71DB55AC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63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D0BC-BE9A-4888-87DA-607FC63A956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3D33-0535-4EC0-B062-71DB55AC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D0BC-BE9A-4888-87DA-607FC63A956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3D33-0535-4EC0-B062-71DB55AC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9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D0BC-BE9A-4888-87DA-607FC63A956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3D33-0535-4EC0-B062-71DB55AC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37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D0BC-BE9A-4888-87DA-607FC63A956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3D33-0535-4EC0-B062-71DB55AC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26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D0BC-BE9A-4888-87DA-607FC63A956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3D33-0535-4EC0-B062-71DB55AC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9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D0BC-BE9A-4888-87DA-607FC63A956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3D33-0535-4EC0-B062-71DB55AC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03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D0BC-BE9A-4888-87DA-607FC63A956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3D33-0535-4EC0-B062-71DB55AC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29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D0BC-BE9A-4888-87DA-607FC63A956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3D33-0535-4EC0-B062-71DB55AC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4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D0BC-BE9A-4888-87DA-607FC63A956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3D33-0535-4EC0-B062-71DB55AC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1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D0BC-BE9A-4888-87DA-607FC63A956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3D33-0535-4EC0-B062-71DB55AC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D0BC-BE9A-4888-87DA-607FC63A956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3D33-0535-4EC0-B062-71DB55AC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654961"/>
            <a:ext cx="9144000" cy="2387600"/>
          </a:xfrm>
        </p:spPr>
        <p:txBody>
          <a:bodyPr/>
          <a:lstStyle/>
          <a:p>
            <a:r>
              <a:rPr lang="en-GB" dirty="0" smtClean="0"/>
              <a:t>Welcome to Walton-le-Dale!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17" y="387244"/>
            <a:ext cx="1582783" cy="178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3496" y="3912498"/>
            <a:ext cx="8505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“A small</a:t>
            </a:r>
            <a:r>
              <a:rPr lang="en-GB" sz="3600" smtClean="0">
                <a:solidFill>
                  <a:srgbClr val="FF0000"/>
                </a:solidFill>
              </a:rPr>
              <a:t>, popular, </a:t>
            </a:r>
            <a:r>
              <a:rPr lang="en-GB" sz="3600" dirty="0" smtClean="0">
                <a:solidFill>
                  <a:srgbClr val="FF0000"/>
                </a:solidFill>
              </a:rPr>
              <a:t>successful school where every young person is known as an individual”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" y="6335486"/>
            <a:ext cx="1187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Come and see the school “in action” – ring Mrs Hodgson on the school number 01772 335726 to make an appointment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853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0" y="215766"/>
            <a:ext cx="1360714" cy="1534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230724"/>
            <a:ext cx="6838406" cy="4558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59874"/>
            <a:ext cx="6113416" cy="4075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" y="6335486"/>
            <a:ext cx="1187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Come and see the school “in action” – ring Mrs Hodgson on the school number 01772 335726 to make an appointment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383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ourselves…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1945422"/>
            <a:ext cx="8503920" cy="304698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“Pupils, parents and carers value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the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school’s inclusivity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Peoples’ differences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are recognised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and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valued. </a:t>
            </a:r>
            <a:endParaRPr lang="en-GB" sz="3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Pupils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say they feel safe and cared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for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at school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.” </a:t>
            </a:r>
            <a:r>
              <a:rPr lang="en-GB" sz="3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Ofsted 2018</a:t>
            </a:r>
            <a:endParaRPr lang="en-GB" sz="3200" b="0" i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84" y="365125"/>
            <a:ext cx="1582783" cy="1785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869" y="3208120"/>
            <a:ext cx="2348131" cy="3127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79" y="6335486"/>
            <a:ext cx="1187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Come and see the school “in action” – ring Mrs Hodgson on the school number 01772 335726 to make an appointment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24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ethos drives everything that we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8567"/>
            <a:ext cx="5301343" cy="4732233"/>
          </a:xfrm>
        </p:spPr>
        <p:txBody>
          <a:bodyPr>
            <a:normAutofit/>
          </a:bodyPr>
          <a:lstStyle/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believe </a:t>
            </a:r>
            <a:r>
              <a:rPr lang="en-GB" sz="3500" dirty="0">
                <a:solidFill>
                  <a:srgbClr val="FF0000"/>
                </a:solidFill>
              </a:rPr>
              <a:t>education can change children’s lives</a:t>
            </a:r>
            <a:r>
              <a:rPr lang="en-GB" dirty="0"/>
              <a:t>. We also believe that education is for life and is more than preparing students for exams. </a:t>
            </a:r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want our students to leave with the </a:t>
            </a:r>
            <a:r>
              <a:rPr lang="en-GB" sz="3500" dirty="0">
                <a:solidFill>
                  <a:srgbClr val="FF0000"/>
                </a:solidFill>
              </a:rPr>
              <a:t>best exam results possible</a:t>
            </a:r>
            <a:r>
              <a:rPr lang="en-GB" dirty="0"/>
              <a:t>, but we also want them to leave us as </a:t>
            </a:r>
            <a:r>
              <a:rPr lang="en-GB" sz="3300" dirty="0">
                <a:solidFill>
                  <a:srgbClr val="FF0000"/>
                </a:solidFill>
              </a:rPr>
              <a:t>well rounded people</a:t>
            </a:r>
            <a:r>
              <a:rPr lang="en-GB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06"/>
          <a:stretch/>
        </p:blipFill>
        <p:spPr>
          <a:xfrm>
            <a:off x="6393615" y="1825625"/>
            <a:ext cx="5798385" cy="2929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" y="6335486"/>
            <a:ext cx="1187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Come and see the school “in action” – ring Mrs Hodgson on the school number 01772 335726 to make an appointment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387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6" y="387245"/>
            <a:ext cx="1135924" cy="1281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811" y="249996"/>
            <a:ext cx="1724298" cy="6463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394" y="387245"/>
            <a:ext cx="49508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“I am aspirational for myself and for others…”</a:t>
            </a:r>
          </a:p>
          <a:p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3" y="4839205"/>
            <a:ext cx="6083617" cy="17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321"/>
            <a:ext cx="9366069" cy="256032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“Walton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le Dale High School 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continues to move from strength to strength in terms of its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inclusive practice”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3108961"/>
            <a:ext cx="7223761" cy="2850165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“13 subjects achieved Grade 9s (or Distinction*) this year.  The percentage of Grade 7+ (the old A/A*) trebled….”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6" y="387245"/>
            <a:ext cx="1135924" cy="1281322"/>
          </a:xfrm>
          <a:prstGeom prst="rect">
            <a:avLst/>
          </a:prstGeom>
        </p:spPr>
      </p:pic>
      <p:pic>
        <p:nvPicPr>
          <p:cNvPr id="1026" name="Picture 2" descr="https://www.waltonledale.lancs.sch.uk/images/850x850s/news/Results_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83" y="3108961"/>
            <a:ext cx="4272734" cy="285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79" y="6335486"/>
            <a:ext cx="1187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Come and see the school “in action” – ring Mrs Hodgson on the school number 01772 335726 to make an appointment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709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94" y="157909"/>
            <a:ext cx="9470571" cy="2926711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“Leaders </a:t>
            </a:r>
            <a:r>
              <a:rPr lang="en-GB" sz="4000" dirty="0">
                <a:solidFill>
                  <a:srgbClr val="000000"/>
                </a:solidFill>
                <a:latin typeface="Tahoma" panose="020B0604030504040204" pitchFamily="34" charset="0"/>
              </a:rPr>
              <a:t>have a sharp focus on the curriculum. They provide pupils with courses that match their needs and interests. Careers education and extra-curricular activities are strengths of the school</a:t>
            </a:r>
            <a:r>
              <a:rPr lang="en-GB" sz="4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.” </a:t>
            </a:r>
            <a:r>
              <a:rPr lang="en-GB" sz="40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Ofsted 2018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069466" y="-839380"/>
            <a:ext cx="1987550" cy="977773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457200" rIns="18288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600" b="1" kern="0" dirty="0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Offering</a:t>
            </a:r>
            <a:endParaRPr lang="en-GB" sz="16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GB" sz="1100" dirty="0">
                <a:solidFill>
                  <a:srgbClr val="5B9BD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GB" sz="1100" dirty="0">
                <a:solidFill>
                  <a:srgbClr val="5B9BD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5B9BD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GB" sz="1100" dirty="0">
                <a:solidFill>
                  <a:srgbClr val="5B9BD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5B9BD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Dance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Drama (incl. Productions)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Music (incl. Peripatetic)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Technology (range)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ICT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Amnesty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Library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Sports Leaders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Duke of Edinburgh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Languages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Public Speaking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GCSE Revision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School Council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Netball         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Football        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err="1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Trampolining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Basketball    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Gymnastics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Badminton  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Football    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 Skills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Maths Challenges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 and HE visits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Visits to other schools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Peer mentoring and coaching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Trips overseas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289" y="3553000"/>
            <a:ext cx="2089290" cy="1566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1953" y="4335235"/>
            <a:ext cx="2286001" cy="1714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42" y="3163402"/>
            <a:ext cx="1784657" cy="23795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1986" y="4335235"/>
            <a:ext cx="2286001" cy="1714501"/>
          </a:xfrm>
          <a:prstGeom prst="rect">
            <a:avLst/>
          </a:prstGeom>
        </p:spPr>
      </p:pic>
      <p:pic>
        <p:nvPicPr>
          <p:cNvPr id="2050" name="Picture 2" descr="https://www.waltonledale.lancs.sch.uk/images/850x850s/news/1%281%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23" y="3135866"/>
            <a:ext cx="1457012" cy="299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879" y="6335486"/>
            <a:ext cx="1187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Come and see the school “in action” – ring Mrs Hodgson on the school number 01772 335726 to make an appointment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893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62109" cy="1325563"/>
          </a:xfrm>
        </p:spPr>
        <p:txBody>
          <a:bodyPr/>
          <a:lstStyle/>
          <a:p>
            <a:r>
              <a:rPr lang="en-GB" dirty="0" smtClean="0"/>
              <a:t>“We are aspirational for ourselves and for others”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170809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“The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headteacher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has wasted no time in setting high standards and sharpening the focus on pupils’ quality of learning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.” </a:t>
            </a:r>
            <a:r>
              <a:rPr lang="en-GB" sz="2800" i="1" dirty="0" smtClean="0"/>
              <a:t>Ofsted 2018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32120" y="377218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“I </a:t>
            </a:r>
            <a:r>
              <a:rPr lang="en-GB" sz="2800" dirty="0">
                <a:solidFill>
                  <a:srgbClr val="FF0000"/>
                </a:solidFill>
              </a:rPr>
              <a:t>am of the opinion that the school has developed significantly over the past two years and that it is poised to increase momentum over the next </a:t>
            </a:r>
            <a:r>
              <a:rPr lang="en-GB" sz="2800" dirty="0" smtClean="0">
                <a:solidFill>
                  <a:srgbClr val="FF0000"/>
                </a:solidFill>
              </a:rPr>
              <a:t>year” </a:t>
            </a:r>
            <a:r>
              <a:rPr lang="en-GB" sz="2800" i="1" dirty="0" smtClean="0"/>
              <a:t>IQM review 2019</a:t>
            </a:r>
            <a:endParaRPr lang="en-GB" sz="2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6" y="387245"/>
            <a:ext cx="1135924" cy="1281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9" y="3523973"/>
            <a:ext cx="4114798" cy="27431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79" y="6335486"/>
            <a:ext cx="1187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Come and see the school “in action” – ring Mrs Hodgson on the school number 01772 335726 to make an appointment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047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98131" cy="1325563"/>
          </a:xfrm>
        </p:spPr>
        <p:txBody>
          <a:bodyPr/>
          <a:lstStyle/>
          <a:p>
            <a:r>
              <a:rPr lang="en-GB" dirty="0" smtClean="0"/>
              <a:t>Our students are our best advertisement….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6" y="387245"/>
            <a:ext cx="1135924" cy="1281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1818" y="1690688"/>
            <a:ext cx="699733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able to meet with a good number of students who represented a cross selection of the student population.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them to be polite, enthusiastic and articulate. They were very positive about their school and offered a number of largely curriculum based suggestions that they felt would improve the school still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further” 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0362" y="2355220"/>
            <a:ext cx="4705607" cy="3137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79" y="6335486"/>
            <a:ext cx="1187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Come and see the school “in action” – ring Mrs Hodgson on the school number 01772 335726 to make an appointment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394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Admissions, Transport and Transition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322970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Our admissions are controlled by </a:t>
            </a:r>
            <a:r>
              <a:rPr lang="en-GB" dirty="0" smtClean="0">
                <a:solidFill>
                  <a:srgbClr val="FF0000"/>
                </a:solidFill>
              </a:rPr>
              <a:t>Lancashire County Council</a:t>
            </a:r>
          </a:p>
          <a:p>
            <a:r>
              <a:rPr lang="en-GB" dirty="0" smtClean="0"/>
              <a:t>We have been </a:t>
            </a:r>
            <a:r>
              <a:rPr lang="en-GB" dirty="0" smtClean="0">
                <a:solidFill>
                  <a:srgbClr val="FF0000"/>
                </a:solidFill>
              </a:rPr>
              <a:t>full in Year 7 </a:t>
            </a:r>
            <a:r>
              <a:rPr lang="en-GB" dirty="0" smtClean="0"/>
              <a:t>every year for the last 6 years.</a:t>
            </a:r>
          </a:p>
          <a:p>
            <a:r>
              <a:rPr lang="en-GB" dirty="0" smtClean="0"/>
              <a:t>We draw from </a:t>
            </a:r>
            <a:r>
              <a:rPr lang="en-GB" dirty="0" smtClean="0">
                <a:solidFill>
                  <a:srgbClr val="FF0000"/>
                </a:solidFill>
              </a:rPr>
              <a:t>a wide area </a:t>
            </a:r>
            <a:r>
              <a:rPr lang="en-GB" dirty="0" smtClean="0"/>
              <a:t>(</a:t>
            </a:r>
            <a:r>
              <a:rPr lang="en-GB" dirty="0" err="1" smtClean="0"/>
              <a:t>Darwen</a:t>
            </a:r>
            <a:r>
              <a:rPr lang="en-GB" dirty="0" smtClean="0"/>
              <a:t>, Blackburn, </a:t>
            </a:r>
            <a:r>
              <a:rPr lang="en-GB" dirty="0" err="1" smtClean="0"/>
              <a:t>Fulwood</a:t>
            </a:r>
            <a:r>
              <a:rPr lang="en-GB" dirty="0" smtClean="0"/>
              <a:t>, Whittle-le-Woods, Leyland, </a:t>
            </a:r>
            <a:r>
              <a:rPr lang="en-GB" dirty="0" err="1" smtClean="0"/>
              <a:t>Buckshaw</a:t>
            </a:r>
            <a:r>
              <a:rPr lang="en-GB" dirty="0" smtClean="0"/>
              <a:t>…) – families attracted by our ethos</a:t>
            </a:r>
          </a:p>
          <a:p>
            <a:r>
              <a:rPr lang="en-GB" dirty="0" smtClean="0"/>
              <a:t>We run </a:t>
            </a:r>
            <a:r>
              <a:rPr lang="en-GB" dirty="0" smtClean="0">
                <a:solidFill>
                  <a:srgbClr val="FF0000"/>
                </a:solidFill>
              </a:rPr>
              <a:t>school buses </a:t>
            </a:r>
            <a:r>
              <a:rPr lang="en-GB" dirty="0" smtClean="0"/>
              <a:t>to Blackburn and Preston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New for Sept 2020 </a:t>
            </a:r>
            <a:r>
              <a:rPr lang="en-GB" dirty="0" smtClean="0"/>
              <a:t>– we will run a bus to </a:t>
            </a:r>
            <a:r>
              <a:rPr lang="en-GB" dirty="0" err="1" smtClean="0"/>
              <a:t>Buckshaw</a:t>
            </a:r>
            <a:r>
              <a:rPr lang="en-GB" dirty="0" smtClean="0"/>
              <a:t> including Lancaster Lane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6" y="387245"/>
            <a:ext cx="1135924" cy="1281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621380"/>
            <a:ext cx="10515600" cy="138499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 from year 6 to 7 and also post-16, school leaders have incorporated additional support for more vulnerable youngsters aiming to build their resilience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" y="6335486"/>
            <a:ext cx="1187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Come and see the school “in action” – ring Mrs Hodgson on the school number 01772 335726 to make an appointment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552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AD714EF39A9C4D855BC2F5143A0056" ma:contentTypeVersion="27" ma:contentTypeDescription="Create a new document." ma:contentTypeScope="" ma:versionID="5ae95f2727219ac1583a70bbf3eabdf0">
  <xsd:schema xmlns:xsd="http://www.w3.org/2001/XMLSchema" xmlns:xs="http://www.w3.org/2001/XMLSchema" xmlns:p="http://schemas.microsoft.com/office/2006/metadata/properties" xmlns:ns3="1751df2c-deb0-4c54-b9d8-44b139a54b37" xmlns:ns4="fb282797-e579-4ec8-8e22-eb6047517790" targetNamespace="http://schemas.microsoft.com/office/2006/metadata/properties" ma:root="true" ma:fieldsID="77aa93954e318237c7ec13e0c3a03018" ns3:_="" ns4:_="">
    <xsd:import namespace="1751df2c-deb0-4c54-b9d8-44b139a54b37"/>
    <xsd:import namespace="fb282797-e579-4ec8-8e22-eb6047517790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DefaultSectionNames" minOccurs="0"/>
                <xsd:element ref="ns3:Templates" minOccurs="0"/>
                <xsd:element ref="ns3:Self_Registration_Enabled0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1df2c-deb0-4c54-b9d8-44b139a54b37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ultureName" ma:index="11" nillable="true" ma:displayName="Culture Name" ma:internalName="CultureName">
      <xsd:simpleType>
        <xsd:restriction base="dms:Text"/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19" nillable="true" ma:displayName="Has Teacher Only SectionGroup" ma:internalName="Has_Teacher_Only_SectionGroup">
      <xsd:simpleType>
        <xsd:restriction base="dms:Boolean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2" nillable="true" ma:displayName="Self Registration Enabled" ma:internalName="Self_Registration_Enabled0">
      <xsd:simpleType>
        <xsd:restriction base="dms:Boolean"/>
      </xsd:simpleType>
    </xsd:element>
    <xsd:element name="Is_Collaboration_Space_Locked" ma:index="23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82797-e579-4ec8-8e22-eb6047517790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6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1751df2c-deb0-4c54-b9d8-44b139a54b37" xsi:nil="true"/>
    <DefaultSectionNames xmlns="1751df2c-deb0-4c54-b9d8-44b139a54b37" xsi:nil="true"/>
    <Has_Teacher_Only_SectionGroup xmlns="1751df2c-deb0-4c54-b9d8-44b139a54b37" xsi:nil="true"/>
    <Templates xmlns="1751df2c-deb0-4c54-b9d8-44b139a54b37" xsi:nil="true"/>
    <Self_Registration_Enabled xmlns="1751df2c-deb0-4c54-b9d8-44b139a54b37" xsi:nil="true"/>
    <AppVersion xmlns="1751df2c-deb0-4c54-b9d8-44b139a54b37" xsi:nil="true"/>
    <Is_Collaboration_Space_Locked xmlns="1751df2c-deb0-4c54-b9d8-44b139a54b37" xsi:nil="true"/>
    <Self_Registration_Enabled0 xmlns="1751df2c-deb0-4c54-b9d8-44b139a54b37" xsi:nil="true"/>
    <NotebookType xmlns="1751df2c-deb0-4c54-b9d8-44b139a54b37" xsi:nil="true"/>
    <CultureName xmlns="1751df2c-deb0-4c54-b9d8-44b139a54b37" xsi:nil="true"/>
    <Invited_Teachers xmlns="1751df2c-deb0-4c54-b9d8-44b139a54b37" xsi:nil="true"/>
    <FolderType xmlns="1751df2c-deb0-4c54-b9d8-44b139a54b37" xsi:nil="true"/>
    <Owner xmlns="1751df2c-deb0-4c54-b9d8-44b139a54b37">
      <UserInfo>
        <DisplayName/>
        <AccountId xsi:nil="true"/>
        <AccountType/>
      </UserInfo>
    </Owner>
    <Teachers xmlns="1751df2c-deb0-4c54-b9d8-44b139a54b37">
      <UserInfo>
        <DisplayName/>
        <AccountId xsi:nil="true"/>
        <AccountType/>
      </UserInfo>
    </Teachers>
    <Student_Groups xmlns="1751df2c-deb0-4c54-b9d8-44b139a54b37">
      <UserInfo>
        <DisplayName/>
        <AccountId xsi:nil="true"/>
        <AccountType/>
      </UserInfo>
    </Student_Groups>
    <Students xmlns="1751df2c-deb0-4c54-b9d8-44b139a54b37">
      <UserInfo>
        <DisplayName/>
        <AccountId xsi:nil="true"/>
        <AccountType/>
      </UserInfo>
    </Students>
  </documentManagement>
</p:properties>
</file>

<file path=customXml/itemProps1.xml><?xml version="1.0" encoding="utf-8"?>
<ds:datastoreItem xmlns:ds="http://schemas.openxmlformats.org/officeDocument/2006/customXml" ds:itemID="{DB3DF996-1F01-48BC-9D64-ADD4EF5BBE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51df2c-deb0-4c54-b9d8-44b139a54b37"/>
    <ds:schemaRef ds:uri="fb282797-e579-4ec8-8e22-eb6047517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BFD22D-E9E7-4198-BC88-BCF02D54B4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C4877E-CF9C-4A40-8613-69F6FB640DE1}">
  <ds:schemaRefs>
    <ds:schemaRef ds:uri="http://purl.org/dc/elements/1.1/"/>
    <ds:schemaRef ds:uri="http://schemas.microsoft.com/office/2006/metadata/properties"/>
    <ds:schemaRef ds:uri="fb282797-e579-4ec8-8e22-eb60475177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751df2c-deb0-4c54-b9d8-44b139a54b3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695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Tahoma</vt:lpstr>
      <vt:lpstr>Times New Roman</vt:lpstr>
      <vt:lpstr>Office Theme</vt:lpstr>
      <vt:lpstr>Welcome to Walton-le-Dale!</vt:lpstr>
      <vt:lpstr>Introducing ourselves…</vt:lpstr>
      <vt:lpstr>Our ethos drives everything that we do</vt:lpstr>
      <vt:lpstr>PowerPoint Presentation</vt:lpstr>
      <vt:lpstr>“Walton le Dale High School  continues to move from strength to strength in terms of its inclusive practice” </vt:lpstr>
      <vt:lpstr>“Leaders have a sharp focus on the curriculum. They provide pupils with courses that match their needs and interests. Careers education and extra-curricular activities are strengths of the school.” Ofsted 2018</vt:lpstr>
      <vt:lpstr>“We are aspirational for ourselves and for others”</vt:lpstr>
      <vt:lpstr>Our students are our best advertisement….</vt:lpstr>
      <vt:lpstr>Admissions, Transport and Transition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Harris</dc:creator>
  <cp:lastModifiedBy>James Harris</cp:lastModifiedBy>
  <cp:revision>26</cp:revision>
  <dcterms:created xsi:type="dcterms:W3CDTF">2019-09-08T16:33:04Z</dcterms:created>
  <dcterms:modified xsi:type="dcterms:W3CDTF">2019-09-17T13:37:00Z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0x010100CAAD714EF39A9C4D855BC2F5143A0056</vt:lpwstr>
  </property>
</Properties>
</file>