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1" r:id="rId6"/>
    <p:sldId id="259" r:id="rId7"/>
    <p:sldId id="262" r:id="rId8"/>
    <p:sldId id="266" r:id="rId9"/>
    <p:sldId id="267" r:id="rId10"/>
    <p:sldId id="260" r:id="rId11"/>
    <p:sldId id="268" r:id="rId12"/>
    <p:sldId id="269" r:id="rId13"/>
    <p:sldId id="257" r:id="rId14"/>
    <p:sldId id="258" r:id="rId15"/>
    <p:sldId id="263" r:id="rId16"/>
    <p:sldId id="265" r:id="rId17"/>
    <p:sldId id="271" r:id="rId18"/>
    <p:sldId id="272" r:id="rId19"/>
    <p:sldId id="256" r:id="rId20"/>
    <p:sldId id="270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0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/>
        </p:nvSpPr>
        <p:spPr>
          <a:xfrm rot="10800000">
            <a:off x="4615606" y="2684042"/>
            <a:ext cx="5647800" cy="53367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428750" dist="9525" sx="145000" sy="145000" algn="ctr" rotWithShape="0">
              <a:schemeClr val="accent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 rot="10800000">
            <a:off x="2941149" y="-728191"/>
            <a:ext cx="7144200" cy="66705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28750" dist="9525" sx="140000" sy="140000" algn="ctr" rotWithShape="0">
              <a:schemeClr val="accent4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 rot="10800000">
            <a:off x="1824001" y="1284283"/>
            <a:ext cx="6162900" cy="61629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28750" dist="9525" sx="140000" sy="140000" algn="ctr" rotWithShape="0">
              <a:schemeClr val="accen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 rot="10800000">
            <a:off x="1824009" y="-650132"/>
            <a:ext cx="5062800" cy="5062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428750" dist="9525" sx="145000" sy="145000" algn="ctr" rotWithShape="0">
              <a:schemeClr val="accen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 rot="10800000">
            <a:off x="1774800" y="-892199"/>
            <a:ext cx="8642400" cy="86424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57238" dist="9525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08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0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8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1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6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5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2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CD97-E6FC-4A2B-8F9C-04A0DA30B16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9D74-42CE-4677-8253-93797EA3D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2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Stakeholder Voice: What it is telling us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2020/21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Staff and student voice is telling us that there has been:</a:t>
            </a:r>
            <a:endParaRPr lang="en-GB" dirty="0"/>
          </a:p>
          <a:p>
            <a:r>
              <a:rPr lang="en-GB" dirty="0" smtClean="0"/>
              <a:t>An increased focus on vocabulary instruction</a:t>
            </a:r>
          </a:p>
          <a:p>
            <a:r>
              <a:rPr lang="en-GB" dirty="0" smtClean="0"/>
              <a:t>Increased use of </a:t>
            </a:r>
            <a:r>
              <a:rPr lang="en-GB" dirty="0" err="1" smtClean="0"/>
              <a:t>visualisers</a:t>
            </a:r>
            <a:r>
              <a:rPr lang="en-GB" dirty="0" smtClean="0"/>
              <a:t> to model/scaffold</a:t>
            </a:r>
          </a:p>
          <a:p>
            <a:r>
              <a:rPr lang="en-GB" dirty="0" smtClean="0"/>
              <a:t>An increase in the confidence of teachers’ in their use of Teams/</a:t>
            </a:r>
            <a:r>
              <a:rPr lang="en-GB" dirty="0" err="1" smtClean="0"/>
              <a:t>Classcharts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Impact as a result of interventions (</a:t>
            </a:r>
            <a:r>
              <a:rPr lang="en-GB" dirty="0" err="1" smtClean="0"/>
              <a:t>BfL</a:t>
            </a:r>
            <a:r>
              <a:rPr lang="en-GB" dirty="0" smtClean="0"/>
              <a:t> and CPD for technology)</a:t>
            </a:r>
          </a:p>
          <a:p>
            <a:r>
              <a:rPr lang="en-GB" dirty="0" smtClean="0"/>
              <a:t>Changes to the remote learning policy to optimise students’ ability to access and submit work online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33" r="9696"/>
          <a:stretch/>
        </p:blipFill>
        <p:spPr>
          <a:xfrm>
            <a:off x="0" y="92364"/>
            <a:ext cx="4581236" cy="615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00" y="195551"/>
            <a:ext cx="4838036" cy="59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100445"/>
            <a:ext cx="5103921" cy="6757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441" y="100445"/>
            <a:ext cx="4457700" cy="2276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79441" y="2281382"/>
            <a:ext cx="5242048" cy="4436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/>
              <a:t>Teacher Voice: 18</a:t>
            </a:r>
            <a:r>
              <a:rPr lang="en-GB" sz="1600" b="1" u="sng" baseline="30000" dirty="0" smtClean="0"/>
              <a:t>th</a:t>
            </a:r>
            <a:r>
              <a:rPr lang="en-GB" sz="1600" b="1" u="sng" dirty="0" smtClean="0"/>
              <a:t> December</a:t>
            </a:r>
          </a:p>
          <a:p>
            <a:pPr algn="ctr"/>
            <a:endParaRPr lang="en-GB" sz="1600" dirty="0"/>
          </a:p>
          <a:p>
            <a:r>
              <a:rPr lang="en-GB" sz="1600" u="sng" dirty="0" smtClean="0"/>
              <a:t>Findings</a:t>
            </a:r>
            <a:r>
              <a:rPr lang="en-GB" sz="16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Vocabulary instruction is being prioritised by most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Most staff are using </a:t>
            </a:r>
            <a:r>
              <a:rPr lang="en-GB" sz="1600" dirty="0" err="1" smtClean="0"/>
              <a:t>visualisers</a:t>
            </a:r>
            <a:r>
              <a:rPr lang="en-GB" sz="1600" dirty="0" smtClean="0"/>
              <a:t> to model/scaffold written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Average confidence with teaching is 3.93 out of 5 – grown in Autumn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Confidence in using Teams/</a:t>
            </a:r>
            <a:r>
              <a:rPr lang="en-GB" sz="1600" dirty="0" err="1" smtClean="0"/>
              <a:t>Classcharts</a:t>
            </a:r>
            <a:r>
              <a:rPr lang="en-GB" sz="1600" dirty="0" smtClean="0"/>
              <a:t> </a:t>
            </a:r>
            <a:r>
              <a:rPr lang="en-GB" sz="1600" dirty="0" err="1" smtClean="0"/>
              <a:t>etc</a:t>
            </a:r>
            <a:r>
              <a:rPr lang="en-GB" sz="1600" dirty="0" smtClean="0"/>
              <a:t> has grown since September</a:t>
            </a:r>
          </a:p>
          <a:p>
            <a:endParaRPr lang="en-GB" sz="1600" dirty="0"/>
          </a:p>
          <a:p>
            <a:r>
              <a:rPr lang="en-GB" sz="1600" u="sng" dirty="0" smtClean="0">
                <a:solidFill>
                  <a:schemeClr val="tx1"/>
                </a:solidFill>
              </a:rPr>
              <a:t>Resulting Actions: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Continue to embed use of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1492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i="1" dirty="0" smtClean="0">
                <a:solidFill>
                  <a:srgbClr val="C00000"/>
                </a:solidFill>
              </a:rPr>
              <a:t>Spring 1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1450022"/>
            <a:ext cx="5223828" cy="41961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5732" y="1371600"/>
            <a:ext cx="3459480" cy="1889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Monitoring and Evaluation Schedule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3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1" y="249381"/>
            <a:ext cx="5094600" cy="62968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67681" y="1214582"/>
            <a:ext cx="5242048" cy="4436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/>
              <a:t>Student Voice: 6</a:t>
            </a:r>
            <a:r>
              <a:rPr lang="en-GB" sz="1600" b="1" u="sng" baseline="30000" dirty="0" smtClean="0"/>
              <a:t>th</a:t>
            </a:r>
            <a:r>
              <a:rPr lang="en-GB" sz="1600" b="1" u="sng" dirty="0" smtClean="0"/>
              <a:t> January</a:t>
            </a:r>
          </a:p>
          <a:p>
            <a:pPr algn="ctr"/>
            <a:endParaRPr lang="en-GB" sz="1600" dirty="0"/>
          </a:p>
          <a:p>
            <a:r>
              <a:rPr lang="en-GB" sz="1600" u="sng" dirty="0" smtClean="0"/>
              <a:t>Findings</a:t>
            </a:r>
            <a:r>
              <a:rPr lang="en-GB" sz="16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Students are managing to access their work easily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 few students struggled to find timetable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en-GB" sz="1600" dirty="0"/>
          </a:p>
          <a:p>
            <a:r>
              <a:rPr lang="en-GB" sz="1600" u="sng" dirty="0" smtClean="0">
                <a:solidFill>
                  <a:schemeClr val="tx1"/>
                </a:solidFill>
              </a:rPr>
              <a:t>Resulting Actions: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Continue to embed use of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Reminded students of </a:t>
            </a:r>
            <a:r>
              <a:rPr lang="en-GB" sz="1600" dirty="0" err="1" smtClean="0">
                <a:solidFill>
                  <a:schemeClr val="tx1"/>
                </a:solidFill>
              </a:rPr>
              <a:t>Classcharts</a:t>
            </a:r>
            <a:r>
              <a:rPr lang="en-GB" sz="1600" dirty="0" smtClean="0">
                <a:solidFill>
                  <a:schemeClr val="tx1"/>
                </a:solidFill>
              </a:rPr>
              <a:t> as a way of finding timetable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02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171163"/>
            <a:ext cx="10515600" cy="57698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13</a:t>
            </a:r>
            <a:r>
              <a:rPr lang="en-GB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</a:rPr>
              <a:t> January – Departmental Evaluations of Remote Learning so far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18" y="985116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General Observations:</a:t>
            </a:r>
          </a:p>
          <a:p>
            <a:r>
              <a:rPr lang="en-GB" sz="1800" dirty="0" smtClean="0"/>
              <a:t>Using a range of packages: Oak, Seneca, AQA, </a:t>
            </a:r>
            <a:r>
              <a:rPr lang="en-GB" sz="1800" dirty="0" err="1" smtClean="0"/>
              <a:t>Hegarty</a:t>
            </a:r>
            <a:r>
              <a:rPr lang="en-GB" sz="1800" dirty="0" smtClean="0"/>
              <a:t> etc. Oak has been mapped onto curriculum plans (or is being at present) in several cases.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Best Practice</a:t>
            </a:r>
          </a:p>
          <a:p>
            <a:r>
              <a:rPr lang="en-GB" sz="1800" dirty="0" smtClean="0"/>
              <a:t>Mix of synchronous and asynchronous teaching. </a:t>
            </a:r>
          </a:p>
          <a:p>
            <a:r>
              <a:rPr lang="en-GB" sz="1800" dirty="0" smtClean="0"/>
              <a:t>Lots of praise (positive CC)</a:t>
            </a:r>
          </a:p>
          <a:p>
            <a:r>
              <a:rPr lang="en-GB" sz="1800" b="1" dirty="0" smtClean="0"/>
              <a:t>Popular sequence seems to be: </a:t>
            </a:r>
            <a:r>
              <a:rPr lang="en-GB" sz="1800" dirty="0" smtClean="0"/>
              <a:t>Welcome and Teacher input (live or on Teams) ------Video/visual material to work through independently with general Q&amp;A through chat ------ reconvene (live or through Teams) at the end to discuss learning.</a:t>
            </a:r>
          </a:p>
          <a:p>
            <a:r>
              <a:rPr lang="en-GB" sz="1800" dirty="0" smtClean="0"/>
              <a:t>Assignments seem to be preferred to set all work as well as storing resources in weekly Teams</a:t>
            </a:r>
          </a:p>
          <a:p>
            <a:r>
              <a:rPr lang="en-GB" sz="1800" dirty="0" smtClean="0"/>
              <a:t>Use of quizzes as starters</a:t>
            </a:r>
          </a:p>
          <a:p>
            <a:r>
              <a:rPr lang="en-GB" sz="1800" dirty="0" smtClean="0"/>
              <a:t>Recording of live lessons allows students to access later</a:t>
            </a:r>
          </a:p>
          <a:p>
            <a:r>
              <a:rPr lang="en-GB" sz="1800" dirty="0" smtClean="0"/>
              <a:t>Annotation using a </a:t>
            </a:r>
            <a:r>
              <a:rPr lang="en-GB" sz="1800" dirty="0" err="1" smtClean="0"/>
              <a:t>visualiser</a:t>
            </a:r>
            <a:endParaRPr lang="en-GB" sz="1800" dirty="0" smtClean="0"/>
          </a:p>
          <a:p>
            <a:r>
              <a:rPr lang="en-GB" sz="1800" dirty="0" smtClean="0"/>
              <a:t>Oak and audio PowerPoints are useful as they allow students to pause.</a:t>
            </a:r>
          </a:p>
          <a:p>
            <a:r>
              <a:rPr lang="en-GB" sz="1800" dirty="0" smtClean="0"/>
              <a:t>Clear and simple instructions needed.</a:t>
            </a:r>
          </a:p>
          <a:p>
            <a:r>
              <a:rPr lang="en-GB" sz="1800" dirty="0" smtClean="0"/>
              <a:t>Chunking tasks</a:t>
            </a:r>
          </a:p>
          <a:p>
            <a:r>
              <a:rPr lang="en-GB" sz="1800" dirty="0" smtClean="0"/>
              <a:t>Having a slide as a focus whilst students arrive to live lesson</a:t>
            </a:r>
          </a:p>
          <a:p>
            <a:r>
              <a:rPr lang="en-GB" sz="1800" dirty="0" smtClean="0"/>
              <a:t>Use of the lobby function in Teams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Left Arrow 4"/>
          <p:cNvSpPr/>
          <p:nvPr/>
        </p:nvSpPr>
        <p:spPr>
          <a:xfrm>
            <a:off x="7204364" y="3160785"/>
            <a:ext cx="4498109" cy="2429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 of these are currently in our Toolkit, possibly adapted slightly.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1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171163"/>
            <a:ext cx="10515600" cy="57698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13</a:t>
            </a:r>
            <a:r>
              <a:rPr lang="en-GB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</a:rPr>
              <a:t> January – Departmental Evaluations of Remote Learning so far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18" y="985116"/>
            <a:ext cx="10515600" cy="48162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C00000"/>
                </a:solidFill>
              </a:rPr>
              <a:t>Suggestions</a:t>
            </a:r>
          </a:p>
          <a:p>
            <a:r>
              <a:rPr lang="en-GB" sz="1800" dirty="0" smtClean="0"/>
              <a:t>Could we set with through Assignments for every lesson?  Then store resources as usual in weekly folders in Teams?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Yes – now part of updated policy</a:t>
            </a:r>
          </a:p>
          <a:p>
            <a:r>
              <a:rPr lang="en-GB" sz="1800" dirty="0" smtClean="0"/>
              <a:t>Could we have a set opening screen for live lessons?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Yes – one has been circulated and is being used by some</a:t>
            </a:r>
          </a:p>
          <a:p>
            <a:r>
              <a:rPr lang="en-GB" sz="1800" dirty="0" smtClean="0"/>
              <a:t>Could period 1 start at 9am rather than 8.45? – </a:t>
            </a:r>
            <a:r>
              <a:rPr lang="en-GB" sz="1800" dirty="0" smtClean="0">
                <a:solidFill>
                  <a:srgbClr val="FF0000"/>
                </a:solidFill>
              </a:rPr>
              <a:t>Yes - amended</a:t>
            </a:r>
          </a:p>
          <a:p>
            <a:r>
              <a:rPr lang="en-GB" sz="1900" dirty="0"/>
              <a:t>I</a:t>
            </a:r>
            <a:r>
              <a:rPr lang="en-GB" sz="1900" dirty="0" smtClean="0"/>
              <a:t>f </a:t>
            </a:r>
            <a:r>
              <a:rPr lang="en-GB" sz="1900" dirty="0"/>
              <a:t>there are three/four lessons a week, could at least one be live to allow students some contact with their </a:t>
            </a:r>
            <a:r>
              <a:rPr lang="en-GB" sz="1900" dirty="0" smtClean="0"/>
              <a:t>teacher?</a:t>
            </a:r>
          </a:p>
          <a:p>
            <a:pPr lvl="1"/>
            <a:r>
              <a:rPr lang="en-GB" sz="1500" dirty="0" smtClean="0">
                <a:solidFill>
                  <a:srgbClr val="FF0000"/>
                </a:solidFill>
              </a:rPr>
              <a:t>This is the case across most subjects.  More frequently in many cases.</a:t>
            </a:r>
          </a:p>
          <a:p>
            <a:r>
              <a:rPr lang="en-GB" sz="1800" dirty="0" smtClean="0"/>
              <a:t>Could we clarify to parents/students the times when we </a:t>
            </a:r>
            <a:r>
              <a:rPr lang="en-GB" sz="1800" b="1" dirty="0" smtClean="0"/>
              <a:t>will</a:t>
            </a:r>
            <a:r>
              <a:rPr lang="en-GB" sz="1800" dirty="0" smtClean="0"/>
              <a:t> communicate with students? </a:t>
            </a:r>
            <a:r>
              <a:rPr lang="en-GB" sz="1800" dirty="0" smtClean="0">
                <a:solidFill>
                  <a:srgbClr val="FF0000"/>
                </a:solidFill>
              </a:rPr>
              <a:t>– Yes – part of remote learning policy</a:t>
            </a:r>
          </a:p>
          <a:p>
            <a:r>
              <a:rPr lang="en-GB" sz="1800" dirty="0" smtClean="0"/>
              <a:t>Feedback policies need to be amended to recognise potential workload issue with students returning lots of work (i.e. all acknowledged with a symbol at least; key pieces – identified by teachers – will be awarded more detailed feedback). Frequency and nature to be clarified.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SIG – w/c 25</a:t>
            </a:r>
            <a:r>
              <a:rPr lang="en-GB" sz="1400" baseline="30000" dirty="0" smtClean="0">
                <a:solidFill>
                  <a:srgbClr val="FF0000"/>
                </a:solidFill>
              </a:rPr>
              <a:t>th</a:t>
            </a:r>
            <a:r>
              <a:rPr lang="en-GB" sz="1400" dirty="0" smtClean="0">
                <a:solidFill>
                  <a:srgbClr val="FF0000"/>
                </a:solidFill>
              </a:rPr>
              <a:t> January – drafts to be finalised before half-term</a:t>
            </a:r>
          </a:p>
          <a:p>
            <a:r>
              <a:rPr lang="en-GB" sz="1800" dirty="0" smtClean="0"/>
              <a:t>Do we need to email work to students?  They don’t seem to open emails.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RLO –checked the data on email access.  It is being used.  We need to push. RLO to remind students in Year group Teams.</a:t>
            </a:r>
          </a:p>
          <a:p>
            <a:r>
              <a:rPr lang="en-GB" sz="1800" dirty="0" smtClean="0"/>
              <a:t> Can we set up a dummy channel/Team to practice remote learning?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Use the ‘Remote Learning’ Team for this. Lots of staff already in there. Anyone is able to add another member of staff.</a:t>
            </a:r>
          </a:p>
          <a:p>
            <a:pPr marL="457200" lvl="1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6042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5781675" cy="676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47"/>
          <a:stretch/>
        </p:blipFill>
        <p:spPr>
          <a:xfrm>
            <a:off x="4599709" y="0"/>
            <a:ext cx="5064701" cy="67663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848436" y="95250"/>
            <a:ext cx="3278909" cy="49200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100" b="1" u="sng" dirty="0" smtClean="0"/>
              <a:t>Teacher Voice: 28</a:t>
            </a:r>
            <a:r>
              <a:rPr lang="en-GB" sz="1100" b="1" u="sng" baseline="30000" dirty="0" smtClean="0"/>
              <a:t>th</a:t>
            </a:r>
            <a:r>
              <a:rPr lang="en-GB" sz="1100" b="1" u="sng" dirty="0" smtClean="0"/>
              <a:t> Jan</a:t>
            </a:r>
          </a:p>
          <a:p>
            <a:pPr algn="ctr"/>
            <a:endParaRPr lang="en-GB" sz="1100" dirty="0"/>
          </a:p>
          <a:p>
            <a:r>
              <a:rPr lang="en-GB" sz="1100" u="sng" dirty="0" smtClean="0"/>
              <a:t>Findings</a:t>
            </a:r>
            <a:r>
              <a:rPr lang="en-GB" sz="11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Majority of teachers are offering live lessons to all year groups;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Just under half are using recorded PowerPoints with all year groups;</a:t>
            </a:r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u="sng" dirty="0" smtClean="0">
                <a:solidFill>
                  <a:schemeClr val="tx1"/>
                </a:solidFill>
              </a:rPr>
              <a:t>Resulting Actions: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Mentors communicating with students regarding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Assessment and Feedback Policies – middle leaders are on with drafting these by half-term</a:t>
            </a:r>
            <a:endParaRPr lang="en-GB" sz="1100" dirty="0">
              <a:solidFill>
                <a:schemeClr val="tx1"/>
              </a:solidFill>
            </a:endParaRP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03"/>
              </p:ext>
            </p:extLst>
          </p:nvPr>
        </p:nvGraphicFramePr>
        <p:xfrm>
          <a:off x="8973124" y="1722640"/>
          <a:ext cx="3080330" cy="169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165">
                  <a:extLst>
                    <a:ext uri="{9D8B030D-6E8A-4147-A177-3AD203B41FA5}">
                      <a16:colId xmlns:a16="http://schemas.microsoft.com/office/drawing/2014/main" val="1701597916"/>
                    </a:ext>
                  </a:extLst>
                </a:gridCol>
                <a:gridCol w="1540165">
                  <a:extLst>
                    <a:ext uri="{9D8B030D-6E8A-4147-A177-3AD203B41FA5}">
                      <a16:colId xmlns:a16="http://schemas.microsoft.com/office/drawing/2014/main" val="4163040506"/>
                    </a:ext>
                  </a:extLst>
                </a:gridCol>
              </a:tblGrid>
              <a:tr h="31859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Positives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Negatives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67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 smtClean="0">
                          <a:solidFill>
                            <a:srgbClr val="00B050"/>
                          </a:solidFill>
                        </a:rPr>
                        <a:t>Setting</a:t>
                      </a:r>
                      <a:r>
                        <a:rPr lang="en-GB" sz="1050" baseline="0" dirty="0" smtClean="0">
                          <a:solidFill>
                            <a:srgbClr val="00B050"/>
                          </a:solidFill>
                        </a:rPr>
                        <a:t> work through Assignments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aseline="0" dirty="0" smtClean="0">
                          <a:solidFill>
                            <a:srgbClr val="00B050"/>
                          </a:solidFill>
                        </a:rPr>
                        <a:t>Chat for feedback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aseline="0" dirty="0" smtClean="0">
                          <a:solidFill>
                            <a:srgbClr val="00B050"/>
                          </a:solidFill>
                        </a:rPr>
                        <a:t>Routine – fewer Qs about where to find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 smtClean="0">
                          <a:solidFill>
                            <a:srgbClr val="C00000"/>
                          </a:solidFill>
                        </a:rPr>
                        <a:t>KS3 attendance</a:t>
                      </a:r>
                      <a:r>
                        <a:rPr lang="en-GB" sz="1050" baseline="0" dirty="0" smtClean="0">
                          <a:solidFill>
                            <a:srgbClr val="C00000"/>
                          </a:solidFill>
                        </a:rPr>
                        <a:t> to live lessons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aseline="0" dirty="0" smtClean="0">
                          <a:solidFill>
                            <a:srgbClr val="C00000"/>
                          </a:solidFill>
                        </a:rPr>
                        <a:t>Students not reading instructions (email)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aseline="0" dirty="0" smtClean="0">
                          <a:solidFill>
                            <a:srgbClr val="C00000"/>
                          </a:solidFill>
                        </a:rPr>
                        <a:t>Planning is difficult when little engagement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aseline="0" dirty="0" smtClean="0">
                          <a:solidFill>
                            <a:srgbClr val="C00000"/>
                          </a:solidFill>
                        </a:rPr>
                        <a:t>Assessment</a:t>
                      </a:r>
                      <a:endParaRPr lang="en-GB" sz="10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1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7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1" y="166254"/>
            <a:ext cx="7223963" cy="6361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155709" y="323273"/>
            <a:ext cx="3583709" cy="757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 Sample: January 28th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33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08" y="110836"/>
            <a:ext cx="8109731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227" y="212436"/>
            <a:ext cx="7368415" cy="63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i="1" dirty="0" smtClean="0">
                <a:solidFill>
                  <a:srgbClr val="C00000"/>
                </a:solidFill>
              </a:rPr>
              <a:t>Autumn 1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40" y="1891982"/>
            <a:ext cx="4688840" cy="38965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60" y="1584960"/>
            <a:ext cx="3459480" cy="1889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Monitoring and Evaluation Schedule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84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09" y="157017"/>
            <a:ext cx="7855082" cy="68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5" y="228889"/>
            <a:ext cx="5400675" cy="638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62" y="133350"/>
            <a:ext cx="5388985" cy="66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4" y="270019"/>
            <a:ext cx="5553075" cy="5191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22108" y="444066"/>
            <a:ext cx="5107203" cy="4436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/>
              <a:t>Teacher Voice: 15</a:t>
            </a:r>
            <a:r>
              <a:rPr lang="en-GB" sz="1600" b="1" u="sng" baseline="30000" dirty="0" smtClean="0"/>
              <a:t>th</a:t>
            </a:r>
            <a:r>
              <a:rPr lang="en-GB" sz="1600" b="1" u="sng" dirty="0" smtClean="0"/>
              <a:t> October</a:t>
            </a:r>
          </a:p>
          <a:p>
            <a:pPr algn="ctr"/>
            <a:endParaRPr lang="en-GB" sz="1600" dirty="0"/>
          </a:p>
          <a:p>
            <a:r>
              <a:rPr lang="en-GB" sz="1600" u="sng" dirty="0" smtClean="0"/>
              <a:t>Findings</a:t>
            </a:r>
            <a:r>
              <a:rPr lang="en-GB" sz="16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Vocabulary instruction is being prioritised by more than half of the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Just over half of the staff are using </a:t>
            </a:r>
            <a:r>
              <a:rPr lang="en-GB" sz="1600" dirty="0" err="1" smtClean="0"/>
              <a:t>visualisers</a:t>
            </a:r>
            <a:r>
              <a:rPr lang="en-GB" sz="1600" dirty="0" smtClean="0"/>
              <a:t> to model/scaffold written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Average confidence with teaching is 3.74 out of 5</a:t>
            </a:r>
          </a:p>
          <a:p>
            <a:endParaRPr lang="en-GB" sz="1600" dirty="0" smtClean="0"/>
          </a:p>
          <a:p>
            <a:r>
              <a:rPr lang="en-GB" sz="1600" u="sng" dirty="0" smtClean="0">
                <a:solidFill>
                  <a:schemeClr val="tx1"/>
                </a:solidFill>
              </a:rPr>
              <a:t>Resulting Actions: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Continue to embed </a:t>
            </a:r>
            <a:r>
              <a:rPr lang="en-GB" sz="1600" dirty="0" err="1" smtClean="0"/>
              <a:t>visualiser</a:t>
            </a:r>
            <a:r>
              <a:rPr lang="en-GB" sz="1600" dirty="0" smtClean="0"/>
              <a:t>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Push the </a:t>
            </a:r>
            <a:r>
              <a:rPr lang="en-GB" sz="1600" dirty="0" err="1" smtClean="0"/>
              <a:t>Frayer</a:t>
            </a:r>
            <a:r>
              <a:rPr lang="en-GB" sz="1600" dirty="0" smtClean="0"/>
              <a:t> Model slide for use when teaching new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7698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Focuses Autumn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Establishing new and old routines…</a:t>
            </a:r>
            <a:endParaRPr lang="en-GB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7" y="1356867"/>
            <a:ext cx="749069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New systems and routines, alongside the Basics @ WLD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Generally, students have settled into routines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Classrooms are calm and teaching and learning is of high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 smtClean="0"/>
              <a:t>Hotspots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Year 7s </a:t>
            </a:r>
            <a:r>
              <a:rPr lang="en-GB" dirty="0" smtClean="0"/>
              <a:t>– unstructured time (i.e. between lessons, lunch </a:t>
            </a:r>
            <a:r>
              <a:rPr lang="en-GB" dirty="0" err="1" smtClean="0"/>
              <a:t>etc</a:t>
            </a:r>
            <a:r>
              <a:rPr lang="en-GB" dirty="0" smtClean="0"/>
              <a:t>) has seen instances of unsettled behaviour.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en-GB" dirty="0" smtClean="0"/>
              <a:t> – ‘Golden Rules’ – adopted with all classes.  Staff survey – </a:t>
            </a:r>
            <a:r>
              <a:rPr lang="en-GB" b="1" dirty="0" smtClean="0">
                <a:solidFill>
                  <a:srgbClr val="00B050"/>
                </a:solidFill>
              </a:rPr>
              <a:t>15/16 teachers </a:t>
            </a:r>
            <a:r>
              <a:rPr lang="en-GB" dirty="0" smtClean="0"/>
              <a:t>have noted an improvement in behaviour since adopting the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Year 10D band </a:t>
            </a:r>
            <a:r>
              <a:rPr lang="en-GB" dirty="0" smtClean="0"/>
              <a:t>– also a little unsettled in lessons.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en-GB" dirty="0" smtClean="0"/>
              <a:t> - Again, ‘Golden Rules’ adopted across core classes with success (</a:t>
            </a:r>
            <a:r>
              <a:rPr lang="en-GB" b="1" dirty="0" smtClean="0">
                <a:solidFill>
                  <a:srgbClr val="00B050"/>
                </a:solidFill>
              </a:rPr>
              <a:t>100% of staff said that the rules work</a:t>
            </a:r>
            <a:r>
              <a:rPr lang="en-GB" dirty="0" smtClean="0"/>
              <a:t>).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84"/>
    </mc:Choice>
    <mc:Fallback xmlns="">
      <p:transition spd="slow" advTm="1224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Focuses Autumn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74" y="6083375"/>
            <a:ext cx="8496307" cy="659100"/>
          </a:xfrm>
        </p:spPr>
        <p:txBody>
          <a:bodyPr/>
          <a:lstStyle/>
          <a:p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Establishing new T&amp;L routines, alongside old routines</a:t>
            </a:r>
            <a:endParaRPr lang="en-GB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3672" y="1496291"/>
            <a:ext cx="74906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Ensure momentum continues in improving T&amp;L: staff improvement and CPD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Whole-school CPD menu – offered a series of specific workshops relevant to current T&amp;L priorities (adapted due to </a:t>
            </a:r>
            <a:r>
              <a:rPr lang="en-GB" sz="1600" dirty="0" err="1" smtClean="0"/>
              <a:t>Covid</a:t>
            </a:r>
            <a:r>
              <a:rPr lang="en-GB" sz="1600" dirty="0" smtClean="0"/>
              <a:t>): Live lessons; use of </a:t>
            </a:r>
            <a:r>
              <a:rPr lang="en-GB" sz="1600" dirty="0" err="1" smtClean="0"/>
              <a:t>Classcharts</a:t>
            </a:r>
            <a:r>
              <a:rPr lang="en-GB" sz="1600" dirty="0" smtClean="0"/>
              <a:t>; use of Teams; questioning; and formative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Explicit and clear instruction </a:t>
            </a:r>
            <a:r>
              <a:rPr lang="en-GB" sz="1600" b="1" dirty="0" smtClean="0">
                <a:solidFill>
                  <a:srgbClr val="00B050"/>
                </a:solidFill>
              </a:rPr>
              <a:t>(Year 7 survey – 100% feel that their teachers explain clearly)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Pushing priorities through various channels, aside from C-19.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u="sng" dirty="0" smtClean="0"/>
              <a:t>Hotspots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Use of technology to deliver new routines and practices</a:t>
            </a:r>
          </a:p>
          <a:p>
            <a:endParaRPr lang="en-GB" sz="1600" dirty="0"/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</a:p>
          <a:p>
            <a:r>
              <a:rPr lang="en-GB" sz="1600" dirty="0" smtClean="0"/>
              <a:t>Staff evaluation: </a:t>
            </a:r>
            <a:r>
              <a:rPr lang="en-GB" sz="1600" b="1" dirty="0" smtClean="0">
                <a:solidFill>
                  <a:srgbClr val="00B050"/>
                </a:solidFill>
              </a:rPr>
              <a:t>100% </a:t>
            </a:r>
            <a:r>
              <a:rPr lang="en-GB" sz="1600" dirty="0" smtClean="0"/>
              <a:t>of staff felt that they had gained from undertaking the CPD. </a:t>
            </a:r>
            <a:r>
              <a:rPr lang="en-GB" sz="1600" b="1" dirty="0" smtClean="0">
                <a:solidFill>
                  <a:srgbClr val="00B050"/>
                </a:solidFill>
              </a:rPr>
              <a:t>100% </a:t>
            </a:r>
            <a:r>
              <a:rPr lang="en-GB" sz="1600" dirty="0" smtClean="0"/>
              <a:t>of staff felt that the CPD session would genuinely influence their classroom practice as a result.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854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47"/>
    </mc:Choice>
    <mc:Fallback xmlns="">
      <p:transition spd="slow" advTm="16664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i="1" dirty="0" smtClean="0">
                <a:solidFill>
                  <a:srgbClr val="C00000"/>
                </a:solidFill>
              </a:rPr>
              <a:t>Autumn 2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40" y="1690688"/>
            <a:ext cx="4968557" cy="42884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" y="1432560"/>
            <a:ext cx="3459480" cy="1889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Monitoring and Evaluation Schedule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5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Voice – Lock-down Learning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30764" y="1459345"/>
            <a:ext cx="82018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Sample of students forced to isolate surveyed about their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Discussion with a small sample to establish a dialogue about remote learning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 smtClean="0"/>
              <a:t>Outcomes:</a:t>
            </a:r>
          </a:p>
          <a:p>
            <a:endParaRPr lang="en-GB" dirty="0" smtClean="0"/>
          </a:p>
          <a:p>
            <a:r>
              <a:rPr lang="en-GB" dirty="0" smtClean="0"/>
              <a:t>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All</a:t>
            </a:r>
            <a:r>
              <a:rPr lang="en-GB" dirty="0" smtClean="0"/>
              <a:t> had logged onto Teams whilst not in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Seneca was the most popular platform used to access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19/26 </a:t>
            </a:r>
            <a:r>
              <a:rPr lang="en-GB" dirty="0" smtClean="0"/>
              <a:t>students prefer email/chat rather than live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Students seem to like lessons where a PPT of instructions is uploaded instead of/as well as a live lesson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Actions/next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Ensure all students are accessing work from home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Continuing to work on strategies for engaging those students working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b="1" i="1" dirty="0" smtClean="0">
                <a:solidFill>
                  <a:schemeClr val="accent3">
                    <a:lumMod val="75000"/>
                  </a:schemeClr>
                </a:solidFill>
              </a:rPr>
              <a:t>26 responses</a:t>
            </a:r>
            <a:endParaRPr lang="en-GB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98"/>
    </mc:Choice>
    <mc:Fallback xmlns="">
      <p:transition spd="slow" advTm="970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Forward…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…into Autumn 2</a:t>
            </a:r>
            <a:endParaRPr lang="en-GB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3672" y="1496291"/>
            <a:ext cx="74906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/>
              <a:t>Embedding the </a:t>
            </a:r>
            <a:r>
              <a:rPr lang="en-GB" i="1" u="sng" dirty="0" smtClean="0"/>
              <a:t>‘Teaching and Learning Policy’ </a:t>
            </a:r>
            <a:r>
              <a:rPr lang="en-GB" u="sng" dirty="0" smtClean="0"/>
              <a:t>and the </a:t>
            </a:r>
            <a:r>
              <a:rPr lang="en-GB" b="1" i="1" u="sng" dirty="0" smtClean="0">
                <a:solidFill>
                  <a:schemeClr val="accent1">
                    <a:lumMod val="75000"/>
                  </a:schemeClr>
                </a:solidFill>
              </a:rPr>
              <a:t>Feedback-Plan-Teach</a:t>
            </a:r>
            <a:r>
              <a:rPr lang="en-GB" u="sng" dirty="0" smtClean="0"/>
              <a:t> philosophy.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Visualisers</a:t>
            </a:r>
            <a:r>
              <a:rPr lang="en-GB" dirty="0" smtClean="0"/>
              <a:t> to improve extended writing </a:t>
            </a:r>
            <a:r>
              <a:rPr lang="en-GB" b="1" dirty="0" smtClean="0">
                <a:solidFill>
                  <a:srgbClr val="00B050"/>
                </a:solidFill>
              </a:rPr>
              <a:t>(64% of staff currently using one)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Explicit instruction of vocabulary </a:t>
            </a:r>
            <a:r>
              <a:rPr lang="en-GB" b="1" dirty="0" smtClean="0">
                <a:solidFill>
                  <a:srgbClr val="00B050"/>
                </a:solidFill>
              </a:rPr>
              <a:t>(79% of staff are currently doing this; </a:t>
            </a:r>
            <a:r>
              <a:rPr lang="en-GB" b="1" dirty="0" err="1" smtClean="0">
                <a:solidFill>
                  <a:srgbClr val="00B050"/>
                </a:solidFill>
              </a:rPr>
              <a:t>moreso</a:t>
            </a:r>
            <a:r>
              <a:rPr lang="en-GB" b="1" dirty="0" smtClean="0">
                <a:solidFill>
                  <a:srgbClr val="00B050"/>
                </a:solidFill>
              </a:rPr>
              <a:t> of the subject-specific vocabulary, rather than the tier 2 words).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of formative feedback to inform planning and teaching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Effective questioning – materials available for independent/departmental CPD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Promote independent reading using the Reciprocal </a:t>
            </a:r>
            <a:r>
              <a:rPr lang="en-GB" dirty="0"/>
              <a:t>R</a:t>
            </a:r>
            <a:r>
              <a:rPr lang="en-GB" dirty="0" smtClean="0"/>
              <a:t>eading model </a:t>
            </a:r>
            <a:r>
              <a:rPr lang="en-GB" b="1" dirty="0" smtClean="0">
                <a:solidFill>
                  <a:srgbClr val="00B050"/>
                </a:solidFill>
              </a:rPr>
              <a:t>(64</a:t>
            </a:r>
            <a:r>
              <a:rPr lang="en-GB" b="1" dirty="0">
                <a:solidFill>
                  <a:srgbClr val="00B050"/>
                </a:solidFill>
              </a:rPr>
              <a:t>% of staff currently using one)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/>
              <a:t>Adapting to the shifting situation caused by the C-19 Pandemic.  CPD to be offered where needed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Ensuring all students can access Teams and submit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8692" y="146306"/>
            <a:ext cx="1468581" cy="16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950"/>
    </mc:Choice>
    <mc:Fallback xmlns="">
      <p:transition spd="slow" advTm="2669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E7517832200C4FA1F90E1710F25F95" ma:contentTypeVersion="13" ma:contentTypeDescription="Create a new document." ma:contentTypeScope="" ma:versionID="50b1811f0b503ee8c005679f2ff3f2e9">
  <xsd:schema xmlns:xsd="http://www.w3.org/2001/XMLSchema" xmlns:xs="http://www.w3.org/2001/XMLSchema" xmlns:p="http://schemas.microsoft.com/office/2006/metadata/properties" xmlns:ns3="b79c1256-7b29-4548-950e-8940c3b912d0" xmlns:ns4="8e64eebd-ca18-44bb-bb83-139d464f67af" targetNamespace="http://schemas.microsoft.com/office/2006/metadata/properties" ma:root="true" ma:fieldsID="90c9dbf5c3219410042394630a5d7aaf" ns3:_="" ns4:_="">
    <xsd:import namespace="b79c1256-7b29-4548-950e-8940c3b912d0"/>
    <xsd:import namespace="8e64eebd-ca18-44bb-bb83-139d464f67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c1256-7b29-4548-950e-8940c3b9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4eebd-ca18-44bb-bb83-139d464f6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1330F1-A7EC-4826-92EC-F93867EF4E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53360-2B1F-4A79-951C-A6C00E354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c1256-7b29-4548-950e-8940c3b912d0"/>
    <ds:schemaRef ds:uri="8e64eebd-ca18-44bb-bb83-139d464f6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BF9D35-B69E-4B18-9E19-52E2EF1DE54B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b79c1256-7b29-4548-950e-8940c3b912d0"/>
    <ds:schemaRef ds:uri="8e64eebd-ca18-44bb-bb83-139d464f67a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1308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Stakeholder Voice: What it is telling us 2020/21</vt:lpstr>
      <vt:lpstr>Autumn 1</vt:lpstr>
      <vt:lpstr>PowerPoint Presentation</vt:lpstr>
      <vt:lpstr>PowerPoint Presentation</vt:lpstr>
      <vt:lpstr>Specific Focuses Autumn 1</vt:lpstr>
      <vt:lpstr>Specific Focuses Autumn 1</vt:lpstr>
      <vt:lpstr>Autumn 2</vt:lpstr>
      <vt:lpstr>Student Voice – Lock-down Learning</vt:lpstr>
      <vt:lpstr>Moving Forward…</vt:lpstr>
      <vt:lpstr>PowerPoint Presentation</vt:lpstr>
      <vt:lpstr>PowerPoint Presentation</vt:lpstr>
      <vt:lpstr>Spring 1</vt:lpstr>
      <vt:lpstr>PowerPoint Presentation</vt:lpstr>
      <vt:lpstr>13th January – Departmental Evaluations of Remote Learning so far</vt:lpstr>
      <vt:lpstr>13th January – Departmental Evaluations of Remote Learning so far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Long, Rachel</dc:creator>
  <cp:lastModifiedBy>Long, Rachel</cp:lastModifiedBy>
  <cp:revision>17</cp:revision>
  <dcterms:created xsi:type="dcterms:W3CDTF">2021-02-03T14:02:55Z</dcterms:created>
  <dcterms:modified xsi:type="dcterms:W3CDTF">2021-02-03T16:56:04Z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0x01010056E7517832200C4FA1F90E1710F25F95</vt:lpwstr>
  </property>
</Properties>
</file>