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83"/>
  </p:notesMasterIdLst>
  <p:sldIdLst>
    <p:sldId id="256" r:id="rId5"/>
    <p:sldId id="268" r:id="rId6"/>
    <p:sldId id="260" r:id="rId7"/>
    <p:sldId id="269" r:id="rId8"/>
    <p:sldId id="340" r:id="rId9"/>
    <p:sldId id="341" r:id="rId10"/>
    <p:sldId id="270" r:id="rId11"/>
    <p:sldId id="257" r:id="rId12"/>
    <p:sldId id="286" r:id="rId13"/>
    <p:sldId id="258" r:id="rId14"/>
    <p:sldId id="287" r:id="rId15"/>
    <p:sldId id="288" r:id="rId16"/>
    <p:sldId id="305" r:id="rId17"/>
    <p:sldId id="306" r:id="rId18"/>
    <p:sldId id="307" r:id="rId19"/>
    <p:sldId id="308" r:id="rId20"/>
    <p:sldId id="309" r:id="rId21"/>
    <p:sldId id="310" r:id="rId22"/>
    <p:sldId id="271" r:id="rId23"/>
    <p:sldId id="259" r:id="rId24"/>
    <p:sldId id="275" r:id="rId25"/>
    <p:sldId id="294" r:id="rId26"/>
    <p:sldId id="296" r:id="rId27"/>
    <p:sldId id="295" r:id="rId28"/>
    <p:sldId id="300" r:id="rId29"/>
    <p:sldId id="301" r:id="rId30"/>
    <p:sldId id="289" r:id="rId31"/>
    <p:sldId id="290" r:id="rId32"/>
    <p:sldId id="291" r:id="rId33"/>
    <p:sldId id="293" r:id="rId34"/>
    <p:sldId id="292" r:id="rId35"/>
    <p:sldId id="276" r:id="rId36"/>
    <p:sldId id="313" r:id="rId37"/>
    <p:sldId id="314" r:id="rId38"/>
    <p:sldId id="315" r:id="rId39"/>
    <p:sldId id="316" r:id="rId40"/>
    <p:sldId id="317" r:id="rId41"/>
    <p:sldId id="318" r:id="rId42"/>
    <p:sldId id="319" r:id="rId43"/>
    <p:sldId id="320" r:id="rId44"/>
    <p:sldId id="321" r:id="rId45"/>
    <p:sldId id="322" r:id="rId46"/>
    <p:sldId id="323" r:id="rId47"/>
    <p:sldId id="324" r:id="rId48"/>
    <p:sldId id="325" r:id="rId49"/>
    <p:sldId id="326" r:id="rId50"/>
    <p:sldId id="327" r:id="rId51"/>
    <p:sldId id="328" r:id="rId52"/>
    <p:sldId id="329" r:id="rId53"/>
    <p:sldId id="330" r:id="rId54"/>
    <p:sldId id="331" r:id="rId55"/>
    <p:sldId id="332" r:id="rId56"/>
    <p:sldId id="333" r:id="rId57"/>
    <p:sldId id="334" r:id="rId58"/>
    <p:sldId id="335" r:id="rId59"/>
    <p:sldId id="336" r:id="rId60"/>
    <p:sldId id="337" r:id="rId61"/>
    <p:sldId id="338" r:id="rId62"/>
    <p:sldId id="339" r:id="rId63"/>
    <p:sldId id="278" r:id="rId64"/>
    <p:sldId id="262" r:id="rId65"/>
    <p:sldId id="279" r:id="rId66"/>
    <p:sldId id="281" r:id="rId67"/>
    <p:sldId id="263" r:id="rId68"/>
    <p:sldId id="282" r:id="rId69"/>
    <p:sldId id="283" r:id="rId70"/>
    <p:sldId id="264" r:id="rId71"/>
    <p:sldId id="284" r:id="rId72"/>
    <p:sldId id="298" r:id="rId73"/>
    <p:sldId id="299" r:id="rId74"/>
    <p:sldId id="285" r:id="rId75"/>
    <p:sldId id="265" r:id="rId76"/>
    <p:sldId id="266" r:id="rId77"/>
    <p:sldId id="302" r:id="rId78"/>
    <p:sldId id="303" r:id="rId79"/>
    <p:sldId id="304" r:id="rId80"/>
    <p:sldId id="311" r:id="rId81"/>
    <p:sldId id="312" r:id="rId8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notesMaster" Target="notesMasters/notesMaster1.xml"/><Relationship Id="rId88"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wson, Claire" userId="S::c.rowson@waltonledale.lancs.sch.uk::4bf06354-fef5-44d7-b2b5-8494c6adcc52" providerId="AD" clId="Web-{CE1549CD-8658-4FE9-B300-F3895949DC6B}"/>
    <pc:docChg chg="modSld">
      <pc:chgData name="Rowson, Claire" userId="S::c.rowson@waltonledale.lancs.sch.uk::4bf06354-fef5-44d7-b2b5-8494c6adcc52" providerId="AD" clId="Web-{CE1549CD-8658-4FE9-B300-F3895949DC6B}" dt="2018-07-02T11:34:41.830" v="206" actId="20577"/>
      <pc:docMkLst>
        <pc:docMk/>
      </pc:docMkLst>
      <pc:sldChg chg="modSp">
        <pc:chgData name="Rowson, Claire" userId="S::c.rowson@waltonledale.lancs.sch.uk::4bf06354-fef5-44d7-b2b5-8494c6adcc52" providerId="AD" clId="Web-{CE1549CD-8658-4FE9-B300-F3895949DC6B}" dt="2018-07-02T11:32:41.327" v="45" actId="20577"/>
        <pc:sldMkLst>
          <pc:docMk/>
          <pc:sldMk cId="3761833622" sldId="260"/>
        </pc:sldMkLst>
        <pc:spChg chg="mod">
          <ac:chgData name="Rowson, Claire" userId="S::c.rowson@waltonledale.lancs.sch.uk::4bf06354-fef5-44d7-b2b5-8494c6adcc52" providerId="AD" clId="Web-{CE1549CD-8658-4FE9-B300-F3895949DC6B}" dt="2018-07-02T11:32:41.327" v="45" actId="20577"/>
          <ac:spMkLst>
            <pc:docMk/>
            <pc:sldMk cId="3761833622" sldId="260"/>
            <ac:spMk id="3" creationId="{00000000-0000-0000-0000-000000000000}"/>
          </ac:spMkLst>
        </pc:spChg>
      </pc:sldChg>
      <pc:sldChg chg="modSp">
        <pc:chgData name="Rowson, Claire" userId="S::c.rowson@waltonledale.lancs.sch.uk::4bf06354-fef5-44d7-b2b5-8494c6adcc52" providerId="AD" clId="Web-{CE1549CD-8658-4FE9-B300-F3895949DC6B}" dt="2018-07-02T11:34:41.830" v="205" actId="20577"/>
        <pc:sldMkLst>
          <pc:docMk/>
          <pc:sldMk cId="3155185643" sldId="269"/>
        </pc:sldMkLst>
        <pc:spChg chg="mod">
          <ac:chgData name="Rowson, Claire" userId="S::c.rowson@waltonledale.lancs.sch.uk::4bf06354-fef5-44d7-b2b5-8494c6adcc52" providerId="AD" clId="Web-{CE1549CD-8658-4FE9-B300-F3895949DC6B}" dt="2018-07-02T11:34:41.830" v="205" actId="20577"/>
          <ac:spMkLst>
            <pc:docMk/>
            <pc:sldMk cId="3155185643" sldId="269"/>
            <ac:spMk id="3" creationId="{00000000-0000-0000-0000-000000000000}"/>
          </ac:spMkLst>
        </pc:spChg>
      </pc:sldChg>
    </pc:docChg>
  </pc:docChgLst>
  <pc:docChgLst>
    <pc:chgData name="Rowson, Claire" userId="S::c.rowson@waltonledale.lancs.sch.uk::4bf06354-fef5-44d7-b2b5-8494c6adcc52" providerId="AD" clId="Web-{F70C3DA5-1559-4BE6-AF88-50E61D76B37D}"/>
    <pc:docChg chg="addSld modSld">
      <pc:chgData name="Rowson, Claire" userId="S::c.rowson@waltonledale.lancs.sch.uk::4bf06354-fef5-44d7-b2b5-8494c6adcc52" providerId="AD" clId="Web-{F70C3DA5-1559-4BE6-AF88-50E61D76B37D}" dt="2018-07-02T11:37:36.714" v="137" actId="20577"/>
      <pc:docMkLst>
        <pc:docMk/>
      </pc:docMkLst>
      <pc:sldChg chg="modSp add replId">
        <pc:chgData name="Rowson, Claire" userId="S::c.rowson@waltonledale.lancs.sch.uk::4bf06354-fef5-44d7-b2b5-8494c6adcc52" providerId="AD" clId="Web-{F70C3DA5-1559-4BE6-AF88-50E61D76B37D}" dt="2018-07-02T11:36:39.244" v="81" actId="20577"/>
        <pc:sldMkLst>
          <pc:docMk/>
          <pc:sldMk cId="849116157" sldId="340"/>
        </pc:sldMkLst>
        <pc:spChg chg="mod">
          <ac:chgData name="Rowson, Claire" userId="S::c.rowson@waltonledale.lancs.sch.uk::4bf06354-fef5-44d7-b2b5-8494c6adcc52" providerId="AD" clId="Web-{F70C3DA5-1559-4BE6-AF88-50E61D76B37D}" dt="2018-07-02T11:36:39.244" v="81" actId="20577"/>
          <ac:spMkLst>
            <pc:docMk/>
            <pc:sldMk cId="849116157" sldId="340"/>
            <ac:spMk id="3" creationId="{00000000-0000-0000-0000-000000000000}"/>
          </ac:spMkLst>
        </pc:spChg>
      </pc:sldChg>
      <pc:sldChg chg="modSp add replId">
        <pc:chgData name="Rowson, Claire" userId="S::c.rowson@waltonledale.lancs.sch.uk::4bf06354-fef5-44d7-b2b5-8494c6adcc52" providerId="AD" clId="Web-{F70C3DA5-1559-4BE6-AF88-50E61D76B37D}" dt="2018-07-02T11:37:36.714" v="136" actId="20577"/>
        <pc:sldMkLst>
          <pc:docMk/>
          <pc:sldMk cId="2305995496" sldId="341"/>
        </pc:sldMkLst>
        <pc:spChg chg="mod">
          <ac:chgData name="Rowson, Claire" userId="S::c.rowson@waltonledale.lancs.sch.uk::4bf06354-fef5-44d7-b2b5-8494c6adcc52" providerId="AD" clId="Web-{F70C3DA5-1559-4BE6-AF88-50E61D76B37D}" dt="2018-07-02T11:37:36.714" v="136" actId="20577"/>
          <ac:spMkLst>
            <pc:docMk/>
            <pc:sldMk cId="2305995496" sldId="341"/>
            <ac:spMk id="3" creationId="{00000000-0000-0000-0000-000000000000}"/>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72E6F3-2DC1-4B56-88BE-0CBB5331AF90}" type="datetimeFigureOut">
              <a:rPr lang="en-GB" smtClean="0"/>
              <a:t>10/07/2018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F677A5-0E46-4046-BD81-1B22F6733DAD}" type="slidenum">
              <a:rPr lang="en-GB" smtClean="0"/>
              <a:t>‹#›</a:t>
            </a:fld>
            <a:endParaRPr lang="en-GB"/>
          </a:p>
        </p:txBody>
      </p:sp>
    </p:spTree>
    <p:extLst>
      <p:ext uri="{BB962C8B-B14F-4D97-AF65-F5344CB8AC3E}">
        <p14:creationId xmlns:p14="http://schemas.microsoft.com/office/powerpoint/2010/main" val="2144886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1FDF30E-8A10-443C-B10D-F614F201702C}" type="slidenum">
              <a:rPr lang="en-GB" smtClean="0"/>
              <a:t>18</a:t>
            </a:fld>
            <a:endParaRPr lang="en-GB"/>
          </a:p>
        </p:txBody>
      </p:sp>
    </p:spTree>
    <p:extLst>
      <p:ext uri="{BB962C8B-B14F-4D97-AF65-F5344CB8AC3E}">
        <p14:creationId xmlns:p14="http://schemas.microsoft.com/office/powerpoint/2010/main" val="335929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B9EBBA-996F-894A-B54A-D6246ED52CEA}" type="datetimeFigureOut">
              <a:rPr lang="en-US" dirty="0"/>
              <a:pPr/>
              <a:t>7/10/2018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7/10/2018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7/10/2018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7/10/2018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C52C72-DE31-F449-A4ED-4C594FD91407}" type="datetimeFigureOut">
              <a:rPr lang="en-US" dirty="0"/>
              <a:pPr/>
              <a:t>7/10/2018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62726E-379B-B349-9EED-81ED093FA806}" type="datetimeFigureOut">
              <a:rPr lang="en-US" dirty="0"/>
              <a:pPr/>
              <a:t>7/10/2018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p>
        </p:txBody>
      </p:sp>
      <p:sp>
        <p:nvSpPr>
          <p:cNvPr id="3" name="Content Placeholder 2"/>
          <p:cNvSpPr>
            <a:spLocks noGrp="1"/>
          </p:cNvSpPr>
          <p:nvPr>
            <p:ph idx="1"/>
          </p:nvPr>
        </p:nvSpPr>
        <p:spPr>
          <a:xfrm>
            <a:off x="818712" y="2222287"/>
            <a:ext cx="10554574" cy="3636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3A1323-8D79-1946-B0D7-40001CF92E9D}" type="datetimeFigureOut">
              <a:rPr lang="en-US" dirty="0"/>
              <a:pPr/>
              <a:t>7/10/2018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7/10/2018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302355-E14B-8545-A8F8-0FE83CC9D524}" type="datetimeFigureOut">
              <a:rPr lang="en-US" dirty="0"/>
              <a:pPr/>
              <a:t>7/10/2018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2640F58-564D-2B4F-AE67-E407BA4FCF45}" type="datetimeFigureOut">
              <a:rPr lang="en-US" dirty="0"/>
              <a:pPr/>
              <a:t>7/10/2018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3A34C8-038E-2045-AF43-DF7DBB8E0E9E}" type="datetimeFigureOut">
              <a:rPr lang="en-US" dirty="0"/>
              <a:pPr/>
              <a:t>7/10/2018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7/10/2018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855633" y="446088"/>
            <a:ext cx="6252633"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7/10/2018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7/10/2018</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7/10/2018</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6.jpeg"/><Relationship Id="rId7"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7.jpeg"/><Relationship Id="rId5" Type="http://schemas.openxmlformats.org/officeDocument/2006/relationships/image" Target="../media/image25.wmf"/><Relationship Id="rId4" Type="http://schemas.openxmlformats.org/officeDocument/2006/relationships/oleObject" Target="../embeddings/oleObject1.bin"/></Relationships>
</file>

<file path=ppt/slides/_rels/slide5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image" Target="../media/image36.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9.png"/><Relationship Id="rId4" Type="http://schemas.openxmlformats.org/officeDocument/2006/relationships/image" Target="../media/image38.jpeg"/><Relationship Id="rId9" Type="http://schemas.openxmlformats.org/officeDocument/2006/relationships/image" Target="../media/image42.jpeg"/></Relationships>
</file>

<file path=ppt/slides/_rels/slide5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eduwld1.edublogs.org/2018/06/28/studyskills/"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5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STUDY GROUPS – </a:t>
            </a:r>
            <a:br>
              <a:rPr lang="en-GB"/>
            </a:br>
            <a:r>
              <a:rPr lang="en-GB"/>
              <a:t>LEARNING POINTS</a:t>
            </a:r>
          </a:p>
        </p:txBody>
      </p:sp>
      <p:sp>
        <p:nvSpPr>
          <p:cNvPr id="3" name="Subtitle 2"/>
          <p:cNvSpPr>
            <a:spLocks noGrp="1"/>
          </p:cNvSpPr>
          <p:nvPr>
            <p:ph type="subTitle" idx="1"/>
          </p:nvPr>
        </p:nvSpPr>
        <p:spPr/>
        <p:txBody>
          <a:bodyPr/>
          <a:lstStyle/>
          <a:p>
            <a:r>
              <a:rPr lang="en-GB" b="1"/>
              <a:t>WHOLE-SCHOOL FEEDBACK SESSION 2nd July 2018</a:t>
            </a:r>
          </a:p>
        </p:txBody>
      </p:sp>
    </p:spTree>
    <p:extLst>
      <p:ext uri="{BB962C8B-B14F-4D97-AF65-F5344CB8AC3E}">
        <p14:creationId xmlns:p14="http://schemas.microsoft.com/office/powerpoint/2010/main" val="714701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Teaching to the Top – Learning Points</a:t>
            </a:r>
          </a:p>
        </p:txBody>
      </p:sp>
      <p:sp>
        <p:nvSpPr>
          <p:cNvPr id="3" name="Content Placeholder 2"/>
          <p:cNvSpPr>
            <a:spLocks noGrp="1"/>
          </p:cNvSpPr>
          <p:nvPr>
            <p:ph idx="1"/>
          </p:nvPr>
        </p:nvSpPr>
        <p:spPr>
          <a:xfrm>
            <a:off x="804335" y="2222287"/>
            <a:ext cx="10583328" cy="4312246"/>
          </a:xfrm>
        </p:spPr>
        <p:txBody>
          <a:bodyPr>
            <a:noAutofit/>
          </a:bodyPr>
          <a:lstStyle/>
          <a:p>
            <a:r>
              <a:rPr lang="en-GB" sz="2400"/>
              <a:t>High expectations and rigour from the start.  Ban “learned helplessness”.  Set a minimum standard, if students don’t meet a minimum standard and if students haven’t met the minimum standard, they must have a consequence-break, after school, complete work in own time.  Do not accept mediocre responses.  Encourage class to hold each other to account.</a:t>
            </a:r>
          </a:p>
          <a:p>
            <a:pPr marL="347345"/>
            <a:r>
              <a:rPr lang="en-GB" sz="2400"/>
              <a:t>Use WAGOLLs to model exam responses, phrasing, vocabulary and written responses.  </a:t>
            </a:r>
          </a:p>
          <a:p>
            <a:pPr marL="347345"/>
            <a:r>
              <a:rPr lang="en-GB" sz="2400"/>
              <a:t>Foster a spirit of enquiry, intellectual curiosity and resilience</a:t>
            </a:r>
          </a:p>
        </p:txBody>
      </p:sp>
    </p:spTree>
    <p:extLst>
      <p:ext uri="{BB962C8B-B14F-4D97-AF65-F5344CB8AC3E}">
        <p14:creationId xmlns:p14="http://schemas.microsoft.com/office/powerpoint/2010/main" val="4255555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14C0949-D715-4BB0-ABB2-C9B6938EBC85}"/>
              </a:ext>
            </a:extLst>
          </p:cNvPr>
          <p:cNvSpPr>
            <a:spLocks noGrp="1"/>
          </p:cNvSpPr>
          <p:nvPr>
            <p:ph idx="1"/>
          </p:nvPr>
        </p:nvSpPr>
        <p:spPr>
          <a:xfrm>
            <a:off x="718071" y="2581721"/>
            <a:ext cx="10554574" cy="3636511"/>
          </a:xfrm>
        </p:spPr>
        <p:txBody>
          <a:bodyPr>
            <a:normAutofit fontScale="92500" lnSpcReduction="20000"/>
          </a:bodyPr>
          <a:lstStyle/>
          <a:p>
            <a:pPr marL="347345"/>
            <a:r>
              <a:rPr lang="en-GB" sz="2800"/>
              <a:t>Use of scoring to demonstrate progress and translate progress into a format that students understand.  </a:t>
            </a:r>
            <a:endParaRPr lang="en-US" sz="2800"/>
          </a:p>
          <a:p>
            <a:r>
              <a:rPr lang="en-GB" sz="2800"/>
              <a:t>Collaboration to solve problems.</a:t>
            </a:r>
            <a:endParaRPr lang="en-US" sz="2800"/>
          </a:p>
          <a:p>
            <a:r>
              <a:rPr lang="en-GB" sz="2800"/>
              <a:t>Challenge off-task talk.  </a:t>
            </a:r>
          </a:p>
          <a:p>
            <a:pPr marL="347345"/>
            <a:r>
              <a:rPr lang="en-GB" sz="2800"/>
              <a:t>Encourage foundation level students to work at higher level when possible.</a:t>
            </a:r>
            <a:endParaRPr lang="en-GB"/>
          </a:p>
          <a:p>
            <a:pPr marL="347345"/>
            <a:r>
              <a:rPr lang="en-GB" sz="2800"/>
              <a:t>Encourage pupils to use full answers and to use language appropriately.</a:t>
            </a:r>
            <a:endParaRPr lang="en-GB"/>
          </a:p>
          <a:p>
            <a:endParaRPr lang="en-GB" sz="2800"/>
          </a:p>
          <a:p>
            <a:endParaRPr lang="en-US" sz="2800" b="1" i="1"/>
          </a:p>
        </p:txBody>
      </p:sp>
      <p:sp>
        <p:nvSpPr>
          <p:cNvPr id="9" name="Title 1">
            <a:extLst>
              <a:ext uri="{FF2B5EF4-FFF2-40B4-BE49-F238E27FC236}">
                <a16:creationId xmlns:a16="http://schemas.microsoft.com/office/drawing/2014/main" id="{47C70538-4810-436C-9265-9F01ACF26DD2}"/>
              </a:ext>
            </a:extLst>
          </p:cNvPr>
          <p:cNvSpPr txBox="1">
            <a:spLocks/>
          </p:cNvSpPr>
          <p:nvPr/>
        </p:nvSpPr>
        <p:spPr>
          <a:xfrm>
            <a:off x="809999" y="346546"/>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a:t>Teaching to the Top – Learning Points</a:t>
            </a:r>
          </a:p>
        </p:txBody>
      </p:sp>
    </p:spTree>
    <p:extLst>
      <p:ext uri="{BB962C8B-B14F-4D97-AF65-F5344CB8AC3E}">
        <p14:creationId xmlns:p14="http://schemas.microsoft.com/office/powerpoint/2010/main" val="2198594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1ABF80-65A0-416A-A63C-18602F334F2B}"/>
              </a:ext>
            </a:extLst>
          </p:cNvPr>
          <p:cNvSpPr>
            <a:spLocks noGrp="1"/>
          </p:cNvSpPr>
          <p:nvPr>
            <p:ph idx="1"/>
          </p:nvPr>
        </p:nvSpPr>
        <p:spPr>
          <a:xfrm>
            <a:off x="631807" y="2495457"/>
            <a:ext cx="10554574" cy="4211605"/>
          </a:xfrm>
        </p:spPr>
        <p:txBody>
          <a:bodyPr>
            <a:noAutofit/>
          </a:bodyPr>
          <a:lstStyle/>
          <a:p>
            <a:r>
              <a:rPr lang="en-US" sz="2200"/>
              <a:t>Encourage pupils to help themselves and to access resources that can help them (e.g. dictionaries).  Ban “learned helplessness”.</a:t>
            </a:r>
          </a:p>
          <a:p>
            <a:pPr marL="347345"/>
            <a:r>
              <a:rPr lang="en-US" sz="2200"/>
              <a:t>Ensure pupils can see that there may be more than one right answer and to find different solutions to the same problem/challenge.  Ask them to work backwards from the answer.</a:t>
            </a:r>
          </a:p>
          <a:p>
            <a:pPr marL="347345"/>
            <a:r>
              <a:rPr lang="en-US" sz="2200"/>
              <a:t>Using the deeper questions in class helped pupils to focus on longer and more complex responses.  The 2-1-0 marking system also helped them to see where they needed to develop a longer answer.</a:t>
            </a:r>
          </a:p>
          <a:p>
            <a:pPr marL="347345"/>
            <a:r>
              <a:rPr lang="en-US" sz="2200"/>
              <a:t>Scholarship is important – there is a need to keep up to date with innovators in educational thinking and to experiment with new ideas and strategies.  This links to being prepared to take risks and learn from them and to innovate.</a:t>
            </a:r>
          </a:p>
          <a:p>
            <a:endParaRPr lang="en-US" sz="2200"/>
          </a:p>
        </p:txBody>
      </p:sp>
      <p:sp>
        <p:nvSpPr>
          <p:cNvPr id="5" name="Title 1">
            <a:extLst>
              <a:ext uri="{FF2B5EF4-FFF2-40B4-BE49-F238E27FC236}">
                <a16:creationId xmlns:a16="http://schemas.microsoft.com/office/drawing/2014/main" id="{AA547E4A-A7AC-45F3-937E-2C367D0943AA}"/>
              </a:ext>
            </a:extLst>
          </p:cNvPr>
          <p:cNvSpPr>
            <a:spLocks noGrp="1"/>
          </p:cNvSpPr>
          <p:nvPr>
            <p:ph type="title"/>
          </p:nvPr>
        </p:nvSpPr>
        <p:spPr>
          <a:xfrm>
            <a:off x="809999" y="447188"/>
            <a:ext cx="10571998" cy="970450"/>
          </a:xfrm>
        </p:spPr>
        <p:txBody>
          <a:bodyPr/>
          <a:lstStyle/>
          <a:p>
            <a:r>
              <a:rPr lang="en-GB"/>
              <a:t>Teaching to the Top – Learning Points</a:t>
            </a:r>
          </a:p>
        </p:txBody>
      </p:sp>
    </p:spTree>
    <p:extLst>
      <p:ext uri="{BB962C8B-B14F-4D97-AF65-F5344CB8AC3E}">
        <p14:creationId xmlns:p14="http://schemas.microsoft.com/office/powerpoint/2010/main" val="3500628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a:t>Teaching to the Top (2)</a:t>
            </a:r>
          </a:p>
        </p:txBody>
      </p:sp>
      <p:sp>
        <p:nvSpPr>
          <p:cNvPr id="5" name="Subtitle 4"/>
          <p:cNvSpPr>
            <a:spLocks noGrp="1"/>
          </p:cNvSpPr>
          <p:nvPr>
            <p:ph type="subTitle" idx="1"/>
          </p:nvPr>
        </p:nvSpPr>
        <p:spPr/>
        <p:txBody>
          <a:bodyPr/>
          <a:lstStyle/>
          <a:p>
            <a:r>
              <a:rPr lang="en-GB"/>
              <a:t>A. Lyons, S. Hunt, A. McCann, J. Mayor.</a:t>
            </a:r>
          </a:p>
        </p:txBody>
      </p:sp>
    </p:spTree>
    <p:extLst>
      <p:ext uri="{BB962C8B-B14F-4D97-AF65-F5344CB8AC3E}">
        <p14:creationId xmlns:p14="http://schemas.microsoft.com/office/powerpoint/2010/main" val="676384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Teaching to the Top 2 – Outline of Project</a:t>
            </a:r>
          </a:p>
        </p:txBody>
      </p:sp>
      <p:sp>
        <p:nvSpPr>
          <p:cNvPr id="3" name="Content Placeholder 2"/>
          <p:cNvSpPr>
            <a:spLocks noGrp="1"/>
          </p:cNvSpPr>
          <p:nvPr>
            <p:ph idx="1"/>
          </p:nvPr>
        </p:nvSpPr>
        <p:spPr/>
        <p:txBody>
          <a:bodyPr/>
          <a:lstStyle/>
          <a:p>
            <a:r>
              <a:rPr lang="en-GB"/>
              <a:t>After much discussion each member of the group decided to focus on a different aspect of Teaching to the Top.</a:t>
            </a:r>
          </a:p>
          <a:p>
            <a:r>
              <a:rPr lang="en-GB"/>
              <a:t>Ly looked at the start of the lesson and how having a more focussed and higher objective for the lesson can have an impact on teaching to the top.</a:t>
            </a:r>
          </a:p>
          <a:p>
            <a:r>
              <a:rPr lang="en-GB"/>
              <a:t>AM Looked at several teaching strategies that have applications for both Higher and lower previous attainer’s. The Use of modelling as opposed to scaffolding and summative assessment.</a:t>
            </a:r>
          </a:p>
          <a:p>
            <a:r>
              <a:rPr lang="en-GB"/>
              <a:t>JM Looked at how asking the ‘Big question’ at the start of the lesson and working backwards rather than looking at small parts building up can impact progress.</a:t>
            </a:r>
          </a:p>
          <a:p>
            <a:r>
              <a:rPr lang="en-GB"/>
              <a:t>HU looked at how pupil attitude affects teaching to the top and at the use of Knowledge organisers in music.</a:t>
            </a:r>
          </a:p>
        </p:txBody>
      </p:sp>
    </p:spTree>
    <p:extLst>
      <p:ext uri="{BB962C8B-B14F-4D97-AF65-F5344CB8AC3E}">
        <p14:creationId xmlns:p14="http://schemas.microsoft.com/office/powerpoint/2010/main" val="2912945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Teaching to the Top 2 – Learning Points</a:t>
            </a:r>
          </a:p>
        </p:txBody>
      </p:sp>
      <p:sp>
        <p:nvSpPr>
          <p:cNvPr id="3" name="Content Placeholder 2"/>
          <p:cNvSpPr>
            <a:spLocks noGrp="1"/>
          </p:cNvSpPr>
          <p:nvPr>
            <p:ph idx="1"/>
          </p:nvPr>
        </p:nvSpPr>
        <p:spPr/>
        <p:txBody>
          <a:bodyPr>
            <a:normAutofit fontScale="92500" lnSpcReduction="10000"/>
          </a:bodyPr>
          <a:lstStyle/>
          <a:p>
            <a:r>
              <a:rPr lang="en-GB"/>
              <a:t>LY: Move towards the Gold Standard.</a:t>
            </a:r>
          </a:p>
          <a:p>
            <a:r>
              <a:rPr lang="en-GB"/>
              <a:t>Pupils were not given a learning objective, rather they were given “the Gold Standard”. This is a much more focused end game goal rather than the smaller step approach a set of learning objectives can use. </a:t>
            </a:r>
          </a:p>
          <a:p>
            <a:pPr lvl="0"/>
            <a:r>
              <a:rPr lang="en-GB"/>
              <a:t>The change in focus from Lesson objectives (almost like a tick list of objectives to complete) to the ‘Gold standard’ (the peak of a topic, sometimes represented as a question, sometimes as a skill) has changed my focus in planning. I now actively look for situations where I can build in some extra links to not only the topic but also cross-curricular. </a:t>
            </a:r>
          </a:p>
          <a:p>
            <a:r>
              <a:rPr lang="en-GB"/>
              <a:t>Student were equally frustrated as a list of objectives leads to a gamification of learning. Some students wanted to learn the next point to tick of the next objective on the list. This often led to shallower learning where a student would learn the skill but not understand the underlying maths behind the skill.  Moving to the ‘Gold Standard’ has removed this artificial game that some students were playing. </a:t>
            </a:r>
          </a:p>
        </p:txBody>
      </p:sp>
    </p:spTree>
    <p:extLst>
      <p:ext uri="{BB962C8B-B14F-4D97-AF65-F5344CB8AC3E}">
        <p14:creationId xmlns:p14="http://schemas.microsoft.com/office/powerpoint/2010/main" val="1521048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Teaching to the Top 2 – Learning Points</a:t>
            </a:r>
          </a:p>
        </p:txBody>
      </p:sp>
      <p:sp>
        <p:nvSpPr>
          <p:cNvPr id="3" name="Content Placeholder 2"/>
          <p:cNvSpPr>
            <a:spLocks noGrp="1"/>
          </p:cNvSpPr>
          <p:nvPr>
            <p:ph idx="1"/>
          </p:nvPr>
        </p:nvSpPr>
        <p:spPr/>
        <p:txBody>
          <a:bodyPr>
            <a:normAutofit fontScale="92500" lnSpcReduction="10000"/>
          </a:bodyPr>
          <a:lstStyle/>
          <a:p>
            <a:r>
              <a:rPr lang="en-GB"/>
              <a:t>AM:  </a:t>
            </a:r>
          </a:p>
          <a:p>
            <a:r>
              <a:rPr lang="en-GB"/>
              <a:t>Research has shown that modelling is key to success in assessment. This was described differently to scaffolding as it shows modelling to encourage independent work. </a:t>
            </a:r>
          </a:p>
          <a:p>
            <a:r>
              <a:rPr lang="en-GB"/>
              <a:t>5 Steps to better modelling</a:t>
            </a:r>
          </a:p>
          <a:p>
            <a:pPr marL="0" indent="0">
              <a:buNone/>
            </a:pPr>
            <a:r>
              <a:rPr lang="en-GB">
                <a:latin typeface="Century Gothic (Body)"/>
              </a:rPr>
              <a:t>		1. Have a clear criteria for success</a:t>
            </a:r>
          </a:p>
          <a:p>
            <a:pPr marL="0" indent="0">
              <a:buNone/>
            </a:pPr>
            <a:r>
              <a:rPr lang="en-GB">
                <a:latin typeface="Century Gothic (Body)"/>
              </a:rPr>
              <a:t>		2. Plan for errors</a:t>
            </a:r>
          </a:p>
          <a:p>
            <a:pPr marL="0" indent="0">
              <a:buNone/>
            </a:pPr>
            <a:r>
              <a:rPr lang="en-GB">
                <a:latin typeface="Century Gothic (Body)"/>
              </a:rPr>
              <a:t>		3. Model live</a:t>
            </a:r>
          </a:p>
          <a:p>
            <a:pPr marL="0" indent="0">
              <a:buNone/>
            </a:pPr>
            <a:r>
              <a:rPr lang="en-GB">
                <a:latin typeface="Century Gothic (Body)"/>
              </a:rPr>
              <a:t>		4. Model the errors</a:t>
            </a:r>
          </a:p>
          <a:p>
            <a:pPr marL="0" indent="0">
              <a:buNone/>
            </a:pPr>
            <a:r>
              <a:rPr lang="en-GB">
                <a:latin typeface="Century Gothic (Body)"/>
              </a:rPr>
              <a:t>		5. Remove the scaffolding</a:t>
            </a:r>
          </a:p>
          <a:p>
            <a:r>
              <a:rPr lang="en-GB"/>
              <a:t>Summative assessment was a key tool in the focus of teaching to the top.</a:t>
            </a:r>
          </a:p>
          <a:p>
            <a:endParaRPr lang="en-GB"/>
          </a:p>
        </p:txBody>
      </p:sp>
    </p:spTree>
    <p:extLst>
      <p:ext uri="{BB962C8B-B14F-4D97-AF65-F5344CB8AC3E}">
        <p14:creationId xmlns:p14="http://schemas.microsoft.com/office/powerpoint/2010/main" val="248079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Teaching to the Top 2 – Learning Points</a:t>
            </a:r>
          </a:p>
        </p:txBody>
      </p:sp>
      <p:sp>
        <p:nvSpPr>
          <p:cNvPr id="3" name="Content Placeholder 2"/>
          <p:cNvSpPr>
            <a:spLocks noGrp="1"/>
          </p:cNvSpPr>
          <p:nvPr>
            <p:ph idx="1"/>
          </p:nvPr>
        </p:nvSpPr>
        <p:spPr/>
        <p:txBody>
          <a:bodyPr>
            <a:normAutofit lnSpcReduction="10000"/>
          </a:bodyPr>
          <a:lstStyle/>
          <a:p>
            <a:r>
              <a:rPr lang="en-GB"/>
              <a:t>JM: Jumping in with the big picture.</a:t>
            </a:r>
          </a:p>
          <a:p>
            <a:r>
              <a:rPr lang="en-GB"/>
              <a:t>All about setting up the ethos of high expectation and ‘jumping in’ with the big question and working backwards, rather than building up in small steps.</a:t>
            </a:r>
          </a:p>
          <a:p>
            <a:r>
              <a:rPr lang="en-GB"/>
              <a:t>Tried to apply the theory to the teaching about the war in Syria and refugees.</a:t>
            </a:r>
          </a:p>
          <a:p>
            <a:r>
              <a:rPr lang="en-GB"/>
              <a:t>Giving suggestions for independent reading and research.</a:t>
            </a:r>
          </a:p>
          <a:p>
            <a:r>
              <a:rPr lang="en-GB"/>
              <a:t>Tweaking O.M SOWs to ensure that challenge is planned for. </a:t>
            </a:r>
          </a:p>
          <a:p>
            <a:r>
              <a:rPr lang="en-GB"/>
              <a:t>That teaching from the top is not a few simple strategies that you can use in your classroom, it is a culture, an ethos which needs to be created and nurtured within my planning, teaching practice and also in my behaviour towards students, the feedback I give them, the questions that I ask and the expectations that I have of their behaviour, learning, success and failure.</a:t>
            </a:r>
          </a:p>
          <a:p>
            <a:endParaRPr lang="en-GB"/>
          </a:p>
        </p:txBody>
      </p:sp>
    </p:spTree>
    <p:extLst>
      <p:ext uri="{BB962C8B-B14F-4D97-AF65-F5344CB8AC3E}">
        <p14:creationId xmlns:p14="http://schemas.microsoft.com/office/powerpoint/2010/main" val="91544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Teaching to the Top 2 – Learning Points</a:t>
            </a:r>
          </a:p>
        </p:txBody>
      </p:sp>
      <p:sp>
        <p:nvSpPr>
          <p:cNvPr id="3" name="Content Placeholder 2"/>
          <p:cNvSpPr>
            <a:spLocks noGrp="1"/>
          </p:cNvSpPr>
          <p:nvPr>
            <p:ph idx="1"/>
          </p:nvPr>
        </p:nvSpPr>
        <p:spPr>
          <a:xfrm>
            <a:off x="200486" y="1719080"/>
            <a:ext cx="11187177" cy="4872963"/>
          </a:xfrm>
        </p:spPr>
        <p:txBody>
          <a:bodyPr vert="horz" lIns="91440" tIns="45720" rIns="91440" bIns="45720" rtlCol="0" anchor="ctr">
            <a:noAutofit/>
          </a:bodyPr>
          <a:lstStyle/>
          <a:p>
            <a:r>
              <a:rPr lang="en-GB" sz="1100"/>
              <a:t>HU: </a:t>
            </a:r>
            <a:r>
              <a:rPr lang="en-GB" sz="1100" b="1" u="sng"/>
              <a:t>Having the correct attitude</a:t>
            </a:r>
          </a:p>
          <a:p>
            <a:pPr>
              <a:buFont typeface="Arial" panose="020B0604020202020204" pitchFamily="34" charset="0"/>
              <a:buChar char="•"/>
            </a:pPr>
            <a:r>
              <a:rPr lang="en-GB" sz="1100"/>
              <a:t>Make the high attainers drive you as a teacher.</a:t>
            </a:r>
          </a:p>
          <a:p>
            <a:pPr>
              <a:buFont typeface="Arial" panose="020B0604020202020204" pitchFamily="34" charset="0"/>
              <a:buChar char="•"/>
            </a:pPr>
            <a:r>
              <a:rPr lang="en-GB" sz="1100"/>
              <a:t>Plan everything with the highest attainers in mind.</a:t>
            </a:r>
          </a:p>
          <a:p>
            <a:pPr>
              <a:buFont typeface="Arial" panose="020B0604020202020204" pitchFamily="34" charset="0"/>
              <a:buChar char="•"/>
            </a:pPr>
            <a:r>
              <a:rPr lang="en-GB" sz="1100"/>
              <a:t>Celebrate intellectual curiosity – never dumb it down.</a:t>
            </a:r>
          </a:p>
          <a:p>
            <a:pPr>
              <a:buFont typeface="Arial" panose="020B0604020202020204" pitchFamily="34" charset="0"/>
              <a:buChar char="•"/>
            </a:pPr>
            <a:r>
              <a:rPr lang="en-GB" sz="1100"/>
              <a:t>Make it normal to do things that are difficult or academic</a:t>
            </a:r>
          </a:p>
          <a:p>
            <a:pPr>
              <a:buFont typeface="Arial" panose="020B0604020202020204" pitchFamily="34" charset="0"/>
              <a:buChar char="•"/>
            </a:pPr>
            <a:r>
              <a:rPr lang="en-GB" sz="1100"/>
              <a:t>Expect more and get more</a:t>
            </a:r>
          </a:p>
          <a:p>
            <a:pPr>
              <a:buFont typeface="Arial" panose="020B0604020202020204" pitchFamily="34" charset="0"/>
              <a:buChar char="•"/>
            </a:pPr>
            <a:r>
              <a:rPr lang="en-GB" sz="1100"/>
              <a:t>Don’t accept mediocrity</a:t>
            </a:r>
          </a:p>
          <a:p>
            <a:pPr>
              <a:buFont typeface="Arial" panose="020B0604020202020204" pitchFamily="34" charset="0"/>
              <a:buChar char="•"/>
            </a:pPr>
            <a:r>
              <a:rPr lang="en-GB" sz="1100"/>
              <a:t>Eliminate dumbed downed activities – </a:t>
            </a:r>
            <a:r>
              <a:rPr lang="en-GB" sz="1100" err="1"/>
              <a:t>eg</a:t>
            </a:r>
            <a:r>
              <a:rPr lang="en-GB" sz="1100"/>
              <a:t>: cover page / word searches</a:t>
            </a:r>
          </a:p>
          <a:p>
            <a:pPr>
              <a:buFont typeface="Courier New" panose="02070309020205020404" pitchFamily="49" charset="0"/>
              <a:buChar char="o"/>
            </a:pPr>
            <a:r>
              <a:rPr lang="en-GB" sz="1100" b="1" u="sng"/>
              <a:t>Knowledge organisers</a:t>
            </a:r>
          </a:p>
          <a:p>
            <a:pPr>
              <a:buFont typeface="Arial" panose="020B0604020202020204" pitchFamily="34" charset="0"/>
              <a:buChar char="•"/>
            </a:pPr>
            <a:r>
              <a:rPr lang="en-GB" sz="1100"/>
              <a:t>High attaining students like to know the big picture – they like to know where everything is going and what is the end result.</a:t>
            </a:r>
          </a:p>
          <a:p>
            <a:pPr>
              <a:buFont typeface="Arial" panose="020B0604020202020204" pitchFamily="34" charset="0"/>
              <a:buChar char="•"/>
            </a:pPr>
            <a:r>
              <a:rPr lang="en-GB" sz="1100"/>
              <a:t>Give students the course outlines, spelling out required knowledge, reading and resources.</a:t>
            </a:r>
          </a:p>
          <a:p>
            <a:pPr>
              <a:buFont typeface="Arial" panose="020B0604020202020204" pitchFamily="34" charset="0"/>
              <a:buChar char="•"/>
            </a:pPr>
            <a:r>
              <a:rPr lang="en-GB" sz="1100"/>
              <a:t>Use high challenging questioning strategies. Show students what the highest standards look like, </a:t>
            </a:r>
            <a:r>
              <a:rPr lang="en-GB" sz="1100" err="1"/>
              <a:t>eg</a:t>
            </a:r>
            <a:r>
              <a:rPr lang="en-GB" sz="1100"/>
              <a:t> the expected length and quality of a piece of writing – an A* piece of work at A level.</a:t>
            </a:r>
          </a:p>
          <a:p>
            <a:pPr>
              <a:buFont typeface="Arial" panose="020B0604020202020204" pitchFamily="34" charset="0"/>
              <a:buChar char="•"/>
            </a:pPr>
            <a:endParaRPr lang="en-GB" sz="1100"/>
          </a:p>
          <a:p>
            <a:pPr marL="0" indent="0">
              <a:buNone/>
            </a:pPr>
            <a:r>
              <a:rPr lang="en-GB" sz="1100"/>
              <a:t>The only way to find limits is to push students beyond them!</a:t>
            </a:r>
          </a:p>
        </p:txBody>
      </p:sp>
    </p:spTree>
    <p:extLst>
      <p:ext uri="{BB962C8B-B14F-4D97-AF65-F5344CB8AC3E}">
        <p14:creationId xmlns:p14="http://schemas.microsoft.com/office/powerpoint/2010/main" val="1217208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a:t>Managing Homework Effectively</a:t>
            </a:r>
          </a:p>
        </p:txBody>
      </p:sp>
      <p:sp>
        <p:nvSpPr>
          <p:cNvPr id="5" name="Subtitle 4"/>
          <p:cNvSpPr>
            <a:spLocks noGrp="1"/>
          </p:cNvSpPr>
          <p:nvPr>
            <p:ph type="subTitle" idx="1"/>
          </p:nvPr>
        </p:nvSpPr>
        <p:spPr/>
        <p:txBody>
          <a:bodyPr/>
          <a:lstStyle/>
          <a:p>
            <a:r>
              <a:rPr lang="en-GB"/>
              <a:t>D. McClelland, A. </a:t>
            </a:r>
            <a:r>
              <a:rPr lang="en-GB" err="1"/>
              <a:t>Ritson</a:t>
            </a:r>
            <a:r>
              <a:rPr lang="en-GB"/>
              <a:t>, H. Rowe, S. Youssouf </a:t>
            </a:r>
          </a:p>
        </p:txBody>
      </p:sp>
    </p:spTree>
    <p:extLst>
      <p:ext uri="{BB962C8B-B14F-4D97-AF65-F5344CB8AC3E}">
        <p14:creationId xmlns:p14="http://schemas.microsoft.com/office/powerpoint/2010/main" val="567100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a:t>Effective Feedback</a:t>
            </a:r>
          </a:p>
        </p:txBody>
      </p:sp>
      <p:sp>
        <p:nvSpPr>
          <p:cNvPr id="5" name="Subtitle 4"/>
          <p:cNvSpPr>
            <a:spLocks noGrp="1"/>
          </p:cNvSpPr>
          <p:nvPr>
            <p:ph type="subTitle" idx="1"/>
          </p:nvPr>
        </p:nvSpPr>
        <p:spPr/>
        <p:txBody>
          <a:bodyPr/>
          <a:lstStyle/>
          <a:p>
            <a:r>
              <a:rPr lang="en-GB"/>
              <a:t>L. Christie, C. </a:t>
            </a:r>
            <a:r>
              <a:rPr lang="en-GB" err="1"/>
              <a:t>Rowson</a:t>
            </a:r>
            <a:r>
              <a:rPr lang="en-GB"/>
              <a:t>, R. Long, D. </a:t>
            </a:r>
            <a:r>
              <a:rPr lang="en-GB" err="1"/>
              <a:t>Sharples</a:t>
            </a:r>
            <a:r>
              <a:rPr lang="en-GB"/>
              <a:t>, S. Smith-Sergeant, A. Snape</a:t>
            </a:r>
          </a:p>
        </p:txBody>
      </p:sp>
    </p:spTree>
    <p:extLst>
      <p:ext uri="{BB962C8B-B14F-4D97-AF65-F5344CB8AC3E}">
        <p14:creationId xmlns:p14="http://schemas.microsoft.com/office/powerpoint/2010/main" val="3786338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Managing Homework Effectively – Outline of Project</a:t>
            </a:r>
          </a:p>
        </p:txBody>
      </p:sp>
      <p:sp>
        <p:nvSpPr>
          <p:cNvPr id="3" name="Content Placeholder 2"/>
          <p:cNvSpPr>
            <a:spLocks noGrp="1"/>
          </p:cNvSpPr>
          <p:nvPr>
            <p:ph idx="1"/>
          </p:nvPr>
        </p:nvSpPr>
        <p:spPr/>
        <p:txBody>
          <a:bodyPr/>
          <a:lstStyle/>
          <a:p>
            <a:pPr marL="0" indent="0">
              <a:buNone/>
            </a:pPr>
            <a:r>
              <a:rPr lang="en-GB" sz="2800">
                <a:latin typeface="Calibri"/>
                <a:ea typeface="Calibri"/>
                <a:cs typeface="Calibri"/>
              </a:rPr>
              <a:t>Discussed current homework policies and decided on the issues which were barriers ensuring the policies were </a:t>
            </a:r>
            <a:r>
              <a:rPr lang="en-GB" sz="2800">
                <a:latin typeface="Calibri"/>
              </a:rPr>
              <a:t>adhered to by staff</a:t>
            </a:r>
            <a:r>
              <a:rPr lang="en-GB" sz="2800">
                <a:latin typeface="Calibri"/>
                <a:cs typeface="Calibri"/>
              </a:rPr>
              <a:t>.</a:t>
            </a:r>
          </a:p>
          <a:p>
            <a:pPr marL="0" indent="0">
              <a:buNone/>
            </a:pPr>
            <a:r>
              <a:rPr lang="en-GB" sz="2800">
                <a:latin typeface="Calibri"/>
                <a:cs typeface="Calibri"/>
              </a:rPr>
              <a:t>Surveyed staff and students to identify issues relating to homework completion and barriers to adhering to current policies.</a:t>
            </a:r>
          </a:p>
          <a:p>
            <a:pPr marL="0" indent="0">
              <a:buNone/>
            </a:pPr>
            <a:r>
              <a:rPr lang="en-GB" sz="2800">
                <a:latin typeface="Calibri"/>
                <a:cs typeface="Calibri"/>
              </a:rPr>
              <a:t>Identified 3 key areas to develop and research</a:t>
            </a:r>
          </a:p>
        </p:txBody>
      </p:sp>
    </p:spTree>
    <p:extLst>
      <p:ext uri="{BB962C8B-B14F-4D97-AF65-F5344CB8AC3E}">
        <p14:creationId xmlns:p14="http://schemas.microsoft.com/office/powerpoint/2010/main" val="28901795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Managing Homework Effectively – Learning Points</a:t>
            </a:r>
          </a:p>
        </p:txBody>
      </p:sp>
      <p:sp>
        <p:nvSpPr>
          <p:cNvPr id="3" name="Content Placeholder 2"/>
          <p:cNvSpPr>
            <a:spLocks noGrp="1"/>
          </p:cNvSpPr>
          <p:nvPr>
            <p:ph idx="1"/>
          </p:nvPr>
        </p:nvSpPr>
        <p:spPr>
          <a:xfrm>
            <a:off x="610894" y="3607740"/>
            <a:ext cx="11455119" cy="2694403"/>
          </a:xfrm>
        </p:spPr>
        <p:txBody>
          <a:bodyPr vert="horz" lIns="91440" tIns="45720" rIns="91440" bIns="45720" rtlCol="0" anchor="ctr">
            <a:noAutofit/>
          </a:bodyPr>
          <a:lstStyle/>
          <a:p>
            <a:r>
              <a:rPr lang="en-GB" sz="2400">
                <a:latin typeface="Calibri"/>
                <a:cs typeface="Calibri"/>
              </a:rPr>
              <a:t>There is a disparity between policy and practise for homework at WLD. This exists due to many barriers. </a:t>
            </a:r>
            <a:endParaRPr lang="en-GB" sz="2400">
              <a:latin typeface="Century Gothic"/>
              <a:cs typeface="Calibri"/>
            </a:endParaRPr>
          </a:p>
          <a:p>
            <a:r>
              <a:rPr lang="en-GB" sz="2400">
                <a:latin typeface="Calibri"/>
                <a:cs typeface="Calibri"/>
              </a:rPr>
              <a:t>The team feel very strongly from findings and outside reading that the policies and systems need to evolve to reduce that gap.</a:t>
            </a:r>
            <a:endParaRPr lang="en-GB" sz="2400">
              <a:latin typeface="Century Gothic"/>
              <a:cs typeface="Calibri"/>
            </a:endParaRPr>
          </a:p>
          <a:p>
            <a:r>
              <a:rPr lang="en-GB" sz="2400">
                <a:latin typeface="Calibri"/>
                <a:cs typeface="Calibri"/>
              </a:rPr>
              <a:t> This will ensure that staff work load is reduced, student attitudes are improved and  parental support is high in regards to student learning beyond the classroom. </a:t>
            </a:r>
          </a:p>
          <a:p>
            <a:r>
              <a:rPr lang="en-GB" sz="2400">
                <a:latin typeface="Calibri"/>
                <a:cs typeface="Calibri"/>
              </a:rPr>
              <a:t>Key areas to develop and research were:</a:t>
            </a:r>
            <a:endParaRPr lang="en-GB" sz="2400">
              <a:latin typeface="Century Gothic"/>
              <a:cs typeface="Calibri"/>
            </a:endParaRPr>
          </a:p>
          <a:p>
            <a:pPr marL="0" indent="0">
              <a:buNone/>
            </a:pPr>
            <a:r>
              <a:rPr lang="en-GB" sz="2400">
                <a:latin typeface="Calibri"/>
                <a:cs typeface="Calibri"/>
              </a:rPr>
              <a:t>1. Sanction review</a:t>
            </a:r>
          </a:p>
          <a:p>
            <a:pPr marL="0" indent="0">
              <a:buNone/>
            </a:pPr>
            <a:r>
              <a:rPr lang="en-GB" sz="2400">
                <a:latin typeface="Calibri"/>
                <a:cs typeface="Calibri"/>
              </a:rPr>
              <a:t>2. Timetable and policy review</a:t>
            </a:r>
          </a:p>
          <a:p>
            <a:pPr marL="0" indent="0">
              <a:buNone/>
            </a:pPr>
            <a:r>
              <a:rPr lang="en-GB" sz="2400">
                <a:latin typeface="Calibri"/>
                <a:cs typeface="Calibri"/>
              </a:rPr>
              <a:t>3. Quality of homework</a:t>
            </a:r>
          </a:p>
          <a:p>
            <a:endParaRPr lang="en-GB" sz="2800">
              <a:latin typeface="Calibri"/>
              <a:cs typeface="Calibri"/>
            </a:endParaRPr>
          </a:p>
          <a:p>
            <a:endParaRPr lang="en-GB" sz="2800">
              <a:latin typeface="Calibri"/>
              <a:cs typeface="Calibri"/>
            </a:endParaRPr>
          </a:p>
        </p:txBody>
      </p:sp>
    </p:spTree>
    <p:extLst>
      <p:ext uri="{BB962C8B-B14F-4D97-AF65-F5344CB8AC3E}">
        <p14:creationId xmlns:p14="http://schemas.microsoft.com/office/powerpoint/2010/main" val="29919648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345C4-6E2A-4E09-B5E2-9ED7C9BC8F7A}"/>
              </a:ext>
            </a:extLst>
          </p:cNvPr>
          <p:cNvSpPr>
            <a:spLocks noGrp="1"/>
          </p:cNvSpPr>
          <p:nvPr>
            <p:ph type="title"/>
          </p:nvPr>
        </p:nvSpPr>
        <p:spPr/>
        <p:txBody>
          <a:bodyPr/>
          <a:lstStyle/>
          <a:p>
            <a:r>
              <a:rPr lang="en-US"/>
              <a:t>1. Sanction review - Findings </a:t>
            </a:r>
          </a:p>
        </p:txBody>
      </p:sp>
      <p:sp>
        <p:nvSpPr>
          <p:cNvPr id="3" name="Content Placeholder 2">
            <a:extLst>
              <a:ext uri="{FF2B5EF4-FFF2-40B4-BE49-F238E27FC236}">
                <a16:creationId xmlns:a16="http://schemas.microsoft.com/office/drawing/2014/main" id="{502701DB-FAE6-481A-B100-E1BEFA8445CC}"/>
              </a:ext>
            </a:extLst>
          </p:cNvPr>
          <p:cNvSpPr>
            <a:spLocks noGrp="1"/>
          </p:cNvSpPr>
          <p:nvPr>
            <p:ph idx="1"/>
          </p:nvPr>
        </p:nvSpPr>
        <p:spPr>
          <a:xfrm>
            <a:off x="804335" y="3027419"/>
            <a:ext cx="10554574" cy="3636511"/>
          </a:xfrm>
        </p:spPr>
        <p:txBody>
          <a:bodyPr>
            <a:normAutofit lnSpcReduction="10000"/>
          </a:bodyPr>
          <a:lstStyle/>
          <a:p>
            <a:r>
              <a:rPr lang="en-US" sz="2400" err="1">
                <a:latin typeface="Century Gothic"/>
                <a:cs typeface="calibri"/>
              </a:rPr>
              <a:t>Analysed</a:t>
            </a:r>
            <a:r>
              <a:rPr lang="en-US" sz="2400">
                <a:latin typeface="Century Gothic"/>
                <a:cs typeface="calibri"/>
              </a:rPr>
              <a:t> current department policies.</a:t>
            </a:r>
          </a:p>
          <a:p>
            <a:r>
              <a:rPr lang="en-US" sz="2400">
                <a:latin typeface="Century Gothic"/>
                <a:cs typeface="calibri"/>
              </a:rPr>
              <a:t>Findings showed some similarities, but lacked a whole school consistency.</a:t>
            </a:r>
          </a:p>
          <a:p>
            <a:r>
              <a:rPr lang="en-US" sz="2400">
                <a:latin typeface="Century Gothic"/>
                <a:cs typeface="calibri"/>
              </a:rPr>
              <a:t>Many departments offer a chance if homework is not handed in on time before giving a detention.</a:t>
            </a:r>
          </a:p>
          <a:p>
            <a:r>
              <a:rPr lang="en-US" sz="2400">
                <a:latin typeface="Century Gothic"/>
                <a:cs typeface="calibri"/>
              </a:rPr>
              <a:t>One department issues a detention without a second chance.</a:t>
            </a:r>
          </a:p>
          <a:p>
            <a:r>
              <a:rPr lang="en-US" sz="2400">
                <a:latin typeface="Century Gothic"/>
                <a:cs typeface="calibri"/>
              </a:rPr>
              <a:t>Some departments cancel the detention if the homework is handed in at the start of the detention.</a:t>
            </a:r>
          </a:p>
          <a:p>
            <a:endParaRPr lang="en-US" sz="2400">
              <a:latin typeface="Century Gothic"/>
              <a:cs typeface="calibri"/>
            </a:endParaRPr>
          </a:p>
          <a:p>
            <a:endParaRPr lang="en-US" sz="2400">
              <a:latin typeface="Century Gothic"/>
              <a:cs typeface="calibri"/>
            </a:endParaRPr>
          </a:p>
        </p:txBody>
      </p:sp>
    </p:spTree>
    <p:extLst>
      <p:ext uri="{BB962C8B-B14F-4D97-AF65-F5344CB8AC3E}">
        <p14:creationId xmlns:p14="http://schemas.microsoft.com/office/powerpoint/2010/main" val="1237451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345C4-6E2A-4E09-B5E2-9ED7C9BC8F7A}"/>
              </a:ext>
            </a:extLst>
          </p:cNvPr>
          <p:cNvSpPr>
            <a:spLocks noGrp="1"/>
          </p:cNvSpPr>
          <p:nvPr>
            <p:ph type="title"/>
          </p:nvPr>
        </p:nvSpPr>
        <p:spPr/>
        <p:txBody>
          <a:bodyPr/>
          <a:lstStyle/>
          <a:p>
            <a:r>
              <a:rPr lang="en-US"/>
              <a:t>1. Sanction review – Suggested Policy </a:t>
            </a:r>
          </a:p>
        </p:txBody>
      </p:sp>
      <p:sp>
        <p:nvSpPr>
          <p:cNvPr id="3" name="Content Placeholder 2">
            <a:extLst>
              <a:ext uri="{FF2B5EF4-FFF2-40B4-BE49-F238E27FC236}">
                <a16:creationId xmlns:a16="http://schemas.microsoft.com/office/drawing/2014/main" id="{502701DB-FAE6-481A-B100-E1BEFA8445CC}"/>
              </a:ext>
            </a:extLst>
          </p:cNvPr>
          <p:cNvSpPr>
            <a:spLocks noGrp="1"/>
          </p:cNvSpPr>
          <p:nvPr>
            <p:ph idx="1"/>
          </p:nvPr>
        </p:nvSpPr>
        <p:spPr>
          <a:xfrm>
            <a:off x="919354" y="2294174"/>
            <a:ext cx="10468311" cy="4269114"/>
          </a:xfrm>
        </p:spPr>
        <p:txBody>
          <a:bodyPr>
            <a:normAutofit fontScale="92500" lnSpcReduction="10000"/>
          </a:bodyPr>
          <a:lstStyle/>
          <a:p>
            <a:pPr marL="0" indent="0">
              <a:buNone/>
            </a:pPr>
            <a:r>
              <a:rPr lang="en-US" sz="2400" b="1">
                <a:latin typeface="Century Gothic"/>
                <a:cs typeface="calibri"/>
              </a:rPr>
              <a:t>Providing a whole school policy will offer a more consistent approach to the sanctioning of missing homework.</a:t>
            </a:r>
            <a:endParaRPr lang="en-US" b="1"/>
          </a:p>
          <a:p>
            <a:pPr marL="0" indent="0">
              <a:buNone/>
            </a:pPr>
            <a:endParaRPr lang="en-US" sz="2400">
              <a:latin typeface="Century Gothic"/>
              <a:cs typeface="calibri"/>
            </a:endParaRPr>
          </a:p>
          <a:p>
            <a:r>
              <a:rPr lang="en-US" sz="2400">
                <a:latin typeface="Century Gothic"/>
                <a:cs typeface="calibri"/>
              </a:rPr>
              <a:t>We suggest that a chance should be given if homework is not handed in on time.</a:t>
            </a:r>
          </a:p>
          <a:p>
            <a:r>
              <a:rPr lang="en-US" sz="2400">
                <a:latin typeface="Century Gothic"/>
                <a:cs typeface="calibri"/>
              </a:rPr>
              <a:t>If the homework is not handed in by the following lesson a break/lunch time detention should be issued with the class teacher. </a:t>
            </a:r>
          </a:p>
          <a:p>
            <a:r>
              <a:rPr lang="en-US" sz="2400">
                <a:latin typeface="Century Gothic"/>
                <a:cs typeface="calibri"/>
              </a:rPr>
              <a:t>The homework should still be completed and handed in at the detention.</a:t>
            </a:r>
          </a:p>
          <a:p>
            <a:r>
              <a:rPr lang="en-US" sz="2400">
                <a:latin typeface="Century Gothic"/>
                <a:cs typeface="calibri"/>
              </a:rPr>
              <a:t>Failure to attend the detention or complete the homework to be handed in at the detention should be escalated to the Head of Department for an after school detention.</a:t>
            </a:r>
          </a:p>
        </p:txBody>
      </p:sp>
    </p:spTree>
    <p:extLst>
      <p:ext uri="{BB962C8B-B14F-4D97-AF65-F5344CB8AC3E}">
        <p14:creationId xmlns:p14="http://schemas.microsoft.com/office/powerpoint/2010/main" val="2901006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9ACAA-ED8D-4434-A033-57E1F0A91046}"/>
              </a:ext>
            </a:extLst>
          </p:cNvPr>
          <p:cNvSpPr>
            <a:spLocks noGrp="1"/>
          </p:cNvSpPr>
          <p:nvPr>
            <p:ph type="title"/>
          </p:nvPr>
        </p:nvSpPr>
        <p:spPr/>
        <p:txBody>
          <a:bodyPr/>
          <a:lstStyle/>
          <a:p>
            <a:r>
              <a:rPr lang="en-US"/>
              <a:t>2. Timetable and policy review</a:t>
            </a:r>
          </a:p>
        </p:txBody>
      </p:sp>
      <p:sp>
        <p:nvSpPr>
          <p:cNvPr id="3" name="Content Placeholder 2">
            <a:extLst>
              <a:ext uri="{FF2B5EF4-FFF2-40B4-BE49-F238E27FC236}">
                <a16:creationId xmlns:a16="http://schemas.microsoft.com/office/drawing/2014/main" id="{61F99423-306E-44F9-866D-88C19B49085E}"/>
              </a:ext>
            </a:extLst>
          </p:cNvPr>
          <p:cNvSpPr>
            <a:spLocks noGrp="1"/>
          </p:cNvSpPr>
          <p:nvPr>
            <p:ph idx="1"/>
          </p:nvPr>
        </p:nvSpPr>
        <p:spPr/>
        <p:txBody>
          <a:bodyPr>
            <a:normAutofit lnSpcReduction="10000"/>
          </a:bodyPr>
          <a:lstStyle/>
          <a:p>
            <a:pPr marL="0" indent="0">
              <a:buNone/>
            </a:pPr>
            <a:r>
              <a:rPr lang="en-US" sz="2400"/>
              <a:t>General Overview</a:t>
            </a:r>
            <a:endParaRPr lang="en-US"/>
          </a:p>
          <a:p>
            <a:pPr marL="0" indent="0">
              <a:buNone/>
            </a:pPr>
            <a:endParaRPr lang="en-US" sz="2400"/>
          </a:p>
          <a:p>
            <a:r>
              <a:rPr lang="en-US" sz="2400"/>
              <a:t>Staff generally do not stick to the present homework timetable.</a:t>
            </a:r>
          </a:p>
          <a:p>
            <a:r>
              <a:rPr lang="en-US" sz="2400"/>
              <a:t>Present policies regarding setting of homework according to the homework timetable do not match current practice.</a:t>
            </a:r>
          </a:p>
          <a:p>
            <a:r>
              <a:rPr lang="en-US" sz="2400"/>
              <a:t>There is some unclarity regarding whether the homework should be SET on the allocated day or completed by the students on this day.</a:t>
            </a:r>
          </a:p>
          <a:p>
            <a:pPr marL="0" indent="0">
              <a:buNone/>
            </a:pPr>
            <a:endParaRPr lang="en-US"/>
          </a:p>
          <a:p>
            <a:pPr marL="0" indent="0">
              <a:buNone/>
            </a:pPr>
            <a:endParaRPr lang="en-US"/>
          </a:p>
        </p:txBody>
      </p:sp>
    </p:spTree>
    <p:extLst>
      <p:ext uri="{BB962C8B-B14F-4D97-AF65-F5344CB8AC3E}">
        <p14:creationId xmlns:p14="http://schemas.microsoft.com/office/powerpoint/2010/main" val="30490223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19A4D-4C8A-4F35-A527-D94421022383}"/>
              </a:ext>
            </a:extLst>
          </p:cNvPr>
          <p:cNvSpPr>
            <a:spLocks noGrp="1"/>
          </p:cNvSpPr>
          <p:nvPr>
            <p:ph type="title"/>
          </p:nvPr>
        </p:nvSpPr>
        <p:spPr/>
        <p:txBody>
          <a:bodyPr/>
          <a:lstStyle/>
          <a:p>
            <a:r>
              <a:rPr lang="en-GB"/>
              <a:t>2. Timetable and policy review</a:t>
            </a:r>
          </a:p>
        </p:txBody>
      </p:sp>
      <p:sp>
        <p:nvSpPr>
          <p:cNvPr id="3" name="Content Placeholder 2">
            <a:extLst>
              <a:ext uri="{FF2B5EF4-FFF2-40B4-BE49-F238E27FC236}">
                <a16:creationId xmlns:a16="http://schemas.microsoft.com/office/drawing/2014/main" id="{F6911843-7284-4BBC-B342-019F489E17B6}"/>
              </a:ext>
            </a:extLst>
          </p:cNvPr>
          <p:cNvSpPr>
            <a:spLocks noGrp="1"/>
          </p:cNvSpPr>
          <p:nvPr>
            <p:ph idx="1"/>
          </p:nvPr>
        </p:nvSpPr>
        <p:spPr/>
        <p:txBody>
          <a:bodyPr/>
          <a:lstStyle/>
          <a:p>
            <a:pPr marL="0" indent="0">
              <a:buNone/>
            </a:pPr>
            <a:r>
              <a:rPr lang="en-GB" sz="2400"/>
              <a:t>Present Practice</a:t>
            </a:r>
            <a:endParaRPr lang="en-US"/>
          </a:p>
          <a:p>
            <a:pPr marL="0" indent="0">
              <a:buNone/>
            </a:pPr>
            <a:endParaRPr lang="en-GB" sz="2400"/>
          </a:p>
          <a:p>
            <a:r>
              <a:rPr lang="en-GB" sz="2400"/>
              <a:t>Staff set homework on a regular basis as it fits in with the sequence of lessons and consolidation.</a:t>
            </a:r>
          </a:p>
          <a:p>
            <a:r>
              <a:rPr lang="en-GB" sz="2400"/>
              <a:t>Staff allow sufficient time for students to complete homework fully to avoid overload.</a:t>
            </a:r>
          </a:p>
          <a:p>
            <a:r>
              <a:rPr lang="en-GB" sz="2400"/>
              <a:t>There is a wide range of the types of homework set depending on the subject area.</a:t>
            </a:r>
          </a:p>
        </p:txBody>
      </p:sp>
    </p:spTree>
    <p:extLst>
      <p:ext uri="{BB962C8B-B14F-4D97-AF65-F5344CB8AC3E}">
        <p14:creationId xmlns:p14="http://schemas.microsoft.com/office/powerpoint/2010/main" val="18125155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87B83-358D-4A16-BD61-2A84FEA5FC6C}"/>
              </a:ext>
            </a:extLst>
          </p:cNvPr>
          <p:cNvSpPr>
            <a:spLocks noGrp="1"/>
          </p:cNvSpPr>
          <p:nvPr>
            <p:ph type="title"/>
          </p:nvPr>
        </p:nvSpPr>
        <p:spPr/>
        <p:txBody>
          <a:bodyPr/>
          <a:lstStyle/>
          <a:p>
            <a:r>
              <a:rPr lang="en-GB"/>
              <a:t>2. Timetable and policy review</a:t>
            </a:r>
          </a:p>
        </p:txBody>
      </p:sp>
      <p:sp>
        <p:nvSpPr>
          <p:cNvPr id="3" name="Content Placeholder 2">
            <a:extLst>
              <a:ext uri="{FF2B5EF4-FFF2-40B4-BE49-F238E27FC236}">
                <a16:creationId xmlns:a16="http://schemas.microsoft.com/office/drawing/2014/main" id="{22DC774D-1D03-4A9A-B45A-316408D13270}"/>
              </a:ext>
            </a:extLst>
          </p:cNvPr>
          <p:cNvSpPr>
            <a:spLocks noGrp="1"/>
          </p:cNvSpPr>
          <p:nvPr>
            <p:ph idx="1"/>
          </p:nvPr>
        </p:nvSpPr>
        <p:spPr/>
        <p:txBody>
          <a:bodyPr/>
          <a:lstStyle/>
          <a:p>
            <a:pPr marL="0" indent="0">
              <a:buNone/>
            </a:pPr>
            <a:r>
              <a:rPr lang="en-GB" sz="2400"/>
              <a:t>Student Survey</a:t>
            </a:r>
          </a:p>
          <a:p>
            <a:pPr marL="0" indent="0">
              <a:buNone/>
            </a:pPr>
            <a:endParaRPr lang="en-GB" sz="2400"/>
          </a:p>
          <a:p>
            <a:pPr marL="0" indent="0">
              <a:buNone/>
            </a:pPr>
            <a:r>
              <a:rPr lang="en-GB" sz="2400"/>
              <a:t>The results of the student survey around the setting of homework showed the following:</a:t>
            </a:r>
          </a:p>
          <a:p>
            <a:r>
              <a:rPr lang="en-GB" sz="2400"/>
              <a:t>Only a third of students use or follow the homework timetable.</a:t>
            </a:r>
          </a:p>
          <a:p>
            <a:r>
              <a:rPr lang="en-GB" sz="2400"/>
              <a:t>Students generally feel the student planner is helpful in organising their independent learning. </a:t>
            </a:r>
          </a:p>
          <a:p>
            <a:endParaRPr lang="en-GB" sz="2400"/>
          </a:p>
        </p:txBody>
      </p:sp>
    </p:spTree>
    <p:extLst>
      <p:ext uri="{BB962C8B-B14F-4D97-AF65-F5344CB8AC3E}">
        <p14:creationId xmlns:p14="http://schemas.microsoft.com/office/powerpoint/2010/main" val="24714020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1647D-05FA-4D18-AB94-B9285390CEA5}"/>
              </a:ext>
            </a:extLst>
          </p:cNvPr>
          <p:cNvSpPr>
            <a:spLocks noGrp="1"/>
          </p:cNvSpPr>
          <p:nvPr>
            <p:ph type="title"/>
          </p:nvPr>
        </p:nvSpPr>
        <p:spPr/>
        <p:txBody>
          <a:bodyPr/>
          <a:lstStyle/>
          <a:p>
            <a:r>
              <a:rPr lang="en-US"/>
              <a:t>3. What makes good homework</a:t>
            </a:r>
          </a:p>
        </p:txBody>
      </p:sp>
      <p:sp>
        <p:nvSpPr>
          <p:cNvPr id="3" name="Content Placeholder 2">
            <a:extLst>
              <a:ext uri="{FF2B5EF4-FFF2-40B4-BE49-F238E27FC236}">
                <a16:creationId xmlns:a16="http://schemas.microsoft.com/office/drawing/2014/main" id="{002887D2-207F-49C4-939C-E7964A5B5C12}"/>
              </a:ext>
            </a:extLst>
          </p:cNvPr>
          <p:cNvSpPr>
            <a:spLocks noGrp="1"/>
          </p:cNvSpPr>
          <p:nvPr>
            <p:ph idx="1"/>
          </p:nvPr>
        </p:nvSpPr>
        <p:spPr/>
        <p:txBody>
          <a:bodyPr/>
          <a:lstStyle/>
          <a:p>
            <a:r>
              <a:rPr lang="en-GB" sz="2800" b="1" kern="1200">
                <a:solidFill>
                  <a:srgbClr val="FEFEFE"/>
                </a:solidFill>
                <a:latin typeface="Century Gothic"/>
                <a:ea typeface="+mj-ea"/>
                <a:cs typeface="+mj-cs"/>
              </a:rPr>
              <a:t>A good homework task can provide students with practice with a skill already taught, can prepare students for an upcoming test, and can extend a project or topic under study. A poorly designed homework assignment can bring tears and frustration and a lost opportunity to build a bridge between what's being taught in school and talked about at home.</a:t>
            </a:r>
            <a:endParaRPr lang="en-US"/>
          </a:p>
        </p:txBody>
      </p:sp>
    </p:spTree>
    <p:extLst>
      <p:ext uri="{BB962C8B-B14F-4D97-AF65-F5344CB8AC3E}">
        <p14:creationId xmlns:p14="http://schemas.microsoft.com/office/powerpoint/2010/main" val="34735191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56C1C-AFB4-42FA-A0CB-D1CB2444E824}"/>
              </a:ext>
            </a:extLst>
          </p:cNvPr>
          <p:cNvSpPr>
            <a:spLocks noGrp="1"/>
          </p:cNvSpPr>
          <p:nvPr>
            <p:ph type="title"/>
          </p:nvPr>
        </p:nvSpPr>
        <p:spPr/>
        <p:txBody>
          <a:bodyPr/>
          <a:lstStyle/>
          <a:p>
            <a:r>
              <a:rPr lang="en-US"/>
              <a:t>Make it purposeful for them</a:t>
            </a:r>
          </a:p>
        </p:txBody>
      </p:sp>
      <p:sp>
        <p:nvSpPr>
          <p:cNvPr id="3" name="Content Placeholder 2">
            <a:extLst>
              <a:ext uri="{FF2B5EF4-FFF2-40B4-BE49-F238E27FC236}">
                <a16:creationId xmlns:a16="http://schemas.microsoft.com/office/drawing/2014/main" id="{3CB1BEFC-9EEF-441C-8183-59FF7C660BF1}"/>
              </a:ext>
            </a:extLst>
          </p:cNvPr>
          <p:cNvSpPr>
            <a:spLocks noGrp="1"/>
          </p:cNvSpPr>
          <p:nvPr>
            <p:ph idx="1"/>
          </p:nvPr>
        </p:nvSpPr>
        <p:spPr/>
        <p:txBody>
          <a:bodyPr>
            <a:normAutofit lnSpcReduction="10000"/>
          </a:bodyPr>
          <a:lstStyle/>
          <a:p>
            <a:pPr algn="l" rtl="0">
              <a:buChar char=""/>
            </a:pPr>
            <a:r>
              <a:rPr lang="en-GB" sz="1800" kern="1200">
                <a:solidFill>
                  <a:schemeClr val="tx1"/>
                </a:solidFill>
                <a:latin typeface="Century Gothic"/>
                <a:ea typeface="+mn-ea"/>
                <a:cs typeface="+mn-cs"/>
              </a:rPr>
              <a:t>Our goal is to give students methods that are purposeful for </a:t>
            </a:r>
            <a:r>
              <a:rPr lang="en-GB" sz="1800" i="1" kern="1200">
                <a:solidFill>
                  <a:schemeClr val="tx1"/>
                </a:solidFill>
                <a:latin typeface="Century Gothic"/>
                <a:ea typeface="+mn-ea"/>
                <a:cs typeface="+mn-cs"/>
              </a:rPr>
              <a:t>them</a:t>
            </a:r>
            <a:r>
              <a:rPr lang="en-GB" sz="1800" kern="1200">
                <a:solidFill>
                  <a:schemeClr val="tx1"/>
                </a:solidFill>
                <a:latin typeface="Century Gothic"/>
                <a:ea typeface="+mn-ea"/>
                <a:cs typeface="+mn-cs"/>
              </a:rPr>
              <a:t>, methods that work for </a:t>
            </a:r>
            <a:r>
              <a:rPr lang="en-GB" sz="1800" i="1" kern="1200">
                <a:solidFill>
                  <a:schemeClr val="tx1"/>
                </a:solidFill>
                <a:latin typeface="Century Gothic"/>
                <a:ea typeface="+mn-ea"/>
                <a:cs typeface="+mn-cs"/>
              </a:rPr>
              <a:t>their</a:t>
            </a:r>
            <a:r>
              <a:rPr lang="en-GB" sz="1800" kern="1200">
                <a:solidFill>
                  <a:schemeClr val="tx1"/>
                </a:solidFill>
                <a:latin typeface="Century Gothic"/>
                <a:ea typeface="+mn-ea"/>
                <a:cs typeface="+mn-cs"/>
              </a:rPr>
              <a:t> learning styles.</a:t>
            </a:r>
          </a:p>
          <a:p>
            <a:pPr algn="l" rtl="0"/>
            <a:r>
              <a:rPr lang="en-GB" sz="1800" kern="1200">
                <a:solidFill>
                  <a:schemeClr val="tx1"/>
                </a:solidFill>
                <a:latin typeface="Century Gothic"/>
                <a:ea typeface="+mn-ea"/>
                <a:cs typeface="+mn-cs"/>
              </a:rPr>
              <a:t>Eg. “Learn 10 spellings or Write the 10 spelling words 3 times each” could be “Create your own method to practice spelling words or choose one of the following: Write or type the words three times, spell them out loud, use Scrabble tiles to spell them, trace them with your finger, or create a puzzle using the words”</a:t>
            </a:r>
          </a:p>
          <a:p>
            <a:pPr algn="l" rtl="0"/>
            <a:r>
              <a:rPr lang="en-GB" sz="1800" kern="1200">
                <a:solidFill>
                  <a:schemeClr val="tx1"/>
                </a:solidFill>
                <a:latin typeface="Century Gothic"/>
                <a:ea typeface="+mn-ea"/>
                <a:cs typeface="+mn-cs"/>
              </a:rPr>
              <a:t>E.g. “Write definitions of the 15 science vocabulary words” could be “Show that you know the meaning of the science vocabulary words by using them in sentences or in a story.”</a:t>
            </a:r>
          </a:p>
          <a:p>
            <a:pPr algn="l" rtl="0"/>
            <a:r>
              <a:rPr lang="en-GB" sz="1800" kern="1200">
                <a:solidFill>
                  <a:schemeClr val="tx1"/>
                </a:solidFill>
                <a:latin typeface="Century Gothic"/>
                <a:ea typeface="+mn-ea"/>
                <a:cs typeface="+mn-cs"/>
              </a:rPr>
              <a:t>E.g. Instead of the traditional 20–30 practice problems in a night, a better math assignment is two-tiered— for example, three questions or problems to check for understanding of today's lesson and 10 questions or problems to practice previous learning. Distribute practise is better to ensure mastery.</a:t>
            </a:r>
            <a:endParaRPr lang="en-US"/>
          </a:p>
        </p:txBody>
      </p:sp>
    </p:spTree>
    <p:extLst>
      <p:ext uri="{BB962C8B-B14F-4D97-AF65-F5344CB8AC3E}">
        <p14:creationId xmlns:p14="http://schemas.microsoft.com/office/powerpoint/2010/main" val="41929338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AA013-A4AE-40A4-87FE-BEE5BE3C69E3}"/>
              </a:ext>
            </a:extLst>
          </p:cNvPr>
          <p:cNvSpPr>
            <a:spLocks noGrp="1"/>
          </p:cNvSpPr>
          <p:nvPr>
            <p:ph type="title"/>
          </p:nvPr>
        </p:nvSpPr>
        <p:spPr/>
        <p:txBody>
          <a:bodyPr/>
          <a:lstStyle/>
          <a:p>
            <a:r>
              <a:rPr lang="en-US"/>
              <a:t>Make the work efficient</a:t>
            </a:r>
          </a:p>
        </p:txBody>
      </p:sp>
      <p:sp>
        <p:nvSpPr>
          <p:cNvPr id="3" name="Content Placeholder 2">
            <a:extLst>
              <a:ext uri="{FF2B5EF4-FFF2-40B4-BE49-F238E27FC236}">
                <a16:creationId xmlns:a16="http://schemas.microsoft.com/office/drawing/2014/main" id="{EB8DFF6B-4EB0-4DAC-8576-6E56E94010F2}"/>
              </a:ext>
            </a:extLst>
          </p:cNvPr>
          <p:cNvSpPr>
            <a:spLocks noGrp="1"/>
          </p:cNvSpPr>
          <p:nvPr>
            <p:ph idx="1"/>
          </p:nvPr>
        </p:nvSpPr>
        <p:spPr>
          <a:xfrm>
            <a:off x="181403" y="2554796"/>
            <a:ext cx="11829191" cy="3636511"/>
          </a:xfrm>
        </p:spPr>
        <p:txBody>
          <a:bodyPr vert="horz" lIns="91440" tIns="45720" rIns="91440" bIns="45720" rtlCol="0" anchor="ctr">
            <a:noAutofit/>
          </a:bodyPr>
          <a:lstStyle/>
          <a:p>
            <a:pPr algn="l" rtl="0">
              <a:buChar char=""/>
            </a:pPr>
            <a:r>
              <a:rPr lang="en-GB" sz="2400" kern="1200">
                <a:solidFill>
                  <a:schemeClr val="tx1"/>
                </a:solidFill>
                <a:latin typeface="Century Gothic"/>
                <a:ea typeface="+mn-ea"/>
                <a:cs typeface="+mn-cs"/>
              </a:rPr>
              <a:t>Some tasks can be inefficient—either because they show no evidence of learning or because they take a long time but yield little.</a:t>
            </a:r>
            <a:endParaRPr lang="en-GB" sz="2400" kern="1200">
              <a:solidFill>
                <a:schemeClr val="tx1"/>
              </a:solidFill>
              <a:latin typeface="Century Gothic"/>
            </a:endParaRPr>
          </a:p>
          <a:p>
            <a:pPr algn="l" rtl="0"/>
            <a:r>
              <a:rPr lang="en-GB" sz="2400" kern="1200">
                <a:solidFill>
                  <a:schemeClr val="tx1"/>
                </a:solidFill>
                <a:latin typeface="Century Gothic"/>
                <a:ea typeface="+mn-ea"/>
                <a:cs typeface="+mn-cs"/>
              </a:rPr>
              <a:t>Projects that require non academic skills (such as cutting, gluing, or drawing) are often inefficient. Even content-rich projects can be inefficient in terms of time spent.</a:t>
            </a:r>
            <a:endParaRPr lang="en-GB" sz="2400" kern="1200">
              <a:solidFill>
                <a:schemeClr val="tx1"/>
              </a:solidFill>
              <a:latin typeface="Century Gothic"/>
            </a:endParaRPr>
          </a:p>
          <a:p>
            <a:pPr algn="l" rtl="0"/>
            <a:r>
              <a:rPr lang="en-GB" sz="2400" kern="1200">
                <a:solidFill>
                  <a:schemeClr val="tx1"/>
                </a:solidFill>
                <a:latin typeface="Century Gothic"/>
                <a:ea typeface="+mn-ea"/>
                <a:cs typeface="+mn-cs"/>
              </a:rPr>
              <a:t>Instead - Instead of building a model of the solar system, students could create a poster to show the planets' temperature extremes, periods of rotation in Earth time, and the importance of inertia and gravity to the motion of the planets. Students could create a video to demonstrate their knowledge of the steps in a process, such as how the digestive system works, or how to solve an algebra problem</a:t>
            </a:r>
            <a:endParaRPr lang="en-US" sz="2400"/>
          </a:p>
        </p:txBody>
      </p:sp>
    </p:spTree>
    <p:extLst>
      <p:ext uri="{BB962C8B-B14F-4D97-AF65-F5344CB8AC3E}">
        <p14:creationId xmlns:p14="http://schemas.microsoft.com/office/powerpoint/2010/main" val="3226368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Feedback: Outline of Project</a:t>
            </a:r>
          </a:p>
        </p:txBody>
      </p:sp>
      <p:sp>
        <p:nvSpPr>
          <p:cNvPr id="3" name="Content Placeholder 2"/>
          <p:cNvSpPr>
            <a:spLocks noGrp="1"/>
          </p:cNvSpPr>
          <p:nvPr>
            <p:ph idx="1"/>
          </p:nvPr>
        </p:nvSpPr>
        <p:spPr/>
        <p:txBody>
          <a:bodyPr/>
          <a:lstStyle/>
          <a:p>
            <a:r>
              <a:rPr lang="en-GB" sz="2800" b="1">
                <a:solidFill>
                  <a:srgbClr val="FFFFFF"/>
                </a:solidFill>
              </a:rPr>
              <a:t> Investigated different ways of giving feedback effectively.</a:t>
            </a:r>
            <a:endParaRPr lang="en-US"/>
          </a:p>
          <a:p>
            <a:r>
              <a:rPr lang="en-GB" sz="2800" b="1">
                <a:solidFill>
                  <a:srgbClr val="FFFFFF"/>
                </a:solidFill>
              </a:rPr>
              <a:t>Conducted a student voice to see what students prefer</a:t>
            </a:r>
          </a:p>
          <a:p>
            <a:endParaRPr lang="en-GB" sz="2800" b="1">
              <a:solidFill>
                <a:srgbClr val="FFFFFF"/>
              </a:solidFill>
            </a:endParaRPr>
          </a:p>
          <a:p>
            <a:endParaRPr lang="en-GB">
              <a:solidFill>
                <a:srgbClr val="FFFFFF"/>
              </a:solidFill>
            </a:endParaRPr>
          </a:p>
          <a:p>
            <a:pPr marL="0" indent="0">
              <a:buNone/>
            </a:pPr>
            <a:endParaRPr lang="en-GB">
              <a:solidFill>
                <a:srgbClr val="FFFFFF"/>
              </a:solidFill>
            </a:endParaRPr>
          </a:p>
        </p:txBody>
      </p:sp>
    </p:spTree>
    <p:extLst>
      <p:ext uri="{BB962C8B-B14F-4D97-AF65-F5344CB8AC3E}">
        <p14:creationId xmlns:p14="http://schemas.microsoft.com/office/powerpoint/2010/main" val="37618336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960D1-7827-47A4-92C0-B6F6BA95C89B}"/>
              </a:ext>
            </a:extLst>
          </p:cNvPr>
          <p:cNvSpPr>
            <a:spLocks noGrp="1"/>
          </p:cNvSpPr>
          <p:nvPr>
            <p:ph type="title"/>
          </p:nvPr>
        </p:nvSpPr>
        <p:spPr/>
        <p:txBody>
          <a:bodyPr/>
          <a:lstStyle/>
          <a:p>
            <a:r>
              <a:rPr lang="en-GB" sz="4000" b="1" kern="1200">
                <a:solidFill>
                  <a:srgbClr val="FEFEFE"/>
                </a:solidFill>
                <a:latin typeface="Century Gothic"/>
                <a:ea typeface="+mj-ea"/>
                <a:cs typeface="+mj-cs"/>
              </a:rPr>
              <a:t>Make sure they are competent to do it</a:t>
            </a:r>
            <a:endParaRPr lang="en-US"/>
          </a:p>
        </p:txBody>
      </p:sp>
      <p:sp>
        <p:nvSpPr>
          <p:cNvPr id="3" name="Content Placeholder 2">
            <a:extLst>
              <a:ext uri="{FF2B5EF4-FFF2-40B4-BE49-F238E27FC236}">
                <a16:creationId xmlns:a16="http://schemas.microsoft.com/office/drawing/2014/main" id="{E41A3018-E552-42D1-8553-BFA7F855A10F}"/>
              </a:ext>
            </a:extLst>
          </p:cNvPr>
          <p:cNvSpPr>
            <a:spLocks noGrp="1"/>
          </p:cNvSpPr>
          <p:nvPr>
            <p:ph idx="1"/>
          </p:nvPr>
        </p:nvSpPr>
        <p:spPr/>
        <p:txBody>
          <a:bodyPr>
            <a:normAutofit lnSpcReduction="10000"/>
          </a:bodyPr>
          <a:lstStyle/>
          <a:p>
            <a:pPr algn="l" rtl="0">
              <a:buChar char=""/>
            </a:pPr>
            <a:r>
              <a:rPr lang="en-GB" sz="2400" kern="1200">
                <a:solidFill>
                  <a:schemeClr val="tx1"/>
                </a:solidFill>
                <a:latin typeface="Century Gothic"/>
                <a:ea typeface="+mn-ea"/>
                <a:cs typeface="+mn-cs"/>
              </a:rPr>
              <a:t>Homework that students can't do without help is </a:t>
            </a:r>
            <a:r>
              <a:rPr lang="en-GB" sz="2400" i="1" kern="1200">
                <a:solidFill>
                  <a:schemeClr val="tx1"/>
                </a:solidFill>
                <a:latin typeface="Century Gothic"/>
                <a:ea typeface="+mn-ea"/>
                <a:cs typeface="+mn-cs"/>
              </a:rPr>
              <a:t>not</a:t>
            </a:r>
            <a:r>
              <a:rPr lang="en-GB" sz="2400" kern="1200">
                <a:solidFill>
                  <a:schemeClr val="tx1"/>
                </a:solidFill>
                <a:latin typeface="Century Gothic"/>
                <a:ea typeface="+mn-ea"/>
                <a:cs typeface="+mn-cs"/>
              </a:rPr>
              <a:t> good homework</a:t>
            </a:r>
            <a:endParaRPr lang="en-GB" sz="2400" kern="1200">
              <a:solidFill>
                <a:schemeClr val="tx1"/>
              </a:solidFill>
              <a:latin typeface="Century Gothic"/>
            </a:endParaRPr>
          </a:p>
          <a:p>
            <a:pPr algn="l" rtl="0"/>
            <a:r>
              <a:rPr lang="en-GB" sz="2400" kern="1200">
                <a:solidFill>
                  <a:schemeClr val="tx1"/>
                </a:solidFill>
                <a:latin typeface="Century Gothic"/>
                <a:ea typeface="+mn-ea"/>
                <a:cs typeface="+mn-cs"/>
              </a:rPr>
              <a:t>Students are discouraged when they are unable to complete homework on their own.</a:t>
            </a:r>
            <a:endParaRPr lang="en-GB" sz="2400" kern="1200">
              <a:solidFill>
                <a:schemeClr val="tx1"/>
              </a:solidFill>
              <a:latin typeface="Century Gothic"/>
            </a:endParaRPr>
          </a:p>
          <a:p>
            <a:r>
              <a:rPr lang="en-GB" sz="2400" kern="1200">
                <a:solidFill>
                  <a:schemeClr val="tx1"/>
                </a:solidFill>
                <a:latin typeface="Century Gothic"/>
                <a:ea typeface="+mn-ea"/>
                <a:cs typeface="+mn-cs"/>
              </a:rPr>
              <a:t>Differentiated homework is ideal:</a:t>
            </a:r>
            <a:r>
              <a:rPr lang="en-GB" sz="2400">
                <a:latin typeface="Century Gothic"/>
              </a:rPr>
              <a:t> </a:t>
            </a:r>
            <a:r>
              <a:rPr lang="en-GB" sz="2400" kern="1200">
                <a:solidFill>
                  <a:schemeClr val="tx1"/>
                </a:solidFill>
                <a:latin typeface="Century Gothic"/>
                <a:ea typeface="+mn-ea"/>
                <a:cs typeface="+mn-cs"/>
              </a:rPr>
              <a:t> An idea could be to give 20 problems, questions that they are all given, they are differing in difficulty. Students re asked to do the 8 most challenging for them, with guidance from the teacher or what the teacher expects them to do.</a:t>
            </a:r>
            <a:r>
              <a:rPr lang="en-GB" sz="2400">
                <a:latin typeface="Century Gothic"/>
              </a:rPr>
              <a:t> </a:t>
            </a:r>
            <a:endParaRPr lang="en-US" sz="2400"/>
          </a:p>
        </p:txBody>
      </p:sp>
    </p:spTree>
    <p:extLst>
      <p:ext uri="{BB962C8B-B14F-4D97-AF65-F5344CB8AC3E}">
        <p14:creationId xmlns:p14="http://schemas.microsoft.com/office/powerpoint/2010/main" val="41063301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6CFA0-31EA-4033-B468-BA7182F9A8C8}"/>
              </a:ext>
            </a:extLst>
          </p:cNvPr>
          <p:cNvSpPr>
            <a:spLocks noGrp="1"/>
          </p:cNvSpPr>
          <p:nvPr>
            <p:ph type="title"/>
          </p:nvPr>
        </p:nvSpPr>
        <p:spPr/>
        <p:txBody>
          <a:bodyPr/>
          <a:lstStyle/>
          <a:p>
            <a:r>
              <a:rPr lang="en-US"/>
              <a:t>Give students ownership</a:t>
            </a:r>
          </a:p>
        </p:txBody>
      </p:sp>
      <p:sp>
        <p:nvSpPr>
          <p:cNvPr id="3" name="Content Placeholder 2">
            <a:extLst>
              <a:ext uri="{FF2B5EF4-FFF2-40B4-BE49-F238E27FC236}">
                <a16:creationId xmlns:a16="http://schemas.microsoft.com/office/drawing/2014/main" id="{5104B0A7-A0A6-4340-9C24-C66D223B839E}"/>
              </a:ext>
            </a:extLst>
          </p:cNvPr>
          <p:cNvSpPr>
            <a:spLocks noGrp="1"/>
          </p:cNvSpPr>
          <p:nvPr>
            <p:ph idx="1"/>
          </p:nvPr>
        </p:nvSpPr>
        <p:spPr/>
        <p:txBody>
          <a:bodyPr/>
          <a:lstStyle/>
          <a:p>
            <a:pPr algn="l" rtl="0">
              <a:buChar char=""/>
            </a:pPr>
            <a:r>
              <a:rPr lang="en-GB" sz="2400" kern="1200">
                <a:latin typeface="Century Gothic"/>
                <a:ea typeface="+mn-ea"/>
                <a:cs typeface="+mn-cs"/>
              </a:rPr>
              <a:t>This make the work their work and not the homework. This may come from giving them flexibility in how they do the task or a choice of task from a selection provided.</a:t>
            </a:r>
            <a:endParaRPr lang="en-GB" sz="2400" kern="1200">
              <a:latin typeface="Century Gothic"/>
            </a:endParaRPr>
          </a:p>
          <a:p>
            <a:pPr algn="l" rtl="0"/>
            <a:r>
              <a:rPr lang="en-GB" sz="2400" kern="1200">
                <a:latin typeface="Century Gothic"/>
                <a:ea typeface="+mn-ea"/>
                <a:cs typeface="+mn-cs"/>
              </a:rPr>
              <a:t>E.g. Students chose an organ from </a:t>
            </a:r>
            <a:r>
              <a:rPr lang="en-GB" sz="2400">
                <a:latin typeface="Century Gothic"/>
              </a:rPr>
              <a:t>the</a:t>
            </a:r>
            <a:r>
              <a:rPr lang="en-GB" sz="2400" kern="1200">
                <a:latin typeface="Century Gothic"/>
                <a:ea typeface="+mn-ea"/>
                <a:cs typeface="+mn-cs"/>
              </a:rPr>
              <a:t> digestive system. For that organ they need to find what type of cells and tissue it is made from, what type of process happens in that organ, where it is in relation to the other organs. They can present this as a poster, written work, ICT based methods. Mini sound or video recording.</a:t>
            </a:r>
            <a:endParaRPr lang="en-US" sz="2400"/>
          </a:p>
        </p:txBody>
      </p:sp>
    </p:spTree>
    <p:extLst>
      <p:ext uri="{BB962C8B-B14F-4D97-AF65-F5344CB8AC3E}">
        <p14:creationId xmlns:p14="http://schemas.microsoft.com/office/powerpoint/2010/main" val="36540345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a:t>Formative Assessment</a:t>
            </a:r>
          </a:p>
        </p:txBody>
      </p:sp>
      <p:sp>
        <p:nvSpPr>
          <p:cNvPr id="5" name="Subtitle 4"/>
          <p:cNvSpPr>
            <a:spLocks noGrp="1"/>
          </p:cNvSpPr>
          <p:nvPr>
            <p:ph type="subTitle" idx="1"/>
          </p:nvPr>
        </p:nvSpPr>
        <p:spPr/>
        <p:txBody>
          <a:bodyPr/>
          <a:lstStyle/>
          <a:p>
            <a:r>
              <a:rPr lang="en-GB"/>
              <a:t>J. Fiddler, S. Allen, G. Moore, M. Richardson, L. Shaw</a:t>
            </a:r>
          </a:p>
        </p:txBody>
      </p:sp>
    </p:spTree>
    <p:extLst>
      <p:ext uri="{BB962C8B-B14F-4D97-AF65-F5344CB8AC3E}">
        <p14:creationId xmlns:p14="http://schemas.microsoft.com/office/powerpoint/2010/main" val="201581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Outline of discussion and plan</a:t>
            </a:r>
          </a:p>
        </p:txBody>
      </p:sp>
      <p:sp>
        <p:nvSpPr>
          <p:cNvPr id="3" name="Content Placeholder 2"/>
          <p:cNvSpPr>
            <a:spLocks noGrp="1"/>
          </p:cNvSpPr>
          <p:nvPr>
            <p:ph idx="1"/>
          </p:nvPr>
        </p:nvSpPr>
        <p:spPr/>
        <p:txBody>
          <a:bodyPr/>
          <a:lstStyle/>
          <a:p>
            <a:r>
              <a:rPr lang="en-GB"/>
              <a:t>Formative assessment -  what is it?</a:t>
            </a:r>
          </a:p>
          <a:p>
            <a:r>
              <a:rPr lang="en-GB"/>
              <a:t>how can we look to improve?</a:t>
            </a:r>
          </a:p>
          <a:p>
            <a:r>
              <a:rPr lang="en-GB"/>
              <a:t>What issues are there? E.g. students being trained in the use of formative assessment, consistency</a:t>
            </a:r>
          </a:p>
          <a:p>
            <a:r>
              <a:rPr lang="en-GB"/>
              <a:t>Could there be a tool that could be consistently used throughout school that could effectively be used as a form of formative assessment?</a:t>
            </a:r>
          </a:p>
        </p:txBody>
      </p:sp>
    </p:spTree>
    <p:extLst>
      <p:ext uri="{BB962C8B-B14F-4D97-AF65-F5344CB8AC3E}">
        <p14:creationId xmlns:p14="http://schemas.microsoft.com/office/powerpoint/2010/main" val="23176292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What is assessment?</a:t>
            </a:r>
          </a:p>
        </p:txBody>
      </p:sp>
      <p:sp>
        <p:nvSpPr>
          <p:cNvPr id="4" name="Content Placeholder 3"/>
          <p:cNvSpPr>
            <a:spLocks noGrp="1"/>
          </p:cNvSpPr>
          <p:nvPr>
            <p:ph idx="1"/>
          </p:nvPr>
        </p:nvSpPr>
        <p:spPr>
          <a:xfrm>
            <a:off x="810000" y="2881192"/>
            <a:ext cx="10554574" cy="3636511"/>
          </a:xfrm>
          <a:prstGeom prst="rect">
            <a:avLst/>
          </a:prstGeom>
        </p:spPr>
        <p:txBody>
          <a:bodyPr wrap="square">
            <a:spAutoFit/>
          </a:bodyPr>
          <a:lstStyle/>
          <a:p>
            <a:r>
              <a:rPr lang="en-GB" sz="2800">
                <a:latin typeface="Calibri" panose="020F0502020204030204" pitchFamily="34" charset="0"/>
                <a:ea typeface="Calibri" panose="020F0502020204030204" pitchFamily="34" charset="0"/>
              </a:rPr>
              <a:t>Within the classroom, assessment is the process of observing and measuring pupil’s attainment levels to ensure that the students are meeting their targets and progressing consistently.</a:t>
            </a:r>
            <a:r>
              <a:rPr lang="en-GB" sz="2800">
                <a:latin typeface="Calibri" panose="020F0502020204030204" pitchFamily="34" charset="0"/>
                <a:ea typeface="Calibri" panose="020F0502020204030204" pitchFamily="34" charset="0"/>
                <a:cs typeface="Calibri" panose="020F0502020204030204" pitchFamily="34" charset="0"/>
              </a:rPr>
              <a:t> Formative assessment, also referred to as ‘assessment for learning’ has been defined as “all those activities undertaken by teachers, and by their students, which provide information to be used as feedback to modify the teaching and learning activities” Black and Williams (1998).  </a:t>
            </a:r>
            <a:endParaRPr lang="en-GB" sz="2800">
              <a:latin typeface="Calibri" panose="020F0502020204030204" pitchFamily="34" charset="0"/>
              <a:ea typeface="Calibri" panose="020F0502020204030204" pitchFamily="34" charset="0"/>
              <a:cs typeface="Times New Roman" panose="02020603050405020304" pitchFamily="18" charset="0"/>
            </a:endParaRPr>
          </a:p>
          <a:p>
            <a:endParaRPr lang="en-GB" sz="2800"/>
          </a:p>
          <a:p>
            <a:endParaRPr lang="en-GB" sz="2800"/>
          </a:p>
        </p:txBody>
      </p:sp>
    </p:spTree>
    <p:extLst>
      <p:ext uri="{BB962C8B-B14F-4D97-AF65-F5344CB8AC3E}">
        <p14:creationId xmlns:p14="http://schemas.microsoft.com/office/powerpoint/2010/main" val="28744399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The Research</a:t>
            </a:r>
          </a:p>
        </p:txBody>
      </p:sp>
      <p:sp>
        <p:nvSpPr>
          <p:cNvPr id="3" name="Content Placeholder 2"/>
          <p:cNvSpPr>
            <a:spLocks noGrp="1"/>
          </p:cNvSpPr>
          <p:nvPr>
            <p:ph idx="1"/>
          </p:nvPr>
        </p:nvSpPr>
        <p:spPr>
          <a:xfrm>
            <a:off x="442194" y="2410545"/>
            <a:ext cx="10554574" cy="3636511"/>
          </a:xfrm>
        </p:spPr>
        <p:txBody>
          <a:bodyPr/>
          <a:lstStyle/>
          <a:p>
            <a:r>
              <a:rPr lang="en-GB"/>
              <a:t>Formative Assessment is defined by the Assessment Reform Group (2002) as "the process of seeking and interpreting evidence for use by learners and their teachers to decide where the learners are in their learning, where they need to go and how best to get there”. </a:t>
            </a:r>
          </a:p>
          <a:p>
            <a:endParaRPr lang="en-GB"/>
          </a:p>
          <a:p>
            <a:pPr>
              <a:lnSpc>
                <a:spcPct val="107000"/>
              </a:lnSpc>
              <a:spcAft>
                <a:spcPts val="800"/>
              </a:spcAft>
            </a:pPr>
            <a:r>
              <a:rPr lang="en-GB" b="1">
                <a:solidFill>
                  <a:srgbClr val="222222"/>
                </a:solidFill>
                <a:latin typeface="OpenDyslexicAlta" panose="00000500000000000000" pitchFamily="50" charset="0"/>
                <a:ea typeface="Calibri" panose="020F0502020204030204" pitchFamily="34" charset="0"/>
                <a:cs typeface="Arial" panose="020B0604020202020204" pitchFamily="34" charset="0"/>
              </a:rPr>
              <a:t>Formative</a:t>
            </a:r>
            <a:r>
              <a:rPr lang="en-GB">
                <a:solidFill>
                  <a:srgbClr val="222222"/>
                </a:solidFill>
                <a:latin typeface="OpenDyslexicAlta" panose="00000500000000000000" pitchFamily="50" charset="0"/>
                <a:ea typeface="Calibri" panose="020F0502020204030204" pitchFamily="34" charset="0"/>
                <a:cs typeface="Arial" panose="020B0604020202020204" pitchFamily="34" charset="0"/>
              </a:rPr>
              <a:t>: Given throughout the learning process, </a:t>
            </a:r>
            <a:r>
              <a:rPr lang="en-GB" b="1">
                <a:solidFill>
                  <a:srgbClr val="222222"/>
                </a:solidFill>
                <a:latin typeface="OpenDyslexicAlta" panose="00000500000000000000" pitchFamily="50" charset="0"/>
                <a:ea typeface="Calibri" panose="020F0502020204030204" pitchFamily="34" charset="0"/>
                <a:cs typeface="Arial" panose="020B0604020202020204" pitchFamily="34" charset="0"/>
              </a:rPr>
              <a:t>formative assessments</a:t>
            </a:r>
            <a:r>
              <a:rPr lang="en-GB">
                <a:solidFill>
                  <a:srgbClr val="222222"/>
                </a:solidFill>
                <a:latin typeface="OpenDyslexicAlta" panose="00000500000000000000" pitchFamily="50" charset="0"/>
                <a:ea typeface="Calibri" panose="020F0502020204030204" pitchFamily="34" charset="0"/>
                <a:cs typeface="Arial" panose="020B0604020202020204" pitchFamily="34" charset="0"/>
              </a:rPr>
              <a:t> seek to determine how students are progressing through a certain learning goal.</a:t>
            </a:r>
            <a:endParaRPr lang="en-GB" sz="24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b="1">
                <a:solidFill>
                  <a:srgbClr val="222222"/>
                </a:solidFill>
                <a:latin typeface="OpenDyslexicAlta" panose="00000500000000000000" pitchFamily="50" charset="0"/>
                <a:ea typeface="Calibri" panose="020F0502020204030204" pitchFamily="34" charset="0"/>
                <a:cs typeface="Arial" panose="020B0604020202020204" pitchFamily="34" charset="0"/>
              </a:rPr>
              <a:t>Summative</a:t>
            </a:r>
            <a:r>
              <a:rPr lang="en-GB">
                <a:solidFill>
                  <a:srgbClr val="222222"/>
                </a:solidFill>
                <a:latin typeface="OpenDyslexicAlta" panose="00000500000000000000" pitchFamily="50" charset="0"/>
                <a:ea typeface="Calibri" panose="020F0502020204030204" pitchFamily="34" charset="0"/>
                <a:cs typeface="Arial" panose="020B0604020202020204" pitchFamily="34" charset="0"/>
              </a:rPr>
              <a:t>: Given at the end of the year or unit, </a:t>
            </a:r>
            <a:r>
              <a:rPr lang="en-GB" b="1">
                <a:solidFill>
                  <a:srgbClr val="222222"/>
                </a:solidFill>
                <a:latin typeface="OpenDyslexicAlta" panose="00000500000000000000" pitchFamily="50" charset="0"/>
                <a:ea typeface="Calibri" panose="020F0502020204030204" pitchFamily="34" charset="0"/>
                <a:cs typeface="Arial" panose="020B0604020202020204" pitchFamily="34" charset="0"/>
              </a:rPr>
              <a:t>summative assessments </a:t>
            </a:r>
            <a:r>
              <a:rPr lang="en-GB" b="1" err="1">
                <a:solidFill>
                  <a:srgbClr val="222222"/>
                </a:solidFill>
                <a:latin typeface="OpenDyslexicAlta" panose="00000500000000000000" pitchFamily="50" charset="0"/>
                <a:ea typeface="Calibri" panose="020F0502020204030204" pitchFamily="34" charset="0"/>
                <a:cs typeface="Arial" panose="020B0604020202020204" pitchFamily="34" charset="0"/>
              </a:rPr>
              <a:t>assess</a:t>
            </a:r>
            <a:r>
              <a:rPr lang="en-GB" err="1">
                <a:solidFill>
                  <a:srgbClr val="222222"/>
                </a:solidFill>
                <a:latin typeface="OpenDyslexicAlta" panose="00000500000000000000" pitchFamily="50" charset="0"/>
                <a:ea typeface="Calibri" panose="020F0502020204030204" pitchFamily="34" charset="0"/>
                <a:cs typeface="Arial" panose="020B0604020202020204" pitchFamily="34" charset="0"/>
              </a:rPr>
              <a:t>a</a:t>
            </a:r>
            <a:r>
              <a:rPr lang="en-GB">
                <a:solidFill>
                  <a:srgbClr val="222222"/>
                </a:solidFill>
                <a:latin typeface="OpenDyslexicAlta" panose="00000500000000000000" pitchFamily="50" charset="0"/>
                <a:ea typeface="Calibri" panose="020F0502020204030204" pitchFamily="34" charset="0"/>
                <a:cs typeface="Arial" panose="020B0604020202020204" pitchFamily="34" charset="0"/>
              </a:rPr>
              <a:t> student's mastery of a topic after instruction.</a:t>
            </a:r>
            <a:endParaRPr lang="en-GB" sz="2400">
              <a:latin typeface="Calibri" panose="020F0502020204030204" pitchFamily="34" charset="0"/>
              <a:ea typeface="Calibri" panose="020F0502020204030204" pitchFamily="34" charset="0"/>
              <a:cs typeface="Times New Roman" panose="02020603050405020304" pitchFamily="18" charset="0"/>
            </a:endParaRPr>
          </a:p>
          <a:p>
            <a:endParaRPr lang="en-GB"/>
          </a:p>
          <a:p>
            <a:endParaRPr lang="en-GB"/>
          </a:p>
        </p:txBody>
      </p:sp>
    </p:spTree>
    <p:extLst>
      <p:ext uri="{BB962C8B-B14F-4D97-AF65-F5344CB8AC3E}">
        <p14:creationId xmlns:p14="http://schemas.microsoft.com/office/powerpoint/2010/main" val="37041765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a:latin typeface="OpenDyslexicAlta" panose="00000500000000000000" pitchFamily="50" charset="0"/>
              </a:rPr>
              <a:t>What is it?</a:t>
            </a:r>
          </a:p>
        </p:txBody>
      </p:sp>
      <p:sp>
        <p:nvSpPr>
          <p:cNvPr id="3" name="Content Placeholder 2"/>
          <p:cNvSpPr>
            <a:spLocks noGrp="1"/>
          </p:cNvSpPr>
          <p:nvPr>
            <p:ph idx="1"/>
          </p:nvPr>
        </p:nvSpPr>
        <p:spPr>
          <a:xfrm>
            <a:off x="810000" y="2516905"/>
            <a:ext cx="10515600" cy="4883740"/>
          </a:xfrm>
        </p:spPr>
        <p:txBody>
          <a:bodyPr>
            <a:normAutofit lnSpcReduction="10000"/>
          </a:bodyPr>
          <a:lstStyle/>
          <a:p>
            <a:pPr>
              <a:lnSpc>
                <a:spcPct val="107000"/>
              </a:lnSpc>
              <a:spcAft>
                <a:spcPts val="800"/>
              </a:spcAft>
            </a:pPr>
            <a:r>
              <a:rPr lang="en-GB" sz="2600" b="1">
                <a:solidFill>
                  <a:srgbClr val="222222"/>
                </a:solidFill>
                <a:latin typeface="OpenDyslexicAlta" panose="00000500000000000000" pitchFamily="50" charset="0"/>
                <a:ea typeface="Calibri" panose="020F0502020204030204" pitchFamily="34" charset="0"/>
                <a:cs typeface="Arial" panose="020B0604020202020204" pitchFamily="34" charset="0"/>
              </a:rPr>
              <a:t>Formative assessment</a:t>
            </a:r>
            <a:r>
              <a:rPr lang="en-GB" sz="2600">
                <a:solidFill>
                  <a:srgbClr val="222222"/>
                </a:solidFill>
                <a:latin typeface="OpenDyslexicAlta" panose="00000500000000000000" pitchFamily="50" charset="0"/>
                <a:ea typeface="Calibri" panose="020F0502020204030204" pitchFamily="34" charset="0"/>
                <a:cs typeface="Arial" panose="020B0604020202020204" pitchFamily="34" charset="0"/>
              </a:rPr>
              <a:t>, including diagnostic testing, is a range of formal and informal </a:t>
            </a:r>
            <a:r>
              <a:rPr lang="en-GB" sz="2600" b="1">
                <a:solidFill>
                  <a:srgbClr val="222222"/>
                </a:solidFill>
                <a:latin typeface="OpenDyslexicAlta" panose="00000500000000000000" pitchFamily="50" charset="0"/>
                <a:ea typeface="Calibri" panose="020F0502020204030204" pitchFamily="34" charset="0"/>
                <a:cs typeface="Arial" panose="020B0604020202020204" pitchFamily="34" charset="0"/>
              </a:rPr>
              <a:t>assessment</a:t>
            </a:r>
            <a:r>
              <a:rPr lang="en-GB" sz="2600">
                <a:solidFill>
                  <a:srgbClr val="222222"/>
                </a:solidFill>
                <a:latin typeface="OpenDyslexicAlta" panose="00000500000000000000" pitchFamily="50" charset="0"/>
                <a:ea typeface="Calibri" panose="020F0502020204030204" pitchFamily="34" charset="0"/>
                <a:cs typeface="Arial" panose="020B0604020202020204" pitchFamily="34" charset="0"/>
              </a:rPr>
              <a:t> procedures conducted by teachers during the learning process in order to modify teaching and learning activities to improve student attainment.</a:t>
            </a:r>
            <a:r>
              <a:rPr lang="en-GB" sz="2600" b="1">
                <a:solidFill>
                  <a:srgbClr val="222222"/>
                </a:solidFill>
                <a:effectLst/>
                <a:latin typeface="OpenDyslexicAlta" panose="00000500000000000000" pitchFamily="50" charset="0"/>
                <a:ea typeface="Calibri" panose="020F0502020204030204" pitchFamily="34" charset="0"/>
                <a:cs typeface="Arial" panose="020B0604020202020204" pitchFamily="34" charset="0"/>
              </a:rPr>
              <a:t> </a:t>
            </a:r>
          </a:p>
          <a:p>
            <a:pPr>
              <a:lnSpc>
                <a:spcPct val="107000"/>
              </a:lnSpc>
              <a:spcAft>
                <a:spcPts val="800"/>
              </a:spcAft>
            </a:pPr>
            <a:r>
              <a:rPr lang="en-GB" sz="2600" b="1">
                <a:solidFill>
                  <a:srgbClr val="222222"/>
                </a:solidFill>
                <a:effectLst/>
                <a:latin typeface="OpenDyslexicAlta" panose="00000500000000000000" pitchFamily="50" charset="0"/>
                <a:ea typeface="Calibri" panose="020F0502020204030204" pitchFamily="34" charset="0"/>
                <a:cs typeface="Arial" panose="020B0604020202020204" pitchFamily="34" charset="0"/>
              </a:rPr>
              <a:t>Formative assessment</a:t>
            </a:r>
            <a:r>
              <a:rPr lang="en-GB" sz="2600">
                <a:solidFill>
                  <a:srgbClr val="222222"/>
                </a:solidFill>
                <a:effectLst/>
                <a:latin typeface="OpenDyslexicAlta" panose="00000500000000000000" pitchFamily="50" charset="0"/>
                <a:ea typeface="Calibri" panose="020F0502020204030204" pitchFamily="34" charset="0"/>
                <a:cs typeface="Arial" panose="020B0604020202020204" pitchFamily="34" charset="0"/>
              </a:rPr>
              <a:t> refers to a wide variety of methods that teachers use to conduct in-process evaluations of student comprehension, learning needs, and academic progress during a lesson, unit, or course. ... In other words, </a:t>
            </a:r>
            <a:r>
              <a:rPr lang="en-GB" sz="2600" b="1">
                <a:solidFill>
                  <a:srgbClr val="FF0000"/>
                </a:solidFill>
                <a:effectLst/>
                <a:latin typeface="OpenDyslexicAlta" panose="00000500000000000000" pitchFamily="50" charset="0"/>
                <a:ea typeface="Calibri" panose="020F0502020204030204" pitchFamily="34" charset="0"/>
                <a:cs typeface="Arial" panose="020B0604020202020204" pitchFamily="34" charset="0"/>
              </a:rPr>
              <a:t>formative assessments are for learning,</a:t>
            </a:r>
            <a:r>
              <a:rPr lang="en-GB" sz="2600">
                <a:solidFill>
                  <a:srgbClr val="222222"/>
                </a:solidFill>
                <a:effectLst/>
                <a:latin typeface="OpenDyslexicAlta" panose="00000500000000000000" pitchFamily="50" charset="0"/>
                <a:ea typeface="Calibri" panose="020F0502020204030204" pitchFamily="34" charset="0"/>
                <a:cs typeface="Arial" panose="020B0604020202020204" pitchFamily="34" charset="0"/>
              </a:rPr>
              <a:t> while </a:t>
            </a:r>
            <a:r>
              <a:rPr lang="en-GB" sz="2600" b="1">
                <a:solidFill>
                  <a:schemeClr val="accent1">
                    <a:lumMod val="75000"/>
                  </a:schemeClr>
                </a:solidFill>
                <a:effectLst/>
                <a:latin typeface="OpenDyslexicAlta" panose="00000500000000000000" pitchFamily="50" charset="0"/>
                <a:ea typeface="Calibri" panose="020F0502020204030204" pitchFamily="34" charset="0"/>
                <a:cs typeface="Arial" panose="020B0604020202020204" pitchFamily="34" charset="0"/>
              </a:rPr>
              <a:t>summative assessments are of learning.</a:t>
            </a:r>
            <a:endParaRPr lang="en-GB" sz="2600" b="1">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2400">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Tree>
    <p:extLst>
      <p:ext uri="{BB962C8B-B14F-4D97-AF65-F5344CB8AC3E}">
        <p14:creationId xmlns:p14="http://schemas.microsoft.com/office/powerpoint/2010/main" val="33548581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164" y="632012"/>
            <a:ext cx="10571998" cy="1000779"/>
          </a:xfrm>
        </p:spPr>
        <p:txBody>
          <a:bodyPr/>
          <a:lstStyle/>
          <a:p>
            <a:pPr>
              <a:lnSpc>
                <a:spcPct val="150000"/>
              </a:lnSpc>
              <a:spcAft>
                <a:spcPts val="0"/>
              </a:spcAft>
            </a:pPr>
            <a:r>
              <a:rPr lang="en-GB">
                <a:latin typeface="Calibri" panose="020F0502020204030204" pitchFamily="34" charset="0"/>
                <a:ea typeface="Calibri" panose="020F0502020204030204" pitchFamily="34" charset="0"/>
                <a:cs typeface="Times New Roman" panose="02020603050405020304" pitchFamily="18" charset="0"/>
              </a:rPr>
              <a:t/>
            </a:r>
            <a:br>
              <a:rPr lang="en-GB">
                <a:latin typeface="Calibri" panose="020F0502020204030204" pitchFamily="34" charset="0"/>
                <a:ea typeface="Calibri" panose="020F0502020204030204" pitchFamily="34" charset="0"/>
                <a:cs typeface="Times New Roman" panose="02020603050405020304" pitchFamily="18" charset="0"/>
              </a:rPr>
            </a:br>
            <a:r>
              <a:rPr lang="en-GB">
                <a:latin typeface="Calibri" panose="020F0502020204030204" pitchFamily="34" charset="0"/>
                <a:ea typeface="Calibri" panose="020F0502020204030204" pitchFamily="34" charset="0"/>
                <a:cs typeface="Calibri" panose="020F0502020204030204" pitchFamily="34" charset="0"/>
              </a:rPr>
              <a:t> </a:t>
            </a:r>
            <a:r>
              <a:rPr lang="en-GB">
                <a:latin typeface="Calibri" panose="020F0502020204030204" pitchFamily="34" charset="0"/>
                <a:ea typeface="Calibri" panose="020F0502020204030204" pitchFamily="34" charset="0"/>
                <a:cs typeface="Times New Roman" panose="02020603050405020304" pitchFamily="18" charset="0"/>
              </a:rPr>
              <a:t/>
            </a:r>
            <a:br>
              <a:rPr lang="en-GB">
                <a:latin typeface="Calibri" panose="020F0502020204030204" pitchFamily="34" charset="0"/>
                <a:ea typeface="Calibri" panose="020F0502020204030204" pitchFamily="34" charset="0"/>
                <a:cs typeface="Times New Roman" panose="02020603050405020304" pitchFamily="18" charset="0"/>
              </a:rPr>
            </a:br>
            <a:r>
              <a:rPr lang="en-GB">
                <a:latin typeface="Calibri" panose="020F0502020204030204" pitchFamily="34" charset="0"/>
                <a:ea typeface="Calibri" panose="020F0502020204030204" pitchFamily="34" charset="0"/>
                <a:cs typeface="Calibri" panose="020F0502020204030204" pitchFamily="34" charset="0"/>
              </a:rPr>
              <a:t> </a:t>
            </a:r>
            <a:br>
              <a:rPr lang="en-GB">
                <a:latin typeface="Calibri" panose="020F0502020204030204" pitchFamily="34" charset="0"/>
                <a:ea typeface="Calibri" panose="020F0502020204030204" pitchFamily="34" charset="0"/>
                <a:cs typeface="Calibri" panose="020F0502020204030204" pitchFamily="34" charset="0"/>
              </a:rPr>
            </a:br>
            <a:r>
              <a:rPr lang="en-GB">
                <a:latin typeface="Calibri" panose="020F0502020204030204" pitchFamily="34" charset="0"/>
                <a:ea typeface="Calibri" panose="020F0502020204030204" pitchFamily="34" charset="0"/>
                <a:cs typeface="Calibri" panose="020F0502020204030204" pitchFamily="34" charset="0"/>
              </a:rPr>
              <a:t/>
            </a:r>
            <a:br>
              <a:rPr lang="en-GB">
                <a:latin typeface="Calibri" panose="020F0502020204030204" pitchFamily="34" charset="0"/>
                <a:ea typeface="Calibri" panose="020F0502020204030204" pitchFamily="34" charset="0"/>
                <a:cs typeface="Calibri" panose="020F0502020204030204" pitchFamily="34" charset="0"/>
              </a:rPr>
            </a:br>
            <a:r>
              <a:rPr lang="en-GB">
                <a:latin typeface="Calibri" panose="020F0502020204030204" pitchFamily="34" charset="0"/>
                <a:ea typeface="Calibri" panose="020F0502020204030204" pitchFamily="34" charset="0"/>
                <a:cs typeface="Calibri" panose="020F0502020204030204" pitchFamily="34" charset="0"/>
              </a:rPr>
              <a:t/>
            </a:r>
            <a:br>
              <a:rPr lang="en-GB">
                <a:latin typeface="Calibri" panose="020F0502020204030204" pitchFamily="34" charset="0"/>
                <a:ea typeface="Calibri" panose="020F0502020204030204" pitchFamily="34" charset="0"/>
                <a:cs typeface="Calibri" panose="020F0502020204030204" pitchFamily="34" charset="0"/>
              </a:rPr>
            </a:br>
            <a:r>
              <a:rPr lang="en-GB">
                <a:latin typeface="Calibri" panose="020F0502020204030204" pitchFamily="34" charset="0"/>
                <a:ea typeface="Calibri" panose="020F0502020204030204" pitchFamily="34" charset="0"/>
                <a:cs typeface="Calibri" panose="020F0502020204030204" pitchFamily="34" charset="0"/>
              </a:rPr>
              <a:t/>
            </a:r>
            <a:br>
              <a:rPr lang="en-GB">
                <a:latin typeface="Calibri" panose="020F0502020204030204" pitchFamily="34" charset="0"/>
                <a:ea typeface="Calibri" panose="020F0502020204030204" pitchFamily="34" charset="0"/>
                <a:cs typeface="Calibri" panose="020F0502020204030204" pitchFamily="34" charset="0"/>
              </a:rPr>
            </a:br>
            <a:r>
              <a:rPr lang="en-GB">
                <a:latin typeface="Calibri" panose="020F0502020204030204" pitchFamily="34" charset="0"/>
                <a:ea typeface="Calibri" panose="020F0502020204030204" pitchFamily="34" charset="0"/>
                <a:cs typeface="Calibri" panose="020F0502020204030204" pitchFamily="34" charset="0"/>
              </a:rPr>
              <a:t/>
            </a:r>
            <a:br>
              <a:rPr lang="en-GB">
                <a:latin typeface="Calibri" panose="020F0502020204030204" pitchFamily="34" charset="0"/>
                <a:ea typeface="Calibri" panose="020F0502020204030204" pitchFamily="34" charset="0"/>
                <a:cs typeface="Calibri" panose="020F0502020204030204" pitchFamily="34" charset="0"/>
              </a:rPr>
            </a:br>
            <a:r>
              <a:rPr lang="en-GB">
                <a:latin typeface="Calibri" panose="020F0502020204030204" pitchFamily="34" charset="0"/>
                <a:ea typeface="Calibri" panose="020F0502020204030204" pitchFamily="34" charset="0"/>
                <a:cs typeface="Calibri" panose="020F0502020204030204" pitchFamily="34" charset="0"/>
              </a:rPr>
              <a:t/>
            </a:r>
            <a:br>
              <a:rPr lang="en-GB">
                <a:latin typeface="Calibri" panose="020F0502020204030204" pitchFamily="34" charset="0"/>
                <a:ea typeface="Calibri" panose="020F0502020204030204" pitchFamily="34" charset="0"/>
                <a:cs typeface="Calibri" panose="020F0502020204030204" pitchFamily="34" charset="0"/>
              </a:rPr>
            </a:br>
            <a:r>
              <a:rPr lang="en-GB">
                <a:latin typeface="Calibri" panose="020F0502020204030204" pitchFamily="34" charset="0"/>
                <a:ea typeface="Calibri" panose="020F0502020204030204" pitchFamily="34" charset="0"/>
                <a:cs typeface="Times New Roman" panose="02020603050405020304" pitchFamily="18" charset="0"/>
              </a:rPr>
              <a:t/>
            </a:r>
            <a:br>
              <a:rPr lang="en-GB">
                <a:latin typeface="Calibri" panose="020F0502020204030204" pitchFamily="34" charset="0"/>
                <a:ea typeface="Calibri" panose="020F0502020204030204" pitchFamily="34" charset="0"/>
                <a:cs typeface="Times New Roman" panose="02020603050405020304" pitchFamily="18" charset="0"/>
              </a:rPr>
            </a:br>
            <a:r>
              <a:rPr lang="en-GB">
                <a:latin typeface="Calibri" panose="020F0502020204030204" pitchFamily="34" charset="0"/>
                <a:ea typeface="Calibri" panose="020F0502020204030204" pitchFamily="34" charset="0"/>
                <a:cs typeface="Calibri" panose="020F0502020204030204" pitchFamily="34" charset="0"/>
              </a:rPr>
              <a:t> </a:t>
            </a:r>
            <a:r>
              <a:rPr lang="en-GB">
                <a:latin typeface="Calibri" panose="020F0502020204030204" pitchFamily="34" charset="0"/>
                <a:ea typeface="Calibri" panose="020F0502020204030204" pitchFamily="34" charset="0"/>
                <a:cs typeface="Times New Roman" panose="02020603050405020304" pitchFamily="18" charset="0"/>
              </a:rPr>
              <a:t/>
            </a:r>
            <a:br>
              <a:rPr lang="en-GB">
                <a:latin typeface="Calibri" panose="020F0502020204030204" pitchFamily="34" charset="0"/>
                <a:ea typeface="Calibri" panose="020F0502020204030204" pitchFamily="34" charset="0"/>
                <a:cs typeface="Times New Roman" panose="02020603050405020304" pitchFamily="18" charset="0"/>
              </a:rPr>
            </a:br>
            <a:r>
              <a:rPr lang="en-GB">
                <a:latin typeface="Calibri" panose="020F0502020204030204" pitchFamily="34" charset="0"/>
                <a:ea typeface="Calibri" panose="020F0502020204030204" pitchFamily="34" charset="0"/>
                <a:cs typeface="Times New Roman" panose="02020603050405020304" pitchFamily="18" charset="0"/>
              </a:rPr>
              <a:t/>
            </a:r>
            <a:br>
              <a:rPr lang="en-GB">
                <a:latin typeface="Calibri" panose="020F0502020204030204" pitchFamily="34" charset="0"/>
                <a:ea typeface="Calibri" panose="020F0502020204030204" pitchFamily="34" charset="0"/>
                <a:cs typeface="Times New Roman" panose="02020603050405020304" pitchFamily="18" charset="0"/>
              </a:rPr>
            </a:br>
            <a:r>
              <a:rPr lang="en-GB">
                <a:latin typeface="Calibri" panose="020F0502020204030204" pitchFamily="34" charset="0"/>
                <a:ea typeface="Calibri" panose="020F0502020204030204" pitchFamily="34" charset="0"/>
                <a:cs typeface="Times New Roman" panose="02020603050405020304" pitchFamily="18" charset="0"/>
              </a:rPr>
              <a:t/>
            </a:r>
            <a:br>
              <a:rPr lang="en-GB">
                <a:latin typeface="Calibri" panose="020F0502020204030204" pitchFamily="34" charset="0"/>
                <a:ea typeface="Calibri" panose="020F0502020204030204" pitchFamily="34" charset="0"/>
                <a:cs typeface="Times New Roman" panose="02020603050405020304" pitchFamily="18" charset="0"/>
              </a:rPr>
            </a:br>
            <a:r>
              <a:rPr lang="en-GB">
                <a:latin typeface="Calibri" panose="020F0502020204030204" pitchFamily="34" charset="0"/>
                <a:ea typeface="Calibri" panose="020F0502020204030204" pitchFamily="34" charset="0"/>
                <a:cs typeface="Times New Roman" panose="02020603050405020304" pitchFamily="18" charset="0"/>
              </a:rPr>
              <a:t/>
            </a:r>
            <a:br>
              <a:rPr lang="en-GB">
                <a:latin typeface="Calibri" panose="020F0502020204030204" pitchFamily="34" charset="0"/>
                <a:ea typeface="Calibri" panose="020F0502020204030204" pitchFamily="34" charset="0"/>
                <a:cs typeface="Times New Roman" panose="02020603050405020304" pitchFamily="18" charset="0"/>
              </a:rPr>
            </a:br>
            <a:r>
              <a:rPr lang="en-GB">
                <a:latin typeface="Calibri" panose="020F0502020204030204" pitchFamily="34" charset="0"/>
                <a:ea typeface="Calibri" panose="020F0502020204030204" pitchFamily="34" charset="0"/>
                <a:cs typeface="Times New Roman" panose="02020603050405020304" pitchFamily="18" charset="0"/>
              </a:rPr>
              <a:t/>
            </a:r>
            <a:br>
              <a:rPr lang="en-GB">
                <a:latin typeface="Calibri" panose="020F0502020204030204" pitchFamily="34" charset="0"/>
                <a:ea typeface="Calibri" panose="020F0502020204030204" pitchFamily="34" charset="0"/>
                <a:cs typeface="Times New Roman" panose="02020603050405020304" pitchFamily="18" charset="0"/>
              </a:rPr>
            </a:br>
            <a:r>
              <a:rPr lang="en-GB">
                <a:latin typeface="Calibri" panose="020F0502020204030204" pitchFamily="34" charset="0"/>
                <a:ea typeface="Calibri" panose="020F0502020204030204" pitchFamily="34" charset="0"/>
                <a:cs typeface="Times New Roman" panose="02020603050405020304" pitchFamily="18" charset="0"/>
              </a:rPr>
              <a:t/>
            </a:r>
            <a:br>
              <a:rPr lang="en-GB">
                <a:latin typeface="Calibri" panose="020F0502020204030204" pitchFamily="34" charset="0"/>
                <a:ea typeface="Calibri" panose="020F0502020204030204" pitchFamily="34" charset="0"/>
                <a:cs typeface="Times New Roman" panose="02020603050405020304" pitchFamily="18" charset="0"/>
              </a:rPr>
            </a:br>
            <a:r>
              <a:rPr lang="en-GB" sz="3000">
                <a:latin typeface="Calibri" panose="020F0502020204030204" pitchFamily="34" charset="0"/>
                <a:ea typeface="Calibri" panose="020F0502020204030204" pitchFamily="34" charset="0"/>
                <a:cs typeface="Calibri" panose="020F0502020204030204" pitchFamily="34" charset="0"/>
              </a:rPr>
              <a:t>According to the Pollard (2008) literature there are five separate strategies of formative assessment in school education:</a:t>
            </a:r>
            <a:endParaRPr lang="en-GB" sz="3000">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p:txBody>
          <a:bodyPr>
            <a:normAutofit fontScale="85000" lnSpcReduction="10000"/>
          </a:bodyPr>
          <a:lstStyle/>
          <a:p>
            <a:pPr marL="0" lvl="0" indent="0">
              <a:lnSpc>
                <a:spcPct val="150000"/>
              </a:lnSpc>
              <a:spcAft>
                <a:spcPts val="0"/>
              </a:spcAft>
              <a:buNone/>
            </a:pPr>
            <a:r>
              <a:rPr lang="en-GB"/>
              <a:t>1) </a:t>
            </a:r>
            <a:r>
              <a:rPr lang="en-GB">
                <a:latin typeface="Calibri" panose="020F0502020204030204" pitchFamily="34" charset="0"/>
                <a:ea typeface="Calibri" panose="020F0502020204030204" pitchFamily="34" charset="0"/>
                <a:cs typeface="Calibri" panose="020F0502020204030204" pitchFamily="34" charset="0"/>
              </a:rPr>
              <a:t>Adjusting teaching to take into account learning – implementing the plans to meet learners’ needs.</a:t>
            </a:r>
            <a:endParaRPr lang="en-GB">
              <a:latin typeface="Calibri" panose="020F0502020204030204" pitchFamily="34" charset="0"/>
              <a:ea typeface="Calibri" panose="020F0502020204030204" pitchFamily="34" charset="0"/>
              <a:cs typeface="Times New Roman" panose="02020603050405020304" pitchFamily="18" charset="0"/>
            </a:endParaRPr>
          </a:p>
          <a:p>
            <a:pPr marL="0" lvl="0" indent="0">
              <a:buNone/>
            </a:pPr>
            <a:r>
              <a:rPr lang="en-GB"/>
              <a:t>2) </a:t>
            </a:r>
            <a:r>
              <a:rPr lang="en-GB">
                <a:latin typeface="Calibri" panose="020F0502020204030204" pitchFamily="34" charset="0"/>
                <a:ea typeface="Calibri" panose="020F0502020204030204" pitchFamily="34" charset="0"/>
                <a:cs typeface="Calibri" panose="020F0502020204030204" pitchFamily="34" charset="0"/>
              </a:rPr>
              <a:t>Sharing lesson aims and objectives – According to Sadler’s (1989) he stated that pupil’s level of attainment is improved when  pupil’s understand the aim or goal and what they need to do to reach it.  “… We need to be clear about our aims for students’ learning- not just what we want them to learn, but how we want them to learn…”(Clarke, 2008)</a:t>
            </a:r>
            <a:endParaRPr lang="en-GB">
              <a:latin typeface="Calibri" panose="020F0502020204030204" pitchFamily="34" charset="0"/>
              <a:ea typeface="Calibri" panose="020F0502020204030204" pitchFamily="34" charset="0"/>
              <a:cs typeface="Times New Roman" panose="02020603050405020304" pitchFamily="18" charset="0"/>
            </a:endParaRPr>
          </a:p>
          <a:p>
            <a:pPr marL="0" lvl="0" indent="0">
              <a:buNone/>
            </a:pPr>
            <a:r>
              <a:rPr lang="en-GB"/>
              <a:t>3) </a:t>
            </a:r>
            <a:r>
              <a:rPr lang="en-GB">
                <a:latin typeface="Calibri" panose="020F0502020204030204" pitchFamily="34" charset="0"/>
                <a:ea typeface="Calibri" panose="020F0502020204030204" pitchFamily="34" charset="0"/>
                <a:cs typeface="Calibri" panose="020F0502020204030204" pitchFamily="34" charset="0"/>
              </a:rPr>
              <a:t>Use of effective questioning – questioning can be very effective in assessing each pupil on their subject knowledge. They can either be open that requires detailed response or closed that usually requires one word answer (</a:t>
            </a:r>
            <a:r>
              <a:rPr lang="en-GB">
                <a:latin typeface="Calibri" panose="020F0502020204030204" pitchFamily="34" charset="0"/>
                <a:ea typeface="Calibri" panose="020F0502020204030204" pitchFamily="34" charset="0"/>
                <a:cs typeface="Times New Roman" panose="02020603050405020304" pitchFamily="18" charset="0"/>
              </a:rPr>
              <a:t>Fautley and savage, 2008).</a:t>
            </a:r>
          </a:p>
          <a:p>
            <a:pPr marL="0" lvl="0" indent="0">
              <a:buNone/>
            </a:pPr>
            <a:r>
              <a:rPr lang="en-GB"/>
              <a:t>4) </a:t>
            </a:r>
            <a:r>
              <a:rPr lang="en-GB">
                <a:solidFill>
                  <a:srgbClr val="FFFF00"/>
                </a:solidFill>
                <a:latin typeface="Calibri" panose="020F0502020204030204" pitchFamily="34" charset="0"/>
                <a:ea typeface="Calibri" panose="020F0502020204030204" pitchFamily="34" charset="0"/>
                <a:cs typeface="Calibri" panose="020F0502020204030204" pitchFamily="34" charset="0"/>
              </a:rPr>
              <a:t>Self- assessment and peer- assessment – this is proven to be an effective use of formative assessment, but only when the pupils understand the learning objectives ( strategy b)</a:t>
            </a:r>
            <a:endParaRPr lang="en-GB">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pPr marL="0" lvl="0" indent="0">
              <a:buNone/>
            </a:pPr>
            <a:r>
              <a:rPr lang="en-GB"/>
              <a:t>5) </a:t>
            </a:r>
            <a:r>
              <a:rPr lang="en-GB">
                <a:latin typeface="Calibri" panose="020F0502020204030204" pitchFamily="34" charset="0"/>
                <a:ea typeface="Calibri" panose="020F0502020204030204" pitchFamily="34" charset="0"/>
                <a:cs typeface="Calibri" panose="020F0502020204030204" pitchFamily="34" charset="0"/>
              </a:rPr>
              <a:t>Feedback and marking – According to the </a:t>
            </a:r>
            <a:r>
              <a:rPr lang="en-GB" err="1">
                <a:latin typeface="Calibri" panose="020F0502020204030204" pitchFamily="34" charset="0"/>
                <a:ea typeface="Calibri" panose="020F0502020204030204" pitchFamily="34" charset="0"/>
                <a:cs typeface="Calibri" panose="020F0502020204030204" pitchFamily="34" charset="0"/>
              </a:rPr>
              <a:t>AfL</a:t>
            </a:r>
            <a:r>
              <a:rPr lang="en-GB">
                <a:latin typeface="Calibri" panose="020F0502020204030204" pitchFamily="34" charset="0"/>
                <a:ea typeface="Calibri" panose="020F0502020204030204" pitchFamily="34" charset="0"/>
                <a:cs typeface="Calibri" panose="020F0502020204030204" pitchFamily="34" charset="0"/>
              </a:rPr>
              <a:t> checklist report (2008) it states “Feedback is most effective when it confirms that pupils are on the right track and when it stimulates correction or improvement of a piece of work”.  Marking coursework or homework can also be formative assessment when it is given constructive feedback on how to improve. If there are no comments, then it is no more than summative assessment</a:t>
            </a:r>
            <a:r>
              <a:rPr lang="en-GB" sz="2400">
                <a:latin typeface="Calibri" panose="020F0502020204030204" pitchFamily="34" charset="0"/>
                <a:ea typeface="Calibri" panose="020F0502020204030204" pitchFamily="34" charset="0"/>
                <a:cs typeface="Calibri" panose="020F0502020204030204" pitchFamily="34" charset="0"/>
              </a:rPr>
              <a:t>.</a:t>
            </a:r>
            <a:endParaRPr lang="en-GB" sz="240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a:p>
        </p:txBody>
      </p:sp>
    </p:spTree>
    <p:extLst>
      <p:ext uri="{BB962C8B-B14F-4D97-AF65-F5344CB8AC3E}">
        <p14:creationId xmlns:p14="http://schemas.microsoft.com/office/powerpoint/2010/main" val="34078004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5427" y="2258664"/>
            <a:ext cx="11347269" cy="4599336"/>
          </a:xfrm>
          <a:prstGeom prst="rect">
            <a:avLst/>
          </a:prstGeom>
        </p:spPr>
        <p:txBody>
          <a:bodyPr wrap="square">
            <a:spAutoFit/>
          </a:bodyPr>
          <a:lstStyle/>
          <a:p>
            <a:pPr algn="ctr">
              <a:lnSpc>
                <a:spcPct val="150000"/>
              </a:lnSpc>
              <a:spcAft>
                <a:spcPts val="1000"/>
              </a:spcAft>
            </a:pPr>
            <a:r>
              <a:rPr lang="en-GB" sz="2800">
                <a:latin typeface="Calibri" panose="020F0502020204030204" pitchFamily="34" charset="0"/>
                <a:ea typeface="Calibri" panose="020F0502020204030204" pitchFamily="34" charset="0"/>
                <a:cs typeface="Calibri" panose="020F0502020204030204" pitchFamily="34" charset="0"/>
              </a:rPr>
              <a:t>Self- assessment and peer-assessment is another strategy deemed as an important part of formative assessment. </a:t>
            </a:r>
          </a:p>
          <a:p>
            <a:pPr algn="ctr">
              <a:lnSpc>
                <a:spcPct val="150000"/>
              </a:lnSpc>
              <a:spcAft>
                <a:spcPts val="1000"/>
              </a:spcAft>
            </a:pPr>
            <a:r>
              <a:rPr lang="en-GB" sz="2800">
                <a:latin typeface="Calibri" panose="020F0502020204030204" pitchFamily="34" charset="0"/>
                <a:ea typeface="Calibri" panose="020F0502020204030204" pitchFamily="34" charset="0"/>
                <a:cs typeface="Calibri" panose="020F0502020204030204" pitchFamily="34" charset="0"/>
              </a:rPr>
              <a:t>This strategy is supported by Sadler (1993), “self-assessment is essential for progress as a learner: for understanding of selves as learners, for an increasingly complex understanding of tasks and learning goals, and for strategic knowledge of how to go about improving”. </a:t>
            </a:r>
          </a:p>
          <a:p>
            <a:pPr>
              <a:lnSpc>
                <a:spcPct val="150000"/>
              </a:lnSpc>
              <a:spcAft>
                <a:spcPts val="1000"/>
              </a:spcAft>
            </a:pPr>
            <a:endParaRPr lang="en-GB">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588763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19092"/>
          </a:xfrm>
        </p:spPr>
        <p:txBody>
          <a:bodyPr/>
          <a:lstStyle/>
          <a:p>
            <a:pPr algn="ctr"/>
            <a:r>
              <a:rPr lang="en-GB">
                <a:latin typeface="OpenDyslexicAlta" panose="00000500000000000000" pitchFamily="50" charset="0"/>
              </a:rPr>
              <a:t>Examples of Formative Assessment </a:t>
            </a:r>
            <a:r>
              <a:rPr lang="en-GB"/>
              <a:t> </a:t>
            </a: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43693" y="927463"/>
            <a:ext cx="5630091" cy="3214529"/>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6336120" y="927463"/>
            <a:ext cx="5511891" cy="4689566"/>
          </a:xfrm>
          <a:prstGeom prst="rect">
            <a:avLst/>
          </a:prstGeom>
        </p:spPr>
      </p:pic>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555851" y="4010297"/>
            <a:ext cx="4930549" cy="2847703"/>
          </a:xfrm>
          <a:prstGeom prst="rect">
            <a:avLst/>
          </a:prstGeom>
        </p:spPr>
      </p:pic>
    </p:spTree>
    <p:extLst>
      <p:ext uri="{BB962C8B-B14F-4D97-AF65-F5344CB8AC3E}">
        <p14:creationId xmlns:p14="http://schemas.microsoft.com/office/powerpoint/2010/main" val="3623439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Feedback: Learning Points</a:t>
            </a:r>
          </a:p>
        </p:txBody>
      </p:sp>
      <p:sp>
        <p:nvSpPr>
          <p:cNvPr id="3" name="Content Placeholder 2"/>
          <p:cNvSpPr>
            <a:spLocks noGrp="1"/>
          </p:cNvSpPr>
          <p:nvPr>
            <p:ph idx="1"/>
          </p:nvPr>
        </p:nvSpPr>
        <p:spPr/>
        <p:txBody>
          <a:bodyPr/>
          <a:lstStyle/>
          <a:p>
            <a:r>
              <a:rPr lang="en-GB" sz="2800" b="1"/>
              <a:t>Student voice showed that students do like written feedback and they act upon targets / comments</a:t>
            </a:r>
            <a:endParaRPr lang="en-US"/>
          </a:p>
          <a:p>
            <a:r>
              <a:rPr lang="en-GB" sz="2800" b="1"/>
              <a:t>They also like the opportunity to discuss results and progress verbally.</a:t>
            </a:r>
          </a:p>
          <a:p>
            <a:r>
              <a:rPr lang="en-GB" sz="2800" b="1"/>
              <a:t>Students are not always keen on peer assessment – depends on the class. They like to choose their own peer</a:t>
            </a:r>
          </a:p>
          <a:p>
            <a:endParaRPr lang="en-GB"/>
          </a:p>
          <a:p>
            <a:pPr marL="0" indent="0">
              <a:buNone/>
            </a:pPr>
            <a:endParaRPr lang="en-GB"/>
          </a:p>
        </p:txBody>
      </p:sp>
    </p:spTree>
    <p:extLst>
      <p:ext uri="{BB962C8B-B14F-4D97-AF65-F5344CB8AC3E}">
        <p14:creationId xmlns:p14="http://schemas.microsoft.com/office/powerpoint/2010/main" val="31551856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DE78F-B418-4AA3-8306-08BB7B341FE3}"/>
              </a:ext>
            </a:extLst>
          </p:cNvPr>
          <p:cNvSpPr>
            <a:spLocks noGrp="1"/>
          </p:cNvSpPr>
          <p:nvPr>
            <p:ph type="title"/>
          </p:nvPr>
        </p:nvSpPr>
        <p:spPr/>
        <p:txBody>
          <a:bodyPr/>
          <a:lstStyle/>
          <a:p>
            <a:r>
              <a:rPr lang="en-GB"/>
              <a:t>           </a:t>
            </a:r>
            <a:r>
              <a:rPr lang="en-GB" u="sng"/>
              <a:t>Subject specific research</a:t>
            </a:r>
          </a:p>
        </p:txBody>
      </p:sp>
      <p:sp>
        <p:nvSpPr>
          <p:cNvPr id="6" name="Content Placeholder 5"/>
          <p:cNvSpPr>
            <a:spLocks noGrp="1"/>
          </p:cNvSpPr>
          <p:nvPr>
            <p:ph idx="1"/>
          </p:nvPr>
        </p:nvSpPr>
        <p:spPr/>
        <p:txBody>
          <a:bodyPr/>
          <a:lstStyle/>
          <a:p>
            <a:r>
              <a:rPr lang="en-GB" sz="3000"/>
              <a:t>The aim of this study was to find out how our year 7 students work was assessed at primary school.  Also to look at the different methods used to show how students work was assessed to show progress.</a:t>
            </a:r>
          </a:p>
          <a:p>
            <a:r>
              <a:rPr lang="en-GB" sz="3000"/>
              <a:t>Students completed a questionnaire in lesson.</a:t>
            </a:r>
          </a:p>
          <a:p>
            <a:endParaRPr lang="en-GB"/>
          </a:p>
        </p:txBody>
      </p:sp>
      <p:pic>
        <p:nvPicPr>
          <p:cNvPr id="7" name="Picture 6">
            <a:extLst>
              <a:ext uri="{FF2B5EF4-FFF2-40B4-BE49-F238E27FC236}">
                <a16:creationId xmlns:a16="http://schemas.microsoft.com/office/drawing/2014/main" id="{CD36EC82-E552-49E0-8B1A-5DB4DA3081F6}"/>
              </a:ext>
            </a:extLst>
          </p:cNvPr>
          <p:cNvPicPr>
            <a:picLocks noChangeAspect="1"/>
          </p:cNvPicPr>
          <p:nvPr/>
        </p:nvPicPr>
        <p:blipFill>
          <a:blip r:embed="rId2"/>
          <a:stretch>
            <a:fillRect/>
          </a:stretch>
        </p:blipFill>
        <p:spPr>
          <a:xfrm>
            <a:off x="128840" y="0"/>
            <a:ext cx="1362320" cy="2007082"/>
          </a:xfrm>
          <a:prstGeom prst="rect">
            <a:avLst/>
          </a:prstGeom>
        </p:spPr>
      </p:pic>
      <p:pic>
        <p:nvPicPr>
          <p:cNvPr id="8" name="Picture 7">
            <a:extLst>
              <a:ext uri="{FF2B5EF4-FFF2-40B4-BE49-F238E27FC236}">
                <a16:creationId xmlns:a16="http://schemas.microsoft.com/office/drawing/2014/main" id="{3BEB9E4C-6901-42D4-A930-F2951AC95D23}"/>
              </a:ext>
            </a:extLst>
          </p:cNvPr>
          <p:cNvPicPr>
            <a:picLocks noChangeAspect="1"/>
          </p:cNvPicPr>
          <p:nvPr/>
        </p:nvPicPr>
        <p:blipFill>
          <a:blip r:embed="rId3"/>
          <a:stretch>
            <a:fillRect/>
          </a:stretch>
        </p:blipFill>
        <p:spPr>
          <a:xfrm>
            <a:off x="9428768" y="203200"/>
            <a:ext cx="2667000" cy="1838325"/>
          </a:xfrm>
          <a:prstGeom prst="rect">
            <a:avLst/>
          </a:prstGeom>
        </p:spPr>
      </p:pic>
    </p:spTree>
    <p:extLst>
      <p:ext uri="{BB962C8B-B14F-4D97-AF65-F5344CB8AC3E}">
        <p14:creationId xmlns:p14="http://schemas.microsoft.com/office/powerpoint/2010/main" val="5085806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DE78F-B418-4AA3-8306-08BB7B341FE3}"/>
              </a:ext>
            </a:extLst>
          </p:cNvPr>
          <p:cNvSpPr>
            <a:spLocks noGrp="1"/>
          </p:cNvSpPr>
          <p:nvPr>
            <p:ph type="title"/>
          </p:nvPr>
        </p:nvSpPr>
        <p:spPr/>
        <p:txBody>
          <a:bodyPr/>
          <a:lstStyle/>
          <a:p>
            <a:r>
              <a:rPr lang="en-GB" u="sng"/>
              <a:t>Primary school findings.</a:t>
            </a:r>
            <a:br>
              <a:rPr lang="en-GB" u="sng"/>
            </a:br>
            <a:r>
              <a:rPr lang="en-GB" u="sng"/>
              <a:t>How work is assessed at primary.</a:t>
            </a:r>
          </a:p>
        </p:txBody>
      </p:sp>
      <p:sp>
        <p:nvSpPr>
          <p:cNvPr id="3" name="Content Placeholder 2">
            <a:extLst>
              <a:ext uri="{FF2B5EF4-FFF2-40B4-BE49-F238E27FC236}">
                <a16:creationId xmlns:a16="http://schemas.microsoft.com/office/drawing/2014/main" id="{E262ED7C-7356-4CBE-8E00-66B475DB2382}"/>
              </a:ext>
            </a:extLst>
          </p:cNvPr>
          <p:cNvSpPr>
            <a:spLocks noGrp="1"/>
          </p:cNvSpPr>
          <p:nvPr>
            <p:ph idx="1"/>
          </p:nvPr>
        </p:nvSpPr>
        <p:spPr>
          <a:xfrm>
            <a:off x="818712" y="2693419"/>
            <a:ext cx="10554574" cy="3636511"/>
          </a:xfrm>
        </p:spPr>
        <p:txBody>
          <a:bodyPr/>
          <a:lstStyle/>
          <a:p>
            <a:r>
              <a:rPr lang="en-GB"/>
              <a:t>Out of Miss Shaw’s year 7 class the majority of students said that more often than not their work was assessed by written teacher assessment in their class books.</a:t>
            </a:r>
          </a:p>
          <a:p>
            <a:r>
              <a:rPr lang="en-GB"/>
              <a:t>Six students said they received regular verbal feedback from their class teacher.</a:t>
            </a:r>
          </a:p>
          <a:p>
            <a:r>
              <a:rPr lang="en-GB"/>
              <a:t>Seven students said they received both regular verbal and written feedback. </a:t>
            </a:r>
          </a:p>
          <a:p>
            <a:endParaRPr lang="en-GB"/>
          </a:p>
          <a:p>
            <a:endParaRPr lang="en-GB"/>
          </a:p>
          <a:p>
            <a:endParaRPr lang="en-GB"/>
          </a:p>
          <a:p>
            <a:endParaRPr lang="en-GB"/>
          </a:p>
          <a:p>
            <a:endParaRPr lang="en-GB"/>
          </a:p>
          <a:p>
            <a:endParaRPr lang="en-GB"/>
          </a:p>
          <a:p>
            <a:endParaRPr lang="en-GB"/>
          </a:p>
        </p:txBody>
      </p:sp>
      <p:pic>
        <p:nvPicPr>
          <p:cNvPr id="4" name="Picture 3">
            <a:extLst>
              <a:ext uri="{FF2B5EF4-FFF2-40B4-BE49-F238E27FC236}">
                <a16:creationId xmlns:a16="http://schemas.microsoft.com/office/drawing/2014/main" id="{47CC01DA-AD07-49A4-87C5-031A9CC1FE43}"/>
              </a:ext>
            </a:extLst>
          </p:cNvPr>
          <p:cNvPicPr>
            <a:picLocks noChangeAspect="1"/>
          </p:cNvPicPr>
          <p:nvPr/>
        </p:nvPicPr>
        <p:blipFill>
          <a:blip r:embed="rId2"/>
          <a:stretch>
            <a:fillRect/>
          </a:stretch>
        </p:blipFill>
        <p:spPr>
          <a:xfrm>
            <a:off x="2709241" y="4511675"/>
            <a:ext cx="2400300" cy="1800225"/>
          </a:xfrm>
          <a:prstGeom prst="rect">
            <a:avLst/>
          </a:prstGeom>
        </p:spPr>
      </p:pic>
      <p:pic>
        <p:nvPicPr>
          <p:cNvPr id="5" name="Picture 4">
            <a:extLst>
              <a:ext uri="{FF2B5EF4-FFF2-40B4-BE49-F238E27FC236}">
                <a16:creationId xmlns:a16="http://schemas.microsoft.com/office/drawing/2014/main" id="{80D1A065-11B8-4DC8-9D81-55FC2EE3494B}"/>
              </a:ext>
            </a:extLst>
          </p:cNvPr>
          <p:cNvPicPr>
            <a:picLocks noChangeAspect="1"/>
          </p:cNvPicPr>
          <p:nvPr/>
        </p:nvPicPr>
        <p:blipFill>
          <a:blip r:embed="rId3"/>
          <a:stretch>
            <a:fillRect/>
          </a:stretch>
        </p:blipFill>
        <p:spPr>
          <a:xfrm>
            <a:off x="7984503" y="4511675"/>
            <a:ext cx="1753385" cy="1800224"/>
          </a:xfrm>
          <a:prstGeom prst="rect">
            <a:avLst/>
          </a:prstGeom>
        </p:spPr>
      </p:pic>
    </p:spTree>
    <p:extLst>
      <p:ext uri="{BB962C8B-B14F-4D97-AF65-F5344CB8AC3E}">
        <p14:creationId xmlns:p14="http://schemas.microsoft.com/office/powerpoint/2010/main" val="11207073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27F65-A4C6-4F49-BC0E-7E510277F1E8}"/>
              </a:ext>
            </a:extLst>
          </p:cNvPr>
          <p:cNvSpPr>
            <a:spLocks noGrp="1"/>
          </p:cNvSpPr>
          <p:nvPr>
            <p:ph type="title"/>
          </p:nvPr>
        </p:nvSpPr>
        <p:spPr/>
        <p:txBody>
          <a:bodyPr>
            <a:normAutofit fontScale="90000"/>
          </a:bodyPr>
          <a:lstStyle/>
          <a:p>
            <a:r>
              <a:rPr lang="en-GB" u="sng"/>
              <a:t>What type of assessment helped you make the most progress?</a:t>
            </a:r>
          </a:p>
        </p:txBody>
      </p:sp>
      <p:sp>
        <p:nvSpPr>
          <p:cNvPr id="3" name="Subtitle 2">
            <a:extLst>
              <a:ext uri="{FF2B5EF4-FFF2-40B4-BE49-F238E27FC236}">
                <a16:creationId xmlns:a16="http://schemas.microsoft.com/office/drawing/2014/main" id="{3D0B7382-AB92-4D7C-BFC4-ADC2EEC94F89}"/>
              </a:ext>
            </a:extLst>
          </p:cNvPr>
          <p:cNvSpPr>
            <a:spLocks noGrp="1"/>
          </p:cNvSpPr>
          <p:nvPr>
            <p:ph idx="1"/>
          </p:nvPr>
        </p:nvSpPr>
        <p:spPr/>
        <p:txBody>
          <a:bodyPr>
            <a:normAutofit/>
          </a:bodyPr>
          <a:lstStyle/>
          <a:p>
            <a:r>
              <a:rPr lang="en-GB" sz="3000"/>
              <a:t>The overwhelming response from 13 students was that written teacher assessment helped students progress.</a:t>
            </a:r>
          </a:p>
          <a:p>
            <a:r>
              <a:rPr lang="en-GB" sz="3000"/>
              <a:t>2 boys thought verbal feedback helped them make progress in lessons and 2 students said they thought both written and verbal also helped them make further progress.   </a:t>
            </a:r>
          </a:p>
        </p:txBody>
      </p:sp>
      <p:pic>
        <p:nvPicPr>
          <p:cNvPr id="4" name="Picture 3">
            <a:extLst>
              <a:ext uri="{FF2B5EF4-FFF2-40B4-BE49-F238E27FC236}">
                <a16:creationId xmlns:a16="http://schemas.microsoft.com/office/drawing/2014/main" id="{F93E45A9-81AF-4C5E-828F-755F2FFEEF45}"/>
              </a:ext>
            </a:extLst>
          </p:cNvPr>
          <p:cNvPicPr>
            <a:picLocks noChangeAspect="1"/>
          </p:cNvPicPr>
          <p:nvPr/>
        </p:nvPicPr>
        <p:blipFill>
          <a:blip r:embed="rId2"/>
          <a:stretch>
            <a:fillRect/>
          </a:stretch>
        </p:blipFill>
        <p:spPr>
          <a:xfrm>
            <a:off x="10266096" y="1196604"/>
            <a:ext cx="1311822" cy="1404366"/>
          </a:xfrm>
          <a:prstGeom prst="rect">
            <a:avLst/>
          </a:prstGeom>
        </p:spPr>
      </p:pic>
    </p:spTree>
    <p:extLst>
      <p:ext uri="{BB962C8B-B14F-4D97-AF65-F5344CB8AC3E}">
        <p14:creationId xmlns:p14="http://schemas.microsoft.com/office/powerpoint/2010/main" val="27967299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06D61-37BD-47F4-852A-80ED44873547}"/>
              </a:ext>
            </a:extLst>
          </p:cNvPr>
          <p:cNvSpPr>
            <a:spLocks noGrp="1"/>
          </p:cNvSpPr>
          <p:nvPr>
            <p:ph type="title"/>
          </p:nvPr>
        </p:nvSpPr>
        <p:spPr/>
        <p:txBody>
          <a:bodyPr/>
          <a:lstStyle/>
          <a:p>
            <a:pPr algn="ctr"/>
            <a:r>
              <a:rPr lang="en-GB" u="sng"/>
              <a:t>Marking work!</a:t>
            </a:r>
          </a:p>
        </p:txBody>
      </p:sp>
      <p:sp>
        <p:nvSpPr>
          <p:cNvPr id="3" name="Subtitle 2">
            <a:extLst>
              <a:ext uri="{FF2B5EF4-FFF2-40B4-BE49-F238E27FC236}">
                <a16:creationId xmlns:a16="http://schemas.microsoft.com/office/drawing/2014/main" id="{AF74023C-A95F-42ED-A230-FE777503B4A0}"/>
              </a:ext>
            </a:extLst>
          </p:cNvPr>
          <p:cNvSpPr>
            <a:spLocks noGrp="1"/>
          </p:cNvSpPr>
          <p:nvPr>
            <p:ph idx="1"/>
          </p:nvPr>
        </p:nvSpPr>
        <p:spPr/>
        <p:txBody>
          <a:bodyPr>
            <a:normAutofit/>
          </a:bodyPr>
          <a:lstStyle/>
          <a:p>
            <a:r>
              <a:rPr lang="en-GB" sz="3000"/>
              <a:t>The class was split on this feedback half said work was marked daily whilst the other half said their work was marked weekly.</a:t>
            </a:r>
          </a:p>
        </p:txBody>
      </p:sp>
      <p:pic>
        <p:nvPicPr>
          <p:cNvPr id="4" name="Picture 3">
            <a:extLst>
              <a:ext uri="{FF2B5EF4-FFF2-40B4-BE49-F238E27FC236}">
                <a16:creationId xmlns:a16="http://schemas.microsoft.com/office/drawing/2014/main" id="{32A1B1F1-3A69-47C4-B33C-90D57B9EE737}"/>
              </a:ext>
            </a:extLst>
          </p:cNvPr>
          <p:cNvPicPr>
            <a:picLocks noChangeAspect="1"/>
          </p:cNvPicPr>
          <p:nvPr/>
        </p:nvPicPr>
        <p:blipFill>
          <a:blip r:embed="rId2"/>
          <a:stretch>
            <a:fillRect/>
          </a:stretch>
        </p:blipFill>
        <p:spPr>
          <a:xfrm>
            <a:off x="4572001" y="4430598"/>
            <a:ext cx="3082564" cy="2356701"/>
          </a:xfrm>
          <a:prstGeom prst="rect">
            <a:avLst/>
          </a:prstGeom>
        </p:spPr>
      </p:pic>
      <p:pic>
        <p:nvPicPr>
          <p:cNvPr id="5" name="Picture 4">
            <a:extLst>
              <a:ext uri="{FF2B5EF4-FFF2-40B4-BE49-F238E27FC236}">
                <a16:creationId xmlns:a16="http://schemas.microsoft.com/office/drawing/2014/main" id="{B31E611E-A6B8-4410-94C9-1FD9171B1205}"/>
              </a:ext>
            </a:extLst>
          </p:cNvPr>
          <p:cNvPicPr>
            <a:picLocks noChangeAspect="1"/>
          </p:cNvPicPr>
          <p:nvPr/>
        </p:nvPicPr>
        <p:blipFill>
          <a:blip r:embed="rId3"/>
          <a:stretch>
            <a:fillRect/>
          </a:stretch>
        </p:blipFill>
        <p:spPr>
          <a:xfrm>
            <a:off x="9520964" y="415361"/>
            <a:ext cx="2294071" cy="1900802"/>
          </a:xfrm>
          <a:prstGeom prst="rect">
            <a:avLst/>
          </a:prstGeom>
        </p:spPr>
      </p:pic>
      <p:pic>
        <p:nvPicPr>
          <p:cNvPr id="6" name="Picture 5">
            <a:extLst>
              <a:ext uri="{FF2B5EF4-FFF2-40B4-BE49-F238E27FC236}">
                <a16:creationId xmlns:a16="http://schemas.microsoft.com/office/drawing/2014/main" id="{00FC21C8-AC84-4821-BEC2-0B0878B4DA70}"/>
              </a:ext>
            </a:extLst>
          </p:cNvPr>
          <p:cNvPicPr>
            <a:picLocks noChangeAspect="1"/>
          </p:cNvPicPr>
          <p:nvPr/>
        </p:nvPicPr>
        <p:blipFill>
          <a:blip r:embed="rId4"/>
          <a:stretch>
            <a:fillRect/>
          </a:stretch>
        </p:blipFill>
        <p:spPr>
          <a:xfrm>
            <a:off x="217553" y="250433"/>
            <a:ext cx="1990725" cy="2047875"/>
          </a:xfrm>
          <a:prstGeom prst="rect">
            <a:avLst/>
          </a:prstGeom>
        </p:spPr>
      </p:pic>
    </p:spTree>
    <p:extLst>
      <p:ext uri="{BB962C8B-B14F-4D97-AF65-F5344CB8AC3E}">
        <p14:creationId xmlns:p14="http://schemas.microsoft.com/office/powerpoint/2010/main" val="36212163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C5091-6476-4D93-B975-048EEC415458}"/>
              </a:ext>
            </a:extLst>
          </p:cNvPr>
          <p:cNvSpPr>
            <a:spLocks noGrp="1"/>
          </p:cNvSpPr>
          <p:nvPr>
            <p:ph type="title"/>
          </p:nvPr>
        </p:nvSpPr>
        <p:spPr/>
        <p:txBody>
          <a:bodyPr>
            <a:normAutofit fontScale="90000"/>
          </a:bodyPr>
          <a:lstStyle/>
          <a:p>
            <a:r>
              <a:rPr lang="en-GB" sz="7200" u="sng"/>
              <a:t>Progress a 3 way process.</a:t>
            </a:r>
            <a:endParaRPr lang="en-GB" sz="7200"/>
          </a:p>
        </p:txBody>
      </p:sp>
      <p:sp>
        <p:nvSpPr>
          <p:cNvPr id="3" name="Content Placeholder 2">
            <a:extLst>
              <a:ext uri="{FF2B5EF4-FFF2-40B4-BE49-F238E27FC236}">
                <a16:creationId xmlns:a16="http://schemas.microsoft.com/office/drawing/2014/main" id="{CD4609FB-4C70-407B-80B3-CD83E4C06959}"/>
              </a:ext>
            </a:extLst>
          </p:cNvPr>
          <p:cNvSpPr>
            <a:spLocks noGrp="1"/>
          </p:cNvSpPr>
          <p:nvPr>
            <p:ph idx="1"/>
          </p:nvPr>
        </p:nvSpPr>
        <p:spPr/>
        <p:txBody>
          <a:bodyPr>
            <a:normAutofit/>
          </a:bodyPr>
          <a:lstStyle/>
          <a:p>
            <a:r>
              <a:rPr lang="en-GB"/>
              <a:t>The most interesting finding was that all students said they had some sort of progress ladder in their classwork book for each subject, at the end of each half term the teacher would highlight the areas on their ladder showing the progress that had been made. Targets linked to the ladder had been set at the start of each half term, students had to write down why they felt they had not made progress based on the targets that had been set, thus giving students more ownership for their progress.  These ladders, targets and written dialogue was used at parents evening.</a:t>
            </a:r>
          </a:p>
          <a:p>
            <a:r>
              <a:rPr lang="en-GB"/>
              <a:t>Some students may have had poor attendance for a short time and this would be reflected in the written dialogue produced by students, they may have missed a topic/theme covered in class again this would be brought up at parents evening for discussion.    </a:t>
            </a:r>
          </a:p>
          <a:p>
            <a:endParaRPr lang="en-GB"/>
          </a:p>
        </p:txBody>
      </p:sp>
      <p:pic>
        <p:nvPicPr>
          <p:cNvPr id="4" name="Picture 3">
            <a:extLst>
              <a:ext uri="{FF2B5EF4-FFF2-40B4-BE49-F238E27FC236}">
                <a16:creationId xmlns:a16="http://schemas.microsoft.com/office/drawing/2014/main" id="{A6F1E14E-68F4-499D-B145-A8F68E2A4562}"/>
              </a:ext>
            </a:extLst>
          </p:cNvPr>
          <p:cNvPicPr>
            <a:picLocks noChangeAspect="1"/>
          </p:cNvPicPr>
          <p:nvPr/>
        </p:nvPicPr>
        <p:blipFill>
          <a:blip r:embed="rId2"/>
          <a:stretch>
            <a:fillRect/>
          </a:stretch>
        </p:blipFill>
        <p:spPr>
          <a:xfrm>
            <a:off x="11227324" y="1244339"/>
            <a:ext cx="895546" cy="5067562"/>
          </a:xfrm>
          <a:prstGeom prst="rect">
            <a:avLst/>
          </a:prstGeom>
        </p:spPr>
      </p:pic>
      <p:pic>
        <p:nvPicPr>
          <p:cNvPr id="5" name="Picture 4">
            <a:extLst>
              <a:ext uri="{FF2B5EF4-FFF2-40B4-BE49-F238E27FC236}">
                <a16:creationId xmlns:a16="http://schemas.microsoft.com/office/drawing/2014/main" id="{3986EC6A-92B0-43FD-93E7-966E8096378F}"/>
              </a:ext>
            </a:extLst>
          </p:cNvPr>
          <p:cNvPicPr>
            <a:picLocks noChangeAspect="1"/>
          </p:cNvPicPr>
          <p:nvPr/>
        </p:nvPicPr>
        <p:blipFill>
          <a:blip r:embed="rId3"/>
          <a:stretch>
            <a:fillRect/>
          </a:stretch>
        </p:blipFill>
        <p:spPr>
          <a:xfrm>
            <a:off x="1" y="5726582"/>
            <a:ext cx="1168923" cy="1131418"/>
          </a:xfrm>
          <a:prstGeom prst="rect">
            <a:avLst/>
          </a:prstGeom>
        </p:spPr>
      </p:pic>
      <p:pic>
        <p:nvPicPr>
          <p:cNvPr id="6" name="Picture 5">
            <a:extLst>
              <a:ext uri="{FF2B5EF4-FFF2-40B4-BE49-F238E27FC236}">
                <a16:creationId xmlns:a16="http://schemas.microsoft.com/office/drawing/2014/main" id="{BA6E6968-8973-4F8D-BC75-6A6C6530ACD8}"/>
              </a:ext>
            </a:extLst>
          </p:cNvPr>
          <p:cNvPicPr>
            <a:picLocks noChangeAspect="1"/>
          </p:cNvPicPr>
          <p:nvPr/>
        </p:nvPicPr>
        <p:blipFill>
          <a:blip r:embed="rId4"/>
          <a:stretch>
            <a:fillRect/>
          </a:stretch>
        </p:blipFill>
        <p:spPr>
          <a:xfrm>
            <a:off x="11004437" y="0"/>
            <a:ext cx="1118433" cy="914399"/>
          </a:xfrm>
          <a:prstGeom prst="rect">
            <a:avLst/>
          </a:prstGeom>
        </p:spPr>
      </p:pic>
      <p:pic>
        <p:nvPicPr>
          <p:cNvPr id="7" name="Picture 6">
            <a:extLst>
              <a:ext uri="{FF2B5EF4-FFF2-40B4-BE49-F238E27FC236}">
                <a16:creationId xmlns:a16="http://schemas.microsoft.com/office/drawing/2014/main" id="{859552BC-6B6B-48C2-9868-F6C550B9245B}"/>
              </a:ext>
            </a:extLst>
          </p:cNvPr>
          <p:cNvPicPr>
            <a:picLocks noChangeAspect="1"/>
          </p:cNvPicPr>
          <p:nvPr/>
        </p:nvPicPr>
        <p:blipFill>
          <a:blip r:embed="rId5"/>
          <a:stretch>
            <a:fillRect/>
          </a:stretch>
        </p:blipFill>
        <p:spPr>
          <a:xfrm>
            <a:off x="1" y="1"/>
            <a:ext cx="1000126" cy="1144588"/>
          </a:xfrm>
          <a:prstGeom prst="rect">
            <a:avLst/>
          </a:prstGeom>
        </p:spPr>
      </p:pic>
      <p:pic>
        <p:nvPicPr>
          <p:cNvPr id="8" name="Picture 7">
            <a:extLst>
              <a:ext uri="{FF2B5EF4-FFF2-40B4-BE49-F238E27FC236}">
                <a16:creationId xmlns:a16="http://schemas.microsoft.com/office/drawing/2014/main" id="{A8345106-1F48-48F6-9492-CBBC28E21EFE}"/>
              </a:ext>
            </a:extLst>
          </p:cNvPr>
          <p:cNvPicPr>
            <a:picLocks noChangeAspect="1"/>
          </p:cNvPicPr>
          <p:nvPr/>
        </p:nvPicPr>
        <p:blipFill>
          <a:blip r:embed="rId6"/>
          <a:stretch>
            <a:fillRect/>
          </a:stretch>
        </p:blipFill>
        <p:spPr>
          <a:xfrm>
            <a:off x="6419654" y="5559425"/>
            <a:ext cx="1758343" cy="1131418"/>
          </a:xfrm>
          <a:prstGeom prst="rect">
            <a:avLst/>
          </a:prstGeom>
        </p:spPr>
      </p:pic>
    </p:spTree>
    <p:extLst>
      <p:ext uri="{BB962C8B-B14F-4D97-AF65-F5344CB8AC3E}">
        <p14:creationId xmlns:p14="http://schemas.microsoft.com/office/powerpoint/2010/main" val="34776056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9A370-B160-4444-B12C-6E2AF8CA5FDA}"/>
              </a:ext>
            </a:extLst>
          </p:cNvPr>
          <p:cNvSpPr>
            <a:spLocks noGrp="1"/>
          </p:cNvSpPr>
          <p:nvPr>
            <p:ph type="title"/>
          </p:nvPr>
        </p:nvSpPr>
        <p:spPr/>
        <p:txBody>
          <a:bodyPr/>
          <a:lstStyle/>
          <a:p>
            <a:r>
              <a:rPr lang="en-GB" u="sng"/>
              <a:t>Year 11 feedback on assessment in Food.</a:t>
            </a:r>
          </a:p>
        </p:txBody>
      </p:sp>
      <p:sp>
        <p:nvSpPr>
          <p:cNvPr id="3" name="Content Placeholder 2">
            <a:extLst>
              <a:ext uri="{FF2B5EF4-FFF2-40B4-BE49-F238E27FC236}">
                <a16:creationId xmlns:a16="http://schemas.microsoft.com/office/drawing/2014/main" id="{30B99C41-F61C-40C8-AE51-457373245DF8}"/>
              </a:ext>
            </a:extLst>
          </p:cNvPr>
          <p:cNvSpPr>
            <a:spLocks noGrp="1"/>
          </p:cNvSpPr>
          <p:nvPr>
            <p:ph idx="1"/>
          </p:nvPr>
        </p:nvSpPr>
        <p:spPr/>
        <p:txBody>
          <a:bodyPr/>
          <a:lstStyle/>
          <a:p>
            <a:r>
              <a:rPr lang="en-GB"/>
              <a:t>The aim of asking year 11 about assessment was to find out what type of assessments in my subject area worked well and if I could make any improvements.  Year 11 completed a questionnaire.</a:t>
            </a:r>
          </a:p>
          <a:p>
            <a:r>
              <a:rPr lang="en-GB" u="sng"/>
              <a:t>Type of assessment!</a:t>
            </a:r>
          </a:p>
          <a:p>
            <a:r>
              <a:rPr lang="en-GB"/>
              <a:t>Out of the 15 year 11 students that answered my questionnaire 5 said verbal assessment and feedback worked better for them, 5 said written assessment and 5 said both verbal, peer and written assessment helped them make further progress.   </a:t>
            </a:r>
          </a:p>
        </p:txBody>
      </p:sp>
      <p:pic>
        <p:nvPicPr>
          <p:cNvPr id="4" name="Picture 3">
            <a:extLst>
              <a:ext uri="{FF2B5EF4-FFF2-40B4-BE49-F238E27FC236}">
                <a16:creationId xmlns:a16="http://schemas.microsoft.com/office/drawing/2014/main" id="{8C7CCB31-674C-452A-B9B9-5F056D8C58FF}"/>
              </a:ext>
            </a:extLst>
          </p:cNvPr>
          <p:cNvPicPr>
            <a:picLocks noChangeAspect="1"/>
          </p:cNvPicPr>
          <p:nvPr/>
        </p:nvPicPr>
        <p:blipFill>
          <a:blip r:embed="rId2"/>
          <a:stretch>
            <a:fillRect/>
          </a:stretch>
        </p:blipFill>
        <p:spPr>
          <a:xfrm>
            <a:off x="9923929" y="5003099"/>
            <a:ext cx="2090090" cy="1768538"/>
          </a:xfrm>
          <a:prstGeom prst="rect">
            <a:avLst/>
          </a:prstGeom>
        </p:spPr>
      </p:pic>
    </p:spTree>
    <p:extLst>
      <p:ext uri="{BB962C8B-B14F-4D97-AF65-F5344CB8AC3E}">
        <p14:creationId xmlns:p14="http://schemas.microsoft.com/office/powerpoint/2010/main" val="10522402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1452B-C006-45A3-8A33-17AE88EB2513}"/>
              </a:ext>
            </a:extLst>
          </p:cNvPr>
          <p:cNvSpPr>
            <a:spLocks noGrp="1"/>
          </p:cNvSpPr>
          <p:nvPr>
            <p:ph type="title"/>
          </p:nvPr>
        </p:nvSpPr>
        <p:spPr/>
        <p:txBody>
          <a:bodyPr/>
          <a:lstStyle/>
          <a:p>
            <a:r>
              <a:rPr lang="en-GB" u="sng"/>
              <a:t>How feedback has helped progress.</a:t>
            </a:r>
            <a:r>
              <a:rPr lang="en-GB"/>
              <a:t>  </a:t>
            </a:r>
          </a:p>
        </p:txBody>
      </p:sp>
      <p:sp>
        <p:nvSpPr>
          <p:cNvPr id="3" name="Content Placeholder 2">
            <a:extLst>
              <a:ext uri="{FF2B5EF4-FFF2-40B4-BE49-F238E27FC236}">
                <a16:creationId xmlns:a16="http://schemas.microsoft.com/office/drawing/2014/main" id="{021BEBBE-5016-4703-A8A6-14F830B42BCD}"/>
              </a:ext>
            </a:extLst>
          </p:cNvPr>
          <p:cNvSpPr>
            <a:spLocks noGrp="1"/>
          </p:cNvSpPr>
          <p:nvPr>
            <p:ph idx="1"/>
          </p:nvPr>
        </p:nvSpPr>
        <p:spPr>
          <a:xfrm>
            <a:off x="334617" y="3405628"/>
            <a:ext cx="10554574" cy="3636511"/>
          </a:xfrm>
        </p:spPr>
        <p:txBody>
          <a:bodyPr>
            <a:normAutofit fontScale="92500" lnSpcReduction="20000"/>
          </a:bodyPr>
          <a:lstStyle/>
          <a:p>
            <a:r>
              <a:rPr lang="en-GB" sz="2700"/>
              <a:t>Students feedback stated that assessment  had:</a:t>
            </a:r>
          </a:p>
          <a:p>
            <a:r>
              <a:rPr lang="en-GB" sz="2700"/>
              <a:t>Informed how to get a higher grade through stating clear and specific tasks to improve the work .</a:t>
            </a:r>
          </a:p>
          <a:p>
            <a:r>
              <a:rPr lang="en-GB" sz="2700"/>
              <a:t>Assessment to make improvements to practical work.  This is heavily weighted in the new specification.</a:t>
            </a:r>
          </a:p>
          <a:p>
            <a:r>
              <a:rPr lang="en-GB" sz="2700"/>
              <a:t>Improved answering the questions in the written paper.</a:t>
            </a:r>
          </a:p>
          <a:p>
            <a:r>
              <a:rPr lang="en-GB" sz="2700"/>
              <a:t>Improved the quality of coursework produced.</a:t>
            </a:r>
          </a:p>
          <a:p>
            <a:r>
              <a:rPr lang="en-GB" sz="2700"/>
              <a:t>Helped with knowledge of the subject covering different topics.</a:t>
            </a:r>
          </a:p>
          <a:p>
            <a:endParaRPr lang="en-GB"/>
          </a:p>
          <a:p>
            <a:endParaRPr lang="en-GB"/>
          </a:p>
          <a:p>
            <a:endParaRPr lang="en-GB"/>
          </a:p>
          <a:p>
            <a:endParaRPr lang="en-GB"/>
          </a:p>
          <a:p>
            <a:endParaRPr lang="en-GB"/>
          </a:p>
          <a:p>
            <a:endParaRPr lang="en-GB"/>
          </a:p>
          <a:p>
            <a:endParaRPr lang="en-GB"/>
          </a:p>
        </p:txBody>
      </p:sp>
      <p:pic>
        <p:nvPicPr>
          <p:cNvPr id="4" name="Picture 3">
            <a:extLst>
              <a:ext uri="{FF2B5EF4-FFF2-40B4-BE49-F238E27FC236}">
                <a16:creationId xmlns:a16="http://schemas.microsoft.com/office/drawing/2014/main" id="{2D3BE18B-CA15-4986-B372-9979F2A4AED6}"/>
              </a:ext>
            </a:extLst>
          </p:cNvPr>
          <p:cNvPicPr>
            <a:picLocks noChangeAspect="1"/>
          </p:cNvPicPr>
          <p:nvPr/>
        </p:nvPicPr>
        <p:blipFill>
          <a:blip r:embed="rId2"/>
          <a:stretch>
            <a:fillRect/>
          </a:stretch>
        </p:blipFill>
        <p:spPr>
          <a:xfrm>
            <a:off x="10331777" y="4905375"/>
            <a:ext cx="1941922" cy="1952625"/>
          </a:xfrm>
          <a:prstGeom prst="rect">
            <a:avLst/>
          </a:prstGeom>
        </p:spPr>
      </p:pic>
      <p:pic>
        <p:nvPicPr>
          <p:cNvPr id="5" name="Picture 4">
            <a:extLst>
              <a:ext uri="{FF2B5EF4-FFF2-40B4-BE49-F238E27FC236}">
                <a16:creationId xmlns:a16="http://schemas.microsoft.com/office/drawing/2014/main" id="{13DC6C8E-A34C-4BAB-BAE9-C6A49E8A00D4}"/>
              </a:ext>
            </a:extLst>
          </p:cNvPr>
          <p:cNvPicPr>
            <a:picLocks noChangeAspect="1"/>
          </p:cNvPicPr>
          <p:nvPr/>
        </p:nvPicPr>
        <p:blipFill>
          <a:blip r:embed="rId3"/>
          <a:stretch>
            <a:fillRect/>
          </a:stretch>
        </p:blipFill>
        <p:spPr>
          <a:xfrm>
            <a:off x="10078480" y="45857"/>
            <a:ext cx="1895475" cy="1847850"/>
          </a:xfrm>
          <a:prstGeom prst="rect">
            <a:avLst/>
          </a:prstGeom>
        </p:spPr>
      </p:pic>
    </p:spTree>
    <p:extLst>
      <p:ext uri="{BB962C8B-B14F-4D97-AF65-F5344CB8AC3E}">
        <p14:creationId xmlns:p14="http://schemas.microsoft.com/office/powerpoint/2010/main" val="17786945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D64D4-D241-4ECF-99EF-2514A9D7BB23}"/>
              </a:ext>
            </a:extLst>
          </p:cNvPr>
          <p:cNvSpPr>
            <a:spLocks noGrp="1"/>
          </p:cNvSpPr>
          <p:nvPr>
            <p:ph type="title"/>
          </p:nvPr>
        </p:nvSpPr>
        <p:spPr/>
        <p:txBody>
          <a:bodyPr/>
          <a:lstStyle/>
          <a:p>
            <a:r>
              <a:rPr lang="en-GB" u="sng"/>
              <a:t>Improvements.</a:t>
            </a:r>
          </a:p>
        </p:txBody>
      </p:sp>
      <p:sp>
        <p:nvSpPr>
          <p:cNvPr id="3" name="Content Placeholder 2">
            <a:extLst>
              <a:ext uri="{FF2B5EF4-FFF2-40B4-BE49-F238E27FC236}">
                <a16:creationId xmlns:a16="http://schemas.microsoft.com/office/drawing/2014/main" id="{3237222C-B6EA-4D3E-8F9C-C70D76102E1D}"/>
              </a:ext>
            </a:extLst>
          </p:cNvPr>
          <p:cNvSpPr>
            <a:spLocks noGrp="1"/>
          </p:cNvSpPr>
          <p:nvPr>
            <p:ph idx="1"/>
          </p:nvPr>
        </p:nvSpPr>
        <p:spPr/>
        <p:txBody>
          <a:bodyPr/>
          <a:lstStyle/>
          <a:p>
            <a:r>
              <a:rPr lang="en-GB"/>
              <a:t>I encouraged students to feedback how I could improve my assessment .</a:t>
            </a:r>
          </a:p>
          <a:p>
            <a:r>
              <a:rPr lang="en-GB"/>
              <a:t>More specific comments in books.</a:t>
            </a:r>
          </a:p>
          <a:p>
            <a:r>
              <a:rPr lang="en-GB"/>
              <a:t>Accurate grade boundaries (THERE ARE NO GRADE BOUNDARIES FOR 2018) however this is something to use next year and in the future.</a:t>
            </a:r>
          </a:p>
          <a:p>
            <a:endParaRPr lang="en-GB"/>
          </a:p>
          <a:p>
            <a:endParaRPr lang="en-GB"/>
          </a:p>
          <a:p>
            <a:r>
              <a:rPr lang="en-GB"/>
              <a:t>Polished assessment = better progress.</a:t>
            </a:r>
          </a:p>
          <a:p>
            <a:endParaRPr lang="en-GB"/>
          </a:p>
        </p:txBody>
      </p:sp>
      <p:pic>
        <p:nvPicPr>
          <p:cNvPr id="4" name="Picture 3">
            <a:extLst>
              <a:ext uri="{FF2B5EF4-FFF2-40B4-BE49-F238E27FC236}">
                <a16:creationId xmlns:a16="http://schemas.microsoft.com/office/drawing/2014/main" id="{400CEB4E-5E73-4593-9D94-0BCF9EF11C72}"/>
              </a:ext>
            </a:extLst>
          </p:cNvPr>
          <p:cNvPicPr>
            <a:picLocks noChangeAspect="1"/>
          </p:cNvPicPr>
          <p:nvPr/>
        </p:nvPicPr>
        <p:blipFill>
          <a:blip r:embed="rId2"/>
          <a:stretch>
            <a:fillRect/>
          </a:stretch>
        </p:blipFill>
        <p:spPr>
          <a:xfrm>
            <a:off x="8995456" y="4119513"/>
            <a:ext cx="1534285" cy="2373362"/>
          </a:xfrm>
          <a:prstGeom prst="rect">
            <a:avLst/>
          </a:prstGeom>
        </p:spPr>
      </p:pic>
    </p:spTree>
    <p:extLst>
      <p:ext uri="{BB962C8B-B14F-4D97-AF65-F5344CB8AC3E}">
        <p14:creationId xmlns:p14="http://schemas.microsoft.com/office/powerpoint/2010/main" val="16508987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What could we use to meet our needs?</a:t>
            </a:r>
          </a:p>
        </p:txBody>
      </p:sp>
      <p:sp>
        <p:nvSpPr>
          <p:cNvPr id="3" name="Content Placeholder 2"/>
          <p:cNvSpPr>
            <a:spLocks noGrp="1"/>
          </p:cNvSpPr>
          <p:nvPr>
            <p:ph idx="1"/>
          </p:nvPr>
        </p:nvSpPr>
        <p:spPr/>
        <p:txBody>
          <a:bodyPr/>
          <a:lstStyle/>
          <a:p>
            <a:r>
              <a:rPr lang="en-GB"/>
              <a:t>Some staff looked at methods that could be used consistently that could be specific in  highlighting key areas for development</a:t>
            </a:r>
          </a:p>
          <a:p>
            <a:r>
              <a:rPr lang="en-GB"/>
              <a:t>Allow for feedback either individually by students or by teachers.</a:t>
            </a:r>
          </a:p>
        </p:txBody>
      </p:sp>
    </p:spTree>
    <p:extLst>
      <p:ext uri="{BB962C8B-B14F-4D97-AF65-F5344CB8AC3E}">
        <p14:creationId xmlns:p14="http://schemas.microsoft.com/office/powerpoint/2010/main" val="4493687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0724" y="1359972"/>
            <a:ext cx="6618183" cy="4351338"/>
          </a:xfrm>
        </p:spPr>
        <p:txBody>
          <a:bodyPr>
            <a:normAutofit/>
          </a:bodyPr>
          <a:lstStyle/>
          <a:p>
            <a:pPr marL="0" indent="0">
              <a:buNone/>
            </a:pPr>
            <a:r>
              <a:rPr lang="en-GB" sz="1600"/>
              <a:t>A self assessment wheel is a valuable tool for supporting self-evaluation, exploring current reality and helping students to critically reflect on their own learning.</a:t>
            </a:r>
          </a:p>
          <a:p>
            <a:pPr marL="0" indent="0">
              <a:buNone/>
            </a:pPr>
            <a:r>
              <a:rPr lang="en-GB" sz="1600"/>
              <a:t>Self evaluation should support students to:</a:t>
            </a:r>
          </a:p>
          <a:p>
            <a:r>
              <a:rPr lang="en-GB" sz="1600"/>
              <a:t>Reflect on what they have done </a:t>
            </a:r>
          </a:p>
          <a:p>
            <a:r>
              <a:rPr lang="en-GB" sz="1600"/>
              <a:t>Think about what they might do next </a:t>
            </a:r>
          </a:p>
          <a:p>
            <a:r>
              <a:rPr lang="en-GB" sz="1600"/>
              <a:t>Consider their own progress and development </a:t>
            </a:r>
          </a:p>
          <a:p>
            <a:r>
              <a:rPr lang="en-GB" sz="1600"/>
              <a:t>An self assessment wheel can help students clarify which areas they need to focus and improve on.  </a:t>
            </a:r>
          </a:p>
        </p:txBody>
      </p:sp>
      <p:pic>
        <p:nvPicPr>
          <p:cNvPr id="5" name="Picture 4"/>
          <p:cNvPicPr>
            <a:picLocks noChangeAspect="1"/>
          </p:cNvPicPr>
          <p:nvPr/>
        </p:nvPicPr>
        <p:blipFill rotWithShape="1">
          <a:blip r:embed="rId2"/>
          <a:srcRect l="36179" t="41696" r="38621" b="22232"/>
          <a:stretch/>
        </p:blipFill>
        <p:spPr>
          <a:xfrm>
            <a:off x="6871566" y="2433918"/>
            <a:ext cx="5094396" cy="4424082"/>
          </a:xfrm>
          <a:prstGeom prst="rect">
            <a:avLst/>
          </a:prstGeom>
        </p:spPr>
      </p:pic>
      <p:sp>
        <p:nvSpPr>
          <p:cNvPr id="6" name="Rectangle 5"/>
          <p:cNvSpPr/>
          <p:nvPr/>
        </p:nvSpPr>
        <p:spPr>
          <a:xfrm>
            <a:off x="134984" y="4975412"/>
            <a:ext cx="5835510" cy="1938992"/>
          </a:xfrm>
          <a:prstGeom prst="rect">
            <a:avLst/>
          </a:prstGeom>
          <a:solidFill>
            <a:schemeClr val="accent2">
              <a:lumMod val="40000"/>
              <a:lumOff val="60000"/>
            </a:schemeClr>
          </a:solidFill>
        </p:spPr>
        <p:txBody>
          <a:bodyPr wrap="square">
            <a:spAutoFit/>
          </a:bodyPr>
          <a:lstStyle/>
          <a:p>
            <a:pPr>
              <a:lnSpc>
                <a:spcPct val="150000"/>
              </a:lnSpc>
              <a:spcAft>
                <a:spcPts val="1000"/>
              </a:spcAft>
            </a:pPr>
            <a:r>
              <a:rPr lang="en-GB" sz="1600">
                <a:solidFill>
                  <a:srgbClr val="FF0000"/>
                </a:solidFill>
                <a:latin typeface="Calibri" panose="020F0502020204030204" pitchFamily="34" charset="0"/>
                <a:ea typeface="Calibri" panose="020F0502020204030204" pitchFamily="34" charset="0"/>
                <a:cs typeface="Calibri" panose="020F0502020204030204" pitchFamily="34" charset="0"/>
              </a:rPr>
              <a:t>Formative assessment allows pupils to be assessed individually in preparation for further learning to take place, “Teachers assess their pupils’ progress and difficulties with learning so that they can adapt their work to meet their needs—needs which vary from one pupil to another” (Black and William 1998).</a:t>
            </a:r>
            <a:endParaRPr lang="en-GB" sz="160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p:cNvSpPr txBox="1"/>
          <p:nvPr/>
        </p:nvSpPr>
        <p:spPr>
          <a:xfrm>
            <a:off x="280724" y="336834"/>
            <a:ext cx="11685238" cy="861774"/>
          </a:xfrm>
          <a:prstGeom prst="rect">
            <a:avLst/>
          </a:prstGeom>
          <a:noFill/>
        </p:spPr>
        <p:txBody>
          <a:bodyPr wrap="square" rtlCol="0">
            <a:spAutoFit/>
          </a:bodyPr>
          <a:lstStyle/>
          <a:p>
            <a:r>
              <a:rPr lang="en-GB" sz="5000" u="sng"/>
              <a:t>The Evaluation/self assessment wheel</a:t>
            </a:r>
          </a:p>
        </p:txBody>
      </p:sp>
    </p:spTree>
    <p:extLst>
      <p:ext uri="{BB962C8B-B14F-4D97-AF65-F5344CB8AC3E}">
        <p14:creationId xmlns:p14="http://schemas.microsoft.com/office/powerpoint/2010/main" val="548984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Feedback: Learning Points</a:t>
            </a:r>
          </a:p>
        </p:txBody>
      </p:sp>
      <p:sp>
        <p:nvSpPr>
          <p:cNvPr id="3" name="Content Placeholder 2"/>
          <p:cNvSpPr>
            <a:spLocks noGrp="1"/>
          </p:cNvSpPr>
          <p:nvPr>
            <p:ph idx="1"/>
          </p:nvPr>
        </p:nvSpPr>
        <p:spPr/>
        <p:txBody>
          <a:bodyPr/>
          <a:lstStyle/>
          <a:p>
            <a:r>
              <a:rPr lang="en-GB" sz="2800" b="1"/>
              <a:t>Students prefer different feedback methods depending on the subject</a:t>
            </a:r>
            <a:endParaRPr lang="en-US"/>
          </a:p>
          <a:p>
            <a:endParaRPr lang="en-GB" sz="2800" b="1"/>
          </a:p>
          <a:p>
            <a:r>
              <a:rPr lang="en-GB" sz="2800" b="1"/>
              <a:t>Change and variety is the key – within subject areas</a:t>
            </a:r>
          </a:p>
          <a:p>
            <a:endParaRPr lang="en-GB" sz="2800" b="1"/>
          </a:p>
          <a:p>
            <a:r>
              <a:rPr lang="en-GB" sz="2800" b="1"/>
              <a:t>What students like and what is effective is different</a:t>
            </a:r>
          </a:p>
          <a:p>
            <a:endParaRPr lang="en-GB"/>
          </a:p>
          <a:p>
            <a:pPr marL="0" indent="0">
              <a:buNone/>
            </a:pPr>
            <a:endParaRPr lang="en-GB"/>
          </a:p>
        </p:txBody>
      </p:sp>
    </p:spTree>
    <p:extLst>
      <p:ext uri="{BB962C8B-B14F-4D97-AF65-F5344CB8AC3E}">
        <p14:creationId xmlns:p14="http://schemas.microsoft.com/office/powerpoint/2010/main" val="8491161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4589" y="-39189"/>
            <a:ext cx="10515600" cy="1325563"/>
          </a:xfrm>
        </p:spPr>
        <p:txBody>
          <a:bodyPr/>
          <a:lstStyle/>
          <a:p>
            <a:r>
              <a:rPr lang="en-GB"/>
              <a:t>Benefits of the self assessment wheel</a:t>
            </a:r>
          </a:p>
        </p:txBody>
      </p:sp>
      <p:sp>
        <p:nvSpPr>
          <p:cNvPr id="3" name="Content Placeholder 2"/>
          <p:cNvSpPr>
            <a:spLocks noGrp="1"/>
          </p:cNvSpPr>
          <p:nvPr>
            <p:ph idx="1"/>
          </p:nvPr>
        </p:nvSpPr>
        <p:spPr>
          <a:xfrm>
            <a:off x="0" y="2156674"/>
            <a:ext cx="11510682" cy="4351338"/>
          </a:xfrm>
        </p:spPr>
        <p:txBody>
          <a:bodyPr>
            <a:noAutofit/>
          </a:bodyPr>
          <a:lstStyle/>
          <a:p>
            <a:r>
              <a:rPr lang="en-GB" sz="2500"/>
              <a:t>The wheel is a visual tool where students and teachers can instantly see where a student is at and what they need to progress on.</a:t>
            </a:r>
          </a:p>
          <a:p>
            <a:r>
              <a:rPr lang="en-GB" sz="2500"/>
              <a:t>The wheel can be adjusted to any subject/topic. Sections / categories can be added to suit your needs. For example, in the picture opposite, this particular wheel uses a 0-9 system of bronze, silver and gold.</a:t>
            </a:r>
          </a:p>
          <a:p>
            <a:r>
              <a:rPr lang="en-GB" sz="2500"/>
              <a:t>Teachers are able to assess the students understanding with a quick simple diagram that can be used to modify their teaching and activities next lesson.</a:t>
            </a:r>
          </a:p>
          <a:p>
            <a:r>
              <a:rPr lang="en-GB" sz="2500"/>
              <a:t>Students can set learning goals for next lesson</a:t>
            </a:r>
          </a:p>
        </p:txBody>
      </p:sp>
    </p:spTree>
    <p:extLst>
      <p:ext uri="{BB962C8B-B14F-4D97-AF65-F5344CB8AC3E}">
        <p14:creationId xmlns:p14="http://schemas.microsoft.com/office/powerpoint/2010/main" val="4272379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a:t>Example of how a wheel</a:t>
            </a:r>
          </a:p>
          <a:p>
            <a:pPr marL="0" indent="0">
              <a:buNone/>
            </a:pPr>
            <a:r>
              <a:rPr lang="en-GB"/>
              <a:t>May be used and look like.</a:t>
            </a:r>
          </a:p>
        </p:txBody>
      </p:sp>
      <p:pic>
        <p:nvPicPr>
          <p:cNvPr id="4" name="Picture 3"/>
          <p:cNvPicPr>
            <a:picLocks noChangeAspect="1"/>
          </p:cNvPicPr>
          <p:nvPr/>
        </p:nvPicPr>
        <p:blipFill rotWithShape="1">
          <a:blip r:embed="rId2"/>
          <a:srcRect l="32632" t="27860" r="13626" b="11663"/>
          <a:stretch/>
        </p:blipFill>
        <p:spPr>
          <a:xfrm>
            <a:off x="4826971" y="2114711"/>
            <a:ext cx="7210258" cy="4561875"/>
          </a:xfrm>
          <a:prstGeom prst="rect">
            <a:avLst/>
          </a:prstGeom>
        </p:spPr>
      </p:pic>
      <p:pic>
        <p:nvPicPr>
          <p:cNvPr id="5" name="Picture 4"/>
          <p:cNvPicPr>
            <a:picLocks noChangeAspect="1"/>
          </p:cNvPicPr>
          <p:nvPr/>
        </p:nvPicPr>
        <p:blipFill rotWithShape="1">
          <a:blip r:embed="rId3"/>
          <a:srcRect l="30420" t="59643" r="13457" b="12857"/>
          <a:stretch/>
        </p:blipFill>
        <p:spPr>
          <a:xfrm>
            <a:off x="0" y="0"/>
            <a:ext cx="9056467" cy="2494984"/>
          </a:xfrm>
          <a:prstGeom prst="rect">
            <a:avLst/>
          </a:prstGeom>
        </p:spPr>
      </p:pic>
    </p:spTree>
    <p:extLst>
      <p:ext uri="{BB962C8B-B14F-4D97-AF65-F5344CB8AC3E}">
        <p14:creationId xmlns:p14="http://schemas.microsoft.com/office/powerpoint/2010/main" val="11760482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Examples of use</a:t>
            </a:r>
          </a:p>
        </p:txBody>
      </p:sp>
      <p:sp>
        <p:nvSpPr>
          <p:cNvPr id="3" name="Content Placeholder 2"/>
          <p:cNvSpPr>
            <a:spLocks noGrp="1"/>
          </p:cNvSpPr>
          <p:nvPr>
            <p:ph idx="1"/>
          </p:nvPr>
        </p:nvSpPr>
        <p:spPr/>
        <p:txBody>
          <a:bodyPr>
            <a:normAutofit fontScale="92500" lnSpcReduction="10000"/>
          </a:bodyPr>
          <a:lstStyle/>
          <a:p>
            <a:r>
              <a:rPr lang="en-GB"/>
              <a:t>To make summative assessments into formative assessments!</a:t>
            </a:r>
          </a:p>
          <a:p>
            <a:endParaRPr lang="en-GB"/>
          </a:p>
          <a:p>
            <a:r>
              <a:rPr lang="en-GB"/>
              <a:t>I trialled using the wheels to review a summative assessment and lead students to review topics they struggled with and therefore improve their understanding of the topic.</a:t>
            </a:r>
          </a:p>
          <a:p>
            <a:r>
              <a:rPr lang="en-GB"/>
              <a:t>With year 7 I gave them specific question numbers that the class generally underperformed in and they self assessed based on how they did in test. We then reviewed paper with me talking through model answers then gave them time to review the topics they struggled on </a:t>
            </a:r>
            <a:r>
              <a:rPr lang="en-GB" err="1"/>
              <a:t>Mathswatch</a:t>
            </a:r>
            <a:r>
              <a:rPr lang="en-GB"/>
              <a:t> to improve their understanding. Students then reflected on this and re did their wheel.</a:t>
            </a:r>
          </a:p>
          <a:p>
            <a:r>
              <a:rPr lang="en-GB"/>
              <a:t>With year 10 I trialled giving them a blank wheel and they chose the topics they </a:t>
            </a:r>
            <a:r>
              <a:rPr lang="en-GB" err="1"/>
              <a:t>stuggled</a:t>
            </a:r>
            <a:r>
              <a:rPr lang="en-GB"/>
              <a:t> with from a full GCSE paper based on the questions they didn’t get marks on but that they recognised they had seen before. I repeated the same process as year 7 then by giving model answers and time for them to review on </a:t>
            </a:r>
            <a:r>
              <a:rPr lang="en-GB" err="1"/>
              <a:t>Mathswatch</a:t>
            </a:r>
            <a:r>
              <a:rPr lang="en-GB"/>
              <a:t> in lesson and at home.</a:t>
            </a:r>
          </a:p>
        </p:txBody>
      </p:sp>
    </p:spTree>
    <p:extLst>
      <p:ext uri="{BB962C8B-B14F-4D97-AF65-F5344CB8AC3E}">
        <p14:creationId xmlns:p14="http://schemas.microsoft.com/office/powerpoint/2010/main" val="19748642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14" name="Content Placeholder 13"/>
          <p:cNvSpPr>
            <a:spLocks noGrp="1"/>
          </p:cNvSpPr>
          <p:nvPr>
            <p:ph idx="1"/>
          </p:nvPr>
        </p:nvSpPr>
        <p:spPr/>
        <p:txBody>
          <a:bodyPr/>
          <a:lstStyle/>
          <a:p>
            <a:endParaRPr lang="en-GB"/>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5209" y="-25192"/>
            <a:ext cx="5716791" cy="4287593"/>
          </a:xfrm>
          <a:prstGeom prst="rect">
            <a:avLst/>
          </a:prstGeom>
        </p:spPr>
      </p:pic>
      <p:graphicFrame>
        <p:nvGraphicFramePr>
          <p:cNvPr id="7" name="Object 6"/>
          <p:cNvGraphicFramePr>
            <a:graphicFrameLocks noChangeAspect="1"/>
          </p:cNvGraphicFramePr>
          <p:nvPr>
            <p:extLst/>
          </p:nvPr>
        </p:nvGraphicFramePr>
        <p:xfrm>
          <a:off x="9551988" y="3881438"/>
          <a:ext cx="1241425" cy="490537"/>
        </p:xfrm>
        <a:graphic>
          <a:graphicData uri="http://schemas.openxmlformats.org/presentationml/2006/ole">
            <mc:AlternateContent xmlns:mc="http://schemas.openxmlformats.org/markup-compatibility/2006">
              <mc:Choice xmlns:v="urn:schemas-microsoft-com:vml" Requires="v">
                <p:oleObj spid="_x0000_s71682" name="Packager Shell Object" showAsIcon="1" r:id="rId4" imgW="1242000" imgH="491040" progId="Package">
                  <p:embed/>
                </p:oleObj>
              </mc:Choice>
              <mc:Fallback>
                <p:oleObj name="Packager Shell Object" showAsIcon="1" r:id="rId4" imgW="1242000" imgH="491040" progId="Package">
                  <p:embed/>
                  <p:pic>
                    <p:nvPicPr>
                      <p:cNvPr id="7" name="Object 6"/>
                      <p:cNvPicPr/>
                      <p:nvPr/>
                    </p:nvPicPr>
                    <p:blipFill>
                      <a:blip r:embed="rId5"/>
                      <a:stretch>
                        <a:fillRect/>
                      </a:stretch>
                    </p:blipFill>
                    <p:spPr>
                      <a:xfrm>
                        <a:off x="9551988" y="3881438"/>
                        <a:ext cx="1241425" cy="490537"/>
                      </a:xfrm>
                      <a:prstGeom prst="rect">
                        <a:avLst/>
                      </a:prstGeom>
                    </p:spPr>
                  </p:pic>
                </p:oleObj>
              </mc:Fallback>
            </mc:AlternateContent>
          </a:graphicData>
        </a:graphic>
      </p:graphicFrame>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170410">
            <a:off x="99905" y="3081660"/>
            <a:ext cx="5844721" cy="4383541"/>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63164" y="3163660"/>
            <a:ext cx="5713511" cy="4285133"/>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350984">
            <a:off x="159939" y="1597"/>
            <a:ext cx="5228721" cy="3921541"/>
          </a:xfrm>
          <a:prstGeom prst="rect">
            <a:avLst/>
          </a:prstGeom>
        </p:spPr>
      </p:pic>
    </p:spTree>
    <p:extLst>
      <p:ext uri="{BB962C8B-B14F-4D97-AF65-F5344CB8AC3E}">
        <p14:creationId xmlns:p14="http://schemas.microsoft.com/office/powerpoint/2010/main" val="23276230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844661">
            <a:off x="6089361" y="1706824"/>
            <a:ext cx="6208471" cy="465729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381798">
            <a:off x="224244" y="684455"/>
            <a:ext cx="6858000" cy="5143500"/>
          </a:xfrm>
          <a:prstGeom prst="rect">
            <a:avLst/>
          </a:prstGeom>
        </p:spPr>
      </p:pic>
      <p:sp>
        <p:nvSpPr>
          <p:cNvPr id="7" name="TextBox 6"/>
          <p:cNvSpPr txBox="1"/>
          <p:nvPr/>
        </p:nvSpPr>
        <p:spPr>
          <a:xfrm>
            <a:off x="2616821" y="6021977"/>
            <a:ext cx="8765177" cy="369332"/>
          </a:xfrm>
          <a:prstGeom prst="rect">
            <a:avLst/>
          </a:prstGeom>
          <a:noFill/>
        </p:spPr>
        <p:txBody>
          <a:bodyPr wrap="square" rtlCol="0">
            <a:spAutoFit/>
          </a:bodyPr>
          <a:lstStyle/>
          <a:p>
            <a:r>
              <a:rPr lang="en-GB">
                <a:solidFill>
                  <a:srgbClr val="FFFF00"/>
                </a:solidFill>
              </a:rPr>
              <a:t>Students choosing their own topics from summative assessment</a:t>
            </a:r>
          </a:p>
        </p:txBody>
      </p:sp>
    </p:spTree>
    <p:extLst>
      <p:ext uri="{BB962C8B-B14F-4D97-AF65-F5344CB8AC3E}">
        <p14:creationId xmlns:p14="http://schemas.microsoft.com/office/powerpoint/2010/main" val="4234405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Examples of use</a:t>
            </a:r>
          </a:p>
        </p:txBody>
      </p:sp>
      <p:sp>
        <p:nvSpPr>
          <p:cNvPr id="3" name="Content Placeholder 2"/>
          <p:cNvSpPr>
            <a:spLocks noGrp="1"/>
          </p:cNvSpPr>
          <p:nvPr>
            <p:ph idx="1"/>
          </p:nvPr>
        </p:nvSpPr>
        <p:spPr/>
        <p:txBody>
          <a:bodyPr>
            <a:normAutofit/>
          </a:bodyPr>
          <a:lstStyle/>
          <a:p>
            <a:r>
              <a:rPr lang="en-GB"/>
              <a:t>To break down a topic into core skills and reflect on each element</a:t>
            </a:r>
          </a:p>
          <a:p>
            <a:endParaRPr lang="en-GB"/>
          </a:p>
          <a:p>
            <a:r>
              <a:rPr lang="en-GB"/>
              <a:t>With year 9 I gave them a wheel at the beginning of teaching a couple of lessons on solving quadratic equations by factorising. I broke down the topic into the core skills and I expected them to be able to achieve at the end of the lessons.</a:t>
            </a:r>
          </a:p>
          <a:p>
            <a:r>
              <a:rPr lang="en-GB"/>
              <a:t>They reviewed this before any teaching based on prior knowledge and their feeling – we regularly asses understanding at the end of lessons by grading out of 10. After teaching the lessons and using questions differentiated by Bronze/silver/gold students then self reflected on how they felt their understanding was now and if it had improved. More importantly where it didn’t improve they could highlight and look to revise these elements in preparation for their chapter test.</a:t>
            </a:r>
          </a:p>
        </p:txBody>
      </p:sp>
    </p:spTree>
    <p:extLst>
      <p:ext uri="{BB962C8B-B14F-4D97-AF65-F5344CB8AC3E}">
        <p14:creationId xmlns:p14="http://schemas.microsoft.com/office/powerpoint/2010/main" val="36911676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423848">
            <a:off x="933872" y="-41456"/>
            <a:ext cx="5157347" cy="3868009"/>
          </a:xfrm>
          <a:prstGeom prst="rect">
            <a:avLst/>
          </a:prstGeom>
        </p:spPr>
      </p:pic>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21242089">
            <a:off x="700404" y="2891432"/>
            <a:ext cx="5500776" cy="4125581"/>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07281">
            <a:off x="6887030" y="417928"/>
            <a:ext cx="5014295" cy="376072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24168" y="3670506"/>
            <a:ext cx="4844838" cy="3633628"/>
          </a:xfrm>
          <a:prstGeom prst="rect">
            <a:avLst/>
          </a:prstGeom>
        </p:spPr>
      </p:pic>
    </p:spTree>
    <p:extLst>
      <p:ext uri="{BB962C8B-B14F-4D97-AF65-F5344CB8AC3E}">
        <p14:creationId xmlns:p14="http://schemas.microsoft.com/office/powerpoint/2010/main" val="7339582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Reflection</a:t>
            </a:r>
          </a:p>
        </p:txBody>
      </p:sp>
      <p:sp>
        <p:nvSpPr>
          <p:cNvPr id="3" name="Content Placeholder 2"/>
          <p:cNvSpPr>
            <a:spLocks noGrp="1"/>
          </p:cNvSpPr>
          <p:nvPr>
            <p:ph idx="1"/>
          </p:nvPr>
        </p:nvSpPr>
        <p:spPr/>
        <p:txBody>
          <a:bodyPr/>
          <a:lstStyle/>
          <a:p>
            <a:r>
              <a:rPr lang="en-GB"/>
              <a:t>General consensus of students was that this was quick and easy for them to do and they liked being able to reflect on how they were improving.</a:t>
            </a:r>
          </a:p>
          <a:p>
            <a:r>
              <a:rPr lang="en-GB"/>
              <a:t>Year 9 in particular felt it gave them a clear understanding of how to improve with the majority liking the process – however this was only trialled with 9A1 and it would be interesting to try with a lower ability class.</a:t>
            </a:r>
          </a:p>
          <a:p>
            <a:r>
              <a:rPr lang="en-GB"/>
              <a:t>It didn’t feel time consuming to complete however if doing this for every topic it could be and would take time to create a bank of these resources for use.</a:t>
            </a:r>
          </a:p>
          <a:p>
            <a:r>
              <a:rPr lang="en-GB"/>
              <a:t>It may not work for all subjects!</a:t>
            </a:r>
          </a:p>
          <a:p>
            <a:endParaRPr lang="en-GB"/>
          </a:p>
        </p:txBody>
      </p:sp>
    </p:spTree>
    <p:extLst>
      <p:ext uri="{BB962C8B-B14F-4D97-AF65-F5344CB8AC3E}">
        <p14:creationId xmlns:p14="http://schemas.microsoft.com/office/powerpoint/2010/main" val="19703333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41098" t="45982" r="27679" b="42589"/>
          <a:stretch/>
        </p:blipFill>
        <p:spPr>
          <a:xfrm>
            <a:off x="326571" y="56847"/>
            <a:ext cx="7109460" cy="1463040"/>
          </a:xfrm>
          <a:prstGeom prst="rect">
            <a:avLst/>
          </a:prstGeom>
        </p:spPr>
      </p:pic>
      <p:pic>
        <p:nvPicPr>
          <p:cNvPr id="7" name="Picture 6"/>
          <p:cNvPicPr>
            <a:picLocks noChangeAspect="1"/>
          </p:cNvPicPr>
          <p:nvPr/>
        </p:nvPicPr>
        <p:blipFill rotWithShape="1">
          <a:blip r:embed="rId3">
            <a:duotone>
              <a:schemeClr val="accent6">
                <a:shade val="45000"/>
                <a:satMod val="135000"/>
              </a:schemeClr>
              <a:prstClr val="white"/>
            </a:duotone>
          </a:blip>
          <a:srcRect l="24834" t="37232" r="30891" b="43304"/>
          <a:stretch/>
        </p:blipFill>
        <p:spPr>
          <a:xfrm>
            <a:off x="64788" y="1297657"/>
            <a:ext cx="7293390" cy="1802674"/>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13370" t="8097" r="8181"/>
          <a:stretch/>
        </p:blipFill>
        <p:spPr>
          <a:xfrm>
            <a:off x="8026362" y="197764"/>
            <a:ext cx="4061135" cy="3246863"/>
          </a:xfrm>
          <a:prstGeom prst="rect">
            <a:avLst/>
          </a:prstGeom>
          <a:ln>
            <a:noFill/>
          </a:ln>
          <a:effectLst>
            <a:softEdge rad="112500"/>
          </a:effectLst>
        </p:spPr>
      </p:pic>
      <p:pic>
        <p:nvPicPr>
          <p:cNvPr id="1028" name="Picture 4" descr="Image result for hand drawn arrow"/>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1091512">
            <a:off x="8257454" y="3504971"/>
            <a:ext cx="1488073" cy="148807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rotWithShape="1">
          <a:blip r:embed="rId7"/>
          <a:srcRect l="31661" t="58125" r="31694" b="11696"/>
          <a:stretch/>
        </p:blipFill>
        <p:spPr>
          <a:xfrm>
            <a:off x="1178898" y="2760697"/>
            <a:ext cx="6871878" cy="3181774"/>
          </a:xfrm>
          <a:prstGeom prst="rect">
            <a:avLst/>
          </a:prstGeom>
        </p:spPr>
      </p:pic>
      <p:sp>
        <p:nvSpPr>
          <p:cNvPr id="12" name="TextBox 11"/>
          <p:cNvSpPr txBox="1"/>
          <p:nvPr/>
        </p:nvSpPr>
        <p:spPr>
          <a:xfrm>
            <a:off x="9633867" y="3991280"/>
            <a:ext cx="2625634" cy="2308324"/>
          </a:xfrm>
          <a:prstGeom prst="rect">
            <a:avLst/>
          </a:prstGeom>
          <a:noFill/>
        </p:spPr>
        <p:txBody>
          <a:bodyPr wrap="square" rtlCol="0">
            <a:spAutoFit/>
          </a:bodyPr>
          <a:lstStyle/>
          <a:p>
            <a:r>
              <a:rPr lang="en-GB" sz="1600" b="1">
                <a:latin typeface="OpenDyslexic" panose="00000500000000000000" pitchFamily="50" charset="0"/>
              </a:rPr>
              <a:t>Students require set instructions and guidance to complete peer and self assessment well. </a:t>
            </a:r>
          </a:p>
          <a:p>
            <a:endParaRPr lang="en-GB" sz="1600" b="1">
              <a:latin typeface="OpenDyslexic" panose="00000500000000000000" pitchFamily="50" charset="0"/>
            </a:endParaRPr>
          </a:p>
          <a:p>
            <a:r>
              <a:rPr lang="en-GB" sz="1600" b="1">
                <a:latin typeface="OpenDyslexic" panose="00000500000000000000" pitchFamily="50" charset="0"/>
              </a:rPr>
              <a:t>I found other examples work much more accurately…</a:t>
            </a:r>
          </a:p>
        </p:txBody>
      </p:sp>
      <p:pic>
        <p:nvPicPr>
          <p:cNvPr id="14" name="Picture 13"/>
          <p:cNvPicPr>
            <a:picLocks noChangeAspect="1"/>
          </p:cNvPicPr>
          <p:nvPr/>
        </p:nvPicPr>
        <p:blipFill rotWithShape="1">
          <a:blip r:embed="rId8"/>
          <a:srcRect l="23629" t="80447" r="32196" b="10625"/>
          <a:stretch/>
        </p:blipFill>
        <p:spPr>
          <a:xfrm>
            <a:off x="-1" y="5902034"/>
            <a:ext cx="8412481" cy="955965"/>
          </a:xfrm>
          <a:prstGeom prst="rect">
            <a:avLst/>
          </a:prstGeom>
        </p:spPr>
      </p:pic>
      <p:pic>
        <p:nvPicPr>
          <p:cNvPr id="15" name="Picture 14"/>
          <p:cNvPicPr>
            <a:picLocks noChangeAspect="1"/>
          </p:cNvPicPr>
          <p:nvPr/>
        </p:nvPicPr>
        <p:blipFill rotWithShape="1">
          <a:blip r:embed="rId9" cstate="print">
            <a:extLst>
              <a:ext uri="{28A0092B-C50C-407E-A947-70E740481C1C}">
                <a14:useLocalDpi xmlns:a14="http://schemas.microsoft.com/office/drawing/2010/main" val="0"/>
              </a:ext>
            </a:extLst>
          </a:blip>
          <a:srcRect l="10826" t="18127" r="8602"/>
          <a:stretch/>
        </p:blipFill>
        <p:spPr>
          <a:xfrm>
            <a:off x="8025168" y="237183"/>
            <a:ext cx="4156879" cy="3168024"/>
          </a:xfrm>
          <a:prstGeom prst="rect">
            <a:avLst/>
          </a:prstGeom>
          <a:ln>
            <a:noFill/>
          </a:ln>
          <a:effectLst>
            <a:softEdge rad="112500"/>
          </a:effectLst>
        </p:spPr>
      </p:pic>
    </p:spTree>
    <p:extLst>
      <p:ext uri="{BB962C8B-B14F-4D97-AF65-F5344CB8AC3E}">
        <p14:creationId xmlns:p14="http://schemas.microsoft.com/office/powerpoint/2010/main" val="3433978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48332" r="35850" b="12633"/>
          <a:stretch/>
        </p:blipFill>
        <p:spPr>
          <a:xfrm rot="5400000">
            <a:off x="3570765" y="-1724307"/>
            <a:ext cx="2064776" cy="8553164"/>
          </a:xfrm>
        </p:spPr>
      </p:pic>
      <p:pic>
        <p:nvPicPr>
          <p:cNvPr id="4" name="Picture 3"/>
          <p:cNvPicPr>
            <a:picLocks noChangeAspect="1"/>
          </p:cNvPicPr>
          <p:nvPr/>
        </p:nvPicPr>
        <p:blipFill rotWithShape="1">
          <a:blip r:embed="rId3"/>
          <a:srcRect l="41098" t="45982" r="27679" b="42589"/>
          <a:stretch/>
        </p:blipFill>
        <p:spPr>
          <a:xfrm>
            <a:off x="326571" y="56847"/>
            <a:ext cx="7109460" cy="1463040"/>
          </a:xfrm>
          <a:prstGeom prst="rect">
            <a:avLst/>
          </a:prstGeom>
        </p:spPr>
      </p:pic>
      <p:pic>
        <p:nvPicPr>
          <p:cNvPr id="6" name="Content Placeholder 4"/>
          <p:cNvPicPr>
            <a:picLocks noChangeAspect="1"/>
          </p:cNvPicPr>
          <p:nvPr/>
        </p:nvPicPr>
        <p:blipFill rotWithShape="1">
          <a:blip r:embed="rId2" cstate="print">
            <a:extLst>
              <a:ext uri="{28A0092B-C50C-407E-A947-70E740481C1C}">
                <a14:useLocalDpi xmlns:a14="http://schemas.microsoft.com/office/drawing/2010/main" val="0"/>
              </a:ext>
            </a:extLst>
          </a:blip>
          <a:srcRect l="71018" r="11915" b="11708"/>
          <a:stretch/>
        </p:blipFill>
        <p:spPr>
          <a:xfrm rot="5400000">
            <a:off x="3477115" y="771121"/>
            <a:ext cx="2252076" cy="8553164"/>
          </a:xfrm>
          <a:prstGeom prst="rect">
            <a:avLst/>
          </a:prstGeom>
        </p:spPr>
      </p:pic>
      <p:pic>
        <p:nvPicPr>
          <p:cNvPr id="9" name="Picture 8"/>
          <p:cNvPicPr>
            <a:picLocks noChangeAspect="1"/>
          </p:cNvPicPr>
          <p:nvPr/>
        </p:nvPicPr>
        <p:blipFill rotWithShape="1">
          <a:blip r:embed="rId4"/>
          <a:srcRect l="76713" t="36794" r="3478" b="16633"/>
          <a:stretch/>
        </p:blipFill>
        <p:spPr>
          <a:xfrm>
            <a:off x="9018670" y="903833"/>
            <a:ext cx="3040594" cy="5361659"/>
          </a:xfrm>
          <a:prstGeom prst="rect">
            <a:avLst/>
          </a:prstGeom>
        </p:spPr>
      </p:pic>
    </p:spTree>
    <p:extLst>
      <p:ext uri="{BB962C8B-B14F-4D97-AF65-F5344CB8AC3E}">
        <p14:creationId xmlns:p14="http://schemas.microsoft.com/office/powerpoint/2010/main" val="94767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Feedback: Learning Points</a:t>
            </a:r>
          </a:p>
        </p:txBody>
      </p:sp>
      <p:sp>
        <p:nvSpPr>
          <p:cNvPr id="3" name="Content Placeholder 2"/>
          <p:cNvSpPr>
            <a:spLocks noGrp="1"/>
          </p:cNvSpPr>
          <p:nvPr>
            <p:ph idx="1"/>
          </p:nvPr>
        </p:nvSpPr>
        <p:spPr/>
        <p:txBody>
          <a:bodyPr/>
          <a:lstStyle/>
          <a:p>
            <a:r>
              <a:rPr lang="en-GB" sz="2800" b="1"/>
              <a:t>Stickers are good for praise</a:t>
            </a:r>
            <a:endParaRPr lang="en-US"/>
          </a:p>
          <a:p>
            <a:endParaRPr lang="en-GB" sz="2800" b="1"/>
          </a:p>
          <a:p>
            <a:r>
              <a:rPr lang="en-GB" sz="2800" b="1"/>
              <a:t>Discussed the possibility of having a verbal feedback week</a:t>
            </a:r>
          </a:p>
          <a:p>
            <a:endParaRPr lang="en-GB"/>
          </a:p>
          <a:p>
            <a:pPr marL="0" indent="0">
              <a:buNone/>
            </a:pPr>
            <a:endParaRPr lang="en-GB"/>
          </a:p>
        </p:txBody>
      </p:sp>
    </p:spTree>
    <p:extLst>
      <p:ext uri="{BB962C8B-B14F-4D97-AF65-F5344CB8AC3E}">
        <p14:creationId xmlns:p14="http://schemas.microsoft.com/office/powerpoint/2010/main" val="23059954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a:t>Growth </a:t>
            </a:r>
            <a:r>
              <a:rPr lang="en-GB" err="1"/>
              <a:t>Mindset</a:t>
            </a:r>
            <a:endParaRPr lang="en-GB"/>
          </a:p>
        </p:txBody>
      </p:sp>
      <p:sp>
        <p:nvSpPr>
          <p:cNvPr id="5" name="Subtitle 4"/>
          <p:cNvSpPr>
            <a:spLocks noGrp="1"/>
          </p:cNvSpPr>
          <p:nvPr>
            <p:ph type="subTitle" idx="1"/>
          </p:nvPr>
        </p:nvSpPr>
        <p:spPr/>
        <p:txBody>
          <a:bodyPr/>
          <a:lstStyle/>
          <a:p>
            <a:r>
              <a:rPr lang="en-GB"/>
              <a:t>J. </a:t>
            </a:r>
            <a:r>
              <a:rPr lang="en-GB" err="1"/>
              <a:t>Anatsui</a:t>
            </a:r>
            <a:r>
              <a:rPr lang="en-GB"/>
              <a:t>, A. </a:t>
            </a:r>
            <a:r>
              <a:rPr lang="en-GB" err="1"/>
              <a:t>Halsall</a:t>
            </a:r>
            <a:r>
              <a:rPr lang="en-GB"/>
              <a:t>, E. Hand, D. Turner, E. Harris</a:t>
            </a:r>
          </a:p>
        </p:txBody>
      </p:sp>
    </p:spTree>
    <p:extLst>
      <p:ext uri="{BB962C8B-B14F-4D97-AF65-F5344CB8AC3E}">
        <p14:creationId xmlns:p14="http://schemas.microsoft.com/office/powerpoint/2010/main" val="18029877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Growth </a:t>
            </a:r>
            <a:r>
              <a:rPr lang="en-GB" err="1"/>
              <a:t>Mindset</a:t>
            </a:r>
            <a:r>
              <a:rPr lang="en-GB"/>
              <a:t> – Outline of Project</a:t>
            </a:r>
          </a:p>
        </p:txBody>
      </p:sp>
      <p:sp>
        <p:nvSpPr>
          <p:cNvPr id="3" name="Content Placeholder 2"/>
          <p:cNvSpPr>
            <a:spLocks noGrp="1"/>
          </p:cNvSpPr>
          <p:nvPr>
            <p:ph idx="1"/>
          </p:nvPr>
        </p:nvSpPr>
        <p:spPr>
          <a:xfrm>
            <a:off x="746825" y="3501872"/>
            <a:ext cx="10554574" cy="3636511"/>
          </a:xfrm>
        </p:spPr>
        <p:txBody>
          <a:bodyPr>
            <a:normAutofit fontScale="92500"/>
          </a:bodyPr>
          <a:lstStyle/>
          <a:p>
            <a:r>
              <a:rPr lang="en-GB" sz="3600"/>
              <a:t>Aim to use Growth Mindset strategies to engage and raise attainment with disaffected pupils.</a:t>
            </a:r>
          </a:p>
          <a:p>
            <a:r>
              <a:rPr lang="en-GB" sz="3600"/>
              <a:t>Found that all of the least performing pupils in school registered as the least growth mindset</a:t>
            </a:r>
          </a:p>
          <a:p>
            <a:r>
              <a:rPr lang="en-GB" sz="3600">
                <a:solidFill>
                  <a:srgbClr val="FFFFFF"/>
                </a:solidFill>
                <a:latin typeface="Calibri"/>
                <a:cs typeface="Calibri"/>
              </a:rPr>
              <a:t>“Success is the ability to go from one failure to another with no loss of enthusiasm.”~ Winston Churchill</a:t>
            </a:r>
            <a:endParaRPr lang="en-GB" sz="3600">
              <a:solidFill>
                <a:srgbClr val="FFFFFF"/>
              </a:solidFill>
            </a:endParaRPr>
          </a:p>
          <a:p>
            <a:endParaRPr lang="en-GB" sz="3600"/>
          </a:p>
          <a:p>
            <a:endParaRPr lang="en-GB" sz="3600"/>
          </a:p>
          <a:p>
            <a:endParaRPr lang="en-GB" sz="3600"/>
          </a:p>
        </p:txBody>
      </p:sp>
    </p:spTree>
    <p:extLst>
      <p:ext uri="{BB962C8B-B14F-4D97-AF65-F5344CB8AC3E}">
        <p14:creationId xmlns:p14="http://schemas.microsoft.com/office/powerpoint/2010/main" val="18066678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Growth </a:t>
            </a:r>
            <a:r>
              <a:rPr lang="en-GB" err="1"/>
              <a:t>Mindset</a:t>
            </a:r>
            <a:r>
              <a:rPr lang="en-GB"/>
              <a:t> – Learning Points</a:t>
            </a:r>
          </a:p>
        </p:txBody>
      </p:sp>
      <p:sp>
        <p:nvSpPr>
          <p:cNvPr id="3" name="Content Placeholder 2"/>
          <p:cNvSpPr>
            <a:spLocks noGrp="1"/>
          </p:cNvSpPr>
          <p:nvPr>
            <p:ph idx="1"/>
          </p:nvPr>
        </p:nvSpPr>
        <p:spPr>
          <a:xfrm>
            <a:off x="833090" y="2437947"/>
            <a:ext cx="10554574" cy="3636511"/>
          </a:xfrm>
        </p:spPr>
        <p:txBody>
          <a:bodyPr>
            <a:normAutofit lnSpcReduction="10000"/>
          </a:bodyPr>
          <a:lstStyle/>
          <a:p>
            <a:r>
              <a:rPr lang="en-GB" sz="2000">
                <a:solidFill>
                  <a:srgbClr val="FFFFFF"/>
                </a:solidFill>
                <a:latin typeface="Century Gothic"/>
                <a:cs typeface="Calibri"/>
              </a:rPr>
              <a:t>“What can I learn from this? What will I do next time I’m in this situation?”~ Carol Dweck</a:t>
            </a:r>
            <a:endParaRPr lang="en-US">
              <a:solidFill>
                <a:srgbClr val="FFFFFF"/>
              </a:solidFill>
              <a:latin typeface="Century Gothic"/>
            </a:endParaRPr>
          </a:p>
          <a:p>
            <a:r>
              <a:rPr lang="en-GB" sz="2000"/>
              <a:t>Not using the word 'can't' 'don't, 'cannot' banned from classroom</a:t>
            </a:r>
            <a:endParaRPr lang="en-GB"/>
          </a:p>
          <a:p>
            <a:r>
              <a:rPr lang="en-GB" sz="2000"/>
              <a:t>Promoting pupils to find answers independently</a:t>
            </a:r>
          </a:p>
          <a:p>
            <a:r>
              <a:rPr lang="en-GB" sz="2000"/>
              <a:t>Raising expectations and a can do spirit</a:t>
            </a:r>
          </a:p>
          <a:p>
            <a:r>
              <a:rPr lang="en-GB" sz="2000"/>
              <a:t>Celebrating achievement steps leading up to big achievements</a:t>
            </a:r>
          </a:p>
          <a:p>
            <a:r>
              <a:rPr lang="en-GB" sz="2000"/>
              <a:t>Enforcing links to wider field of work /relevance to futures</a:t>
            </a:r>
          </a:p>
          <a:p>
            <a:r>
              <a:rPr lang="en-GB" sz="2000">
                <a:solidFill>
                  <a:srgbClr val="FFFFFF"/>
                </a:solidFill>
                <a:latin typeface="Century Gothic"/>
                <a:cs typeface="Calibri"/>
              </a:rPr>
              <a:t>“You’re in charge of your mind. You can help it grow by using it in the right way.”~ Carol Dweck</a:t>
            </a:r>
            <a:endParaRPr lang="en-GB" sz="2000">
              <a:solidFill>
                <a:srgbClr val="FFFFFF"/>
              </a:solidFill>
              <a:latin typeface="Century Gothic"/>
            </a:endParaRPr>
          </a:p>
          <a:p>
            <a:endParaRPr lang="en-GB" sz="2000"/>
          </a:p>
          <a:p>
            <a:endParaRPr lang="en-GB" sz="2000"/>
          </a:p>
        </p:txBody>
      </p:sp>
    </p:spTree>
    <p:extLst>
      <p:ext uri="{BB962C8B-B14F-4D97-AF65-F5344CB8AC3E}">
        <p14:creationId xmlns:p14="http://schemas.microsoft.com/office/powerpoint/2010/main" val="40177856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a:t>Routines for Ensuring Effective Organisation of Work</a:t>
            </a:r>
          </a:p>
        </p:txBody>
      </p:sp>
      <p:sp>
        <p:nvSpPr>
          <p:cNvPr id="5" name="Subtitle 4"/>
          <p:cNvSpPr>
            <a:spLocks noGrp="1"/>
          </p:cNvSpPr>
          <p:nvPr>
            <p:ph type="subTitle" idx="1"/>
          </p:nvPr>
        </p:nvSpPr>
        <p:spPr/>
        <p:txBody>
          <a:bodyPr/>
          <a:lstStyle/>
          <a:p>
            <a:r>
              <a:rPr lang="en-GB"/>
              <a:t>R. Sweeney, D. Cairns, R. Bury, P. Heywood-Connor, P. Wall</a:t>
            </a:r>
          </a:p>
        </p:txBody>
      </p:sp>
    </p:spTree>
    <p:extLst>
      <p:ext uri="{BB962C8B-B14F-4D97-AF65-F5344CB8AC3E}">
        <p14:creationId xmlns:p14="http://schemas.microsoft.com/office/powerpoint/2010/main" val="32328322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Routines for Effective Organisation – Outline of Project</a:t>
            </a:r>
          </a:p>
        </p:txBody>
      </p:sp>
      <p:sp>
        <p:nvSpPr>
          <p:cNvPr id="3" name="Content Placeholder 2"/>
          <p:cNvSpPr>
            <a:spLocks noGrp="1"/>
          </p:cNvSpPr>
          <p:nvPr>
            <p:ph idx="1"/>
          </p:nvPr>
        </p:nvSpPr>
        <p:spPr/>
        <p:txBody>
          <a:bodyPr/>
          <a:lstStyle/>
          <a:p>
            <a:pPr marL="0">
              <a:buNone/>
            </a:pPr>
            <a:r>
              <a:rPr lang="en-GB"/>
              <a:t>As a group we discussed how this title could relate to both staff and students</a:t>
            </a:r>
            <a:endParaRPr lang="en-US"/>
          </a:p>
          <a:p>
            <a:pPr marL="0">
              <a:buNone/>
            </a:pPr>
            <a:r>
              <a:rPr lang="en-GB"/>
              <a:t>Each member of the group was given a role to research and report their findings back to the group.</a:t>
            </a:r>
          </a:p>
          <a:p>
            <a:pPr marL="0">
              <a:buNone/>
            </a:pPr>
            <a:r>
              <a:rPr lang="en-GB"/>
              <a:t>Becky – Organising work, Student voice.</a:t>
            </a:r>
          </a:p>
          <a:p>
            <a:pPr marL="0" indent="0">
              <a:buNone/>
            </a:pPr>
            <a:r>
              <a:rPr lang="en-GB"/>
              <a:t>Paula – Planners</a:t>
            </a:r>
          </a:p>
          <a:p>
            <a:pPr marL="0">
              <a:buNone/>
            </a:pPr>
            <a:r>
              <a:rPr lang="en-GB"/>
              <a:t>Pam  - Routines</a:t>
            </a:r>
          </a:p>
          <a:p>
            <a:pPr marL="0">
              <a:buNone/>
            </a:pPr>
            <a:r>
              <a:rPr lang="en-GB"/>
              <a:t>Dan -  Outside of School Scheduling, planning and marking</a:t>
            </a:r>
          </a:p>
          <a:p>
            <a:pPr marL="0" indent="0">
              <a:buNone/>
            </a:pPr>
            <a:endParaRPr lang="en-GB"/>
          </a:p>
        </p:txBody>
      </p:sp>
    </p:spTree>
    <p:extLst>
      <p:ext uri="{BB962C8B-B14F-4D97-AF65-F5344CB8AC3E}">
        <p14:creationId xmlns:p14="http://schemas.microsoft.com/office/powerpoint/2010/main" val="35177799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Routines for Effective Organisation – Learning Points</a:t>
            </a:r>
          </a:p>
        </p:txBody>
      </p:sp>
      <p:sp>
        <p:nvSpPr>
          <p:cNvPr id="3" name="Content Placeholder 2"/>
          <p:cNvSpPr>
            <a:spLocks noGrp="1"/>
          </p:cNvSpPr>
          <p:nvPr>
            <p:ph idx="1"/>
          </p:nvPr>
        </p:nvSpPr>
        <p:spPr/>
        <p:txBody>
          <a:bodyPr/>
          <a:lstStyle/>
          <a:p>
            <a:r>
              <a:rPr lang="en-GB"/>
              <a:t>Planners – New planners designed through consultation with staff and students. The new planner provides a space for each subject per week. This will allow students to clearly see which subjects have set homework during that week, they also have a larger space in which to record their homework. The planner also includes a plastic pocket for students to store any printed instructions.</a:t>
            </a:r>
          </a:p>
        </p:txBody>
      </p:sp>
    </p:spTree>
    <p:extLst>
      <p:ext uri="{BB962C8B-B14F-4D97-AF65-F5344CB8AC3E}">
        <p14:creationId xmlns:p14="http://schemas.microsoft.com/office/powerpoint/2010/main" val="1383069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a:t>Developing Study Skills</a:t>
            </a:r>
          </a:p>
        </p:txBody>
      </p:sp>
      <p:sp>
        <p:nvSpPr>
          <p:cNvPr id="5" name="Subtitle 4"/>
          <p:cNvSpPr>
            <a:spLocks noGrp="1"/>
          </p:cNvSpPr>
          <p:nvPr>
            <p:ph type="subTitle" idx="1"/>
          </p:nvPr>
        </p:nvSpPr>
        <p:spPr/>
        <p:txBody>
          <a:bodyPr/>
          <a:lstStyle/>
          <a:p>
            <a:r>
              <a:rPr lang="en-GB"/>
              <a:t>A. Thorpe, L. Lo, S. Schultz, S. </a:t>
            </a:r>
            <a:r>
              <a:rPr lang="en-GB" err="1"/>
              <a:t>Sharples</a:t>
            </a:r>
            <a:endParaRPr lang="en-GB"/>
          </a:p>
        </p:txBody>
      </p:sp>
    </p:spTree>
    <p:extLst>
      <p:ext uri="{BB962C8B-B14F-4D97-AF65-F5344CB8AC3E}">
        <p14:creationId xmlns:p14="http://schemas.microsoft.com/office/powerpoint/2010/main" val="8061015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Developing Study Skills – Outline of Project</a:t>
            </a:r>
          </a:p>
        </p:txBody>
      </p:sp>
      <p:sp>
        <p:nvSpPr>
          <p:cNvPr id="3" name="Content Placeholder 2"/>
          <p:cNvSpPr>
            <a:spLocks noGrp="1"/>
          </p:cNvSpPr>
          <p:nvPr>
            <p:ph idx="1"/>
          </p:nvPr>
        </p:nvSpPr>
        <p:spPr/>
        <p:txBody>
          <a:bodyPr/>
          <a:lstStyle/>
          <a:p>
            <a:r>
              <a:rPr lang="en-GB"/>
              <a:t>Take four areas relating to Study skills and research various practices and strategies:</a:t>
            </a:r>
            <a:endParaRPr lang="en-US"/>
          </a:p>
          <a:p>
            <a:pPr>
              <a:buAutoNum type="arabicPeriod"/>
            </a:pPr>
            <a:r>
              <a:rPr lang="en-GB"/>
              <a:t>Spaced Learning</a:t>
            </a:r>
          </a:p>
          <a:p>
            <a:pPr>
              <a:buAutoNum type="arabicPeriod"/>
            </a:pPr>
            <a:r>
              <a:rPr lang="en-GB"/>
              <a:t>Storytelling</a:t>
            </a:r>
          </a:p>
          <a:p>
            <a:pPr>
              <a:buAutoNum type="arabicPeriod"/>
            </a:pPr>
            <a:r>
              <a:rPr lang="en-GB"/>
              <a:t>"Make it Sticky"</a:t>
            </a:r>
          </a:p>
          <a:p>
            <a:pPr>
              <a:buAutoNum type="arabicPeriod"/>
            </a:pPr>
            <a:r>
              <a:rPr lang="en-GB"/>
              <a:t>Effective Revision</a:t>
            </a:r>
          </a:p>
          <a:p>
            <a:r>
              <a:rPr lang="en-GB"/>
              <a:t>Embed and trial what we have learned and discovered with current Year 11 groups  across our separate disciplines and subjects in school during Mock exam and final exam preparation.</a:t>
            </a:r>
            <a:endParaRPr lang="en-US"/>
          </a:p>
          <a:p>
            <a:r>
              <a:rPr lang="en-GB"/>
              <a:t>Feedback to group and write a blog with our findings on "</a:t>
            </a:r>
            <a:r>
              <a:rPr lang="en-GB" err="1"/>
              <a:t>edublog</a:t>
            </a:r>
            <a:r>
              <a:rPr lang="en-GB"/>
              <a:t>"</a:t>
            </a:r>
          </a:p>
          <a:p>
            <a:endParaRPr lang="en-GB"/>
          </a:p>
        </p:txBody>
      </p:sp>
      <p:pic>
        <p:nvPicPr>
          <p:cNvPr id="4" name="Picture 4" descr="A picture containing hat, headdress&#10;&#10;Description generated with very high confidence">
            <a:extLst>
              <a:ext uri="{FF2B5EF4-FFF2-40B4-BE49-F238E27FC236}">
                <a16:creationId xmlns:a16="http://schemas.microsoft.com/office/drawing/2014/main" id="{DAD8E9CC-CBB7-40C1-802F-D354461CC6AE}"/>
              </a:ext>
            </a:extLst>
          </p:cNvPr>
          <p:cNvPicPr>
            <a:picLocks noChangeAspect="1"/>
          </p:cNvPicPr>
          <p:nvPr/>
        </p:nvPicPr>
        <p:blipFill>
          <a:blip r:embed="rId2"/>
          <a:stretch>
            <a:fillRect/>
          </a:stretch>
        </p:blipFill>
        <p:spPr>
          <a:xfrm>
            <a:off x="9302599" y="5154732"/>
            <a:ext cx="1235555" cy="1221177"/>
          </a:xfrm>
          <a:prstGeom prst="rect">
            <a:avLst/>
          </a:prstGeom>
        </p:spPr>
      </p:pic>
    </p:spTree>
    <p:extLst>
      <p:ext uri="{BB962C8B-B14F-4D97-AF65-F5344CB8AC3E}">
        <p14:creationId xmlns:p14="http://schemas.microsoft.com/office/powerpoint/2010/main" val="26387134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Developing Study Skills – Learning Points</a:t>
            </a:r>
          </a:p>
        </p:txBody>
      </p:sp>
      <p:sp>
        <p:nvSpPr>
          <p:cNvPr id="3" name="Content Placeholder 2"/>
          <p:cNvSpPr>
            <a:spLocks noGrp="1"/>
          </p:cNvSpPr>
          <p:nvPr>
            <p:ph idx="1"/>
          </p:nvPr>
        </p:nvSpPr>
        <p:spPr>
          <a:xfrm>
            <a:off x="804335" y="2222287"/>
            <a:ext cx="10583328" cy="4067831"/>
          </a:xfrm>
        </p:spPr>
        <p:txBody>
          <a:bodyPr>
            <a:normAutofit/>
          </a:bodyPr>
          <a:lstStyle/>
          <a:p>
            <a:r>
              <a:rPr lang="en-GB"/>
              <a:t>All members of the group participated in the "Elevate" staff CPD session.  Elevate are a global company that have changed the way study skills are taught working with students across the world.</a:t>
            </a:r>
          </a:p>
          <a:p>
            <a:r>
              <a:rPr lang="en-GB"/>
              <a:t>The group met shortly after the workshop and agreed that the following areas would work well with our groups in preparation for exams:</a:t>
            </a:r>
          </a:p>
          <a:p>
            <a:pPr>
              <a:buAutoNum type="arabicPeriod"/>
            </a:pPr>
            <a:r>
              <a:rPr lang="en-GB"/>
              <a:t>Traffic light system for syllabus'</a:t>
            </a:r>
          </a:p>
          <a:p>
            <a:pPr>
              <a:buAutoNum type="arabicPeriod"/>
            </a:pPr>
            <a:r>
              <a:rPr lang="en-GB"/>
              <a:t>Pre-exam practice days</a:t>
            </a:r>
          </a:p>
          <a:p>
            <a:pPr>
              <a:buAutoNum type="arabicPeriod"/>
            </a:pPr>
            <a:r>
              <a:rPr lang="en-GB"/>
              <a:t>Online collaboration</a:t>
            </a:r>
          </a:p>
          <a:p>
            <a:pPr>
              <a:buAutoNum type="arabicPeriod"/>
            </a:pPr>
            <a:r>
              <a:rPr lang="en-GB"/>
              <a:t>Handing in notes before the exam.</a:t>
            </a:r>
          </a:p>
          <a:p>
            <a:pPr>
              <a:buAutoNum type="arabicPeriod"/>
            </a:pPr>
            <a:r>
              <a:rPr lang="en-GB"/>
              <a:t>Wall Charts for revision.</a:t>
            </a:r>
          </a:p>
          <a:p>
            <a:pPr>
              <a:buAutoNum type="arabicPeriod"/>
            </a:pPr>
            <a:r>
              <a:rPr lang="en-GB"/>
              <a:t>Independent learning sessions.</a:t>
            </a:r>
          </a:p>
        </p:txBody>
      </p:sp>
    </p:spTree>
    <p:extLst>
      <p:ext uri="{BB962C8B-B14F-4D97-AF65-F5344CB8AC3E}">
        <p14:creationId xmlns:p14="http://schemas.microsoft.com/office/powerpoint/2010/main" val="32837403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CCDEB-E485-40EE-9E43-E8B4BEC86D20}"/>
              </a:ext>
            </a:extLst>
          </p:cNvPr>
          <p:cNvSpPr>
            <a:spLocks noGrp="1"/>
          </p:cNvSpPr>
          <p:nvPr>
            <p:ph type="title"/>
          </p:nvPr>
        </p:nvSpPr>
        <p:spPr/>
        <p:txBody>
          <a:bodyPr/>
          <a:lstStyle/>
          <a:p>
            <a:r>
              <a:rPr lang="en-US"/>
              <a:t>Final Research Areas for Study Skills</a:t>
            </a:r>
          </a:p>
        </p:txBody>
      </p:sp>
      <p:sp>
        <p:nvSpPr>
          <p:cNvPr id="3" name="Content Placeholder 2">
            <a:extLst>
              <a:ext uri="{FF2B5EF4-FFF2-40B4-BE49-F238E27FC236}">
                <a16:creationId xmlns:a16="http://schemas.microsoft.com/office/drawing/2014/main" id="{783079A2-C7B2-468E-BC99-BC369A4E7BA9}"/>
              </a:ext>
            </a:extLst>
          </p:cNvPr>
          <p:cNvSpPr>
            <a:spLocks noGrp="1"/>
          </p:cNvSpPr>
          <p:nvPr>
            <p:ph idx="1"/>
          </p:nvPr>
        </p:nvSpPr>
        <p:spPr/>
        <p:txBody>
          <a:bodyPr/>
          <a:lstStyle/>
          <a:p>
            <a:r>
              <a:rPr lang="en-US"/>
              <a:t>Julia - Spaced Learning – ELEVATE - SMART Spaces – </a:t>
            </a:r>
            <a:r>
              <a:rPr lang="en-US" err="1"/>
              <a:t>Yr</a:t>
            </a:r>
            <a:r>
              <a:rPr lang="en-US"/>
              <a:t> 11 Science</a:t>
            </a:r>
          </a:p>
          <a:p>
            <a:r>
              <a:rPr lang="en-US"/>
              <a:t>Lisa - Storytelling - create a story/narrative to memories key facts.</a:t>
            </a:r>
          </a:p>
          <a:p>
            <a:r>
              <a:rPr lang="en-US"/>
              <a:t>Sarah - Make it sticky - after school revision sessions with Year 11.</a:t>
            </a:r>
          </a:p>
          <a:p>
            <a:r>
              <a:rPr lang="en-US"/>
              <a:t>Anna  - Effective Revision Strategies and Techniques - rapping, creating songs.  Relaxation, breathing and mindfulness techniques with Year 11 Dance group.</a:t>
            </a:r>
          </a:p>
        </p:txBody>
      </p:sp>
    </p:spTree>
    <p:extLst>
      <p:ext uri="{BB962C8B-B14F-4D97-AF65-F5344CB8AC3E}">
        <p14:creationId xmlns:p14="http://schemas.microsoft.com/office/powerpoint/2010/main" val="3380608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a:t>Teaching to the Top (1)</a:t>
            </a:r>
          </a:p>
        </p:txBody>
      </p:sp>
      <p:sp>
        <p:nvSpPr>
          <p:cNvPr id="5" name="Subtitle 4"/>
          <p:cNvSpPr>
            <a:spLocks noGrp="1"/>
          </p:cNvSpPr>
          <p:nvPr>
            <p:ph type="subTitle" idx="1"/>
          </p:nvPr>
        </p:nvSpPr>
        <p:spPr/>
        <p:txBody>
          <a:bodyPr/>
          <a:lstStyle/>
          <a:p>
            <a:r>
              <a:rPr lang="en-GB"/>
              <a:t>R. Holden, L. Adams, A. Christian, B. Hull, K. </a:t>
            </a:r>
            <a:r>
              <a:rPr lang="en-GB" err="1"/>
              <a:t>McPartlan</a:t>
            </a:r>
            <a:r>
              <a:rPr lang="en-GB"/>
              <a:t>, J. Curl</a:t>
            </a:r>
          </a:p>
        </p:txBody>
      </p:sp>
    </p:spTree>
    <p:extLst>
      <p:ext uri="{BB962C8B-B14F-4D97-AF65-F5344CB8AC3E}">
        <p14:creationId xmlns:p14="http://schemas.microsoft.com/office/powerpoint/2010/main" val="174790198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25F99-FCD8-4530-BD7A-31E38963962B}"/>
              </a:ext>
            </a:extLst>
          </p:cNvPr>
          <p:cNvSpPr>
            <a:spLocks noGrp="1"/>
          </p:cNvSpPr>
          <p:nvPr>
            <p:ph type="title"/>
          </p:nvPr>
        </p:nvSpPr>
        <p:spPr/>
        <p:txBody>
          <a:bodyPr/>
          <a:lstStyle/>
          <a:p>
            <a:r>
              <a:rPr lang="en-US" err="1"/>
              <a:t>Edublog</a:t>
            </a:r>
            <a:r>
              <a:rPr lang="en-US"/>
              <a:t> – Developing Study Skills</a:t>
            </a:r>
            <a:endParaRPr lang="en-US" err="1"/>
          </a:p>
        </p:txBody>
      </p:sp>
      <p:sp>
        <p:nvSpPr>
          <p:cNvPr id="3" name="Content Placeholder 2">
            <a:extLst>
              <a:ext uri="{FF2B5EF4-FFF2-40B4-BE49-F238E27FC236}">
                <a16:creationId xmlns:a16="http://schemas.microsoft.com/office/drawing/2014/main" id="{507CB4DE-706B-4EB0-BA12-77886ADC6E5A}"/>
              </a:ext>
            </a:extLst>
          </p:cNvPr>
          <p:cNvSpPr>
            <a:spLocks noGrp="1"/>
          </p:cNvSpPr>
          <p:nvPr>
            <p:ph idx="1"/>
          </p:nvPr>
        </p:nvSpPr>
        <p:spPr>
          <a:xfrm>
            <a:off x="818712" y="2222287"/>
            <a:ext cx="10554574" cy="3636511"/>
          </a:xfrm>
        </p:spPr>
        <p:txBody>
          <a:bodyPr/>
          <a:lstStyle/>
          <a:p>
            <a:r>
              <a:rPr lang="en-US"/>
              <a:t>Please follow the link below to read our blog and discover our findings........</a:t>
            </a:r>
          </a:p>
          <a:p>
            <a:pPr marL="0" indent="0">
              <a:buNone/>
            </a:pPr>
            <a:endParaRPr lang="en-US"/>
          </a:p>
          <a:p>
            <a:pPr algn="ctr">
              <a:buNone/>
            </a:pPr>
            <a:r>
              <a:rPr lang="en-US">
                <a:hlinkClick r:id="rId2"/>
              </a:rPr>
              <a:t>http://eduwld1.edublogs.org/2018/06/28/studyskills/</a:t>
            </a:r>
            <a:endParaRPr lang="en-US"/>
          </a:p>
          <a:p>
            <a:pPr algn="ctr">
              <a:buNone/>
            </a:pPr>
            <a:endParaRPr lang="en-US"/>
          </a:p>
          <a:p>
            <a:endParaRPr lang="en-US"/>
          </a:p>
        </p:txBody>
      </p:sp>
      <p:pic>
        <p:nvPicPr>
          <p:cNvPr id="4" name="Picture 4">
            <a:extLst>
              <a:ext uri="{FF2B5EF4-FFF2-40B4-BE49-F238E27FC236}">
                <a16:creationId xmlns:a16="http://schemas.microsoft.com/office/drawing/2014/main" id="{28E282F4-4F4F-4BEE-B834-AECA09BA74AD}"/>
              </a:ext>
            </a:extLst>
          </p:cNvPr>
          <p:cNvPicPr>
            <a:picLocks noChangeAspect="1"/>
          </p:cNvPicPr>
          <p:nvPr/>
        </p:nvPicPr>
        <p:blipFill>
          <a:blip r:embed="rId3"/>
          <a:stretch>
            <a:fillRect/>
          </a:stretch>
        </p:blipFill>
        <p:spPr>
          <a:xfrm>
            <a:off x="4551868" y="2138627"/>
            <a:ext cx="2743200" cy="1085499"/>
          </a:xfrm>
          <a:prstGeom prst="rect">
            <a:avLst/>
          </a:prstGeom>
        </p:spPr>
      </p:pic>
    </p:spTree>
    <p:extLst>
      <p:ext uri="{BB962C8B-B14F-4D97-AF65-F5344CB8AC3E}">
        <p14:creationId xmlns:p14="http://schemas.microsoft.com/office/powerpoint/2010/main" val="370632358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a:t>Closing the Gender Gap</a:t>
            </a:r>
          </a:p>
        </p:txBody>
      </p:sp>
      <p:sp>
        <p:nvSpPr>
          <p:cNvPr id="5" name="Subtitle 4"/>
          <p:cNvSpPr>
            <a:spLocks noGrp="1"/>
          </p:cNvSpPr>
          <p:nvPr>
            <p:ph type="subTitle" idx="1"/>
          </p:nvPr>
        </p:nvSpPr>
        <p:spPr/>
        <p:txBody>
          <a:bodyPr/>
          <a:lstStyle/>
          <a:p>
            <a:r>
              <a:rPr lang="en-GB"/>
              <a:t>V. Hill, J. Elliott, K. Hughes, D. Martin, S. Rigby, E. Cox, J. Withers</a:t>
            </a:r>
          </a:p>
        </p:txBody>
      </p:sp>
    </p:spTree>
    <p:extLst>
      <p:ext uri="{BB962C8B-B14F-4D97-AF65-F5344CB8AC3E}">
        <p14:creationId xmlns:p14="http://schemas.microsoft.com/office/powerpoint/2010/main" val="27221799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Closing the Gender Gap – Outline of Project</a:t>
            </a:r>
          </a:p>
        </p:txBody>
      </p:sp>
      <p:sp>
        <p:nvSpPr>
          <p:cNvPr id="3" name="Content Placeholder 2"/>
          <p:cNvSpPr>
            <a:spLocks noGrp="1"/>
          </p:cNvSpPr>
          <p:nvPr>
            <p:ph idx="1"/>
          </p:nvPr>
        </p:nvSpPr>
        <p:spPr/>
        <p:txBody>
          <a:bodyPr/>
          <a:lstStyle/>
          <a:p>
            <a:pPr marL="0" indent="0">
              <a:buNone/>
            </a:pPr>
            <a:r>
              <a:rPr lang="en-GB"/>
              <a:t>The impact of biological and social differences between male and female students.</a:t>
            </a:r>
          </a:p>
          <a:p>
            <a:pPr marL="0" indent="0">
              <a:buNone/>
            </a:pPr>
            <a:r>
              <a:rPr lang="en-GB"/>
              <a:t>Gender stereotypes and expectations within society and how this impacts learning and achievement . </a:t>
            </a:r>
          </a:p>
          <a:p>
            <a:pPr marL="0" indent="0">
              <a:buNone/>
            </a:pPr>
            <a:r>
              <a:rPr lang="en-GB"/>
              <a:t>Reasons for the underachievement of boys at Walton Le Dale .</a:t>
            </a:r>
          </a:p>
          <a:p>
            <a:pPr marL="0" indent="0">
              <a:buNone/>
            </a:pPr>
            <a:r>
              <a:rPr lang="en-GB"/>
              <a:t>Strategies to engage and motivate underachieving boys as well as improve expectations and attitude to learning.</a:t>
            </a:r>
          </a:p>
          <a:p>
            <a:pPr marL="0" indent="0">
              <a:buNone/>
            </a:pPr>
            <a:r>
              <a:rPr lang="en-GB"/>
              <a:t>Strategies that engage underachieving boys without having a negative impact on girls.</a:t>
            </a:r>
          </a:p>
          <a:p>
            <a:pPr marL="0" indent="0">
              <a:buNone/>
            </a:pPr>
            <a:r>
              <a:rPr lang="en-GB"/>
              <a:t>Strategies to improve girls confidence in lessons, reduce insecurities and pressure. </a:t>
            </a:r>
          </a:p>
          <a:p>
            <a:pPr marL="0" indent="0">
              <a:buNone/>
            </a:pPr>
            <a:endParaRPr lang="en-GB"/>
          </a:p>
        </p:txBody>
      </p:sp>
    </p:spTree>
    <p:extLst>
      <p:ext uri="{BB962C8B-B14F-4D97-AF65-F5344CB8AC3E}">
        <p14:creationId xmlns:p14="http://schemas.microsoft.com/office/powerpoint/2010/main" val="170035557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Closing the Gender Gap – gender learning styles , male underachievers</a:t>
            </a:r>
          </a:p>
        </p:txBody>
      </p:sp>
      <p:sp>
        <p:nvSpPr>
          <p:cNvPr id="3" name="Content Placeholder 2"/>
          <p:cNvSpPr>
            <a:spLocks noGrp="1"/>
          </p:cNvSpPr>
          <p:nvPr>
            <p:ph idx="1"/>
          </p:nvPr>
        </p:nvSpPr>
        <p:spPr>
          <a:xfrm>
            <a:off x="358637" y="1992249"/>
            <a:ext cx="11489101" cy="4427265"/>
          </a:xfrm>
        </p:spPr>
        <p:txBody>
          <a:bodyPr>
            <a:normAutofit/>
          </a:bodyPr>
          <a:lstStyle/>
          <a:p>
            <a:pPr marL="0" indent="0">
              <a:buNone/>
            </a:pPr>
            <a:r>
              <a:rPr lang="en-GB" sz="1600">
                <a:latin typeface="Calibri"/>
                <a:ea typeface="Calibri"/>
                <a:cs typeface="Calibri"/>
              </a:rPr>
              <a:t>Biological and social differences between male and female students affect the way they learn. </a:t>
            </a:r>
            <a:endParaRPr lang="en-US">
              <a:latin typeface="Century Gothic"/>
              <a:cs typeface="Calibri"/>
            </a:endParaRPr>
          </a:p>
          <a:p>
            <a:pPr marL="0" indent="0">
              <a:buNone/>
            </a:pPr>
            <a:r>
              <a:rPr lang="en-GB" sz="1600">
                <a:latin typeface="Calibri"/>
                <a:cs typeface="Calibri"/>
              </a:rPr>
              <a:t>Social influences seem to have a bigger impact caused by stereotypes, the media, classroom topics, outside influences , role models. This implies that many issues related to the gender gap can be dealt with by using the right strategies and  addressing our approach to  attitude , expectations, behaviour and mind set. </a:t>
            </a:r>
          </a:p>
          <a:p>
            <a:pPr marL="0" indent="0">
              <a:buNone/>
            </a:pPr>
            <a:r>
              <a:rPr lang="en-GB" sz="1600">
                <a:latin typeface="Calibri"/>
                <a:cs typeface="Calibri"/>
              </a:rPr>
              <a:t>Using 'Teaching to the top' strategies have helped to improve expectations and challenge.</a:t>
            </a:r>
          </a:p>
          <a:p>
            <a:pPr marL="0" indent="0">
              <a:buNone/>
            </a:pPr>
            <a:r>
              <a:rPr lang="en-GB" sz="1600">
                <a:latin typeface="Calibri"/>
                <a:cs typeface="Calibri"/>
              </a:rPr>
              <a:t>Competition, positive language and personalised rewards systems help motivate and engage.</a:t>
            </a:r>
          </a:p>
          <a:p>
            <a:pPr marL="0" indent="0">
              <a:buNone/>
            </a:pPr>
            <a:r>
              <a:rPr lang="en-GB" sz="1600">
                <a:latin typeface="Calibri"/>
                <a:cs typeface="Calibri"/>
              </a:rPr>
              <a:t>Introducing a degree of choice to homework tasks, where students may chose from a homework list/ reading list, chose how to display, hand in their homework. This help to add ownership and improved engagement.</a:t>
            </a:r>
          </a:p>
          <a:p>
            <a:pPr marL="0" indent="0">
              <a:buNone/>
            </a:pPr>
            <a:r>
              <a:rPr lang="en-GB" sz="1600">
                <a:latin typeface="Calibri"/>
                <a:cs typeface="Calibri"/>
              </a:rPr>
              <a:t>Making the homework have a clear point that made it necessary for the net lesson also made it relevant.</a:t>
            </a:r>
          </a:p>
          <a:p>
            <a:pPr marL="0" indent="0">
              <a:buNone/>
            </a:pPr>
            <a:r>
              <a:rPr lang="en-GB" sz="1600">
                <a:latin typeface="Calibri"/>
                <a:cs typeface="Calibri"/>
              </a:rPr>
              <a:t>Using examples of work from other male students from different year groups as role models also had a good impact.</a:t>
            </a:r>
          </a:p>
          <a:p>
            <a:pPr marL="0" indent="0">
              <a:buNone/>
            </a:pPr>
            <a:endParaRPr lang="en-GB" sz="1600">
              <a:latin typeface="Calibri"/>
              <a:cs typeface="Calibri"/>
            </a:endParaRPr>
          </a:p>
          <a:p>
            <a:pPr marL="0" indent="0">
              <a:buNone/>
            </a:pPr>
            <a:endParaRPr lang="en-GB" sz="1600">
              <a:latin typeface="Calibri"/>
              <a:cs typeface="Calibri"/>
            </a:endParaRPr>
          </a:p>
        </p:txBody>
      </p:sp>
    </p:spTree>
    <p:extLst>
      <p:ext uri="{BB962C8B-B14F-4D97-AF65-F5344CB8AC3E}">
        <p14:creationId xmlns:p14="http://schemas.microsoft.com/office/powerpoint/2010/main" val="409333125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12176-8460-49E0-93CE-6CC2306994B4}"/>
              </a:ext>
            </a:extLst>
          </p:cNvPr>
          <p:cNvSpPr>
            <a:spLocks noGrp="1"/>
          </p:cNvSpPr>
          <p:nvPr>
            <p:ph type="title"/>
          </p:nvPr>
        </p:nvSpPr>
        <p:spPr/>
        <p:txBody>
          <a:bodyPr/>
          <a:lstStyle/>
          <a:p>
            <a:r>
              <a:rPr lang="en-US"/>
              <a:t>Male under achievers</a:t>
            </a:r>
            <a:endParaRPr lang="en-US" err="1"/>
          </a:p>
        </p:txBody>
      </p:sp>
      <p:sp>
        <p:nvSpPr>
          <p:cNvPr id="3" name="Content Placeholder 2">
            <a:extLst>
              <a:ext uri="{FF2B5EF4-FFF2-40B4-BE49-F238E27FC236}">
                <a16:creationId xmlns:a16="http://schemas.microsoft.com/office/drawing/2014/main" id="{6FE3542B-DA01-4BE8-AE7E-F76E5B4015B6}"/>
              </a:ext>
            </a:extLst>
          </p:cNvPr>
          <p:cNvSpPr>
            <a:spLocks noGrp="1"/>
          </p:cNvSpPr>
          <p:nvPr>
            <p:ph idx="1"/>
          </p:nvPr>
        </p:nvSpPr>
        <p:spPr>
          <a:xfrm>
            <a:off x="804335" y="2222287"/>
            <a:ext cx="10597705" cy="4240360"/>
          </a:xfrm>
        </p:spPr>
        <p:txBody>
          <a:bodyPr/>
          <a:lstStyle/>
          <a:p>
            <a:r>
              <a:rPr lang="en-US">
                <a:solidFill>
                  <a:srgbClr val="FFFFFF"/>
                </a:solidFill>
              </a:rPr>
              <a:t>Using technology, the internet, video clips, email and other social media groups helped motivate male students and add further choice and ownership to their work. This also allowed them to be more independent , by sharing ideas and  checking answers before handing a piece of work in. </a:t>
            </a:r>
          </a:p>
          <a:p>
            <a:r>
              <a:rPr lang="en-US">
                <a:solidFill>
                  <a:srgbClr val="FFFFFF"/>
                </a:solidFill>
              </a:rPr>
              <a:t>Using photographs of other students work and allowing them to screenshot it to use as exemplar work  helped boys to  improve their writing and worked efficiently. </a:t>
            </a:r>
          </a:p>
          <a:p>
            <a:r>
              <a:rPr lang="en-US">
                <a:solidFill>
                  <a:srgbClr val="FFFFFF"/>
                </a:solidFill>
              </a:rPr>
              <a:t>Although many of us found  that the competitive element meant that many of the boys were engaged and “on board” with the task- there then became a sole focus on winning.  This, at times was to the detriment of their progress. </a:t>
            </a:r>
          </a:p>
          <a:p>
            <a:r>
              <a:rPr lang="en-US">
                <a:solidFill>
                  <a:srgbClr val="FFFFFF"/>
                </a:solidFill>
              </a:rPr>
              <a:t>Also, when certain boys were not doing as well, this competitive element seemed to lead them to give up sooner-“we’re not going to win so what’s the point” mentality. </a:t>
            </a:r>
          </a:p>
        </p:txBody>
      </p:sp>
    </p:spTree>
    <p:extLst>
      <p:ext uri="{BB962C8B-B14F-4D97-AF65-F5344CB8AC3E}">
        <p14:creationId xmlns:p14="http://schemas.microsoft.com/office/powerpoint/2010/main" val="80090121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89D4C-09C6-4882-8E8F-2B20ACE43783}"/>
              </a:ext>
            </a:extLst>
          </p:cNvPr>
          <p:cNvSpPr>
            <a:spLocks noGrp="1"/>
          </p:cNvSpPr>
          <p:nvPr>
            <p:ph type="title"/>
          </p:nvPr>
        </p:nvSpPr>
        <p:spPr/>
        <p:txBody>
          <a:bodyPr/>
          <a:lstStyle/>
          <a:p>
            <a:r>
              <a:rPr lang="en-US"/>
              <a:t>Focus on Boys- Does this impact girls?</a:t>
            </a:r>
          </a:p>
        </p:txBody>
      </p:sp>
      <p:sp>
        <p:nvSpPr>
          <p:cNvPr id="3" name="Content Placeholder 2">
            <a:extLst>
              <a:ext uri="{FF2B5EF4-FFF2-40B4-BE49-F238E27FC236}">
                <a16:creationId xmlns:a16="http://schemas.microsoft.com/office/drawing/2014/main" id="{252D73A4-54A9-4733-BA4D-5AE90A34ADA0}"/>
              </a:ext>
            </a:extLst>
          </p:cNvPr>
          <p:cNvSpPr>
            <a:spLocks noGrp="1"/>
          </p:cNvSpPr>
          <p:nvPr>
            <p:ph idx="1"/>
          </p:nvPr>
        </p:nvSpPr>
        <p:spPr/>
        <p:txBody>
          <a:bodyPr/>
          <a:lstStyle/>
          <a:p>
            <a:r>
              <a:rPr lang="en-GB">
                <a:latin typeface="Calibri"/>
                <a:ea typeface="Calibri"/>
                <a:cs typeface="Calibri"/>
              </a:rPr>
              <a:t>Much of our research showed that what works for some of our boys works well with some of our girls too. The strategies used in many of our lessons did not seem to negatively affect any of the girls.</a:t>
            </a:r>
          </a:p>
          <a:p>
            <a:r>
              <a:rPr lang="en-GB">
                <a:solidFill>
                  <a:srgbClr val="FFFFFF"/>
                </a:solidFill>
                <a:latin typeface="Calibri"/>
                <a:cs typeface="Calibri"/>
              </a:rPr>
              <a:t>However, if there is too much  competition and  it isn't personalised to the students, teacher and topic then some students can switch off and  some of the less confident pupils, who don’t like the attention will  become more introverted . It important to add variety and choice.</a:t>
            </a:r>
            <a:r>
              <a:rPr lang="en-GB">
                <a:solidFill>
                  <a:srgbClr val="000000"/>
                </a:solidFill>
                <a:latin typeface="Calibri"/>
                <a:cs typeface="Calibri"/>
              </a:rPr>
              <a:t> </a:t>
            </a:r>
            <a:endParaRPr lang="en-GB">
              <a:latin typeface="Calibri"/>
              <a:cs typeface="Calibri"/>
            </a:endParaRPr>
          </a:p>
          <a:p>
            <a:endParaRPr lang="en-GB">
              <a:solidFill>
                <a:srgbClr val="000000"/>
              </a:solidFill>
              <a:latin typeface="Calibri"/>
              <a:cs typeface="Calibri"/>
            </a:endParaRPr>
          </a:p>
          <a:p>
            <a:endParaRPr lang="en-GB">
              <a:solidFill>
                <a:srgbClr val="000000"/>
              </a:solidFill>
              <a:latin typeface="Calibri"/>
              <a:cs typeface="Calibri"/>
            </a:endParaRPr>
          </a:p>
          <a:p>
            <a:endParaRPr lang="en-US"/>
          </a:p>
        </p:txBody>
      </p:sp>
    </p:spTree>
    <p:extLst>
      <p:ext uri="{BB962C8B-B14F-4D97-AF65-F5344CB8AC3E}">
        <p14:creationId xmlns:p14="http://schemas.microsoft.com/office/powerpoint/2010/main" val="253627039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77149-ED05-475A-AF15-6E9441D62C2D}"/>
              </a:ext>
            </a:extLst>
          </p:cNvPr>
          <p:cNvSpPr>
            <a:spLocks noGrp="1"/>
          </p:cNvSpPr>
          <p:nvPr>
            <p:ph type="title"/>
          </p:nvPr>
        </p:nvSpPr>
        <p:spPr/>
        <p:txBody>
          <a:bodyPr/>
          <a:lstStyle/>
          <a:p>
            <a:r>
              <a:rPr lang="en-US"/>
              <a:t>Girl students- exam pressure, anxiety, confidence and positive mindset.</a:t>
            </a:r>
          </a:p>
        </p:txBody>
      </p:sp>
      <p:sp>
        <p:nvSpPr>
          <p:cNvPr id="3" name="Content Placeholder 2">
            <a:extLst>
              <a:ext uri="{FF2B5EF4-FFF2-40B4-BE49-F238E27FC236}">
                <a16:creationId xmlns:a16="http://schemas.microsoft.com/office/drawing/2014/main" id="{E02AC9A0-7DC2-4757-A82B-A3B1D37B4252}"/>
              </a:ext>
            </a:extLst>
          </p:cNvPr>
          <p:cNvSpPr>
            <a:spLocks noGrp="1"/>
          </p:cNvSpPr>
          <p:nvPr>
            <p:ph idx="1"/>
          </p:nvPr>
        </p:nvSpPr>
        <p:spPr/>
        <p:txBody>
          <a:bodyPr/>
          <a:lstStyle/>
          <a:p>
            <a:r>
              <a:rPr lang="en-US"/>
              <a:t>Many of our female students lack confidence in their abilities and achievement. They seem to have a mental block, fixed mindset on themselves , yet are very positive and reassuring about others. This makes then great as coaches, mentors and team mates to underachieving boys, but some female students can get left behind and overlooked, particularly if they are used to help encourage underachieving boys.</a:t>
            </a:r>
          </a:p>
          <a:p>
            <a:r>
              <a:rPr lang="en-US"/>
              <a:t>This would be an area for further study.</a:t>
            </a:r>
          </a:p>
          <a:p>
            <a:r>
              <a:rPr lang="en-US"/>
              <a:t>Strategies to help female students stay calm and positive and regain their focus under pressure have been used by encouraging different  meditation techniques, concentration music and strategies.  Displays of this are located in A4. </a:t>
            </a:r>
          </a:p>
        </p:txBody>
      </p:sp>
    </p:spTree>
    <p:extLst>
      <p:ext uri="{BB962C8B-B14F-4D97-AF65-F5344CB8AC3E}">
        <p14:creationId xmlns:p14="http://schemas.microsoft.com/office/powerpoint/2010/main" val="54164010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 name="Freeform 6">
            <a:extLst>
              <a:ext uri="{FF2B5EF4-FFF2-40B4-BE49-F238E27FC236}">
                <a16:creationId xmlns:a16="http://schemas.microsoft.com/office/drawing/2014/main" id="{11114F18-D12D-43C6-895F-5BA92C290C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grpSp>
        <p:nvGrpSpPr>
          <p:cNvPr id="20" name="Group 19">
            <a:extLst>
              <a:ext uri="{FF2B5EF4-FFF2-40B4-BE49-F238E27FC236}">
                <a16:creationId xmlns:a16="http://schemas.microsoft.com/office/drawing/2014/main" id="{DE2DD4A6-DC96-421E-9E1C-7CD0D26814F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bwMode="white">
          <a:xfrm>
            <a:off x="0" y="4525094"/>
            <a:ext cx="12203151" cy="2344057"/>
            <a:chOff x="0" y="4525094"/>
            <a:chExt cx="12203151" cy="2344057"/>
          </a:xfrm>
        </p:grpSpPr>
        <p:sp>
          <p:nvSpPr>
            <p:cNvPr id="21" name="Freeform 9">
              <a:extLst>
                <a:ext uri="{FF2B5EF4-FFF2-40B4-BE49-F238E27FC236}">
                  <a16:creationId xmlns:a16="http://schemas.microsoft.com/office/drawing/2014/main" id="{5E6BB74D-E85C-4CCB-90CE-02460064050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white">
            <a:xfrm>
              <a:off x="0" y="4525094"/>
              <a:ext cx="12192000" cy="2332906"/>
            </a:xfrm>
            <a:custGeom>
              <a:avLst/>
              <a:gdLst>
                <a:gd name="connsiteX0" fmla="*/ 0 w 12192000"/>
                <a:gd name="connsiteY0" fmla="*/ 0 h 2332906"/>
                <a:gd name="connsiteX1" fmla="*/ 1996017 w 12192000"/>
                <a:gd name="connsiteY1" fmla="*/ 0 h 2332906"/>
                <a:gd name="connsiteX2" fmla="*/ 2377017 w 12192000"/>
                <a:gd name="connsiteY2" fmla="*/ 263783 h 2332906"/>
                <a:gd name="connsiteX3" fmla="*/ 2385484 w 12192000"/>
                <a:gd name="connsiteY3" fmla="*/ 266713 h 2332906"/>
                <a:gd name="connsiteX4" fmla="*/ 2398184 w 12192000"/>
                <a:gd name="connsiteY4" fmla="*/ 271110 h 2332906"/>
                <a:gd name="connsiteX5" fmla="*/ 2410883 w 12192000"/>
                <a:gd name="connsiteY5" fmla="*/ 275506 h 2332906"/>
                <a:gd name="connsiteX6" fmla="*/ 2421467 w 12192000"/>
                <a:gd name="connsiteY6" fmla="*/ 275506 h 2332906"/>
                <a:gd name="connsiteX7" fmla="*/ 2434167 w 12192000"/>
                <a:gd name="connsiteY7" fmla="*/ 275506 h 2332906"/>
                <a:gd name="connsiteX8" fmla="*/ 2444750 w 12192000"/>
                <a:gd name="connsiteY8" fmla="*/ 271110 h 2332906"/>
                <a:gd name="connsiteX9" fmla="*/ 2457450 w 12192000"/>
                <a:gd name="connsiteY9" fmla="*/ 266713 h 2332906"/>
                <a:gd name="connsiteX10" fmla="*/ 2465917 w 12192000"/>
                <a:gd name="connsiteY10" fmla="*/ 263783 h 2332906"/>
                <a:gd name="connsiteX11" fmla="*/ 2846917 w 12192000"/>
                <a:gd name="connsiteY11" fmla="*/ 0 h 2332906"/>
                <a:gd name="connsiteX12" fmla="*/ 12192000 w 12192000"/>
                <a:gd name="connsiteY12" fmla="*/ 0 h 2332906"/>
                <a:gd name="connsiteX13" fmla="*/ 12192000 w 12192000"/>
                <a:gd name="connsiteY13" fmla="*/ 2332906 h 2332906"/>
                <a:gd name="connsiteX14" fmla="*/ 0 w 12192000"/>
                <a:gd name="connsiteY14" fmla="*/ 2332906 h 233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2332906">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92000" y="0"/>
                  </a:lnTo>
                  <a:lnTo>
                    <a:pt x="12192000" y="2332906"/>
                  </a:lnTo>
                  <a:lnTo>
                    <a:pt x="0" y="2332906"/>
                  </a:lnTo>
                  <a:close/>
                </a:path>
              </a:pathLst>
            </a:custGeom>
            <a:solidFill>
              <a:schemeClr val="bg1">
                <a:lumMod val="85000"/>
                <a:lumOff val="1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52808592-600C-4349-9F27-EC36C0BA4C3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white">
            <a:xfrm flipH="1">
              <a:off x="3820" y="4536245"/>
              <a:ext cx="5660999" cy="2332906"/>
            </a:xfrm>
            <a:prstGeom prst="triangle">
              <a:avLst>
                <a:gd name="adj" fmla="val 100000"/>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B5E00D3B-1E29-4E11-BCD3-8E3A56F4BE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white">
            <a:xfrm>
              <a:off x="4813714" y="4536245"/>
              <a:ext cx="7389437" cy="2332906"/>
            </a:xfrm>
            <a:prstGeom prst="triangle">
              <a:avLst>
                <a:gd name="adj" fmla="val 100000"/>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3D1B644A-F93F-46CE-81D9-979B4A361018}"/>
              </a:ext>
            </a:extLst>
          </p:cNvPr>
          <p:cNvSpPr>
            <a:spLocks noGrp="1"/>
          </p:cNvSpPr>
          <p:nvPr>
            <p:ph type="title"/>
          </p:nvPr>
        </p:nvSpPr>
        <p:spPr>
          <a:xfrm>
            <a:off x="810001" y="5363874"/>
            <a:ext cx="10572000" cy="779529"/>
          </a:xfrm>
        </p:spPr>
        <p:txBody>
          <a:bodyPr vert="horz" lIns="91440" tIns="45720" rIns="91440" bIns="45720" rtlCol="0" anchor="b">
            <a:normAutofit fontScale="90000"/>
          </a:bodyPr>
          <a:lstStyle/>
          <a:p>
            <a:r>
              <a:rPr lang="en-US"/>
              <a:t>State of mind – positive thinking, stress busting ideas from female students. </a:t>
            </a:r>
          </a:p>
        </p:txBody>
      </p:sp>
      <p:pic>
        <p:nvPicPr>
          <p:cNvPr id="4" name="Picture 4" descr="A close up of a piece of paper&#10;&#10;Description generated with high confidence">
            <a:extLst>
              <a:ext uri="{FF2B5EF4-FFF2-40B4-BE49-F238E27FC236}">
                <a16:creationId xmlns:a16="http://schemas.microsoft.com/office/drawing/2014/main" id="{0A96AE4C-1F26-42DD-9821-60D35B981CA4}"/>
              </a:ext>
            </a:extLst>
          </p:cNvPr>
          <p:cNvPicPr>
            <a:picLocks noChangeAspect="1"/>
          </p:cNvPicPr>
          <p:nvPr/>
        </p:nvPicPr>
        <p:blipFill>
          <a:blip r:embed="rId2"/>
          <a:stretch>
            <a:fillRect/>
          </a:stretch>
        </p:blipFill>
        <p:spPr>
          <a:xfrm>
            <a:off x="921818" y="640080"/>
            <a:ext cx="4803648" cy="3602736"/>
          </a:xfrm>
          <a:prstGeom prst="roundRect">
            <a:avLst>
              <a:gd name="adj" fmla="val 3876"/>
            </a:avLst>
          </a:prstGeom>
          <a:ln>
            <a:solidFill>
              <a:schemeClr val="accent1"/>
            </a:solidFill>
          </a:ln>
          <a:effectLst/>
        </p:spPr>
      </p:pic>
      <p:pic>
        <p:nvPicPr>
          <p:cNvPr id="6" name="Picture 6" descr="A red and white sign&#10;&#10;Description generated with high confidence">
            <a:extLst>
              <a:ext uri="{FF2B5EF4-FFF2-40B4-BE49-F238E27FC236}">
                <a16:creationId xmlns:a16="http://schemas.microsoft.com/office/drawing/2014/main" id="{0A063741-BB26-4B70-B486-8EA6151E8E7A}"/>
              </a:ext>
            </a:extLst>
          </p:cNvPr>
          <p:cNvPicPr>
            <a:picLocks noChangeAspect="1"/>
          </p:cNvPicPr>
          <p:nvPr/>
        </p:nvPicPr>
        <p:blipFill>
          <a:blip r:embed="rId3"/>
          <a:stretch>
            <a:fillRect/>
          </a:stretch>
        </p:blipFill>
        <p:spPr>
          <a:xfrm>
            <a:off x="6461911" y="640080"/>
            <a:ext cx="4803648" cy="3602736"/>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171156233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1" name="Freeform 6">
            <a:extLst>
              <a:ext uri="{FF2B5EF4-FFF2-40B4-BE49-F238E27FC236}">
                <a16:creationId xmlns:a16="http://schemas.microsoft.com/office/drawing/2014/main" id="{11114F18-D12D-43C6-895F-5BA92C290C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2" name="Rectangle 25">
            <a:extLst>
              <a:ext uri="{FF2B5EF4-FFF2-40B4-BE49-F238E27FC236}">
                <a16:creationId xmlns:a16="http://schemas.microsoft.com/office/drawing/2014/main" id="{39F1F689-BD84-4BD2-A649-4973707139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180" cy="68691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DE2DD4A6-DC96-421E-9E1C-7CD0D26814F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bwMode="white">
          <a:xfrm>
            <a:off x="0" y="4525094"/>
            <a:ext cx="12203151" cy="2344057"/>
            <a:chOff x="0" y="4525094"/>
            <a:chExt cx="12203151" cy="2344057"/>
          </a:xfrm>
        </p:grpSpPr>
        <p:sp>
          <p:nvSpPr>
            <p:cNvPr id="29" name="Freeform 9">
              <a:extLst>
                <a:ext uri="{FF2B5EF4-FFF2-40B4-BE49-F238E27FC236}">
                  <a16:creationId xmlns:a16="http://schemas.microsoft.com/office/drawing/2014/main" id="{5E6BB74D-E85C-4CCB-90CE-02460064050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white">
            <a:xfrm>
              <a:off x="0" y="4525094"/>
              <a:ext cx="12192000" cy="2332906"/>
            </a:xfrm>
            <a:custGeom>
              <a:avLst/>
              <a:gdLst>
                <a:gd name="connsiteX0" fmla="*/ 0 w 12192000"/>
                <a:gd name="connsiteY0" fmla="*/ 0 h 2332906"/>
                <a:gd name="connsiteX1" fmla="*/ 1996017 w 12192000"/>
                <a:gd name="connsiteY1" fmla="*/ 0 h 2332906"/>
                <a:gd name="connsiteX2" fmla="*/ 2377017 w 12192000"/>
                <a:gd name="connsiteY2" fmla="*/ 263783 h 2332906"/>
                <a:gd name="connsiteX3" fmla="*/ 2385484 w 12192000"/>
                <a:gd name="connsiteY3" fmla="*/ 266713 h 2332906"/>
                <a:gd name="connsiteX4" fmla="*/ 2398184 w 12192000"/>
                <a:gd name="connsiteY4" fmla="*/ 271110 h 2332906"/>
                <a:gd name="connsiteX5" fmla="*/ 2410883 w 12192000"/>
                <a:gd name="connsiteY5" fmla="*/ 275506 h 2332906"/>
                <a:gd name="connsiteX6" fmla="*/ 2421467 w 12192000"/>
                <a:gd name="connsiteY6" fmla="*/ 275506 h 2332906"/>
                <a:gd name="connsiteX7" fmla="*/ 2434167 w 12192000"/>
                <a:gd name="connsiteY7" fmla="*/ 275506 h 2332906"/>
                <a:gd name="connsiteX8" fmla="*/ 2444750 w 12192000"/>
                <a:gd name="connsiteY8" fmla="*/ 271110 h 2332906"/>
                <a:gd name="connsiteX9" fmla="*/ 2457450 w 12192000"/>
                <a:gd name="connsiteY9" fmla="*/ 266713 h 2332906"/>
                <a:gd name="connsiteX10" fmla="*/ 2465917 w 12192000"/>
                <a:gd name="connsiteY10" fmla="*/ 263783 h 2332906"/>
                <a:gd name="connsiteX11" fmla="*/ 2846917 w 12192000"/>
                <a:gd name="connsiteY11" fmla="*/ 0 h 2332906"/>
                <a:gd name="connsiteX12" fmla="*/ 12192000 w 12192000"/>
                <a:gd name="connsiteY12" fmla="*/ 0 h 2332906"/>
                <a:gd name="connsiteX13" fmla="*/ 12192000 w 12192000"/>
                <a:gd name="connsiteY13" fmla="*/ 2332906 h 2332906"/>
                <a:gd name="connsiteX14" fmla="*/ 0 w 12192000"/>
                <a:gd name="connsiteY14" fmla="*/ 2332906 h 233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2332906">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92000" y="0"/>
                  </a:lnTo>
                  <a:lnTo>
                    <a:pt x="12192000" y="2332906"/>
                  </a:lnTo>
                  <a:lnTo>
                    <a:pt x="0" y="2332906"/>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a:extLst>
                <a:ext uri="{FF2B5EF4-FFF2-40B4-BE49-F238E27FC236}">
                  <a16:creationId xmlns:a16="http://schemas.microsoft.com/office/drawing/2014/main" id="{52808592-600C-4349-9F27-EC36C0BA4C3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white">
            <a:xfrm flipH="1">
              <a:off x="3820" y="4536245"/>
              <a:ext cx="5660999" cy="2332906"/>
            </a:xfrm>
            <a:prstGeom prst="triangle">
              <a:avLst>
                <a:gd name="adj" fmla="val 100000"/>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B5E00D3B-1E29-4E11-BCD3-8E3A56F4BE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white">
            <a:xfrm>
              <a:off x="4813714" y="4536245"/>
              <a:ext cx="7389437" cy="2332906"/>
            </a:xfrm>
            <a:prstGeom prst="triangle">
              <a:avLst>
                <a:gd name="adj" fmla="val 100000"/>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D34A1A9E-7050-4AC6-977B-541763B52F52}"/>
              </a:ext>
            </a:extLst>
          </p:cNvPr>
          <p:cNvSpPr>
            <a:spLocks noGrp="1"/>
          </p:cNvSpPr>
          <p:nvPr>
            <p:ph type="title"/>
          </p:nvPr>
        </p:nvSpPr>
        <p:spPr>
          <a:xfrm>
            <a:off x="910643" y="6355911"/>
            <a:ext cx="10528868" cy="391341"/>
          </a:xfrm>
          <a:effectLst/>
        </p:spPr>
        <p:txBody>
          <a:bodyPr vert="horz" lIns="91440" tIns="45720" rIns="91440" bIns="45720" rtlCol="0" anchor="b">
            <a:normAutofit fontScale="90000"/>
          </a:bodyPr>
          <a:lstStyle/>
          <a:p>
            <a:r>
              <a:rPr lang="en-US" sz="2400">
                <a:solidFill>
                  <a:schemeClr val="tx1"/>
                </a:solidFill>
              </a:rPr>
              <a:t>I</a:t>
            </a:r>
            <a:r>
              <a:rPr lang="en-US" sz="2400" u="sng">
                <a:solidFill>
                  <a:schemeClr val="tx1"/>
                </a:solidFill>
              </a:rPr>
              <a:t>ts all a state of mind board displa</a:t>
            </a:r>
            <a:r>
              <a:rPr lang="en-US" sz="2400">
                <a:solidFill>
                  <a:schemeClr val="tx1"/>
                </a:solidFill>
              </a:rPr>
              <a:t>y</a:t>
            </a:r>
            <a:br>
              <a:rPr lang="en-US" sz="2400">
                <a:solidFill>
                  <a:schemeClr val="tx1"/>
                </a:solidFill>
              </a:rPr>
            </a:br>
            <a:r>
              <a:rPr lang="en-US" sz="2400">
                <a:solidFill>
                  <a:schemeClr val="tx1"/>
                </a:solidFill>
              </a:rPr>
              <a:t>Meditation , concentration, stress boosting strategies .</a:t>
            </a:r>
            <a:br>
              <a:rPr lang="en-US" sz="2400">
                <a:solidFill>
                  <a:schemeClr val="tx1"/>
                </a:solidFill>
              </a:rPr>
            </a:br>
            <a:r>
              <a:rPr lang="en-US" sz="2400">
                <a:solidFill>
                  <a:schemeClr val="tx1"/>
                </a:solidFill>
              </a:rPr>
              <a:t>Its all a state of mind board display.</a:t>
            </a:r>
            <a:br>
              <a:rPr lang="en-US" sz="2400">
                <a:solidFill>
                  <a:schemeClr val="tx1"/>
                </a:solidFill>
              </a:rPr>
            </a:br>
            <a:r>
              <a:rPr lang="en-US" sz="2400">
                <a:solidFill>
                  <a:schemeClr val="tx1"/>
                </a:solidFill>
              </a:rPr>
              <a:t>This was produced after a girls only lunch time revision session. Here we researched ideas for techniques together. The girls where asked for their  idea and to try some out.</a:t>
            </a:r>
            <a:r>
              <a:rPr lang="en-US">
                <a:solidFill>
                  <a:schemeClr val="tx1"/>
                </a:solidFill>
              </a:rPr>
              <a:t> </a:t>
            </a:r>
          </a:p>
        </p:txBody>
      </p:sp>
      <p:pic>
        <p:nvPicPr>
          <p:cNvPr id="4" name="Picture 4" descr="A picture containing text, businesscard&#10;&#10;Description generated with high confidence">
            <a:extLst>
              <a:ext uri="{FF2B5EF4-FFF2-40B4-BE49-F238E27FC236}">
                <a16:creationId xmlns:a16="http://schemas.microsoft.com/office/drawing/2014/main" id="{F894FF31-CF88-4EBB-9FF9-DFAADB2A3D7F}"/>
              </a:ext>
            </a:extLst>
          </p:cNvPr>
          <p:cNvPicPr>
            <a:picLocks noGrp="1" noChangeAspect="1"/>
          </p:cNvPicPr>
          <p:nvPr>
            <p:ph idx="1"/>
          </p:nvPr>
        </p:nvPicPr>
        <p:blipFill rotWithShape="1">
          <a:blip r:embed="rId2"/>
          <a:srcRect r="11898" b="-4"/>
          <a:stretch/>
        </p:blipFill>
        <p:spPr>
          <a:xfrm>
            <a:off x="729726" y="640078"/>
            <a:ext cx="2420141" cy="3602737"/>
          </a:xfrm>
          <a:prstGeom prst="roundRect">
            <a:avLst>
              <a:gd name="adj" fmla="val 3876"/>
            </a:avLst>
          </a:prstGeom>
          <a:ln>
            <a:noFill/>
          </a:ln>
          <a:effectLst/>
        </p:spPr>
      </p:pic>
      <p:pic>
        <p:nvPicPr>
          <p:cNvPr id="8" name="Picture 8" descr="A picture containing text&#10;&#10;Description generated with very high confidence">
            <a:extLst>
              <a:ext uri="{FF2B5EF4-FFF2-40B4-BE49-F238E27FC236}">
                <a16:creationId xmlns:a16="http://schemas.microsoft.com/office/drawing/2014/main" id="{8B947B9B-914E-4221-BA91-892EDB78F56A}"/>
              </a:ext>
            </a:extLst>
          </p:cNvPr>
          <p:cNvPicPr>
            <a:picLocks noChangeAspect="1"/>
          </p:cNvPicPr>
          <p:nvPr/>
        </p:nvPicPr>
        <p:blipFill rotWithShape="1">
          <a:blip r:embed="rId3"/>
          <a:srcRect l="7889" r="8922" b="-1"/>
          <a:stretch/>
        </p:blipFill>
        <p:spPr>
          <a:xfrm>
            <a:off x="3563934" y="640080"/>
            <a:ext cx="2285251" cy="3602736"/>
          </a:xfrm>
          <a:prstGeom prst="roundRect">
            <a:avLst>
              <a:gd name="adj" fmla="val 3876"/>
            </a:avLst>
          </a:prstGeom>
          <a:ln>
            <a:noFill/>
          </a:ln>
          <a:effectLst/>
        </p:spPr>
      </p:pic>
      <p:pic>
        <p:nvPicPr>
          <p:cNvPr id="6" name="Picture 6" descr="A picture containing text&#10;&#10;Description generated with very high confidence">
            <a:extLst>
              <a:ext uri="{FF2B5EF4-FFF2-40B4-BE49-F238E27FC236}">
                <a16:creationId xmlns:a16="http://schemas.microsoft.com/office/drawing/2014/main" id="{81040D0E-682E-4B77-B764-1C9FDF66285C}"/>
              </a:ext>
            </a:extLst>
          </p:cNvPr>
          <p:cNvPicPr>
            <a:picLocks noChangeAspect="1"/>
          </p:cNvPicPr>
          <p:nvPr/>
        </p:nvPicPr>
        <p:blipFill rotWithShape="1">
          <a:blip r:embed="rId4"/>
          <a:srcRect l="14430" r="17196" b="-4"/>
          <a:stretch/>
        </p:blipFill>
        <p:spPr>
          <a:xfrm>
            <a:off x="6263258" y="640080"/>
            <a:ext cx="2420129" cy="3602736"/>
          </a:xfrm>
          <a:prstGeom prst="roundRect">
            <a:avLst>
              <a:gd name="adj" fmla="val 3876"/>
            </a:avLst>
          </a:prstGeom>
          <a:ln>
            <a:noFill/>
          </a:ln>
          <a:effectLst/>
        </p:spPr>
      </p:pic>
      <p:pic>
        <p:nvPicPr>
          <p:cNvPr id="10" name="Picture 10">
            <a:extLst>
              <a:ext uri="{FF2B5EF4-FFF2-40B4-BE49-F238E27FC236}">
                <a16:creationId xmlns:a16="http://schemas.microsoft.com/office/drawing/2014/main" id="{D394972F-52D1-4560-8E95-B2310E073023}"/>
              </a:ext>
            </a:extLst>
          </p:cNvPr>
          <p:cNvPicPr>
            <a:picLocks noChangeAspect="1"/>
          </p:cNvPicPr>
          <p:nvPr/>
        </p:nvPicPr>
        <p:blipFill rotWithShape="1">
          <a:blip r:embed="rId5"/>
          <a:srcRect l="15710" r="28029" b="-3"/>
          <a:stretch/>
        </p:blipFill>
        <p:spPr>
          <a:xfrm>
            <a:off x="9030013" y="640080"/>
            <a:ext cx="2420148" cy="3602736"/>
          </a:xfrm>
          <a:prstGeom prst="roundRect">
            <a:avLst>
              <a:gd name="adj" fmla="val 3876"/>
            </a:avLst>
          </a:prstGeom>
          <a:ln>
            <a:noFill/>
          </a:ln>
          <a:effectLst/>
        </p:spPr>
      </p:pic>
    </p:spTree>
    <p:extLst>
      <p:ext uri="{BB962C8B-B14F-4D97-AF65-F5344CB8AC3E}">
        <p14:creationId xmlns:p14="http://schemas.microsoft.com/office/powerpoint/2010/main" val="2709881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Teaching to the Top 1 – Outline of Project</a:t>
            </a:r>
          </a:p>
        </p:txBody>
      </p:sp>
      <p:sp>
        <p:nvSpPr>
          <p:cNvPr id="3" name="Content Placeholder 2"/>
          <p:cNvSpPr>
            <a:spLocks noGrp="1"/>
          </p:cNvSpPr>
          <p:nvPr>
            <p:ph idx="1"/>
          </p:nvPr>
        </p:nvSpPr>
        <p:spPr>
          <a:xfrm>
            <a:off x="761203" y="2179155"/>
            <a:ext cx="10583328" cy="4297869"/>
          </a:xfrm>
        </p:spPr>
        <p:txBody>
          <a:bodyPr vert="horz" lIns="91440" tIns="45720" rIns="91440" bIns="45720" rtlCol="0" anchor="ctr">
            <a:noAutofit/>
          </a:bodyPr>
          <a:lstStyle/>
          <a:p>
            <a:r>
              <a:rPr lang="en-US" sz="3200" b="1" i="1" u="sng"/>
              <a:t>Lauren</a:t>
            </a:r>
            <a:r>
              <a:rPr lang="en-US" sz="3200" b="1" i="1"/>
              <a:t>: </a:t>
            </a:r>
            <a:r>
              <a:rPr lang="en-US" sz="3200" i="1"/>
              <a:t>Encouraging pupils to take responsibility for their own learning.  “Dazzle Me”/”Wow Me”; competitive elements; structure strips</a:t>
            </a:r>
            <a:endParaRPr lang="en-US" sz="3200"/>
          </a:p>
          <a:p>
            <a:pPr marL="347345"/>
            <a:r>
              <a:rPr lang="en-US" sz="3200" b="1" i="1" u="sng"/>
              <a:t>Anita</a:t>
            </a:r>
            <a:r>
              <a:rPr lang="en-US" sz="3200" b="1" i="1"/>
              <a:t>: A</a:t>
            </a:r>
            <a:r>
              <a:rPr lang="en-US" sz="3200" i="1"/>
              <a:t>dapt reading ladder to enhance written responses and use WAGOLLs to enhance vocabulary and written expression</a:t>
            </a:r>
            <a:endParaRPr lang="en-US" sz="3200"/>
          </a:p>
          <a:p>
            <a:pPr marL="347345"/>
            <a:r>
              <a:rPr lang="en-US" sz="3200" b="1" i="1" u="sng"/>
              <a:t>Rose</a:t>
            </a:r>
            <a:r>
              <a:rPr lang="en-US" sz="3200" b="1" i="1"/>
              <a:t>: </a:t>
            </a:r>
            <a:r>
              <a:rPr lang="en-US" sz="3200" i="1"/>
              <a:t>Encourage deeper thinking in problem-solving</a:t>
            </a:r>
            <a:endParaRPr lang="en-US" sz="3200"/>
          </a:p>
          <a:p>
            <a:endParaRPr lang="en-GB" sz="2400"/>
          </a:p>
        </p:txBody>
      </p:sp>
    </p:spTree>
    <p:extLst>
      <p:ext uri="{BB962C8B-B14F-4D97-AF65-F5344CB8AC3E}">
        <p14:creationId xmlns:p14="http://schemas.microsoft.com/office/powerpoint/2010/main" val="2203840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C5B8E0-A5FE-4228-AE26-F652D26AB0EF}"/>
              </a:ext>
            </a:extLst>
          </p:cNvPr>
          <p:cNvSpPr>
            <a:spLocks noGrp="1"/>
          </p:cNvSpPr>
          <p:nvPr>
            <p:ph idx="1"/>
          </p:nvPr>
        </p:nvSpPr>
        <p:spPr/>
        <p:txBody>
          <a:bodyPr>
            <a:normAutofit/>
          </a:bodyPr>
          <a:lstStyle/>
          <a:p>
            <a:pPr marL="347345"/>
            <a:r>
              <a:rPr lang="en-US" sz="3200" b="1" i="1" u="sng"/>
              <a:t>Brian</a:t>
            </a:r>
            <a:r>
              <a:rPr lang="en-US" sz="3200" b="1" i="1"/>
              <a:t>:</a:t>
            </a:r>
            <a:r>
              <a:rPr lang="en-US" sz="3200" i="1"/>
              <a:t> Work from the “Austin’s Butterfly” principle; draft, re-draft and hand in your best work</a:t>
            </a:r>
            <a:endParaRPr lang="en-US" sz="3200"/>
          </a:p>
          <a:p>
            <a:pPr marL="347345"/>
            <a:r>
              <a:rPr lang="en-US" sz="3200" b="1" i="1" u="sng"/>
              <a:t>Keira</a:t>
            </a:r>
            <a:r>
              <a:rPr lang="en-US" sz="3200" b="1" i="1"/>
              <a:t>: </a:t>
            </a:r>
            <a:r>
              <a:rPr lang="en-US" sz="3200" i="1"/>
              <a:t>Problem-solving and creating a culture of confidence to foster independent learning, perseverance and resilience</a:t>
            </a:r>
            <a:endParaRPr lang="en-US" sz="3200"/>
          </a:p>
          <a:p>
            <a:endParaRPr lang="en-US" sz="2400"/>
          </a:p>
        </p:txBody>
      </p:sp>
      <p:sp>
        <p:nvSpPr>
          <p:cNvPr id="5" name="Title 1">
            <a:extLst>
              <a:ext uri="{FF2B5EF4-FFF2-40B4-BE49-F238E27FC236}">
                <a16:creationId xmlns:a16="http://schemas.microsoft.com/office/drawing/2014/main" id="{205C8CEB-6ED5-46EC-ADA8-C248C5EDF1D1}"/>
              </a:ext>
            </a:extLst>
          </p:cNvPr>
          <p:cNvSpPr txBox="1">
            <a:spLocks/>
          </p:cNvSpPr>
          <p:nvPr/>
        </p:nvSpPr>
        <p:spPr>
          <a:xfrm>
            <a:off x="623093" y="260283"/>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a:t>(Continued)</a:t>
            </a:r>
          </a:p>
        </p:txBody>
      </p:sp>
    </p:spTree>
    <p:extLst>
      <p:ext uri="{BB962C8B-B14F-4D97-AF65-F5344CB8AC3E}">
        <p14:creationId xmlns:p14="http://schemas.microsoft.com/office/powerpoint/2010/main" val="16992955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21EE6F10B74F4792BCE42F09861BAC" ma:contentTypeVersion="4" ma:contentTypeDescription="Create a new document." ma:contentTypeScope="" ma:versionID="b90f519a7be72aa17be2c94af8f6d914">
  <xsd:schema xmlns:xsd="http://www.w3.org/2001/XMLSchema" xmlns:xs="http://www.w3.org/2001/XMLSchema" xmlns:p="http://schemas.microsoft.com/office/2006/metadata/properties" xmlns:ns2="fb2f7512-3b25-4eb2-a1b9-3f3b8093a243" xmlns:ns3="8a1e64bd-9143-4ded-a195-378f6a14bc09" targetNamespace="http://schemas.microsoft.com/office/2006/metadata/properties" ma:root="true" ma:fieldsID="3cef5c2c329e4a058e129886d5eeafb6" ns2:_="" ns3:_="">
    <xsd:import namespace="fb2f7512-3b25-4eb2-a1b9-3f3b8093a243"/>
    <xsd:import namespace="8a1e64bd-9143-4ded-a195-378f6a14bc0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2f7512-3b25-4eb2-a1b9-3f3b8093a243"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a1e64bd-9143-4ded-a195-378f6a14bc0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0A86F3D-377D-40B4-BBC8-0F05E6BE7BD1}">
  <ds:schemaRefs>
    <ds:schemaRef ds:uri="8a1e64bd-9143-4ded-a195-378f6a14bc09"/>
    <ds:schemaRef ds:uri="fb2f7512-3b25-4eb2-a1b9-3f3b8093a24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A2E7C5F-ABCA-45ED-9DE3-F8A97DB0D7C1}">
  <ds:schemaRefs>
    <ds:schemaRef ds:uri="http://schemas.microsoft.com/sharepoint/v3/contenttype/forms"/>
  </ds:schemaRefs>
</ds:datastoreItem>
</file>

<file path=customXml/itemProps3.xml><?xml version="1.0" encoding="utf-8"?>
<ds:datastoreItem xmlns:ds="http://schemas.openxmlformats.org/officeDocument/2006/customXml" ds:itemID="{F014219B-FC28-4C99-8733-EE3A2891D8CD}">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fb2f7512-3b25-4eb2-a1b9-3f3b8093a243"/>
    <ds:schemaRef ds:uri="http://purl.org/dc/dcmitype/"/>
    <ds:schemaRef ds:uri="http://schemas.microsoft.com/office/infopath/2007/PartnerControls"/>
    <ds:schemaRef ds:uri="8a1e64bd-9143-4ded-a195-378f6a14bc09"/>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4400</Words>
  <Application>Microsoft Office PowerPoint</Application>
  <PresentationFormat>Widescreen</PresentationFormat>
  <Paragraphs>348</Paragraphs>
  <Slides>78</Slides>
  <Notes>1</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78</vt:i4>
      </vt:variant>
    </vt:vector>
  </HeadingPairs>
  <TitlesOfParts>
    <vt:vector size="90" baseType="lpstr">
      <vt:lpstr>Arial</vt:lpstr>
      <vt:lpstr>calibri</vt:lpstr>
      <vt:lpstr>calibri</vt:lpstr>
      <vt:lpstr>Century Gothic</vt:lpstr>
      <vt:lpstr>Century Gothic (Body)</vt:lpstr>
      <vt:lpstr>Courier New</vt:lpstr>
      <vt:lpstr>OpenDyslexic</vt:lpstr>
      <vt:lpstr>OpenDyslexicAlta</vt:lpstr>
      <vt:lpstr>Times New Roman</vt:lpstr>
      <vt:lpstr>Wingdings 2</vt:lpstr>
      <vt:lpstr>Quotable</vt:lpstr>
      <vt:lpstr>Packager Shell Object</vt:lpstr>
      <vt:lpstr>STUDY GROUPS –  LEARNING POINTS</vt:lpstr>
      <vt:lpstr>Effective Feedback</vt:lpstr>
      <vt:lpstr>Feedback: Outline of Project</vt:lpstr>
      <vt:lpstr>Feedback: Learning Points</vt:lpstr>
      <vt:lpstr>Feedback: Learning Points</vt:lpstr>
      <vt:lpstr>Feedback: Learning Points</vt:lpstr>
      <vt:lpstr>Teaching to the Top (1)</vt:lpstr>
      <vt:lpstr>Teaching to the Top 1 – Outline of Project</vt:lpstr>
      <vt:lpstr>PowerPoint Presentation</vt:lpstr>
      <vt:lpstr>Teaching to the Top – Learning Points</vt:lpstr>
      <vt:lpstr>PowerPoint Presentation</vt:lpstr>
      <vt:lpstr>Teaching to the Top – Learning Points</vt:lpstr>
      <vt:lpstr>Teaching to the Top (2)</vt:lpstr>
      <vt:lpstr>Teaching to the Top 2 – Outline of Project</vt:lpstr>
      <vt:lpstr>Teaching to the Top 2 – Learning Points</vt:lpstr>
      <vt:lpstr>Teaching to the Top 2 – Learning Points</vt:lpstr>
      <vt:lpstr>Teaching to the Top 2 – Learning Points</vt:lpstr>
      <vt:lpstr>Teaching to the Top 2 – Learning Points</vt:lpstr>
      <vt:lpstr>Managing Homework Effectively</vt:lpstr>
      <vt:lpstr>Managing Homework Effectively – Outline of Project</vt:lpstr>
      <vt:lpstr>Managing Homework Effectively – Learning Points</vt:lpstr>
      <vt:lpstr>1. Sanction review - Findings </vt:lpstr>
      <vt:lpstr>1. Sanction review – Suggested Policy </vt:lpstr>
      <vt:lpstr>2. Timetable and policy review</vt:lpstr>
      <vt:lpstr>2. Timetable and policy review</vt:lpstr>
      <vt:lpstr>2. Timetable and policy review</vt:lpstr>
      <vt:lpstr>3. What makes good homework</vt:lpstr>
      <vt:lpstr>Make it purposeful for them</vt:lpstr>
      <vt:lpstr>Make the work efficient</vt:lpstr>
      <vt:lpstr>Make sure they are competent to do it</vt:lpstr>
      <vt:lpstr>Give students ownership</vt:lpstr>
      <vt:lpstr>Formative Assessment</vt:lpstr>
      <vt:lpstr>Outline of discussion and plan</vt:lpstr>
      <vt:lpstr>What is assessment?</vt:lpstr>
      <vt:lpstr>The Research</vt:lpstr>
      <vt:lpstr>What is it?</vt:lpstr>
      <vt:lpstr>                  According to the Pollard (2008) literature there are five separate strategies of formative assessment in school education:</vt:lpstr>
      <vt:lpstr>PowerPoint Presentation</vt:lpstr>
      <vt:lpstr>Examples of Formative Assessment  </vt:lpstr>
      <vt:lpstr>           Subject specific research</vt:lpstr>
      <vt:lpstr>Primary school findings. How work is assessed at primary.</vt:lpstr>
      <vt:lpstr>What type of assessment helped you make the most progress?</vt:lpstr>
      <vt:lpstr>Marking work!</vt:lpstr>
      <vt:lpstr>Progress a 3 way process.</vt:lpstr>
      <vt:lpstr>Year 11 feedback on assessment in Food.</vt:lpstr>
      <vt:lpstr>How feedback has helped progress.  </vt:lpstr>
      <vt:lpstr>Improvements.</vt:lpstr>
      <vt:lpstr>What could we use to meet our needs?</vt:lpstr>
      <vt:lpstr>PowerPoint Presentation</vt:lpstr>
      <vt:lpstr>Benefits of the self assessment wheel</vt:lpstr>
      <vt:lpstr>PowerPoint Presentation</vt:lpstr>
      <vt:lpstr>Examples of use</vt:lpstr>
      <vt:lpstr>PowerPoint Presentation</vt:lpstr>
      <vt:lpstr>PowerPoint Presentation</vt:lpstr>
      <vt:lpstr>Examples of use</vt:lpstr>
      <vt:lpstr>PowerPoint Presentation</vt:lpstr>
      <vt:lpstr>Reflection</vt:lpstr>
      <vt:lpstr>PowerPoint Presentation</vt:lpstr>
      <vt:lpstr>PowerPoint Presentation</vt:lpstr>
      <vt:lpstr>Growth Mindset</vt:lpstr>
      <vt:lpstr>Growth Mindset – Outline of Project</vt:lpstr>
      <vt:lpstr>Growth Mindset – Learning Points</vt:lpstr>
      <vt:lpstr>Routines for Ensuring Effective Organisation of Work</vt:lpstr>
      <vt:lpstr>Routines for Effective Organisation – Outline of Project</vt:lpstr>
      <vt:lpstr>Routines for Effective Organisation – Learning Points</vt:lpstr>
      <vt:lpstr>Developing Study Skills</vt:lpstr>
      <vt:lpstr>Developing Study Skills – Outline of Project</vt:lpstr>
      <vt:lpstr>Developing Study Skills – Learning Points</vt:lpstr>
      <vt:lpstr>Final Research Areas for Study Skills</vt:lpstr>
      <vt:lpstr>Edublog – Developing Study Skills</vt:lpstr>
      <vt:lpstr>Closing the Gender Gap</vt:lpstr>
      <vt:lpstr>Closing the Gender Gap – Outline of Project</vt:lpstr>
      <vt:lpstr>Closing the Gender Gap – gender learning styles , male underachievers</vt:lpstr>
      <vt:lpstr>Male under achievers</vt:lpstr>
      <vt:lpstr>Focus on Boys- Does this impact girls?</vt:lpstr>
      <vt:lpstr>Girl students- exam pressure, anxiety, confidence and positive mindset.</vt:lpstr>
      <vt:lpstr>State of mind – positive thinking, stress busting ideas from female students. </vt:lpstr>
      <vt:lpstr>Its all a state of mind board display Meditation , concentration, stress boosting strategies . Its all a state of mind board display. This was produced after a girls only lunch time revision session. Here we researched ideas for techniques together. The girls where asked for their  idea and to try some out.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 GROUPS –  LEARNING POINTS</dc:title>
  <dc:creator>J Harris</dc:creator>
  <cp:lastModifiedBy>James Harris</cp:lastModifiedBy>
  <cp:revision>2</cp:revision>
  <dcterms:modified xsi:type="dcterms:W3CDTF">2018-07-10T20:53:35Z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0x010100C521EE6F10B74F4792BCE42F09861BAC</vt:lpwstr>
  </property>
</Properties>
</file>