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4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10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94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5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8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9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8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97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8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4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71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7F0A5-940A-404C-8823-102598E8435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7204-3CD9-43D9-ACF5-C8705A517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11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ancashire.gov.uk/libraries-and-archives/libraries/library-services/?page=2.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tories.audible.com/discovery/enterprise-discovery-211223560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list/tag/teen" TargetMode="External"/><Relationship Id="rId2" Type="http://schemas.openxmlformats.org/officeDocument/2006/relationships/hyperlink" Target="https://www.lovereading4kids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waltonledale.lancs.sch.uk/curriculum/we-are-a-reading-school" TargetMode="External"/><Relationship Id="rId4" Type="http://schemas.openxmlformats.org/officeDocument/2006/relationships/hyperlink" Target="https://www.theguardian.com/books/booksblog/2014/mar/06/world-book-day-ten-best-teen-rea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6388"/>
            <a:ext cx="9144000" cy="1041083"/>
          </a:xfrm>
        </p:spPr>
        <p:txBody>
          <a:bodyPr/>
          <a:lstStyle/>
          <a:p>
            <a:r>
              <a:rPr lang="en-GB" b="1" dirty="0" smtClean="0">
                <a:latin typeface="OpenDyslexic" panose="00000500000000000000" pitchFamily="50" charset="0"/>
              </a:rPr>
              <a:t>WLD </a:t>
            </a:r>
            <a:r>
              <a:rPr lang="en-GB" b="1" i="1" dirty="0" smtClean="0">
                <a:latin typeface="OpenDyslexic" panose="00000500000000000000" pitchFamily="50" charset="0"/>
              </a:rPr>
              <a:t>Loves</a:t>
            </a:r>
            <a:r>
              <a:rPr lang="en-GB" b="1" dirty="0" smtClean="0">
                <a:latin typeface="OpenDyslexic" panose="00000500000000000000" pitchFamily="50" charset="0"/>
              </a:rPr>
              <a:t> Reading</a:t>
            </a:r>
            <a:endParaRPr lang="en-GB" b="1" dirty="0">
              <a:latin typeface="OpenDyslexic" panose="000005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76804"/>
            <a:ext cx="9144000" cy="1655762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OpenDyslexic" panose="00000500000000000000" pitchFamily="50" charset="0"/>
              </a:rPr>
              <a:t>Summer Challenges</a:t>
            </a:r>
            <a:endParaRPr lang="en-GB" sz="3600" dirty="0">
              <a:latin typeface="OpenDyslexic" panose="00000500000000000000" pitchFamily="50" charset="0"/>
            </a:endParaRPr>
          </a:p>
        </p:txBody>
      </p:sp>
      <p:pic>
        <p:nvPicPr>
          <p:cNvPr id="1026" name="Picture 2" descr="Book Dreaming: Book Valent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129" y="1477963"/>
            <a:ext cx="57150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67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Dyslexic" panose="00000500000000000000" pitchFamily="50" charset="0"/>
              </a:rPr>
              <a:t>Quest One</a:t>
            </a: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OpenDyslexic" panose="00000500000000000000" pitchFamily="50" charset="0"/>
              </a:rPr>
              <a:t>1. Read a comic or magazine.</a:t>
            </a:r>
          </a:p>
          <a:p>
            <a:pPr marL="0" indent="0">
              <a:buNone/>
            </a:pPr>
            <a:r>
              <a:rPr lang="en-GB" sz="3600" dirty="0" smtClean="0">
                <a:latin typeface="OpenDyslexic" panose="00000500000000000000" pitchFamily="50" charset="0"/>
              </a:rPr>
              <a:t>2. Read a book from your childhood.</a:t>
            </a:r>
          </a:p>
          <a:p>
            <a:pPr marL="0" indent="0">
              <a:buNone/>
            </a:pPr>
            <a:r>
              <a:rPr lang="en-GB" sz="3600" dirty="0" smtClean="0">
                <a:latin typeface="OpenDyslexic" panose="00000500000000000000" pitchFamily="50" charset="0"/>
              </a:rPr>
              <a:t>3. Read a fact from the ‘Guinness Book of Records’.</a:t>
            </a:r>
          </a:p>
          <a:p>
            <a:endParaRPr lang="en-GB" sz="3600" dirty="0">
              <a:latin typeface="OpenDyslexic" panose="00000500000000000000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542" y="3621203"/>
            <a:ext cx="2604534" cy="3089850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661182" y="4403188"/>
            <a:ext cx="6246055" cy="2096086"/>
          </a:xfrm>
          <a:prstGeom prst="wedgeEllipseCallout">
            <a:avLst>
              <a:gd name="adj1" fmla="val -59921"/>
              <a:gd name="adj2" fmla="val 5713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latin typeface="OpenDyslexic" panose="00000500000000000000" pitchFamily="50" charset="0"/>
              </a:rPr>
              <a:t>Finished?  Let your form tutor know so that they can award you </a:t>
            </a:r>
            <a:r>
              <a:rPr lang="en-GB" sz="2400" i="1" dirty="0" err="1" smtClean="0">
                <a:latin typeface="OpenDyslexic" panose="00000500000000000000" pitchFamily="50" charset="0"/>
              </a:rPr>
              <a:t>ClassCharts</a:t>
            </a:r>
            <a:r>
              <a:rPr lang="en-GB" sz="2400" i="1" dirty="0" smtClean="0">
                <a:latin typeface="OpenDyslexic" panose="00000500000000000000" pitchFamily="50" charset="0"/>
              </a:rPr>
              <a:t> for reading.</a:t>
            </a:r>
            <a:endParaRPr lang="en-GB" sz="2400" i="1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4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Dyslexic" panose="00000500000000000000" pitchFamily="50" charset="0"/>
              </a:rPr>
              <a:t>Quest Two</a:t>
            </a: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185" y="1620215"/>
            <a:ext cx="82776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OpenDyslexic" panose="00000500000000000000" pitchFamily="50" charset="0"/>
              </a:rPr>
              <a:t>1. Read an article from a tabloid newspaper.</a:t>
            </a:r>
          </a:p>
          <a:p>
            <a:r>
              <a:rPr lang="en-GB" sz="3200" dirty="0" smtClean="0">
                <a:latin typeface="OpenDyslexic" panose="00000500000000000000" pitchFamily="50" charset="0"/>
              </a:rPr>
              <a:t>2. Read an article from a local newspaper.</a:t>
            </a:r>
          </a:p>
          <a:p>
            <a:r>
              <a:rPr lang="en-GB" sz="3200" dirty="0" smtClean="0">
                <a:latin typeface="OpenDyslexic" panose="00000500000000000000" pitchFamily="50" charset="0"/>
              </a:rPr>
              <a:t>3.Read an online news article from www.bbc.co.uk </a:t>
            </a:r>
            <a:endParaRPr lang="en-GB" sz="3200" dirty="0">
              <a:latin typeface="OpenDyslexic" panose="00000500000000000000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901" y="3808032"/>
            <a:ext cx="3343422" cy="2933093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2250831" y="4525000"/>
            <a:ext cx="6246055" cy="2096086"/>
          </a:xfrm>
          <a:prstGeom prst="wedgeEllipseCallout">
            <a:avLst>
              <a:gd name="adj1" fmla="val -59921"/>
              <a:gd name="adj2" fmla="val 5713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latin typeface="OpenDyslexic" panose="00000500000000000000" pitchFamily="50" charset="0"/>
              </a:rPr>
              <a:t>Finished?  Let your form tutor know so that they can award you </a:t>
            </a:r>
            <a:r>
              <a:rPr lang="en-GB" sz="2400" i="1" dirty="0" err="1" smtClean="0">
                <a:latin typeface="OpenDyslexic" panose="00000500000000000000" pitchFamily="50" charset="0"/>
              </a:rPr>
              <a:t>ClassCharts</a:t>
            </a:r>
            <a:r>
              <a:rPr lang="en-GB" sz="2400" i="1" dirty="0" smtClean="0">
                <a:latin typeface="OpenDyslexic" panose="00000500000000000000" pitchFamily="50" charset="0"/>
              </a:rPr>
              <a:t> for reading.</a:t>
            </a:r>
            <a:endParaRPr lang="en-GB" sz="2400" i="1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04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Dyslexic" panose="00000500000000000000" pitchFamily="50" charset="0"/>
              </a:rPr>
              <a:t>Quest Three</a:t>
            </a:r>
            <a:endParaRPr lang="en-GB" dirty="0">
              <a:latin typeface="OpenDyslexic" panose="00000500000000000000" pitchFamily="50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16195"/>
              </p:ext>
            </p:extLst>
          </p:nvPr>
        </p:nvGraphicFramePr>
        <p:xfrm>
          <a:off x="838199" y="1837181"/>
          <a:ext cx="7968175" cy="3255324"/>
        </p:xfrm>
        <a:graphic>
          <a:graphicData uri="http://schemas.openxmlformats.org/drawingml/2006/table">
            <a:tbl>
              <a:tblPr/>
              <a:tblGrid>
                <a:gridCol w="7968175">
                  <a:extLst>
                    <a:ext uri="{9D8B030D-6E8A-4147-A177-3AD203B41FA5}">
                      <a16:colId xmlns:a16="http://schemas.microsoft.com/office/drawing/2014/main" val="1255500642"/>
                    </a:ext>
                  </a:extLst>
                </a:gridCol>
              </a:tblGrid>
              <a:tr h="91507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1. Read a recipe.</a:t>
                      </a:r>
                      <a:endParaRPr lang="en-GB" sz="24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Dyslexic" panose="00000500000000000000" pitchFamily="50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524134"/>
                  </a:ext>
                </a:extLst>
              </a:tr>
              <a:tr h="117012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2. Read a label on a food product.</a:t>
                      </a:r>
                      <a:endParaRPr lang="en-GB" sz="24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Dyslexic" panose="00000500000000000000" pitchFamily="50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495236"/>
                  </a:ext>
                </a:extLst>
              </a:tr>
              <a:tr h="117012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3.</a:t>
                      </a:r>
                      <a:r>
                        <a:rPr lang="en-GB" sz="32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 Join the local library </a:t>
                      </a:r>
                      <a:r>
                        <a:rPr lang="en-GB" sz="32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  <a:hlinkClick r:id="rId2"/>
                        </a:rPr>
                        <a:t>here</a:t>
                      </a:r>
                      <a:r>
                        <a:rPr lang="en-GB" sz="32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.</a:t>
                      </a:r>
                      <a:endParaRPr lang="en-GB" sz="32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Dyslexic" panose="00000500000000000000" pitchFamily="50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874017"/>
                  </a:ext>
                </a:extLst>
              </a:tr>
            </a:tbl>
          </a:graphicData>
        </a:graphic>
      </p:graphicFrame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1742377" y="2551747"/>
            <a:ext cx="7967662" cy="325443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OpenDyslexic" panose="00000500000000000000" pitchFamily="50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6374" y="106139"/>
            <a:ext cx="3220110" cy="3462084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5683346" y="4571155"/>
            <a:ext cx="6246055" cy="2096086"/>
          </a:xfrm>
          <a:prstGeom prst="wedgeEllipseCallout">
            <a:avLst>
              <a:gd name="adj1" fmla="val -68480"/>
              <a:gd name="adj2" fmla="val -3213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latin typeface="OpenDyslexic" panose="00000500000000000000" pitchFamily="50" charset="0"/>
              </a:rPr>
              <a:t>Finished?  Let your form tutor know so that they can award you </a:t>
            </a:r>
            <a:r>
              <a:rPr lang="en-GB" sz="2400" i="1" dirty="0" err="1" smtClean="0">
                <a:latin typeface="OpenDyslexic" panose="00000500000000000000" pitchFamily="50" charset="0"/>
              </a:rPr>
              <a:t>ClassCharts</a:t>
            </a:r>
            <a:r>
              <a:rPr lang="en-GB" sz="2400" i="1" dirty="0" smtClean="0">
                <a:latin typeface="OpenDyslexic" panose="00000500000000000000" pitchFamily="50" charset="0"/>
              </a:rPr>
              <a:t> for reading.</a:t>
            </a:r>
            <a:endParaRPr lang="en-GB" sz="2400" i="1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3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Dyslexic" panose="00000500000000000000" pitchFamily="50" charset="0"/>
              </a:rPr>
              <a:t>Quest Three</a:t>
            </a:r>
            <a:endParaRPr lang="en-GB" dirty="0">
              <a:latin typeface="OpenDyslexic" panose="00000500000000000000" pitchFamily="50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990539"/>
              </p:ext>
            </p:extLst>
          </p:nvPr>
        </p:nvGraphicFramePr>
        <p:xfrm>
          <a:off x="838200" y="1667412"/>
          <a:ext cx="7751297" cy="2023872"/>
        </p:xfrm>
        <a:graphic>
          <a:graphicData uri="http://schemas.openxmlformats.org/drawingml/2006/table">
            <a:tbl>
              <a:tblPr/>
              <a:tblGrid>
                <a:gridCol w="7751297">
                  <a:extLst>
                    <a:ext uri="{9D8B030D-6E8A-4147-A177-3AD203B41FA5}">
                      <a16:colId xmlns:a16="http://schemas.microsoft.com/office/drawing/2014/main" val="1255500642"/>
                    </a:ext>
                  </a:extLst>
                </a:gridCol>
              </a:tblGrid>
              <a:tr h="117012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1. Read a poem.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2. </a:t>
                      </a:r>
                      <a:r>
                        <a:rPr lang="en-GB" sz="3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Listen to an </a:t>
                      </a:r>
                      <a:r>
                        <a:rPr lang="en-GB" sz="3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  <a:hlinkClick r:id="rId2"/>
                        </a:rPr>
                        <a:t>audio book</a:t>
                      </a:r>
                      <a:r>
                        <a:rPr lang="en-GB" sz="32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  <a:hlinkClick r:id="rId2"/>
                        </a:rPr>
                        <a:t> </a:t>
                      </a:r>
                      <a:endParaRPr lang="en-GB" sz="3200" kern="14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Dyslexic" panose="00000500000000000000" pitchFamily="50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3</a:t>
                      </a:r>
                      <a:r>
                        <a:rPr lang="en-GB" sz="3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. Read about a country that you would like to visit.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874017"/>
                  </a:ext>
                </a:extLst>
              </a:tr>
            </a:tbl>
          </a:graphicData>
        </a:graphic>
      </p:graphicFrame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1742377" y="2551747"/>
            <a:ext cx="7967662" cy="325443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OpenDyslexic" panose="00000500000000000000" pitchFamily="50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726" y="3868616"/>
            <a:ext cx="3742163" cy="2798626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1055076" y="4424662"/>
            <a:ext cx="6246055" cy="2096086"/>
          </a:xfrm>
          <a:prstGeom prst="wedgeEllipseCallout">
            <a:avLst>
              <a:gd name="adj1" fmla="val -59921"/>
              <a:gd name="adj2" fmla="val 5713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latin typeface="OpenDyslexic" panose="00000500000000000000" pitchFamily="50" charset="0"/>
              </a:rPr>
              <a:t>Finished?  Let your form tutor know so that they can award you </a:t>
            </a:r>
            <a:r>
              <a:rPr lang="en-GB" sz="2400" i="1" dirty="0" err="1" smtClean="0">
                <a:latin typeface="OpenDyslexic" panose="00000500000000000000" pitchFamily="50" charset="0"/>
              </a:rPr>
              <a:t>ClassCharts</a:t>
            </a:r>
            <a:r>
              <a:rPr lang="en-GB" sz="2400" i="1" dirty="0" smtClean="0">
                <a:latin typeface="OpenDyslexic" panose="00000500000000000000" pitchFamily="50" charset="0"/>
              </a:rPr>
              <a:t> for reading.</a:t>
            </a:r>
            <a:endParaRPr lang="en-GB" sz="2400" i="1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20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Dyslexic" panose="00000500000000000000" pitchFamily="50" charset="0"/>
              </a:rPr>
              <a:t>Quest Four</a:t>
            </a:r>
            <a:endParaRPr lang="en-GB" dirty="0">
              <a:latin typeface="OpenDyslexic" panose="00000500000000000000" pitchFamily="50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176646"/>
              </p:ext>
            </p:extLst>
          </p:nvPr>
        </p:nvGraphicFramePr>
        <p:xfrm>
          <a:off x="838200" y="1837181"/>
          <a:ext cx="7968173" cy="3860234"/>
        </p:xfrm>
        <a:graphic>
          <a:graphicData uri="http://schemas.openxmlformats.org/drawingml/2006/table">
            <a:tbl>
              <a:tblPr/>
              <a:tblGrid>
                <a:gridCol w="7968173">
                  <a:extLst>
                    <a:ext uri="{9D8B030D-6E8A-4147-A177-3AD203B41FA5}">
                      <a16:colId xmlns:a16="http://schemas.microsoft.com/office/drawing/2014/main" val="1255500642"/>
                    </a:ext>
                  </a:extLst>
                </a:gridCol>
              </a:tblGrid>
              <a:tr h="386023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1. Read a TV guide (on-screen or in a magazine).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2. Read a film review online.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Dyslexic" panose="00000500000000000000" pitchFamily="50" charset="0"/>
                        </a:rPr>
                        <a:t>3. Read an information leaflet about somewhere you might like to visit.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200" kern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Dyslexic" panose="00000500000000000000" pitchFamily="50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874017"/>
                  </a:ext>
                </a:extLst>
              </a:tr>
            </a:tbl>
          </a:graphicData>
        </a:graphic>
      </p:graphicFrame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1742377" y="2551747"/>
            <a:ext cx="7967662" cy="325443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OpenDyslexic" panose="00000500000000000000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751" y="3840452"/>
            <a:ext cx="3569017" cy="2887496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838200" y="4462388"/>
            <a:ext cx="6246055" cy="2096086"/>
          </a:xfrm>
          <a:prstGeom prst="wedgeEllipseCallout">
            <a:avLst>
              <a:gd name="adj1" fmla="val -59921"/>
              <a:gd name="adj2" fmla="val 5713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latin typeface="OpenDyslexic" panose="00000500000000000000" pitchFamily="50" charset="0"/>
              </a:rPr>
              <a:t>Finished?  Let your form tutor know so that they can award you </a:t>
            </a:r>
            <a:r>
              <a:rPr lang="en-GB" sz="2400" i="1" dirty="0" err="1" smtClean="0">
                <a:latin typeface="OpenDyslexic" panose="00000500000000000000" pitchFamily="50" charset="0"/>
              </a:rPr>
              <a:t>ClassCharts</a:t>
            </a:r>
            <a:r>
              <a:rPr lang="en-GB" sz="2400" i="1" dirty="0" smtClean="0">
                <a:latin typeface="OpenDyslexic" panose="00000500000000000000" pitchFamily="50" charset="0"/>
              </a:rPr>
              <a:t> for reading.</a:t>
            </a:r>
            <a:endParaRPr lang="en-GB" sz="2400" i="1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84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Dyslexic" panose="00000500000000000000" pitchFamily="50" charset="0"/>
              </a:rPr>
              <a:t>Read something good whilst working at home?</a:t>
            </a: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07312"/>
            <a:ext cx="10515600" cy="2408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latin typeface="OpenDyslexic" panose="00000500000000000000" pitchFamily="50" charset="0"/>
              </a:rPr>
              <a:t>Let your form tutor know for extra </a:t>
            </a:r>
            <a:r>
              <a:rPr lang="en-GB" sz="3200" dirty="0" err="1" smtClean="0">
                <a:latin typeface="OpenDyslexic" panose="00000500000000000000" pitchFamily="50" charset="0"/>
              </a:rPr>
              <a:t>Classcharts</a:t>
            </a:r>
            <a:r>
              <a:rPr lang="en-GB" sz="3200" dirty="0" smtClean="0">
                <a:latin typeface="OpenDyslexic" panose="00000500000000000000" pitchFamily="50" charset="0"/>
              </a:rPr>
              <a:t> points for reading.</a:t>
            </a:r>
            <a:endParaRPr lang="en-GB" sz="3200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581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308854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OpenDyslexic" panose="00000500000000000000" pitchFamily="50" charset="0"/>
              </a:rPr>
              <a:t>Looking for further inspiration?</a:t>
            </a: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OpenDyslexic" panose="00000500000000000000" pitchFamily="50" charset="0"/>
              </a:rPr>
              <a:t>Have a look at the following websites for further inspiration.</a:t>
            </a:r>
          </a:p>
          <a:p>
            <a:pPr marL="0" indent="0">
              <a:buNone/>
            </a:pPr>
            <a:r>
              <a:rPr lang="en-GB" dirty="0" smtClean="0">
                <a:latin typeface="OpenDyslexic" panose="00000500000000000000" pitchFamily="50" charset="0"/>
                <a:hlinkClick r:id="rId2"/>
              </a:rPr>
              <a:t>https://www.lovereading4kids.co.uk/</a:t>
            </a:r>
            <a:endParaRPr lang="en-GB" dirty="0" smtClean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OpenDyslexic" panose="00000500000000000000" pitchFamily="50" charset="0"/>
                <a:hlinkClick r:id="rId3"/>
              </a:rPr>
              <a:t>https://www.goodreads.com/list/tag/teen</a:t>
            </a:r>
            <a:endParaRPr lang="en-GB" dirty="0" smtClean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OpenDyslexic" panose="00000500000000000000" pitchFamily="50" charset="0"/>
                <a:hlinkClick r:id="rId4"/>
              </a:rPr>
              <a:t>https://www.theguardian.com/books/booksblog/2014/mar/06/world-book-day-ten-best-teen-reads</a:t>
            </a:r>
            <a:endParaRPr lang="en-GB" dirty="0" smtClean="0">
              <a:latin typeface="OpenDyslexic" panose="00000500000000000000" pitchFamily="50" charset="0"/>
            </a:endParaRPr>
          </a:p>
          <a:p>
            <a:pPr marL="0" indent="0">
              <a:buNone/>
            </a:pPr>
            <a:endParaRPr lang="en-GB" dirty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OpenDyslexic" panose="00000500000000000000" pitchFamily="50" charset="0"/>
              </a:rPr>
              <a:t>We also have wider reading lists on our school website here:</a:t>
            </a:r>
          </a:p>
          <a:p>
            <a:pPr marL="0" indent="0">
              <a:buNone/>
            </a:pPr>
            <a:r>
              <a:rPr lang="en-GB" dirty="0" smtClean="0">
                <a:latin typeface="OpenDyslexic" panose="00000500000000000000" pitchFamily="50" charset="0"/>
                <a:hlinkClick r:id="rId5"/>
              </a:rPr>
              <a:t>https://www.waltonledale.lancs.sch.uk/curriculum/we-are-a-reading-school</a:t>
            </a:r>
            <a:endParaRPr lang="en-GB" dirty="0">
              <a:latin typeface="OpenDyslexic" panose="00000500000000000000" pitchFamily="50" charset="0"/>
            </a:endParaRPr>
          </a:p>
        </p:txBody>
      </p:sp>
      <p:pic>
        <p:nvPicPr>
          <p:cNvPr id="4" name="Picture 2" descr="Book Dreaming: Book Valentin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616" y="598672"/>
            <a:ext cx="3301218" cy="122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251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303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OpenDyslexic</vt:lpstr>
      <vt:lpstr>Office Theme</vt:lpstr>
      <vt:lpstr>WLD Loves Reading</vt:lpstr>
      <vt:lpstr>Quest One</vt:lpstr>
      <vt:lpstr>Quest Two</vt:lpstr>
      <vt:lpstr>Quest Three</vt:lpstr>
      <vt:lpstr>Quest Three</vt:lpstr>
      <vt:lpstr>Quest Four</vt:lpstr>
      <vt:lpstr>Read something good whilst working at home?</vt:lpstr>
      <vt:lpstr>Looking for further inspiration?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WLD Loves Reading</dc:title>
  <dc:creator>Long, Rachel</dc:creator>
  <cp:lastModifiedBy>Long, Rachel</cp:lastModifiedBy>
  <cp:revision>4</cp:revision>
  <dcterms:created xsi:type="dcterms:W3CDTF">2020-06-17T20:32:29Z</dcterms:created>
  <dcterms:modified xsi:type="dcterms:W3CDTF">2020-06-17T21:01:13Z</dcterms:modified>
</cp:coreProperties>
</file>