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7"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9" r:id="rId18"/>
    <p:sldId id="283" r:id="rId19"/>
    <p:sldId id="288"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0" autoAdjust="0"/>
    <p:restoredTop sz="94660"/>
  </p:normalViewPr>
  <p:slideViewPr>
    <p:cSldViewPr snapToGrid="0">
      <p:cViewPr varScale="1">
        <p:scale>
          <a:sx n="69" d="100"/>
          <a:sy n="69" d="100"/>
        </p:scale>
        <p:origin x="5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A45DFB-62C0-4E34-9FAD-83012D270C82}" type="datetimeFigureOut">
              <a:rPr lang="en-GB" smtClean="0"/>
              <a:t>27/11/2021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21216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A45DFB-62C0-4E34-9FAD-83012D270C82}" type="datetimeFigureOut">
              <a:rPr lang="en-GB" smtClean="0"/>
              <a:t>27/11/2021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49152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A45DFB-62C0-4E34-9FAD-83012D270C82}" type="datetimeFigureOut">
              <a:rPr lang="en-GB" smtClean="0"/>
              <a:t>27/11/2021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333148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A45DFB-62C0-4E34-9FAD-83012D270C82}" type="datetimeFigureOut">
              <a:rPr lang="en-GB" smtClean="0"/>
              <a:t>27/11/2021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64993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45DFB-62C0-4E34-9FAD-83012D270C82}" type="datetimeFigureOut">
              <a:rPr lang="en-GB" smtClean="0"/>
              <a:t>27/11/2021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59037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A45DFB-62C0-4E34-9FAD-83012D270C82}" type="datetimeFigureOut">
              <a:rPr lang="en-GB" smtClean="0"/>
              <a:t>27/11/2021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104114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A45DFB-62C0-4E34-9FAD-83012D270C82}" type="datetimeFigureOut">
              <a:rPr lang="en-GB" smtClean="0"/>
              <a:t>27/11/2021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49286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A45DFB-62C0-4E34-9FAD-83012D270C82}" type="datetimeFigureOut">
              <a:rPr lang="en-GB" smtClean="0"/>
              <a:t>27/11/2021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326513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45DFB-62C0-4E34-9FAD-83012D270C82}" type="datetimeFigureOut">
              <a:rPr lang="en-GB" smtClean="0"/>
              <a:t>27/11/2021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111389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45DFB-62C0-4E34-9FAD-83012D270C82}" type="datetimeFigureOut">
              <a:rPr lang="en-GB" smtClean="0"/>
              <a:t>27/11/2021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45673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45DFB-62C0-4E34-9FAD-83012D270C82}" type="datetimeFigureOut">
              <a:rPr lang="en-GB" smtClean="0"/>
              <a:t>27/11/2021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4F09F-7133-49A2-894B-519611ECF271}" type="slidenum">
              <a:rPr lang="en-GB" smtClean="0"/>
              <a:t>‹#›</a:t>
            </a:fld>
            <a:endParaRPr lang="en-GB"/>
          </a:p>
        </p:txBody>
      </p:sp>
    </p:spTree>
    <p:extLst>
      <p:ext uri="{BB962C8B-B14F-4D97-AF65-F5344CB8AC3E}">
        <p14:creationId xmlns:p14="http://schemas.microsoft.com/office/powerpoint/2010/main" val="403606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45DFB-62C0-4E34-9FAD-83012D270C82}" type="datetimeFigureOut">
              <a:rPr lang="en-GB" smtClean="0"/>
              <a:t>27/11/2021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4F09F-7133-49A2-894B-519611ECF271}" type="slidenum">
              <a:rPr lang="en-GB" smtClean="0"/>
              <a:t>‹#›</a:t>
            </a:fld>
            <a:endParaRPr lang="en-GB"/>
          </a:p>
        </p:txBody>
      </p:sp>
    </p:spTree>
    <p:extLst>
      <p:ext uri="{BB962C8B-B14F-4D97-AF65-F5344CB8AC3E}">
        <p14:creationId xmlns:p14="http://schemas.microsoft.com/office/powerpoint/2010/main" val="427582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image" Target="../media/image2.png"/><Relationship Id="rId2" Type="http://schemas.openxmlformats.org/officeDocument/2006/relationships/slide" Target="slide2.xml"/><Relationship Id="rId16"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5.xml"/><Relationship Id="rId10" Type="http://schemas.openxmlformats.org/officeDocument/2006/relationships/slide" Target="slide9.xml"/><Relationship Id="rId19" Type="http://schemas.openxmlformats.org/officeDocument/2006/relationships/image" Target="../media/image4.pn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online-stopwatch.com/world-games-run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628696218"/>
              </p:ext>
            </p:extLst>
          </p:nvPr>
        </p:nvGraphicFramePr>
        <p:xfrm>
          <a:off x="240145" y="784354"/>
          <a:ext cx="11711710" cy="6035040"/>
        </p:xfrm>
        <a:graphic>
          <a:graphicData uri="http://schemas.openxmlformats.org/drawingml/2006/table">
            <a:tbl>
              <a:tblPr firstRow="1" bandRow="1">
                <a:tableStyleId>{E8B1032C-EA38-4F05-BA0D-38AFFFC7BED3}</a:tableStyleId>
              </a:tblPr>
              <a:tblGrid>
                <a:gridCol w="2342342">
                  <a:extLst>
                    <a:ext uri="{9D8B030D-6E8A-4147-A177-3AD203B41FA5}">
                      <a16:colId xmlns:a16="http://schemas.microsoft.com/office/drawing/2014/main" val="3635505911"/>
                    </a:ext>
                  </a:extLst>
                </a:gridCol>
                <a:gridCol w="2342342">
                  <a:extLst>
                    <a:ext uri="{9D8B030D-6E8A-4147-A177-3AD203B41FA5}">
                      <a16:colId xmlns:a16="http://schemas.microsoft.com/office/drawing/2014/main" val="2818522038"/>
                    </a:ext>
                  </a:extLst>
                </a:gridCol>
                <a:gridCol w="2342342">
                  <a:extLst>
                    <a:ext uri="{9D8B030D-6E8A-4147-A177-3AD203B41FA5}">
                      <a16:colId xmlns:a16="http://schemas.microsoft.com/office/drawing/2014/main" val="2589816916"/>
                    </a:ext>
                  </a:extLst>
                </a:gridCol>
                <a:gridCol w="2342342">
                  <a:extLst>
                    <a:ext uri="{9D8B030D-6E8A-4147-A177-3AD203B41FA5}">
                      <a16:colId xmlns:a16="http://schemas.microsoft.com/office/drawing/2014/main" val="1501539692"/>
                    </a:ext>
                  </a:extLst>
                </a:gridCol>
                <a:gridCol w="2342342">
                  <a:extLst>
                    <a:ext uri="{9D8B030D-6E8A-4147-A177-3AD203B41FA5}">
                      <a16:colId xmlns:a16="http://schemas.microsoft.com/office/drawing/2014/main" val="153375021"/>
                    </a:ext>
                  </a:extLst>
                </a:gridCol>
              </a:tblGrid>
              <a:tr h="1866650">
                <a:tc>
                  <a:txBody>
                    <a:bodyPr/>
                    <a:lstStyle/>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pPr algn="ctr"/>
                      <a:r>
                        <a:rPr lang="en-GB" u="none" dirty="0" smtClean="0">
                          <a:latin typeface="+mj-lt"/>
                        </a:rPr>
                        <a:t>Weds December 1</a:t>
                      </a:r>
                      <a:r>
                        <a:rPr lang="en-GB" u="none" baseline="30000" dirty="0" smtClean="0">
                          <a:latin typeface="+mj-lt"/>
                        </a:rPr>
                        <a:t>st</a:t>
                      </a:r>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smtClean="0">
                          <a:latin typeface="+mj-lt"/>
                        </a:rPr>
                        <a:t>Thurs December</a:t>
                      </a:r>
                      <a:r>
                        <a:rPr lang="en-GB" u="none" baseline="0" dirty="0" smtClean="0">
                          <a:latin typeface="+mj-lt"/>
                        </a:rPr>
                        <a:t> 2</a:t>
                      </a:r>
                      <a:r>
                        <a:rPr lang="en-GB" u="none" baseline="30000" dirty="0" smtClean="0">
                          <a:latin typeface="+mj-lt"/>
                        </a:rPr>
                        <a:t>nd</a:t>
                      </a:r>
                      <a:r>
                        <a:rPr lang="en-GB" u="none" baseline="0" dirty="0" smtClean="0">
                          <a:latin typeface="+mj-lt"/>
                        </a:rPr>
                        <a:t> </a:t>
                      </a:r>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smtClean="0">
                          <a:latin typeface="+mj-lt"/>
                        </a:rPr>
                        <a:t>Fri</a:t>
                      </a:r>
                      <a:r>
                        <a:rPr lang="en-GB" u="none" baseline="0" dirty="0" smtClean="0">
                          <a:latin typeface="+mj-lt"/>
                        </a:rPr>
                        <a:t> </a:t>
                      </a:r>
                      <a:r>
                        <a:rPr lang="en-GB" u="none" dirty="0" smtClean="0">
                          <a:latin typeface="+mj-lt"/>
                        </a:rPr>
                        <a:t>December 3</a:t>
                      </a:r>
                      <a:r>
                        <a:rPr lang="en-GB" u="none" baseline="30000" dirty="0" smtClean="0">
                          <a:latin typeface="+mj-lt"/>
                        </a:rPr>
                        <a:t>rd</a:t>
                      </a:r>
                      <a:r>
                        <a:rPr lang="en-GB" u="none" dirty="0" smtClean="0">
                          <a:latin typeface="+mj-lt"/>
                        </a:rPr>
                        <a:t> </a:t>
                      </a:r>
                      <a:endParaRPr lang="en-GB" u="none" dirty="0" smtClean="0">
                        <a:latin typeface="+mj-lt"/>
                      </a:endParaRPr>
                    </a:p>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smtClean="0">
                          <a:latin typeface="+mj-lt"/>
                        </a:rPr>
                        <a:t>Mon December 6</a:t>
                      </a:r>
                      <a:r>
                        <a:rPr lang="en-GB" u="none" baseline="30000" dirty="0" smtClean="0">
                          <a:latin typeface="+mj-lt"/>
                        </a:rPr>
                        <a:t>th</a:t>
                      </a:r>
                      <a:r>
                        <a:rPr lang="en-GB" u="none" dirty="0" smtClean="0">
                          <a:latin typeface="+mj-lt"/>
                        </a:rPr>
                        <a:t>    </a:t>
                      </a:r>
                      <a:endParaRPr lang="en-GB" u="none" dirty="0" smtClean="0">
                        <a:latin typeface="+mj-lt"/>
                      </a:endParaRPr>
                    </a:p>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smtClean="0">
                          <a:latin typeface="+mj-lt"/>
                        </a:rPr>
                        <a:t>Tues December 7</a:t>
                      </a:r>
                      <a:r>
                        <a:rPr lang="en-GB" u="none" baseline="30000" dirty="0" smtClean="0">
                          <a:latin typeface="+mj-lt"/>
                        </a:rPr>
                        <a:t>th</a:t>
                      </a:r>
                      <a:r>
                        <a:rPr lang="en-GB" u="none" dirty="0" smtClean="0">
                          <a:latin typeface="+mj-lt"/>
                        </a:rPr>
                        <a:t> </a:t>
                      </a:r>
                      <a:endParaRPr lang="en-GB" u="none" dirty="0" smtClean="0">
                        <a:latin typeface="+mj-lt"/>
                      </a:endParaRPr>
                    </a:p>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00114783"/>
                  </a:ext>
                </a:extLst>
              </a:tr>
              <a:tr h="1646639">
                <a:tc>
                  <a:txBody>
                    <a:bodyPr/>
                    <a:lstStyle/>
                    <a:p>
                      <a:endParaRPr lang="en-GB" u="none"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pPr algn="ctr"/>
                      <a:r>
                        <a:rPr lang="en-GB" b="1" dirty="0" smtClean="0">
                          <a:latin typeface="+mj-lt"/>
                        </a:rPr>
                        <a:t>Weds</a:t>
                      </a:r>
                      <a:r>
                        <a:rPr lang="en-GB" b="1" baseline="0" dirty="0" smtClean="0">
                          <a:latin typeface="+mj-lt"/>
                        </a:rPr>
                        <a:t> </a:t>
                      </a:r>
                      <a:r>
                        <a:rPr lang="en-GB" b="1" dirty="0" smtClean="0">
                          <a:latin typeface="+mj-lt"/>
                        </a:rPr>
                        <a:t>December 8</a:t>
                      </a:r>
                      <a:r>
                        <a:rPr lang="en-GB" b="1" baseline="30000" dirty="0" smtClean="0">
                          <a:latin typeface="+mj-lt"/>
                        </a:rPr>
                        <a:t>th</a:t>
                      </a:r>
                      <a:r>
                        <a:rPr lang="en-GB" b="1" dirty="0" smtClean="0">
                          <a:latin typeface="+mj-lt"/>
                        </a:rPr>
                        <a:t> </a:t>
                      </a:r>
                      <a:endParaRPr lang="en-GB" b="1" dirty="0" smtClean="0">
                        <a:latin typeface="+mj-lt"/>
                      </a:endParaRPr>
                    </a:p>
                    <a:p>
                      <a:endParaRPr lang="en-GB" dirty="0" smtClean="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Thurs December 9</a:t>
                      </a:r>
                      <a:r>
                        <a:rPr lang="en-GB" b="1" baseline="30000" dirty="0" smtClean="0">
                          <a:latin typeface="+mj-lt"/>
                        </a:rPr>
                        <a:t>th</a:t>
                      </a:r>
                      <a:r>
                        <a:rPr lang="en-GB" b="1" dirty="0" smtClean="0">
                          <a:latin typeface="+mj-lt"/>
                        </a:rPr>
                        <a:t> </a:t>
                      </a:r>
                      <a:endParaRPr lang="en-GB" b="1" dirty="0" smtClean="0">
                        <a:latin typeface="+mj-lt"/>
                      </a:endParaRPr>
                    </a:p>
                    <a:p>
                      <a:pPr algn="ctr"/>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GB" dirty="0" smtClean="0">
                        <a:latin typeface="+mj-lt"/>
                      </a:endParaRPr>
                    </a:p>
                    <a:p>
                      <a:pPr algn="ctr"/>
                      <a:endParaRPr lang="en-GB" dirty="0" smtClean="0">
                        <a:latin typeface="+mj-lt"/>
                      </a:endParaRPr>
                    </a:p>
                    <a:p>
                      <a:pPr algn="ctr"/>
                      <a:endParaRPr lang="en-GB" dirty="0" smtClean="0">
                        <a:latin typeface="+mj-lt"/>
                      </a:endParaRPr>
                    </a:p>
                    <a:p>
                      <a:pPr algn="ctr"/>
                      <a:endParaRPr lang="en-GB" dirty="0" smtClean="0">
                        <a:latin typeface="+mj-lt"/>
                      </a:endParaRPr>
                    </a:p>
                    <a:p>
                      <a:pPr algn="ctr"/>
                      <a:endParaRPr lang="en-GB"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Fri December 10</a:t>
                      </a:r>
                      <a:r>
                        <a:rPr lang="en-GB" b="1" baseline="30000" dirty="0" smtClean="0">
                          <a:latin typeface="+mj-lt"/>
                        </a:rPr>
                        <a:t>th</a:t>
                      </a:r>
                      <a:r>
                        <a:rPr lang="en-GB" b="1" dirty="0" smtClean="0">
                          <a:latin typeface="+mj-lt"/>
                        </a:rPr>
                        <a:t> </a:t>
                      </a:r>
                      <a:endParaRPr lang="en-GB" b="1" dirty="0" smtClean="0">
                        <a:latin typeface="+mj-lt"/>
                      </a:endParaRPr>
                    </a:p>
                    <a:p>
                      <a:pPr algn="ctr"/>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GB" dirty="0" smtClean="0">
                        <a:latin typeface="+mj-lt"/>
                      </a:endParaRPr>
                    </a:p>
                    <a:p>
                      <a:pPr algn="ctr"/>
                      <a:endParaRPr lang="en-GB" dirty="0" smtClean="0">
                        <a:latin typeface="+mj-lt"/>
                      </a:endParaRPr>
                    </a:p>
                    <a:p>
                      <a:pPr algn="ctr"/>
                      <a:endParaRPr lang="en-GB" dirty="0" smtClean="0">
                        <a:latin typeface="+mj-lt"/>
                      </a:endParaRPr>
                    </a:p>
                    <a:p>
                      <a:pPr algn="ctr"/>
                      <a:endParaRPr lang="en-GB" dirty="0" smtClean="0">
                        <a:latin typeface="+mj-lt"/>
                      </a:endParaRPr>
                    </a:p>
                    <a:p>
                      <a:pPr algn="ctr"/>
                      <a:endParaRPr lang="en-GB"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Mon December 13</a:t>
                      </a:r>
                      <a:r>
                        <a:rPr lang="en-GB" b="1" baseline="30000" dirty="0" smtClean="0">
                          <a:latin typeface="+mj-lt"/>
                        </a:rPr>
                        <a:t>th</a:t>
                      </a:r>
                      <a:r>
                        <a:rPr lang="en-GB" b="1" dirty="0" smtClean="0">
                          <a:latin typeface="+mj-lt"/>
                        </a:rPr>
                        <a:t> </a:t>
                      </a:r>
                      <a:endParaRPr lang="en-GB" b="1" dirty="0" smtClean="0">
                        <a:latin typeface="+mj-lt"/>
                      </a:endParaRPr>
                    </a:p>
                    <a:p>
                      <a:pPr algn="ctr"/>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GB" dirty="0" smtClean="0">
                        <a:latin typeface="+mj-lt"/>
                      </a:endParaRPr>
                    </a:p>
                    <a:p>
                      <a:pPr algn="ctr"/>
                      <a:endParaRPr lang="en-GB" dirty="0" smtClean="0">
                        <a:latin typeface="+mj-lt"/>
                      </a:endParaRPr>
                    </a:p>
                    <a:p>
                      <a:pPr algn="ctr"/>
                      <a:endParaRPr lang="en-GB" dirty="0" smtClean="0">
                        <a:latin typeface="+mj-lt"/>
                      </a:endParaRPr>
                    </a:p>
                    <a:p>
                      <a:pPr algn="ctr"/>
                      <a:endParaRPr lang="en-GB" dirty="0" smtClean="0">
                        <a:latin typeface="+mj-lt"/>
                      </a:endParaRPr>
                    </a:p>
                    <a:p>
                      <a:pPr algn="ctr"/>
                      <a:endParaRPr lang="en-GB"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Tues December 14</a:t>
                      </a:r>
                      <a:r>
                        <a:rPr lang="en-GB" b="1" baseline="30000" dirty="0" smtClean="0">
                          <a:latin typeface="+mj-lt"/>
                        </a:rPr>
                        <a:t>th</a:t>
                      </a:r>
                      <a:r>
                        <a:rPr lang="en-GB" b="1" dirty="0" smtClean="0">
                          <a:latin typeface="+mj-lt"/>
                        </a:rPr>
                        <a:t> </a:t>
                      </a:r>
                      <a:endParaRPr lang="en-GB" b="1" dirty="0" smtClean="0">
                        <a:latin typeface="+mj-lt"/>
                      </a:endParaRPr>
                    </a:p>
                    <a:p>
                      <a:pPr algn="ctr"/>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96054442"/>
                  </a:ext>
                </a:extLst>
              </a:tr>
              <a:tr h="1646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Weds December 15</a:t>
                      </a:r>
                      <a:r>
                        <a:rPr lang="en-GB" b="1" baseline="30000" dirty="0" smtClean="0">
                          <a:latin typeface="+mj-lt"/>
                        </a:rPr>
                        <a:t>th</a:t>
                      </a:r>
                      <a:r>
                        <a:rPr lang="en-GB" b="1" dirty="0" smtClean="0">
                          <a:latin typeface="+mj-lt"/>
                        </a:rPr>
                        <a:t> </a:t>
                      </a:r>
                      <a:endParaRPr lang="en-GB" dirty="0" smtClean="0">
                        <a:latin typeface="+mj-lt"/>
                      </a:endParaRPr>
                    </a:p>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Thurs</a:t>
                      </a:r>
                      <a:r>
                        <a:rPr lang="en-GB" b="1" baseline="0" dirty="0" smtClean="0">
                          <a:latin typeface="+mj-lt"/>
                        </a:rPr>
                        <a:t> </a:t>
                      </a:r>
                      <a:r>
                        <a:rPr lang="en-GB" b="1" dirty="0" smtClean="0">
                          <a:latin typeface="+mj-lt"/>
                        </a:rPr>
                        <a:t>December 16</a:t>
                      </a:r>
                      <a:r>
                        <a:rPr lang="en-GB" b="1" baseline="30000" dirty="0" smtClean="0">
                          <a:latin typeface="+mj-lt"/>
                        </a:rPr>
                        <a:t>th</a:t>
                      </a:r>
                      <a:r>
                        <a:rPr lang="en-GB" b="1" baseline="0" dirty="0" smtClean="0">
                          <a:latin typeface="+mj-lt"/>
                        </a:rPr>
                        <a:t> </a:t>
                      </a:r>
                      <a:endParaRPr lang="en-GB" dirty="0" smtClean="0">
                        <a:latin typeface="+mj-lt"/>
                      </a:endParaRPr>
                    </a:p>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mj-lt"/>
                        </a:rPr>
                        <a:t>Fri December 17</a:t>
                      </a:r>
                      <a:r>
                        <a:rPr lang="en-GB" b="1" baseline="30000" dirty="0" smtClean="0">
                          <a:latin typeface="+mj-lt"/>
                        </a:rPr>
                        <a:t>th</a:t>
                      </a:r>
                      <a:r>
                        <a:rPr lang="en-GB" b="1" dirty="0" smtClean="0">
                          <a:latin typeface="+mj-lt"/>
                        </a:rPr>
                        <a:t> </a:t>
                      </a:r>
                      <a:endParaRPr lang="en-GB" dirty="0" smtClean="0">
                        <a:latin typeface="+mj-lt"/>
                      </a:endParaRPr>
                    </a:p>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endParaRPr lang="en-GB"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7269475"/>
                  </a:ext>
                </a:extLst>
              </a:tr>
            </a:tbl>
          </a:graphicData>
        </a:graphic>
      </p:graphicFrame>
      <p:pic>
        <p:nvPicPr>
          <p:cNvPr id="5" name="Picture 4">
            <a:hlinkClick r:id="rId2" action="ppaction://hlinksldjump"/>
          </p:cNvPr>
          <p:cNvPicPr>
            <a:picLocks noChangeAspect="1"/>
          </p:cNvPicPr>
          <p:nvPr/>
        </p:nvPicPr>
        <p:blipFill>
          <a:blip r:embed="rId3"/>
          <a:stretch>
            <a:fillRect/>
          </a:stretch>
        </p:blipFill>
        <p:spPr>
          <a:xfrm>
            <a:off x="853682" y="819510"/>
            <a:ext cx="1233025" cy="1294958"/>
          </a:xfrm>
          <a:prstGeom prst="rect">
            <a:avLst/>
          </a:prstGeom>
        </p:spPr>
      </p:pic>
      <p:pic>
        <p:nvPicPr>
          <p:cNvPr id="8" name="Picture 7">
            <a:hlinkClick r:id="rId4" action="ppaction://hlinksldjump"/>
          </p:cNvPr>
          <p:cNvPicPr>
            <a:picLocks noChangeAspect="1"/>
          </p:cNvPicPr>
          <p:nvPr/>
        </p:nvPicPr>
        <p:blipFill>
          <a:blip r:embed="rId3"/>
          <a:stretch>
            <a:fillRect/>
          </a:stretch>
        </p:blipFill>
        <p:spPr>
          <a:xfrm>
            <a:off x="3134170" y="857694"/>
            <a:ext cx="1233025" cy="1294958"/>
          </a:xfrm>
          <a:prstGeom prst="rect">
            <a:avLst/>
          </a:prstGeom>
        </p:spPr>
      </p:pic>
      <p:pic>
        <p:nvPicPr>
          <p:cNvPr id="9" name="Picture 8">
            <a:hlinkClick r:id="rId5" action="ppaction://hlinksldjump"/>
          </p:cNvPr>
          <p:cNvPicPr>
            <a:picLocks noChangeAspect="1"/>
          </p:cNvPicPr>
          <p:nvPr/>
        </p:nvPicPr>
        <p:blipFill>
          <a:blip r:embed="rId3"/>
          <a:stretch>
            <a:fillRect/>
          </a:stretch>
        </p:blipFill>
        <p:spPr>
          <a:xfrm>
            <a:off x="5510555" y="819510"/>
            <a:ext cx="1233025" cy="1294958"/>
          </a:xfrm>
          <a:prstGeom prst="rect">
            <a:avLst/>
          </a:prstGeom>
        </p:spPr>
      </p:pic>
      <p:pic>
        <p:nvPicPr>
          <p:cNvPr id="10" name="Picture 9">
            <a:hlinkClick r:id="rId6" action="ppaction://hlinksldjump"/>
          </p:cNvPr>
          <p:cNvPicPr>
            <a:picLocks noChangeAspect="1"/>
          </p:cNvPicPr>
          <p:nvPr/>
        </p:nvPicPr>
        <p:blipFill>
          <a:blip r:embed="rId3"/>
          <a:stretch>
            <a:fillRect/>
          </a:stretch>
        </p:blipFill>
        <p:spPr>
          <a:xfrm>
            <a:off x="7834196" y="819510"/>
            <a:ext cx="1233025" cy="1294958"/>
          </a:xfrm>
          <a:prstGeom prst="rect">
            <a:avLst/>
          </a:prstGeom>
        </p:spPr>
      </p:pic>
      <p:pic>
        <p:nvPicPr>
          <p:cNvPr id="11" name="Picture 10">
            <a:hlinkClick r:id="rId7" action="ppaction://hlinksldjump"/>
          </p:cNvPr>
          <p:cNvPicPr>
            <a:picLocks noChangeAspect="1"/>
          </p:cNvPicPr>
          <p:nvPr/>
        </p:nvPicPr>
        <p:blipFill>
          <a:blip r:embed="rId3"/>
          <a:stretch>
            <a:fillRect/>
          </a:stretch>
        </p:blipFill>
        <p:spPr>
          <a:xfrm>
            <a:off x="10235364" y="852080"/>
            <a:ext cx="1233025" cy="1294958"/>
          </a:xfrm>
          <a:prstGeom prst="rect">
            <a:avLst/>
          </a:prstGeom>
        </p:spPr>
      </p:pic>
      <p:pic>
        <p:nvPicPr>
          <p:cNvPr id="12" name="Picture 11">
            <a:hlinkClick r:id="rId8" action="ppaction://hlinksldjump"/>
          </p:cNvPr>
          <p:cNvPicPr>
            <a:picLocks noChangeAspect="1"/>
          </p:cNvPicPr>
          <p:nvPr/>
        </p:nvPicPr>
        <p:blipFill>
          <a:blip r:embed="rId3"/>
          <a:stretch>
            <a:fillRect/>
          </a:stretch>
        </p:blipFill>
        <p:spPr>
          <a:xfrm>
            <a:off x="772893" y="2862484"/>
            <a:ext cx="1233025" cy="1294958"/>
          </a:xfrm>
          <a:prstGeom prst="rect">
            <a:avLst/>
          </a:prstGeom>
        </p:spPr>
      </p:pic>
      <p:pic>
        <p:nvPicPr>
          <p:cNvPr id="13" name="Picture 12">
            <a:hlinkClick r:id="rId9" action="ppaction://hlinksldjump"/>
          </p:cNvPr>
          <p:cNvPicPr>
            <a:picLocks noChangeAspect="1"/>
          </p:cNvPicPr>
          <p:nvPr/>
        </p:nvPicPr>
        <p:blipFill>
          <a:blip r:embed="rId3"/>
          <a:stretch>
            <a:fillRect/>
          </a:stretch>
        </p:blipFill>
        <p:spPr>
          <a:xfrm>
            <a:off x="3181911" y="2862484"/>
            <a:ext cx="1233025" cy="1294958"/>
          </a:xfrm>
          <a:prstGeom prst="rect">
            <a:avLst/>
          </a:prstGeom>
        </p:spPr>
      </p:pic>
      <p:pic>
        <p:nvPicPr>
          <p:cNvPr id="14" name="Picture 13">
            <a:hlinkClick r:id="rId10" action="ppaction://hlinksldjump"/>
          </p:cNvPr>
          <p:cNvPicPr>
            <a:picLocks noChangeAspect="1"/>
          </p:cNvPicPr>
          <p:nvPr/>
        </p:nvPicPr>
        <p:blipFill>
          <a:blip r:embed="rId3"/>
          <a:stretch>
            <a:fillRect/>
          </a:stretch>
        </p:blipFill>
        <p:spPr>
          <a:xfrm>
            <a:off x="5609105" y="2884812"/>
            <a:ext cx="1233025" cy="1294958"/>
          </a:xfrm>
          <a:prstGeom prst="rect">
            <a:avLst/>
          </a:prstGeom>
        </p:spPr>
      </p:pic>
      <p:pic>
        <p:nvPicPr>
          <p:cNvPr id="15" name="Picture 14">
            <a:hlinkClick r:id="rId11" action="ppaction://hlinksldjump"/>
          </p:cNvPr>
          <p:cNvPicPr>
            <a:picLocks noChangeAspect="1"/>
          </p:cNvPicPr>
          <p:nvPr/>
        </p:nvPicPr>
        <p:blipFill>
          <a:blip r:embed="rId3"/>
          <a:stretch>
            <a:fillRect/>
          </a:stretch>
        </p:blipFill>
        <p:spPr>
          <a:xfrm>
            <a:off x="7834196" y="2898944"/>
            <a:ext cx="1233025" cy="1294958"/>
          </a:xfrm>
          <a:prstGeom prst="rect">
            <a:avLst/>
          </a:prstGeom>
        </p:spPr>
      </p:pic>
      <p:pic>
        <p:nvPicPr>
          <p:cNvPr id="16" name="Picture 15">
            <a:hlinkClick r:id="rId12" action="ppaction://hlinksldjump"/>
          </p:cNvPr>
          <p:cNvPicPr>
            <a:picLocks noChangeAspect="1"/>
          </p:cNvPicPr>
          <p:nvPr/>
        </p:nvPicPr>
        <p:blipFill>
          <a:blip r:embed="rId3"/>
          <a:stretch>
            <a:fillRect/>
          </a:stretch>
        </p:blipFill>
        <p:spPr>
          <a:xfrm>
            <a:off x="10284487" y="2862484"/>
            <a:ext cx="1233025" cy="1294958"/>
          </a:xfrm>
          <a:prstGeom prst="rect">
            <a:avLst/>
          </a:prstGeom>
        </p:spPr>
      </p:pic>
      <p:pic>
        <p:nvPicPr>
          <p:cNvPr id="17" name="Picture 16">
            <a:hlinkClick r:id="rId13" action="ppaction://hlinksldjump"/>
          </p:cNvPr>
          <p:cNvPicPr>
            <a:picLocks noChangeAspect="1"/>
          </p:cNvPicPr>
          <p:nvPr/>
        </p:nvPicPr>
        <p:blipFill>
          <a:blip r:embed="rId3"/>
          <a:stretch>
            <a:fillRect/>
          </a:stretch>
        </p:blipFill>
        <p:spPr>
          <a:xfrm>
            <a:off x="840847" y="4905449"/>
            <a:ext cx="1233025" cy="1294958"/>
          </a:xfrm>
          <a:prstGeom prst="rect">
            <a:avLst/>
          </a:prstGeom>
        </p:spPr>
      </p:pic>
      <p:pic>
        <p:nvPicPr>
          <p:cNvPr id="18" name="Picture 17">
            <a:hlinkClick r:id="rId14" action="ppaction://hlinksldjump"/>
          </p:cNvPr>
          <p:cNvPicPr>
            <a:picLocks noChangeAspect="1"/>
          </p:cNvPicPr>
          <p:nvPr/>
        </p:nvPicPr>
        <p:blipFill>
          <a:blip r:embed="rId3"/>
          <a:stretch>
            <a:fillRect/>
          </a:stretch>
        </p:blipFill>
        <p:spPr>
          <a:xfrm>
            <a:off x="3134169" y="4924125"/>
            <a:ext cx="1233025" cy="1294958"/>
          </a:xfrm>
          <a:prstGeom prst="rect">
            <a:avLst/>
          </a:prstGeom>
        </p:spPr>
      </p:pic>
      <p:pic>
        <p:nvPicPr>
          <p:cNvPr id="19" name="Picture 18">
            <a:hlinkClick r:id="rId15" action="ppaction://hlinksldjump"/>
          </p:cNvPr>
          <p:cNvPicPr>
            <a:picLocks noChangeAspect="1"/>
          </p:cNvPicPr>
          <p:nvPr/>
        </p:nvPicPr>
        <p:blipFill>
          <a:blip r:embed="rId3"/>
          <a:stretch>
            <a:fillRect/>
          </a:stretch>
        </p:blipFill>
        <p:spPr>
          <a:xfrm>
            <a:off x="5651049" y="4910570"/>
            <a:ext cx="1233025" cy="1294958"/>
          </a:xfrm>
          <a:prstGeom prst="rect">
            <a:avLst/>
          </a:prstGeom>
        </p:spPr>
      </p:pic>
      <p:sp>
        <p:nvSpPr>
          <p:cNvPr id="22" name="Rounded Rectangle 21">
            <a:hlinkClick r:id="rId16" action="ppaction://hlinksldjump"/>
          </p:cNvPr>
          <p:cNvSpPr/>
          <p:nvPr/>
        </p:nvSpPr>
        <p:spPr>
          <a:xfrm>
            <a:off x="1043709" y="124691"/>
            <a:ext cx="9975273" cy="5818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smtClean="0">
                <a:solidFill>
                  <a:srgbClr val="CC0000"/>
                </a:solidFill>
                <a:latin typeface="+mj-lt"/>
              </a:rPr>
              <a:t>Walton le Dale High School Teaching and Learning Advent Calendar</a:t>
            </a:r>
            <a:endParaRPr lang="en-GB" sz="2400" b="1" dirty="0">
              <a:solidFill>
                <a:srgbClr val="CC0000"/>
              </a:solidFill>
              <a:latin typeface="+mj-lt"/>
            </a:endParaRPr>
          </a:p>
        </p:txBody>
      </p:sp>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7316776">
            <a:off x="11044011" y="-38883"/>
            <a:ext cx="920102" cy="1066482"/>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633069">
            <a:off x="187387" y="50967"/>
            <a:ext cx="974200" cy="1129187"/>
          </a:xfrm>
          <a:prstGeom prst="rect">
            <a:avLst/>
          </a:prstGeom>
        </p:spPr>
      </p:pic>
      <p:pic>
        <p:nvPicPr>
          <p:cNvPr id="1028" name="Picture 4" descr="Walton-le-Dale High School">
            <a:hlinkClick r:id="rId16"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91419" y="4879078"/>
            <a:ext cx="1852960" cy="19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10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22779" y="222852"/>
            <a:ext cx="11459497" cy="6857216"/>
          </a:xfrm>
          <a:prstGeom prst="rect">
            <a:avLst/>
          </a:prstGeom>
        </p:spPr>
      </p:pic>
      <p:sp>
        <p:nvSpPr>
          <p:cNvPr id="7" name="Rounded Rectangle 6"/>
          <p:cNvSpPr/>
          <p:nvPr/>
        </p:nvSpPr>
        <p:spPr>
          <a:xfrm>
            <a:off x="3304903" y="398598"/>
            <a:ext cx="7977614"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b="1" dirty="0" smtClean="0">
              <a:solidFill>
                <a:schemeClr val="bg1"/>
              </a:solidFill>
            </a:endParaRPr>
          </a:p>
          <a:p>
            <a:r>
              <a:rPr lang="en-GB" sz="2400" b="1" i="1" dirty="0">
                <a:solidFill>
                  <a:schemeClr val="bg1"/>
                </a:solidFill>
                <a:latin typeface="+mj-lt"/>
              </a:rPr>
              <a:t>Scrabble Challenge</a:t>
            </a:r>
          </a:p>
          <a:p>
            <a:pPr marL="285750" indent="-285750">
              <a:buFont typeface="Arial" panose="020B0604020202020204" pitchFamily="34" charset="0"/>
              <a:buChar char="•"/>
            </a:pPr>
            <a:r>
              <a:rPr lang="en-GB" sz="2000" dirty="0">
                <a:solidFill>
                  <a:schemeClr val="bg1"/>
                </a:solidFill>
                <a:latin typeface="+mj-lt"/>
              </a:rPr>
              <a:t>Give students a 'Scrabble Challenge' card (some people have made scrabble tiles out of cardboard) and they have to spell high scoring words related to the topic/ lesson. </a:t>
            </a:r>
            <a:endParaRPr lang="en-GB" sz="2000" dirty="0" smtClean="0">
              <a:solidFill>
                <a:schemeClr val="bg1"/>
              </a:solidFill>
              <a:latin typeface="+mj-lt"/>
            </a:endParaRPr>
          </a:p>
          <a:p>
            <a:pPr marL="285750" indent="-285750">
              <a:buFont typeface="Arial" panose="020B0604020202020204" pitchFamily="34" charset="0"/>
              <a:buChar char="•"/>
            </a:pPr>
            <a:r>
              <a:rPr lang="en-GB" sz="2000" dirty="0" smtClean="0">
                <a:solidFill>
                  <a:schemeClr val="bg1"/>
                </a:solidFill>
                <a:latin typeface="+mj-lt"/>
              </a:rPr>
              <a:t>They </a:t>
            </a:r>
            <a:r>
              <a:rPr lang="en-GB" sz="2000" dirty="0">
                <a:solidFill>
                  <a:schemeClr val="bg1"/>
                </a:solidFill>
                <a:latin typeface="+mj-lt"/>
              </a:rPr>
              <a:t>can then either compete as a class to find the top ten highest scoring words or students can pair up and compete against each other. </a:t>
            </a:r>
            <a:endParaRPr lang="en-GB" sz="2000" dirty="0" smtClean="0">
              <a:solidFill>
                <a:schemeClr val="bg1"/>
              </a:solidFill>
              <a:latin typeface="+mj-lt"/>
            </a:endParaRPr>
          </a:p>
          <a:p>
            <a:pPr marL="285750" indent="-285750">
              <a:buFont typeface="Arial" panose="020B0604020202020204" pitchFamily="34" charset="0"/>
              <a:buChar char="•"/>
            </a:pPr>
            <a:r>
              <a:rPr lang="en-GB" sz="2000" dirty="0" smtClean="0">
                <a:solidFill>
                  <a:schemeClr val="bg1"/>
                </a:solidFill>
                <a:latin typeface="+mj-lt"/>
              </a:rPr>
              <a:t>YF shared this at a top tip some time ago.</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sz="2000"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022" y="3583743"/>
            <a:ext cx="4386783" cy="3274257"/>
          </a:xfrm>
          <a:prstGeom prst="rect">
            <a:avLst/>
          </a:prstGeom>
        </p:spPr>
      </p:pic>
      <p:pic>
        <p:nvPicPr>
          <p:cNvPr id="2" name="Picture 1"/>
          <p:cNvPicPr>
            <a:picLocks noChangeAspect="1"/>
          </p:cNvPicPr>
          <p:nvPr/>
        </p:nvPicPr>
        <p:blipFill>
          <a:blip r:embed="rId4"/>
          <a:stretch>
            <a:fillRect/>
          </a:stretch>
        </p:blipFill>
        <p:spPr>
          <a:xfrm>
            <a:off x="6725949" y="398598"/>
            <a:ext cx="4448175" cy="742950"/>
          </a:xfrm>
          <a:prstGeom prst="rect">
            <a:avLst/>
          </a:prstGeom>
        </p:spPr>
      </p:pic>
    </p:spTree>
    <p:extLst>
      <p:ext uri="{BB962C8B-B14F-4D97-AF65-F5344CB8AC3E}">
        <p14:creationId xmlns:p14="http://schemas.microsoft.com/office/powerpoint/2010/main" val="200541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22779" y="222852"/>
            <a:ext cx="11459497" cy="6857216"/>
          </a:xfrm>
          <a:prstGeom prst="rect">
            <a:avLst/>
          </a:prstGeom>
        </p:spPr>
      </p:pic>
      <p:sp>
        <p:nvSpPr>
          <p:cNvPr id="7" name="Rounded Rectangle 6"/>
          <p:cNvSpPr/>
          <p:nvPr/>
        </p:nvSpPr>
        <p:spPr>
          <a:xfrm>
            <a:off x="3304903" y="398598"/>
            <a:ext cx="7977614"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b="1" dirty="0" smtClean="0">
              <a:solidFill>
                <a:schemeClr val="bg1"/>
              </a:solidFill>
            </a:endParaRPr>
          </a:p>
          <a:p>
            <a:endParaRPr lang="en-GB" sz="1600" b="1" dirty="0">
              <a:solidFill>
                <a:schemeClr val="bg1"/>
              </a:solidFill>
            </a:endParaRPr>
          </a:p>
          <a:p>
            <a:endParaRPr lang="en-GB" sz="1600" b="1" dirty="0" smtClean="0">
              <a:solidFill>
                <a:schemeClr val="bg1"/>
              </a:solidFill>
            </a:endParaRPr>
          </a:p>
          <a:p>
            <a:r>
              <a:rPr lang="en-GB" sz="2800" b="1" i="1" dirty="0" smtClean="0">
                <a:solidFill>
                  <a:schemeClr val="bg1"/>
                </a:solidFill>
                <a:latin typeface="+mj-lt"/>
              </a:rPr>
              <a:t>Snowballs – I’m dreaming of a white Christmas!</a:t>
            </a:r>
            <a:endParaRPr lang="en-GB" b="1" i="1" dirty="0" smtClean="0">
              <a:solidFill>
                <a:schemeClr val="bg1"/>
              </a:solidFill>
              <a:latin typeface="+mj-lt"/>
            </a:endParaRPr>
          </a:p>
          <a:p>
            <a:r>
              <a:rPr lang="en-GB" sz="2400" dirty="0" smtClean="0">
                <a:solidFill>
                  <a:schemeClr val="bg1"/>
                </a:solidFill>
                <a:latin typeface="+mj-lt"/>
              </a:rPr>
              <a:t>This is a great way to develop ideas in further depth</a:t>
            </a:r>
          </a:p>
          <a:p>
            <a:r>
              <a:rPr lang="en-GB" sz="2400" dirty="0" smtClean="0">
                <a:solidFill>
                  <a:schemeClr val="bg1"/>
                </a:solidFill>
                <a:latin typeface="+mj-lt"/>
              </a:rPr>
              <a:t>Feeling festive?</a:t>
            </a:r>
          </a:p>
          <a:p>
            <a:pPr marL="285750" indent="-285750">
              <a:buFont typeface="Arial" panose="020B0604020202020204" pitchFamily="34" charset="0"/>
              <a:buChar char="•"/>
            </a:pPr>
            <a:r>
              <a:rPr lang="en-GB" sz="2400" dirty="0" smtClean="0">
                <a:solidFill>
                  <a:schemeClr val="bg1"/>
                </a:solidFill>
                <a:latin typeface="+mj-lt"/>
              </a:rPr>
              <a:t>Try the snowball idea.</a:t>
            </a:r>
          </a:p>
          <a:p>
            <a:pPr marL="285750" indent="-285750">
              <a:buFont typeface="Arial" panose="020B0604020202020204" pitchFamily="34" charset="0"/>
              <a:buChar char="•"/>
            </a:pPr>
            <a:r>
              <a:rPr lang="en-GB" sz="2400" dirty="0" smtClean="0">
                <a:solidFill>
                  <a:schemeClr val="bg1"/>
                </a:solidFill>
                <a:latin typeface="+mj-lt"/>
              </a:rPr>
              <a:t>Pose a question.</a:t>
            </a:r>
          </a:p>
          <a:p>
            <a:pPr marL="285750" indent="-285750">
              <a:buFont typeface="Arial" panose="020B0604020202020204" pitchFamily="34" charset="0"/>
              <a:buChar char="•"/>
            </a:pPr>
            <a:r>
              <a:rPr lang="en-GB" sz="2400" dirty="0" smtClean="0">
                <a:solidFill>
                  <a:schemeClr val="bg1"/>
                </a:solidFill>
                <a:latin typeface="+mj-lt"/>
              </a:rPr>
              <a:t>Ask students to answer it on a piece of paper.</a:t>
            </a:r>
          </a:p>
          <a:p>
            <a:pPr marL="285750" indent="-285750">
              <a:buFont typeface="Arial" panose="020B0604020202020204" pitchFamily="34" charset="0"/>
              <a:buChar char="•"/>
            </a:pPr>
            <a:r>
              <a:rPr lang="en-GB" sz="2400" dirty="0" smtClean="0">
                <a:solidFill>
                  <a:schemeClr val="bg1"/>
                </a:solidFill>
                <a:latin typeface="+mj-lt"/>
              </a:rPr>
              <a:t>They scrunch it into a snowball and throw (gently) into the middle of the room.</a:t>
            </a:r>
          </a:p>
          <a:p>
            <a:pPr marL="285750" indent="-285750">
              <a:buFont typeface="Arial" panose="020B0604020202020204" pitchFamily="34" charset="0"/>
              <a:buChar char="•"/>
            </a:pPr>
            <a:r>
              <a:rPr lang="en-GB" sz="2400" dirty="0" smtClean="0">
                <a:solidFill>
                  <a:schemeClr val="bg1"/>
                </a:solidFill>
                <a:latin typeface="+mj-lt"/>
              </a:rPr>
              <a:t>They should collect a snowball and add to the ideas.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2" name="Picture 1"/>
          <p:cNvPicPr>
            <a:picLocks noChangeAspect="1"/>
          </p:cNvPicPr>
          <p:nvPr/>
        </p:nvPicPr>
        <p:blipFill>
          <a:blip r:embed="rId3"/>
          <a:stretch>
            <a:fillRect/>
          </a:stretch>
        </p:blipFill>
        <p:spPr>
          <a:xfrm>
            <a:off x="3585441" y="398598"/>
            <a:ext cx="4762500" cy="809625"/>
          </a:xfrm>
          <a:prstGeom prst="rect">
            <a:avLst/>
          </a:prstGeom>
        </p:spPr>
      </p:pic>
    </p:spTree>
    <p:extLst>
      <p:ext uri="{BB962C8B-B14F-4D97-AF65-F5344CB8AC3E}">
        <p14:creationId xmlns:p14="http://schemas.microsoft.com/office/powerpoint/2010/main" val="186146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22779" y="222852"/>
            <a:ext cx="11459497" cy="6857216"/>
          </a:xfrm>
          <a:prstGeom prst="rect">
            <a:avLst/>
          </a:prstGeom>
        </p:spPr>
      </p:pic>
      <p:sp>
        <p:nvSpPr>
          <p:cNvPr id="7" name="Rounded Rectangle 6"/>
          <p:cNvSpPr/>
          <p:nvPr/>
        </p:nvSpPr>
        <p:spPr>
          <a:xfrm>
            <a:off x="3304903" y="398598"/>
            <a:ext cx="7977614"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b="1" dirty="0" smtClean="0">
              <a:solidFill>
                <a:schemeClr val="bg1"/>
              </a:solidFill>
            </a:endParaRPr>
          </a:p>
          <a:p>
            <a:endParaRPr lang="en-GB" sz="1600" b="1" dirty="0">
              <a:solidFill>
                <a:schemeClr val="bg1"/>
              </a:solidFill>
            </a:endParaRPr>
          </a:p>
          <a:p>
            <a:endParaRPr lang="en-GB" sz="1600" b="1" dirty="0">
              <a:solidFill>
                <a:schemeClr val="bg1"/>
              </a:solidFill>
            </a:endParaRPr>
          </a:p>
          <a:p>
            <a:r>
              <a:rPr lang="en-GB" sz="2400" b="1" i="1" dirty="0" smtClean="0">
                <a:solidFill>
                  <a:schemeClr val="bg1"/>
                </a:solidFill>
                <a:latin typeface="+mj-lt"/>
              </a:rPr>
              <a:t>One pen, one dice</a:t>
            </a:r>
          </a:p>
          <a:p>
            <a:endParaRPr lang="en-GB" sz="2400" b="1" dirty="0">
              <a:solidFill>
                <a:schemeClr val="bg1"/>
              </a:solidFill>
              <a:latin typeface="+mj-lt"/>
            </a:endParaRPr>
          </a:p>
          <a:p>
            <a:pPr marL="342900" indent="-342900">
              <a:buFont typeface="Arial" panose="020B0604020202020204" pitchFamily="34" charset="0"/>
              <a:buChar char="•"/>
            </a:pPr>
            <a:r>
              <a:rPr lang="en-GB" sz="2400" b="1" dirty="0" smtClean="0">
                <a:solidFill>
                  <a:schemeClr val="bg1"/>
                </a:solidFill>
                <a:latin typeface="+mj-lt"/>
              </a:rPr>
              <a:t>This was shared at a top tip back a while ago and one of the students’ favourites.</a:t>
            </a:r>
          </a:p>
          <a:p>
            <a:pPr marL="342900" indent="-342900">
              <a:buFont typeface="Arial" panose="020B0604020202020204" pitchFamily="34" charset="0"/>
              <a:buChar char="•"/>
            </a:pPr>
            <a:r>
              <a:rPr lang="en-GB" sz="2400" b="1" dirty="0" smtClean="0">
                <a:solidFill>
                  <a:schemeClr val="bg1"/>
                </a:solidFill>
                <a:latin typeface="+mj-lt"/>
              </a:rPr>
              <a:t>Each student should have a pen and a die (lots available in school – just email around).</a:t>
            </a:r>
          </a:p>
          <a:p>
            <a:pPr marL="342900" indent="-342900">
              <a:buFont typeface="Arial" panose="020B0604020202020204" pitchFamily="34" charset="0"/>
              <a:buChar char="•"/>
            </a:pPr>
            <a:r>
              <a:rPr lang="en-GB" sz="2400" b="1" dirty="0" smtClean="0">
                <a:solidFill>
                  <a:schemeClr val="bg1"/>
                </a:solidFill>
                <a:latin typeface="+mj-lt"/>
              </a:rPr>
              <a:t>They each have a worksheet of questions to answer</a:t>
            </a:r>
          </a:p>
          <a:p>
            <a:pPr marL="342900" indent="-342900">
              <a:buFont typeface="Arial" panose="020B0604020202020204" pitchFamily="34" charset="0"/>
              <a:buChar char="•"/>
            </a:pPr>
            <a:r>
              <a:rPr lang="en-GB" sz="2400" b="1" dirty="0" smtClean="0">
                <a:solidFill>
                  <a:schemeClr val="bg1"/>
                </a:solidFill>
                <a:latin typeface="+mj-lt"/>
              </a:rPr>
              <a:t>One tries to throw a 6 whilst the other answers the questions.  As soon as the 6 is thrown, they swap (pen for die </a:t>
            </a:r>
            <a:r>
              <a:rPr lang="en-GB" sz="2400" b="1" dirty="0" err="1" smtClean="0">
                <a:solidFill>
                  <a:schemeClr val="bg1"/>
                </a:solidFill>
                <a:latin typeface="+mj-lt"/>
              </a:rPr>
              <a:t>etc</a:t>
            </a:r>
            <a:r>
              <a:rPr lang="en-GB" sz="2400" b="1" dirty="0" smtClean="0">
                <a:solidFill>
                  <a:schemeClr val="bg1"/>
                </a:solidFill>
                <a:latin typeface="+mj-lt"/>
              </a:rPr>
              <a:t>).</a:t>
            </a:r>
          </a:p>
          <a:p>
            <a:pPr marL="342900" indent="-342900">
              <a:buFont typeface="Arial" panose="020B0604020202020204" pitchFamily="34" charset="0"/>
              <a:buChar char="•"/>
            </a:pPr>
            <a:r>
              <a:rPr lang="en-GB" sz="2400" b="1" dirty="0" smtClean="0">
                <a:solidFill>
                  <a:schemeClr val="bg1"/>
                </a:solidFill>
                <a:latin typeface="+mj-lt"/>
              </a:rPr>
              <a:t>The first person to complete the questions, wins!</a:t>
            </a:r>
            <a:endParaRPr lang="en-GB" sz="2800" dirty="0" smtClean="0">
              <a:solidFill>
                <a:schemeClr val="bg1"/>
              </a:solidFill>
              <a:latin typeface="+mj-lt"/>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2" name="Picture 1"/>
          <p:cNvPicPr>
            <a:picLocks noChangeAspect="1"/>
          </p:cNvPicPr>
          <p:nvPr/>
        </p:nvPicPr>
        <p:blipFill>
          <a:blip r:embed="rId3"/>
          <a:stretch>
            <a:fillRect/>
          </a:stretch>
        </p:blipFill>
        <p:spPr>
          <a:xfrm>
            <a:off x="6501833" y="398598"/>
            <a:ext cx="4780684" cy="912676"/>
          </a:xfrm>
          <a:prstGeom prst="rect">
            <a:avLst/>
          </a:prstGeom>
        </p:spPr>
      </p:pic>
    </p:spTree>
    <p:extLst>
      <p:ext uri="{BB962C8B-B14F-4D97-AF65-F5344CB8AC3E}">
        <p14:creationId xmlns:p14="http://schemas.microsoft.com/office/powerpoint/2010/main" val="123718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48905" y="398598"/>
            <a:ext cx="11459497" cy="6857216"/>
          </a:xfrm>
          <a:prstGeom prst="rect">
            <a:avLst/>
          </a:prstGeom>
        </p:spPr>
      </p:pic>
      <p:sp>
        <p:nvSpPr>
          <p:cNvPr id="7" name="Rounded Rectangle 6"/>
          <p:cNvSpPr/>
          <p:nvPr/>
        </p:nvSpPr>
        <p:spPr>
          <a:xfrm>
            <a:off x="3304903" y="398598"/>
            <a:ext cx="7977614"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b="1" dirty="0">
              <a:solidFill>
                <a:schemeClr val="bg1"/>
              </a:solidFill>
            </a:endParaRPr>
          </a:p>
          <a:p>
            <a:r>
              <a:rPr lang="en-GB" sz="2000" b="1" i="1" dirty="0" smtClean="0">
                <a:solidFill>
                  <a:schemeClr val="bg1"/>
                </a:solidFill>
                <a:latin typeface="+mj-lt"/>
              </a:rPr>
              <a:t>End of term Evaluations</a:t>
            </a:r>
            <a:endParaRPr lang="en-GB" sz="2000" dirty="0">
              <a:solidFill>
                <a:schemeClr val="bg1"/>
              </a:solidFill>
              <a:latin typeface="+mj-lt"/>
            </a:endParaRPr>
          </a:p>
          <a:p>
            <a:pPr marL="285750" indent="-285750">
              <a:buFont typeface="Arial" panose="020B0604020202020204" pitchFamily="34" charset="0"/>
              <a:buChar char="•"/>
            </a:pPr>
            <a:r>
              <a:rPr lang="en-GB" sz="2000" dirty="0" smtClean="0">
                <a:solidFill>
                  <a:schemeClr val="bg1"/>
                </a:solidFill>
                <a:latin typeface="+mj-lt"/>
              </a:rPr>
              <a:t>The </a:t>
            </a:r>
            <a:r>
              <a:rPr lang="en-GB" sz="2000" dirty="0" smtClean="0">
                <a:solidFill>
                  <a:schemeClr val="bg1"/>
                </a:solidFill>
                <a:latin typeface="+mj-lt"/>
              </a:rPr>
              <a:t>review </a:t>
            </a:r>
            <a:r>
              <a:rPr lang="en-GB" sz="2000" dirty="0">
                <a:solidFill>
                  <a:schemeClr val="bg1"/>
                </a:solidFill>
                <a:latin typeface="+mj-lt"/>
              </a:rPr>
              <a:t>and feedback section at the bottom of the page </a:t>
            </a:r>
            <a:r>
              <a:rPr lang="en-GB" sz="2000" dirty="0" smtClean="0">
                <a:solidFill>
                  <a:schemeClr val="bg1"/>
                </a:solidFill>
                <a:latin typeface="+mj-lt"/>
              </a:rPr>
              <a:t>is a useful exercise to complete at the start of end of a term to focus students. </a:t>
            </a:r>
          </a:p>
          <a:p>
            <a:pPr marL="285750" indent="-285750">
              <a:buFont typeface="Arial" panose="020B0604020202020204" pitchFamily="34" charset="0"/>
              <a:buChar char="•"/>
            </a:pPr>
            <a:r>
              <a:rPr lang="en-GB" sz="2000" dirty="0" smtClean="0">
                <a:solidFill>
                  <a:schemeClr val="bg1"/>
                </a:solidFill>
                <a:latin typeface="+mj-lt"/>
              </a:rPr>
              <a:t>It </a:t>
            </a:r>
            <a:r>
              <a:rPr lang="en-GB" sz="2000" dirty="0">
                <a:solidFill>
                  <a:schemeClr val="bg1"/>
                </a:solidFill>
                <a:latin typeface="+mj-lt"/>
              </a:rPr>
              <a:t>could be used as a regular part of the week or a lesson by printing out a similar strip to stick in. </a:t>
            </a:r>
            <a:endParaRPr lang="en-GB" sz="2000" dirty="0" smtClean="0">
              <a:solidFill>
                <a:schemeClr val="bg1"/>
              </a:solidFill>
              <a:latin typeface="+mj-lt"/>
            </a:endParaRPr>
          </a:p>
          <a:p>
            <a:endParaRPr lang="en-GB" dirty="0" smtClean="0">
              <a:solidFill>
                <a:schemeClr val="bg1"/>
              </a:solidFill>
            </a:endParaRPr>
          </a:p>
          <a:p>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931" y="3761682"/>
            <a:ext cx="4362994" cy="3096318"/>
          </a:xfrm>
          <a:prstGeom prst="rect">
            <a:avLst/>
          </a:prstGeom>
        </p:spPr>
      </p:pic>
      <p:pic>
        <p:nvPicPr>
          <p:cNvPr id="2" name="Picture 1"/>
          <p:cNvPicPr>
            <a:picLocks noChangeAspect="1"/>
          </p:cNvPicPr>
          <p:nvPr/>
        </p:nvPicPr>
        <p:blipFill>
          <a:blip r:embed="rId4"/>
          <a:stretch>
            <a:fillRect/>
          </a:stretch>
        </p:blipFill>
        <p:spPr>
          <a:xfrm>
            <a:off x="6415242" y="533688"/>
            <a:ext cx="4867275" cy="895350"/>
          </a:xfrm>
          <a:prstGeom prst="rect">
            <a:avLst/>
          </a:prstGeom>
        </p:spPr>
      </p:pic>
    </p:spTree>
    <p:extLst>
      <p:ext uri="{BB962C8B-B14F-4D97-AF65-F5344CB8AC3E}">
        <p14:creationId xmlns:p14="http://schemas.microsoft.com/office/powerpoint/2010/main" val="205396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812014722"/>
              </p:ext>
            </p:extLst>
          </p:nvPr>
        </p:nvGraphicFramePr>
        <p:xfrm>
          <a:off x="508001" y="137775"/>
          <a:ext cx="9910620" cy="2931160"/>
        </p:xfrm>
        <a:graphic>
          <a:graphicData uri="http://schemas.openxmlformats.org/drawingml/2006/table">
            <a:tbl>
              <a:tblPr firstRow="1" bandRow="1">
                <a:tableStyleId>{5C22544A-7EE6-4342-B048-85BDC9FD1C3A}</a:tableStyleId>
              </a:tblPr>
              <a:tblGrid>
                <a:gridCol w="1982124">
                  <a:extLst>
                    <a:ext uri="{9D8B030D-6E8A-4147-A177-3AD203B41FA5}">
                      <a16:colId xmlns:a16="http://schemas.microsoft.com/office/drawing/2014/main" val="1669820249"/>
                    </a:ext>
                  </a:extLst>
                </a:gridCol>
                <a:gridCol w="1982124">
                  <a:extLst>
                    <a:ext uri="{9D8B030D-6E8A-4147-A177-3AD203B41FA5}">
                      <a16:colId xmlns:a16="http://schemas.microsoft.com/office/drawing/2014/main" val="3913421781"/>
                    </a:ext>
                  </a:extLst>
                </a:gridCol>
                <a:gridCol w="1982124">
                  <a:extLst>
                    <a:ext uri="{9D8B030D-6E8A-4147-A177-3AD203B41FA5}">
                      <a16:colId xmlns:a16="http://schemas.microsoft.com/office/drawing/2014/main" val="1687320319"/>
                    </a:ext>
                  </a:extLst>
                </a:gridCol>
                <a:gridCol w="1982124">
                  <a:extLst>
                    <a:ext uri="{9D8B030D-6E8A-4147-A177-3AD203B41FA5}">
                      <a16:colId xmlns:a16="http://schemas.microsoft.com/office/drawing/2014/main" val="217284745"/>
                    </a:ext>
                  </a:extLst>
                </a:gridCol>
                <a:gridCol w="1982124">
                  <a:extLst>
                    <a:ext uri="{9D8B030D-6E8A-4147-A177-3AD203B41FA5}">
                      <a16:colId xmlns:a16="http://schemas.microsoft.com/office/drawing/2014/main" val="335741434"/>
                    </a:ext>
                  </a:extLst>
                </a:gridCol>
              </a:tblGrid>
              <a:tr h="370840">
                <a:tc>
                  <a:txBody>
                    <a:bodyPr/>
                    <a:lstStyle/>
                    <a:p>
                      <a:pPr algn="ctr"/>
                      <a:r>
                        <a:rPr lang="en-GB" sz="1200" dirty="0" smtClean="0">
                          <a:latin typeface="Comic Sans MS" panose="030F0702030302020204" pitchFamily="66" charset="0"/>
                        </a:rPr>
                        <a:t>Presentation</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Spelling</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Grammar</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Key Knowledge</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Key Skills</a:t>
                      </a:r>
                      <a:endParaRPr lang="en-GB" sz="1200" dirty="0">
                        <a:latin typeface="Comic Sans MS" panose="030F0702030302020204" pitchFamily="66" charset="0"/>
                      </a:endParaRPr>
                    </a:p>
                  </a:txBody>
                  <a:tcPr/>
                </a:tc>
                <a:extLst>
                  <a:ext uri="{0D108BD9-81ED-4DB2-BD59-A6C34878D82A}">
                    <a16:rowId xmlns:a16="http://schemas.microsoft.com/office/drawing/2014/main" val="2307431747"/>
                  </a:ext>
                </a:extLst>
              </a:tr>
              <a:tr h="370840">
                <a:tc>
                  <a:txBody>
                    <a:bodyPr/>
                    <a:lstStyle/>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a:latin typeface="Comic Sans MS" panose="030F0702030302020204" pitchFamily="66" charset="0"/>
                      </a:endParaRPr>
                    </a:p>
                  </a:txBody>
                  <a:tcPr/>
                </a:tc>
                <a:tc>
                  <a:txBody>
                    <a:bodyPr/>
                    <a:lstStyle/>
                    <a:p>
                      <a:endParaRPr lang="en-GB" sz="1200" dirty="0">
                        <a:latin typeface="Comic Sans MS" panose="030F0702030302020204" pitchFamily="66" charset="0"/>
                      </a:endParaRPr>
                    </a:p>
                  </a:txBody>
                  <a:tcPr/>
                </a:tc>
                <a:tc>
                  <a:txBody>
                    <a:bodyPr/>
                    <a:lstStyle/>
                    <a:p>
                      <a:endParaRPr lang="en-GB" sz="1200">
                        <a:latin typeface="Comic Sans MS" panose="030F0702030302020204" pitchFamily="66" charset="0"/>
                      </a:endParaRPr>
                    </a:p>
                  </a:txBody>
                  <a:tcPr/>
                </a:tc>
                <a:tc>
                  <a:txBody>
                    <a:bodyPr/>
                    <a:lstStyle/>
                    <a:p>
                      <a:endParaRPr lang="en-GB" sz="1200" dirty="0">
                        <a:latin typeface="Comic Sans MS" panose="030F0702030302020204" pitchFamily="66" charset="0"/>
                      </a:endParaRPr>
                    </a:p>
                  </a:txBody>
                  <a:tcPr/>
                </a:tc>
                <a:tc>
                  <a:txBody>
                    <a:bodyPr/>
                    <a:lstStyle/>
                    <a:p>
                      <a:endParaRPr lang="en-GB" sz="1200">
                        <a:latin typeface="Comic Sans MS" panose="030F0702030302020204" pitchFamily="66" charset="0"/>
                      </a:endParaRPr>
                    </a:p>
                  </a:txBody>
                  <a:tcPr/>
                </a:tc>
                <a:extLst>
                  <a:ext uri="{0D108BD9-81ED-4DB2-BD59-A6C34878D82A}">
                    <a16:rowId xmlns:a16="http://schemas.microsoft.com/office/drawing/2014/main" val="43473253"/>
                  </a:ext>
                </a:extLst>
              </a:tr>
              <a:tr h="370840">
                <a:tc gridSpan="5">
                  <a:txBody>
                    <a:bodyPr/>
                    <a:lstStyle/>
                    <a:p>
                      <a:r>
                        <a:rPr lang="en-GB" sz="1200" dirty="0" smtClean="0">
                          <a:latin typeface="Comic Sans MS" panose="030F0702030302020204" pitchFamily="66" charset="0"/>
                        </a:rPr>
                        <a:t>Student/Teacher Comment:</a:t>
                      </a: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a:latin typeface="Comic Sans MS" panose="030F0702030302020204" pitchFamily="66"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6744426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10951702"/>
              </p:ext>
            </p:extLst>
          </p:nvPr>
        </p:nvGraphicFramePr>
        <p:xfrm>
          <a:off x="508001" y="3296285"/>
          <a:ext cx="9910620" cy="2931160"/>
        </p:xfrm>
        <a:graphic>
          <a:graphicData uri="http://schemas.openxmlformats.org/drawingml/2006/table">
            <a:tbl>
              <a:tblPr firstRow="1" bandRow="1">
                <a:tableStyleId>{5C22544A-7EE6-4342-B048-85BDC9FD1C3A}</a:tableStyleId>
              </a:tblPr>
              <a:tblGrid>
                <a:gridCol w="1982124">
                  <a:extLst>
                    <a:ext uri="{9D8B030D-6E8A-4147-A177-3AD203B41FA5}">
                      <a16:colId xmlns:a16="http://schemas.microsoft.com/office/drawing/2014/main" val="1669820249"/>
                    </a:ext>
                  </a:extLst>
                </a:gridCol>
                <a:gridCol w="1982124">
                  <a:extLst>
                    <a:ext uri="{9D8B030D-6E8A-4147-A177-3AD203B41FA5}">
                      <a16:colId xmlns:a16="http://schemas.microsoft.com/office/drawing/2014/main" val="3913421781"/>
                    </a:ext>
                  </a:extLst>
                </a:gridCol>
                <a:gridCol w="1982124">
                  <a:extLst>
                    <a:ext uri="{9D8B030D-6E8A-4147-A177-3AD203B41FA5}">
                      <a16:colId xmlns:a16="http://schemas.microsoft.com/office/drawing/2014/main" val="1687320319"/>
                    </a:ext>
                  </a:extLst>
                </a:gridCol>
                <a:gridCol w="1982124">
                  <a:extLst>
                    <a:ext uri="{9D8B030D-6E8A-4147-A177-3AD203B41FA5}">
                      <a16:colId xmlns:a16="http://schemas.microsoft.com/office/drawing/2014/main" val="217284745"/>
                    </a:ext>
                  </a:extLst>
                </a:gridCol>
                <a:gridCol w="1982124">
                  <a:extLst>
                    <a:ext uri="{9D8B030D-6E8A-4147-A177-3AD203B41FA5}">
                      <a16:colId xmlns:a16="http://schemas.microsoft.com/office/drawing/2014/main" val="335741434"/>
                    </a:ext>
                  </a:extLst>
                </a:gridCol>
              </a:tblGrid>
              <a:tr h="370840">
                <a:tc>
                  <a:txBody>
                    <a:bodyPr/>
                    <a:lstStyle/>
                    <a:p>
                      <a:pPr algn="ctr"/>
                      <a:r>
                        <a:rPr lang="en-GB" sz="1200" dirty="0" smtClean="0">
                          <a:latin typeface="Comic Sans MS" panose="030F0702030302020204" pitchFamily="66" charset="0"/>
                        </a:rPr>
                        <a:t>Presentation</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Spelling</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Grammar</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Key Knowledge</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Key Skills</a:t>
                      </a:r>
                      <a:endParaRPr lang="en-GB" sz="1200" dirty="0">
                        <a:latin typeface="Comic Sans MS" panose="030F0702030302020204" pitchFamily="66" charset="0"/>
                      </a:endParaRPr>
                    </a:p>
                  </a:txBody>
                  <a:tcPr/>
                </a:tc>
                <a:extLst>
                  <a:ext uri="{0D108BD9-81ED-4DB2-BD59-A6C34878D82A}">
                    <a16:rowId xmlns:a16="http://schemas.microsoft.com/office/drawing/2014/main" val="2307431747"/>
                  </a:ext>
                </a:extLst>
              </a:tr>
              <a:tr h="370840">
                <a:tc>
                  <a:txBody>
                    <a:bodyPr/>
                    <a:lstStyle/>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a:latin typeface="Comic Sans MS" panose="030F0702030302020204" pitchFamily="66" charset="0"/>
                      </a:endParaRPr>
                    </a:p>
                  </a:txBody>
                  <a:tcPr/>
                </a:tc>
                <a:tc>
                  <a:txBody>
                    <a:bodyPr/>
                    <a:lstStyle/>
                    <a:p>
                      <a:endParaRPr lang="en-GB" sz="1200" dirty="0">
                        <a:latin typeface="Comic Sans MS" panose="030F0702030302020204" pitchFamily="66" charset="0"/>
                      </a:endParaRPr>
                    </a:p>
                  </a:txBody>
                  <a:tcPr/>
                </a:tc>
                <a:tc>
                  <a:txBody>
                    <a:bodyPr/>
                    <a:lstStyle/>
                    <a:p>
                      <a:endParaRPr lang="en-GB" sz="1200">
                        <a:latin typeface="Comic Sans MS" panose="030F0702030302020204" pitchFamily="66" charset="0"/>
                      </a:endParaRPr>
                    </a:p>
                  </a:txBody>
                  <a:tcPr/>
                </a:tc>
                <a:tc>
                  <a:txBody>
                    <a:bodyPr/>
                    <a:lstStyle/>
                    <a:p>
                      <a:endParaRPr lang="en-GB" sz="1200" dirty="0">
                        <a:latin typeface="Comic Sans MS" panose="030F0702030302020204" pitchFamily="66" charset="0"/>
                      </a:endParaRPr>
                    </a:p>
                  </a:txBody>
                  <a:tcPr/>
                </a:tc>
                <a:tc>
                  <a:txBody>
                    <a:bodyPr/>
                    <a:lstStyle/>
                    <a:p>
                      <a:endParaRPr lang="en-GB" sz="1200">
                        <a:latin typeface="Comic Sans MS" panose="030F0702030302020204" pitchFamily="66" charset="0"/>
                      </a:endParaRPr>
                    </a:p>
                  </a:txBody>
                  <a:tcPr/>
                </a:tc>
                <a:extLst>
                  <a:ext uri="{0D108BD9-81ED-4DB2-BD59-A6C34878D82A}">
                    <a16:rowId xmlns:a16="http://schemas.microsoft.com/office/drawing/2014/main" val="43473253"/>
                  </a:ext>
                </a:extLst>
              </a:tr>
              <a:tr h="370840">
                <a:tc gridSpan="5">
                  <a:txBody>
                    <a:bodyPr/>
                    <a:lstStyle/>
                    <a:p>
                      <a:r>
                        <a:rPr lang="en-GB" sz="1200" dirty="0" smtClean="0">
                          <a:latin typeface="Comic Sans MS" panose="030F0702030302020204" pitchFamily="66" charset="0"/>
                        </a:rPr>
                        <a:t>Student/Teacher Comment:</a:t>
                      </a: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a:latin typeface="Comic Sans MS" panose="030F0702030302020204" pitchFamily="66"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67444268"/>
                  </a:ext>
                </a:extLst>
              </a:tr>
            </a:tbl>
          </a:graphicData>
        </a:graphic>
      </p:graphicFrame>
    </p:spTree>
    <p:extLst>
      <p:ext uri="{BB962C8B-B14F-4D97-AF65-F5344CB8AC3E}">
        <p14:creationId xmlns:p14="http://schemas.microsoft.com/office/powerpoint/2010/main" val="134162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22779" y="222852"/>
            <a:ext cx="11459497" cy="6857216"/>
          </a:xfrm>
          <a:prstGeom prst="rect">
            <a:avLst/>
          </a:prstGeom>
        </p:spPr>
      </p:pic>
      <p:sp>
        <p:nvSpPr>
          <p:cNvPr id="7" name="Rounded Rectangle 6"/>
          <p:cNvSpPr/>
          <p:nvPr/>
        </p:nvSpPr>
        <p:spPr>
          <a:xfrm>
            <a:off x="3344092" y="398598"/>
            <a:ext cx="7641772"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b="1" i="1" dirty="0" smtClean="0">
              <a:solidFill>
                <a:schemeClr val="bg1"/>
              </a:solidFill>
            </a:endParaRPr>
          </a:p>
          <a:p>
            <a:endParaRPr lang="en-GB" b="1" i="1" dirty="0">
              <a:solidFill>
                <a:schemeClr val="bg1"/>
              </a:solidFill>
            </a:endParaRPr>
          </a:p>
          <a:p>
            <a:r>
              <a:rPr lang="en-GB" b="1" i="1" dirty="0" smtClean="0">
                <a:solidFill>
                  <a:schemeClr val="bg1"/>
                </a:solidFill>
                <a:latin typeface="+mj-lt"/>
              </a:rPr>
              <a:t>Hexagon </a:t>
            </a:r>
            <a:r>
              <a:rPr lang="en-GB" b="1" i="1" dirty="0">
                <a:solidFill>
                  <a:schemeClr val="bg1"/>
                </a:solidFill>
                <a:latin typeface="+mj-lt"/>
              </a:rPr>
              <a:t>Links</a:t>
            </a:r>
          </a:p>
          <a:p>
            <a:pPr marL="285750" indent="-285750">
              <a:buFont typeface="Arial" panose="020B0604020202020204" pitchFamily="34" charset="0"/>
              <a:buChar char="•"/>
            </a:pPr>
            <a:r>
              <a:rPr lang="en-GB" dirty="0">
                <a:solidFill>
                  <a:schemeClr val="bg1"/>
                </a:solidFill>
                <a:latin typeface="+mj-lt"/>
              </a:rPr>
              <a:t>In each hexagon </a:t>
            </a:r>
            <a:r>
              <a:rPr lang="en-GB" dirty="0" smtClean="0">
                <a:solidFill>
                  <a:schemeClr val="bg1"/>
                </a:solidFill>
                <a:latin typeface="+mj-lt"/>
              </a:rPr>
              <a:t>write </a:t>
            </a:r>
            <a:r>
              <a:rPr lang="en-GB" dirty="0">
                <a:solidFill>
                  <a:schemeClr val="bg1"/>
                </a:solidFill>
                <a:latin typeface="+mj-lt"/>
              </a:rPr>
              <a:t>a word/ phrase/ object/ skill or event.  </a:t>
            </a:r>
            <a:endParaRPr lang="en-GB" dirty="0" smtClean="0">
              <a:solidFill>
                <a:schemeClr val="bg1"/>
              </a:solidFill>
              <a:latin typeface="+mj-lt"/>
            </a:endParaRPr>
          </a:p>
          <a:p>
            <a:pPr marL="285750" indent="-285750">
              <a:buFont typeface="Arial" panose="020B0604020202020204" pitchFamily="34" charset="0"/>
              <a:buChar char="•"/>
            </a:pPr>
            <a:r>
              <a:rPr lang="en-GB" dirty="0" smtClean="0">
                <a:solidFill>
                  <a:schemeClr val="bg1"/>
                </a:solidFill>
                <a:latin typeface="+mj-lt"/>
              </a:rPr>
              <a:t>They </a:t>
            </a:r>
            <a:r>
              <a:rPr lang="en-GB" dirty="0">
                <a:solidFill>
                  <a:schemeClr val="bg1"/>
                </a:solidFill>
                <a:latin typeface="+mj-lt"/>
              </a:rPr>
              <a:t>should be linked in some way to each other but the links can be as obvious as you want them to be. </a:t>
            </a:r>
            <a:endParaRPr lang="en-GB" dirty="0" smtClean="0">
              <a:solidFill>
                <a:schemeClr val="bg1"/>
              </a:solidFill>
              <a:latin typeface="+mj-lt"/>
            </a:endParaRPr>
          </a:p>
          <a:p>
            <a:pPr marL="285750" indent="-285750">
              <a:buFont typeface="Arial" panose="020B0604020202020204" pitchFamily="34" charset="0"/>
              <a:buChar char="•"/>
            </a:pPr>
            <a:r>
              <a:rPr lang="en-GB" dirty="0" smtClean="0">
                <a:solidFill>
                  <a:schemeClr val="bg1"/>
                </a:solidFill>
                <a:latin typeface="+mj-lt"/>
              </a:rPr>
              <a:t>The </a:t>
            </a:r>
            <a:r>
              <a:rPr lang="en-GB" dirty="0">
                <a:solidFill>
                  <a:schemeClr val="bg1"/>
                </a:solidFill>
                <a:latin typeface="+mj-lt"/>
              </a:rPr>
              <a:t>students have to cut our the hexagons and start to link them/ group them to each other where they think there is a link. </a:t>
            </a:r>
            <a:endParaRPr lang="en-GB" dirty="0" smtClean="0">
              <a:solidFill>
                <a:schemeClr val="bg1"/>
              </a:solidFill>
              <a:latin typeface="+mj-lt"/>
            </a:endParaRPr>
          </a:p>
          <a:p>
            <a:pPr marL="285750" indent="-285750">
              <a:buFont typeface="Arial" panose="020B0604020202020204" pitchFamily="34" charset="0"/>
              <a:buChar char="•"/>
            </a:pPr>
            <a:r>
              <a:rPr lang="en-GB" dirty="0" smtClean="0">
                <a:solidFill>
                  <a:schemeClr val="bg1"/>
                </a:solidFill>
                <a:latin typeface="+mj-lt"/>
              </a:rPr>
              <a:t>They </a:t>
            </a:r>
            <a:r>
              <a:rPr lang="en-GB" dirty="0">
                <a:solidFill>
                  <a:schemeClr val="bg1"/>
                </a:solidFill>
                <a:latin typeface="+mj-lt"/>
              </a:rPr>
              <a:t>have to continue to do this until each hexagon is linked to at least one other. </a:t>
            </a:r>
            <a:endParaRPr lang="en-GB" dirty="0" smtClean="0">
              <a:solidFill>
                <a:schemeClr val="bg1"/>
              </a:solidFill>
              <a:latin typeface="+mj-lt"/>
            </a:endParaRPr>
          </a:p>
          <a:p>
            <a:pPr marL="285750" indent="-285750">
              <a:buFont typeface="Arial" panose="020B0604020202020204" pitchFamily="34" charset="0"/>
              <a:buChar char="•"/>
            </a:pPr>
            <a:r>
              <a:rPr lang="en-GB" dirty="0" smtClean="0">
                <a:solidFill>
                  <a:schemeClr val="bg1"/>
                </a:solidFill>
                <a:latin typeface="+mj-lt"/>
              </a:rPr>
              <a:t>The </a:t>
            </a:r>
            <a:r>
              <a:rPr lang="en-GB" dirty="0">
                <a:solidFill>
                  <a:schemeClr val="bg1"/>
                </a:solidFill>
                <a:latin typeface="+mj-lt"/>
              </a:rPr>
              <a:t>hexagons are then stuck down to a piece of paper and the students have to annotate the diagram they have created to explain the links. </a:t>
            </a:r>
            <a:endParaRPr lang="en-GB" dirty="0" smtClean="0">
              <a:solidFill>
                <a:schemeClr val="bg1"/>
              </a:solidFill>
              <a:latin typeface="+mj-lt"/>
            </a:endParaRPr>
          </a:p>
          <a:p>
            <a:pPr marL="285750" indent="-285750">
              <a:buFont typeface="Arial" panose="020B0604020202020204" pitchFamily="34" charset="0"/>
              <a:buChar char="•"/>
            </a:pPr>
            <a:r>
              <a:rPr lang="en-GB" dirty="0" smtClean="0">
                <a:solidFill>
                  <a:schemeClr val="bg1"/>
                </a:solidFill>
                <a:latin typeface="+mj-lt"/>
              </a:rPr>
              <a:t>The </a:t>
            </a:r>
            <a:r>
              <a:rPr lang="en-GB" dirty="0">
                <a:solidFill>
                  <a:schemeClr val="bg1"/>
                </a:solidFill>
                <a:latin typeface="+mj-lt"/>
              </a:rPr>
              <a:t>hexagons and explanation can then be used to help write an exam answer if needed or it could be used as a summary of their learning. </a:t>
            </a:r>
          </a:p>
          <a:p>
            <a:pPr marL="285750" indent="-285750">
              <a:buFont typeface="Arial" panose="020B0604020202020204" pitchFamily="34" charset="0"/>
              <a:buChar char="•"/>
            </a:pPr>
            <a:endParaRPr lang="en-GB" b="1" dirty="0">
              <a:solidFill>
                <a:schemeClr val="bg1"/>
              </a:solidFill>
              <a:latin typeface="+mj-lt"/>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204"/>
          <a:stretch/>
        </p:blipFill>
        <p:spPr>
          <a:xfrm>
            <a:off x="5360127" y="4359239"/>
            <a:ext cx="3836125" cy="2410888"/>
          </a:xfrm>
          <a:prstGeom prst="rect">
            <a:avLst/>
          </a:prstGeom>
        </p:spPr>
      </p:pic>
      <p:pic>
        <p:nvPicPr>
          <p:cNvPr id="2" name="Picture 1"/>
          <p:cNvPicPr>
            <a:picLocks noChangeAspect="1"/>
          </p:cNvPicPr>
          <p:nvPr/>
        </p:nvPicPr>
        <p:blipFill>
          <a:blip r:embed="rId4"/>
          <a:stretch>
            <a:fillRect/>
          </a:stretch>
        </p:blipFill>
        <p:spPr>
          <a:xfrm>
            <a:off x="7278189" y="222852"/>
            <a:ext cx="4045247" cy="743357"/>
          </a:xfrm>
          <a:prstGeom prst="rect">
            <a:avLst/>
          </a:prstGeom>
        </p:spPr>
      </p:pic>
    </p:spTree>
    <p:extLst>
      <p:ext uri="{BB962C8B-B14F-4D97-AF65-F5344CB8AC3E}">
        <p14:creationId xmlns:p14="http://schemas.microsoft.com/office/powerpoint/2010/main" val="3136348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rot="16200000">
            <a:off x="2521293" y="-997293"/>
            <a:ext cx="6659889" cy="8654475"/>
          </a:xfrm>
          <a:prstGeom prst="rect">
            <a:avLst/>
          </a:prstGeom>
        </p:spPr>
      </p:pic>
    </p:spTree>
    <p:extLst>
      <p:ext uri="{BB962C8B-B14F-4D97-AF65-F5344CB8AC3E}">
        <p14:creationId xmlns:p14="http://schemas.microsoft.com/office/powerpoint/2010/main" val="297808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88094" y="346347"/>
            <a:ext cx="11459497" cy="6857216"/>
          </a:xfrm>
          <a:prstGeom prst="rect">
            <a:avLst/>
          </a:prstGeom>
        </p:spPr>
      </p:pic>
      <p:sp>
        <p:nvSpPr>
          <p:cNvPr id="7" name="Rounded Rectangle 6"/>
          <p:cNvSpPr/>
          <p:nvPr/>
        </p:nvSpPr>
        <p:spPr>
          <a:xfrm>
            <a:off x="3304903" y="705394"/>
            <a:ext cx="7977614" cy="575479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3200" u="sng" dirty="0">
              <a:solidFill>
                <a:schemeClr val="bg1"/>
              </a:solidFill>
            </a:endParaRPr>
          </a:p>
          <a:p>
            <a:endParaRPr lang="en-GB" sz="3200" u="sng" dirty="0" smtClean="0">
              <a:solidFill>
                <a:schemeClr val="bg1"/>
              </a:solidFill>
            </a:endParaRPr>
          </a:p>
          <a:p>
            <a:endParaRPr lang="en-GB" sz="3200" u="sng" dirty="0">
              <a:solidFill>
                <a:schemeClr val="bg1"/>
              </a:solidFill>
            </a:endParaRPr>
          </a:p>
          <a:p>
            <a:endParaRPr lang="en-GB" sz="3200" u="sng" dirty="0" smtClean="0">
              <a:solidFill>
                <a:schemeClr val="bg1"/>
              </a:solidFill>
            </a:endParaRPr>
          </a:p>
          <a:p>
            <a:endParaRPr lang="en-GB" sz="1600" b="1" dirty="0">
              <a:solidFill>
                <a:schemeClr val="bg1"/>
              </a:solidFill>
            </a:endParaRPr>
          </a:p>
          <a:p>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138" y="2283691"/>
            <a:ext cx="4443548" cy="3110484"/>
          </a:xfrm>
          <a:prstGeom prst="rect">
            <a:avLst/>
          </a:prstGeom>
        </p:spPr>
      </p:pic>
      <p:sp>
        <p:nvSpPr>
          <p:cNvPr id="3" name="Rounded Rectangle 2"/>
          <p:cNvSpPr/>
          <p:nvPr/>
        </p:nvSpPr>
        <p:spPr>
          <a:xfrm>
            <a:off x="3892072" y="1540313"/>
            <a:ext cx="7013666" cy="9451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i="1" dirty="0" smtClean="0">
                <a:solidFill>
                  <a:srgbClr val="FF0000"/>
                </a:solidFill>
              </a:rPr>
              <a:t>Merry Christmas and thank you for your hard work this term!</a:t>
            </a:r>
          </a:p>
          <a:p>
            <a:pPr algn="ctr"/>
            <a:r>
              <a:rPr lang="en-GB" sz="2000" b="1" i="1" dirty="0" smtClean="0">
                <a:solidFill>
                  <a:srgbClr val="FF0000"/>
                </a:solidFill>
              </a:rPr>
              <a:t>Enjoy the break!</a:t>
            </a:r>
          </a:p>
          <a:p>
            <a:pPr algn="ctr"/>
            <a:endParaRPr lang="en-GB" dirty="0"/>
          </a:p>
        </p:txBody>
      </p:sp>
    </p:spTree>
    <p:extLst>
      <p:ext uri="{BB962C8B-B14F-4D97-AF65-F5344CB8AC3E}">
        <p14:creationId xmlns:p14="http://schemas.microsoft.com/office/powerpoint/2010/main" val="339702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46661" y="784"/>
            <a:ext cx="11459497" cy="6857216"/>
          </a:xfrm>
          <a:prstGeom prst="rect">
            <a:avLst/>
          </a:prstGeom>
        </p:spPr>
      </p:pic>
      <p:sp>
        <p:nvSpPr>
          <p:cNvPr id="7" name="Rounded Rectangle 6"/>
          <p:cNvSpPr/>
          <p:nvPr/>
        </p:nvSpPr>
        <p:spPr>
          <a:xfrm>
            <a:off x="3893575" y="398598"/>
            <a:ext cx="7388942"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GB" sz="2600" b="1" i="1" dirty="0" smtClean="0">
                <a:solidFill>
                  <a:schemeClr val="bg1"/>
                </a:solidFill>
                <a:latin typeface="+mj-lt"/>
              </a:rPr>
              <a:t>Card </a:t>
            </a:r>
            <a:r>
              <a:rPr lang="en-GB" sz="2600" b="1" i="1" dirty="0" smtClean="0">
                <a:solidFill>
                  <a:schemeClr val="bg1"/>
                </a:solidFill>
                <a:latin typeface="+mj-lt"/>
              </a:rPr>
              <a:t>Games!</a:t>
            </a:r>
          </a:p>
          <a:p>
            <a:pPr marL="457200" indent="-457200">
              <a:buFont typeface="Arial" panose="020B0604020202020204" pitchFamily="34" charset="0"/>
              <a:buChar char="•"/>
            </a:pPr>
            <a:r>
              <a:rPr lang="en-GB" sz="2600" dirty="0">
                <a:solidFill>
                  <a:schemeClr val="bg1"/>
                </a:solidFill>
                <a:latin typeface="+mj-lt"/>
              </a:rPr>
              <a:t>Class participation: give every student a playing card when they walk in the classroom. When a student answers a question during the lesson they hand their card in. The aim is for all students to have handed in their playing cards by the end of the lesson</a:t>
            </a:r>
            <a:r>
              <a:rPr lang="en-GB" sz="2600" dirty="0" smtClean="0">
                <a:solidFill>
                  <a:schemeClr val="bg1"/>
                </a:solidFill>
                <a:latin typeface="+mj-lt"/>
              </a:rPr>
              <a:t>.</a:t>
            </a:r>
          </a:p>
          <a:p>
            <a:pPr marL="457200" indent="-457200">
              <a:buFont typeface="Arial" panose="020B0604020202020204" pitchFamily="34" charset="0"/>
              <a:buChar char="•"/>
            </a:pPr>
            <a:endParaRPr lang="en-GB" sz="2600" u="sng" dirty="0">
              <a:solidFill>
                <a:schemeClr val="bg1"/>
              </a:solidFill>
              <a:latin typeface="+mj-lt"/>
            </a:endParaRPr>
          </a:p>
          <a:p>
            <a:pPr marL="457200" indent="-457200">
              <a:buFont typeface="Arial" panose="020B0604020202020204" pitchFamily="34" charset="0"/>
              <a:buChar char="•"/>
            </a:pPr>
            <a:r>
              <a:rPr lang="en-GB" sz="2600" dirty="0">
                <a:solidFill>
                  <a:schemeClr val="bg1"/>
                </a:solidFill>
                <a:latin typeface="+mj-lt"/>
              </a:rPr>
              <a:t>Use of number: You hold a pack of cards and use the numbers of the cards (Jack 11, Queen 12, King 13, Ace 1) to generate the number of examples you want to students to generate e.g. 9 key dates related to an event, 4 hypotheses, 7 French words related to shopping.</a:t>
            </a:r>
            <a:endParaRPr lang="en-GB" sz="2600" u="sng" dirty="0" smtClean="0">
              <a:solidFill>
                <a:schemeClr val="bg1"/>
              </a:solidFill>
              <a:latin typeface="+mj-lt"/>
            </a:endParaRPr>
          </a:p>
          <a:p>
            <a:pPr algn="ctr"/>
            <a:endParaRPr lang="en-GB" sz="3600" dirty="0">
              <a:solidFill>
                <a:schemeClr val="bg1"/>
              </a:solidFill>
            </a:endParaRPr>
          </a:p>
        </p:txBody>
      </p:sp>
      <p:pic>
        <p:nvPicPr>
          <p:cNvPr id="2" name="Picture 1"/>
          <p:cNvPicPr>
            <a:picLocks noChangeAspect="1"/>
          </p:cNvPicPr>
          <p:nvPr/>
        </p:nvPicPr>
        <p:blipFill>
          <a:blip r:embed="rId3"/>
          <a:stretch>
            <a:fillRect/>
          </a:stretch>
        </p:blipFill>
        <p:spPr>
          <a:xfrm>
            <a:off x="6131391" y="6012874"/>
            <a:ext cx="5674768" cy="749290"/>
          </a:xfrm>
          <a:prstGeom prst="rect">
            <a:avLst/>
          </a:prstGeom>
        </p:spPr>
      </p:pic>
    </p:spTree>
    <p:extLst>
      <p:ext uri="{BB962C8B-B14F-4D97-AF65-F5344CB8AC3E}">
        <p14:creationId xmlns:p14="http://schemas.microsoft.com/office/powerpoint/2010/main" val="395301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09715" y="784"/>
            <a:ext cx="11459497" cy="6857216"/>
          </a:xfrm>
          <a:prstGeom prst="rect">
            <a:avLst/>
          </a:prstGeom>
        </p:spPr>
      </p:pic>
      <p:sp>
        <p:nvSpPr>
          <p:cNvPr id="7" name="Rounded Rectangle 6"/>
          <p:cNvSpPr/>
          <p:nvPr/>
        </p:nvSpPr>
        <p:spPr>
          <a:xfrm>
            <a:off x="3893575" y="398598"/>
            <a:ext cx="7388942"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GB" sz="2600" b="1" i="1" dirty="0" smtClean="0">
                <a:solidFill>
                  <a:schemeClr val="bg1"/>
                </a:solidFill>
                <a:latin typeface="+mj-lt"/>
              </a:rPr>
              <a:t>Would </a:t>
            </a:r>
            <a:r>
              <a:rPr lang="en-GB" sz="2600" b="1" i="1" dirty="0" smtClean="0">
                <a:solidFill>
                  <a:schemeClr val="bg1"/>
                </a:solidFill>
                <a:latin typeface="+mj-lt"/>
              </a:rPr>
              <a:t>I Lie to You?</a:t>
            </a:r>
          </a:p>
          <a:p>
            <a:r>
              <a:rPr lang="en-GB" sz="2600" dirty="0" smtClean="0">
                <a:solidFill>
                  <a:schemeClr val="bg1"/>
                </a:solidFill>
                <a:latin typeface="+mj-lt"/>
              </a:rPr>
              <a:t>Plenary </a:t>
            </a:r>
            <a:r>
              <a:rPr lang="en-GB" sz="2600" dirty="0">
                <a:solidFill>
                  <a:schemeClr val="bg1"/>
                </a:solidFill>
                <a:latin typeface="+mj-lt"/>
              </a:rPr>
              <a:t>idea: students write three statements related to what they have learnt that lesson. Two statements are true and one is false. Choose several students to read out their statements and students show, using their fingers, which number statement they think is wrong and then you can ask a students to justify their choice. </a:t>
            </a:r>
          </a:p>
          <a:p>
            <a:r>
              <a:rPr lang="en-GB" sz="2600" dirty="0">
                <a:solidFill>
                  <a:schemeClr val="bg1"/>
                </a:solidFill>
                <a:latin typeface="+mj-lt"/>
              </a:rPr>
              <a:t> </a:t>
            </a:r>
          </a:p>
          <a:p>
            <a:r>
              <a:rPr lang="en-GB" sz="2600" dirty="0">
                <a:solidFill>
                  <a:schemeClr val="bg1"/>
                </a:solidFill>
                <a:latin typeface="+mj-lt"/>
              </a:rPr>
              <a:t>This idea could be adapted slightly for different subjects e.g. language students have to write three sentences, 2 using correct </a:t>
            </a:r>
            <a:r>
              <a:rPr lang="en-GB" sz="2600" dirty="0" smtClean="0">
                <a:solidFill>
                  <a:schemeClr val="bg1"/>
                </a:solidFill>
                <a:latin typeface="+mj-lt"/>
              </a:rPr>
              <a:t>vocabulary</a:t>
            </a:r>
            <a:r>
              <a:rPr lang="en-GB" sz="2600" dirty="0">
                <a:solidFill>
                  <a:schemeClr val="bg1"/>
                </a:solidFill>
                <a:latin typeface="+mj-lt"/>
              </a:rPr>
              <a:t>/ tenses and one which is wrong. The students have to pick which sentence is wrong and explain why. </a:t>
            </a:r>
          </a:p>
          <a:p>
            <a:pPr algn="ctr"/>
            <a:endParaRPr lang="en-GB" sz="3600" dirty="0">
              <a:solidFill>
                <a:schemeClr val="bg1"/>
              </a:solidFill>
            </a:endParaRPr>
          </a:p>
        </p:txBody>
      </p:sp>
      <p:pic>
        <p:nvPicPr>
          <p:cNvPr id="2" name="Picture 1"/>
          <p:cNvPicPr>
            <a:picLocks noChangeAspect="1"/>
          </p:cNvPicPr>
          <p:nvPr/>
        </p:nvPicPr>
        <p:blipFill>
          <a:blip r:embed="rId3"/>
          <a:stretch>
            <a:fillRect/>
          </a:stretch>
        </p:blipFill>
        <p:spPr>
          <a:xfrm>
            <a:off x="6877665" y="6117285"/>
            <a:ext cx="4648200" cy="685800"/>
          </a:xfrm>
          <a:prstGeom prst="rect">
            <a:avLst/>
          </a:prstGeom>
        </p:spPr>
      </p:pic>
    </p:spTree>
    <p:extLst>
      <p:ext uri="{BB962C8B-B14F-4D97-AF65-F5344CB8AC3E}">
        <p14:creationId xmlns:p14="http://schemas.microsoft.com/office/powerpoint/2010/main" val="51116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09715" y="784"/>
            <a:ext cx="11459497" cy="6857216"/>
          </a:xfrm>
          <a:prstGeom prst="rect">
            <a:avLst/>
          </a:prstGeom>
        </p:spPr>
      </p:pic>
      <p:sp>
        <p:nvSpPr>
          <p:cNvPr id="7" name="Rounded Rectangle 6"/>
          <p:cNvSpPr/>
          <p:nvPr/>
        </p:nvSpPr>
        <p:spPr>
          <a:xfrm>
            <a:off x="3939757" y="1708727"/>
            <a:ext cx="7388942" cy="55642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GB" sz="2400" b="1" dirty="0" smtClean="0">
                <a:solidFill>
                  <a:schemeClr val="bg1"/>
                </a:solidFill>
                <a:latin typeface="+mj-lt"/>
              </a:rPr>
              <a:t>Cops </a:t>
            </a:r>
            <a:r>
              <a:rPr lang="en-GB" sz="2400" b="1" dirty="0">
                <a:solidFill>
                  <a:schemeClr val="bg1"/>
                </a:solidFill>
                <a:latin typeface="+mj-lt"/>
              </a:rPr>
              <a:t>and Robbers</a:t>
            </a:r>
            <a:r>
              <a:rPr lang="en-GB" sz="2400" b="1" dirty="0" smtClean="0">
                <a:solidFill>
                  <a:schemeClr val="bg1"/>
                </a:solidFill>
                <a:latin typeface="+mj-lt"/>
              </a:rPr>
              <a:t>!</a:t>
            </a:r>
            <a:endParaRPr lang="en-GB" b="1" dirty="0">
              <a:latin typeface="+mj-lt"/>
            </a:endParaRPr>
          </a:p>
          <a:p>
            <a:r>
              <a:rPr lang="en-GB" b="1" dirty="0">
                <a:latin typeface="+mj-lt"/>
              </a:rPr>
              <a:t> </a:t>
            </a:r>
          </a:p>
          <a:p>
            <a:r>
              <a:rPr lang="en-GB" b="1" dirty="0">
                <a:latin typeface="+mj-lt"/>
              </a:rPr>
              <a:t> </a:t>
            </a:r>
          </a:p>
          <a:p>
            <a:r>
              <a:rPr lang="en-GB" dirty="0" smtClean="0">
                <a:solidFill>
                  <a:schemeClr val="bg1"/>
                </a:solidFill>
                <a:latin typeface="+mj-lt"/>
              </a:rPr>
              <a:t>Great </a:t>
            </a:r>
            <a:r>
              <a:rPr lang="en-GB" dirty="0" smtClean="0">
                <a:solidFill>
                  <a:schemeClr val="bg1"/>
                </a:solidFill>
                <a:latin typeface="+mj-lt"/>
              </a:rPr>
              <a:t>idea as a mini-plenary </a:t>
            </a:r>
            <a:r>
              <a:rPr lang="en-GB" dirty="0" smtClean="0">
                <a:solidFill>
                  <a:schemeClr val="bg1"/>
                </a:solidFill>
                <a:latin typeface="+mj-lt"/>
              </a:rPr>
              <a:t>mid-lesson – should literally take 3 minutes!</a:t>
            </a:r>
            <a:endParaRPr lang="en-GB" dirty="0">
              <a:solidFill>
                <a:schemeClr val="bg1"/>
              </a:solidFill>
              <a:latin typeface="+mj-lt"/>
            </a:endParaRPr>
          </a:p>
          <a:p>
            <a:r>
              <a:rPr lang="en-GB" dirty="0">
                <a:solidFill>
                  <a:schemeClr val="bg1"/>
                </a:solidFill>
                <a:latin typeface="+mj-lt"/>
              </a:rPr>
              <a:t> </a:t>
            </a:r>
          </a:p>
          <a:p>
            <a:r>
              <a:rPr lang="en-GB" dirty="0">
                <a:solidFill>
                  <a:schemeClr val="bg1"/>
                </a:solidFill>
                <a:latin typeface="+mj-lt"/>
              </a:rPr>
              <a:t>Students all need a copy of the table above. They act as the policeman first and fill in what evidence they have. This is a summary of their own learning. </a:t>
            </a:r>
          </a:p>
          <a:p>
            <a:r>
              <a:rPr lang="en-GB" dirty="0">
                <a:solidFill>
                  <a:schemeClr val="bg1"/>
                </a:solidFill>
                <a:latin typeface="+mj-lt"/>
              </a:rPr>
              <a:t> </a:t>
            </a:r>
          </a:p>
          <a:p>
            <a:r>
              <a:rPr lang="en-GB" dirty="0">
                <a:solidFill>
                  <a:schemeClr val="bg1"/>
                </a:solidFill>
                <a:latin typeface="+mj-lt"/>
              </a:rPr>
              <a:t>Then they </a:t>
            </a:r>
            <a:r>
              <a:rPr lang="en-GB" dirty="0" smtClean="0">
                <a:solidFill>
                  <a:schemeClr val="bg1"/>
                </a:solidFill>
                <a:latin typeface="+mj-lt"/>
              </a:rPr>
              <a:t>should work in talk partners to look </a:t>
            </a:r>
            <a:r>
              <a:rPr lang="en-GB" dirty="0">
                <a:solidFill>
                  <a:schemeClr val="bg1"/>
                </a:solidFill>
                <a:latin typeface="+mj-lt"/>
              </a:rPr>
              <a:t>to steal other ideas from their peers. </a:t>
            </a:r>
          </a:p>
          <a:p>
            <a:r>
              <a:rPr lang="en-GB" dirty="0">
                <a:solidFill>
                  <a:schemeClr val="bg1"/>
                </a:solidFill>
                <a:latin typeface="+mj-lt"/>
              </a:rPr>
              <a:t> </a:t>
            </a:r>
          </a:p>
          <a:p>
            <a:r>
              <a:rPr lang="en-GB" dirty="0">
                <a:solidFill>
                  <a:schemeClr val="bg1"/>
                </a:solidFill>
                <a:latin typeface="+mj-lt"/>
              </a:rPr>
              <a:t>At the end of the activity they will have a detailed summary of what has been learnt during the lesson. </a:t>
            </a:r>
            <a:endParaRPr lang="en-GB" sz="4000" dirty="0">
              <a:solidFill>
                <a:schemeClr val="bg1"/>
              </a:solidFill>
              <a:latin typeface="+mj-lt"/>
            </a:endParaRPr>
          </a:p>
          <a:p>
            <a:endParaRPr lang="en-GB" sz="3600" dirty="0">
              <a:solidFill>
                <a:schemeClr val="bg1"/>
              </a:solidFill>
            </a:endParaRPr>
          </a:p>
          <a:p>
            <a:endParaRPr lang="en-GB" sz="1600" dirty="0">
              <a:solidFill>
                <a:schemeClr val="bg1"/>
              </a:solidFill>
            </a:endParaRPr>
          </a:p>
        </p:txBody>
      </p:sp>
      <p:pic>
        <p:nvPicPr>
          <p:cNvPr id="2" name="Picture 1"/>
          <p:cNvPicPr>
            <a:picLocks noChangeAspect="1"/>
          </p:cNvPicPr>
          <p:nvPr/>
        </p:nvPicPr>
        <p:blipFill rotWithShape="1">
          <a:blip r:embed="rId3"/>
          <a:srcRect l="27946" t="27722" r="28582" b="17641"/>
          <a:stretch/>
        </p:blipFill>
        <p:spPr>
          <a:xfrm>
            <a:off x="8363900" y="93798"/>
            <a:ext cx="3317967" cy="2344552"/>
          </a:xfrm>
          <a:prstGeom prst="rect">
            <a:avLst/>
          </a:prstGeom>
        </p:spPr>
      </p:pic>
      <p:pic>
        <p:nvPicPr>
          <p:cNvPr id="4" name="Picture 3"/>
          <p:cNvPicPr>
            <a:picLocks noChangeAspect="1"/>
          </p:cNvPicPr>
          <p:nvPr/>
        </p:nvPicPr>
        <p:blipFill>
          <a:blip r:embed="rId4"/>
          <a:stretch>
            <a:fillRect/>
          </a:stretch>
        </p:blipFill>
        <p:spPr>
          <a:xfrm>
            <a:off x="3781857" y="244331"/>
            <a:ext cx="4295775" cy="790575"/>
          </a:xfrm>
          <a:prstGeom prst="rect">
            <a:avLst/>
          </a:prstGeom>
        </p:spPr>
      </p:pic>
    </p:spTree>
    <p:extLst>
      <p:ext uri="{BB962C8B-B14F-4D97-AF65-F5344CB8AC3E}">
        <p14:creationId xmlns:p14="http://schemas.microsoft.com/office/powerpoint/2010/main" val="96759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09715" y="784"/>
            <a:ext cx="11459497" cy="6857216"/>
          </a:xfrm>
          <a:prstGeom prst="rect">
            <a:avLst/>
          </a:prstGeom>
        </p:spPr>
      </p:pic>
      <p:sp>
        <p:nvSpPr>
          <p:cNvPr id="7" name="Rounded Rectangle 6"/>
          <p:cNvSpPr/>
          <p:nvPr/>
        </p:nvSpPr>
        <p:spPr>
          <a:xfrm>
            <a:off x="3893575" y="398598"/>
            <a:ext cx="7388942"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GB" b="1" dirty="0" smtClean="0">
                <a:solidFill>
                  <a:schemeClr val="bg1"/>
                </a:solidFill>
              </a:rPr>
              <a:t> </a:t>
            </a:r>
          </a:p>
          <a:p>
            <a:r>
              <a:rPr lang="en-GB" b="1" dirty="0"/>
              <a:t> </a:t>
            </a:r>
          </a:p>
          <a:p>
            <a:r>
              <a:rPr lang="en-GB" b="1" dirty="0" smtClean="0"/>
              <a:t> </a:t>
            </a:r>
            <a:endParaRPr lang="en-GB" b="1" dirty="0" smtClean="0"/>
          </a:p>
          <a:p>
            <a:r>
              <a:rPr lang="en-GB" sz="2800" b="1" dirty="0" smtClean="0">
                <a:solidFill>
                  <a:schemeClr val="bg1"/>
                </a:solidFill>
                <a:latin typeface="+mj-lt"/>
              </a:rPr>
              <a:t>Gallery </a:t>
            </a:r>
            <a:r>
              <a:rPr lang="en-GB" sz="2800" b="1" dirty="0" smtClean="0">
                <a:solidFill>
                  <a:schemeClr val="bg1"/>
                </a:solidFill>
                <a:latin typeface="+mj-lt"/>
              </a:rPr>
              <a:t>work</a:t>
            </a:r>
          </a:p>
          <a:p>
            <a:r>
              <a:rPr lang="en-GB" b="1" dirty="0">
                <a:latin typeface="+mj-lt"/>
              </a:rPr>
              <a:t> </a:t>
            </a:r>
          </a:p>
          <a:p>
            <a:r>
              <a:rPr lang="en-GB" b="1" dirty="0">
                <a:latin typeface="+mj-lt"/>
              </a:rPr>
              <a:t> </a:t>
            </a:r>
          </a:p>
          <a:p>
            <a:r>
              <a:rPr lang="en-GB" dirty="0" smtClean="0">
                <a:solidFill>
                  <a:schemeClr val="bg1"/>
                </a:solidFill>
                <a:latin typeface="+mj-lt"/>
              </a:rPr>
              <a:t>1. At </a:t>
            </a:r>
            <a:r>
              <a:rPr lang="en-GB" dirty="0">
                <a:solidFill>
                  <a:schemeClr val="bg1"/>
                </a:solidFill>
                <a:latin typeface="+mj-lt"/>
              </a:rPr>
              <a:t>the start of the task or lesson inform students that at the end their work will be 'critiqued' by other students. Outline clearly how students can perform well in the task/ lesson, maybe give them success </a:t>
            </a:r>
            <a:r>
              <a:rPr lang="en-GB" dirty="0" smtClean="0">
                <a:solidFill>
                  <a:schemeClr val="bg1"/>
                </a:solidFill>
                <a:latin typeface="+mj-lt"/>
              </a:rPr>
              <a:t>criteria.</a:t>
            </a:r>
          </a:p>
          <a:p>
            <a:r>
              <a:rPr lang="en-GB" dirty="0" smtClean="0">
                <a:solidFill>
                  <a:schemeClr val="bg1"/>
                </a:solidFill>
                <a:latin typeface="+mj-lt"/>
              </a:rPr>
              <a:t>2. At </a:t>
            </a:r>
            <a:r>
              <a:rPr lang="en-GB" dirty="0">
                <a:solidFill>
                  <a:schemeClr val="bg1"/>
                </a:solidFill>
                <a:latin typeface="+mj-lt"/>
              </a:rPr>
              <a:t>the end of the task set the ground rules e.g. respect each piece of work, move around the classroom in silence so they can concentrate, </a:t>
            </a:r>
            <a:r>
              <a:rPr lang="en-GB" dirty="0" smtClean="0">
                <a:solidFill>
                  <a:schemeClr val="bg1"/>
                </a:solidFill>
                <a:latin typeface="+mj-lt"/>
              </a:rPr>
              <a:t>explain </a:t>
            </a:r>
            <a:r>
              <a:rPr lang="en-GB" dirty="0">
                <a:solidFill>
                  <a:schemeClr val="bg1"/>
                </a:solidFill>
                <a:latin typeface="+mj-lt"/>
              </a:rPr>
              <a:t>how they should move around the classroom e.g. in a clockwise </a:t>
            </a:r>
            <a:r>
              <a:rPr lang="en-GB" dirty="0" smtClean="0">
                <a:solidFill>
                  <a:schemeClr val="bg1"/>
                </a:solidFill>
                <a:latin typeface="+mj-lt"/>
              </a:rPr>
              <a:t>direction.</a:t>
            </a:r>
          </a:p>
          <a:p>
            <a:r>
              <a:rPr lang="en-GB" dirty="0" smtClean="0">
                <a:solidFill>
                  <a:schemeClr val="bg1"/>
                </a:solidFill>
                <a:latin typeface="+mj-lt"/>
              </a:rPr>
              <a:t>3. Each </a:t>
            </a:r>
            <a:r>
              <a:rPr lang="en-GB" dirty="0">
                <a:solidFill>
                  <a:schemeClr val="bg1"/>
                </a:solidFill>
                <a:latin typeface="+mj-lt"/>
              </a:rPr>
              <a:t>student 'displays' their work on their desk. Each student is given a few post-it </a:t>
            </a:r>
            <a:r>
              <a:rPr lang="en-GB" dirty="0" smtClean="0">
                <a:solidFill>
                  <a:schemeClr val="bg1"/>
                </a:solidFill>
                <a:latin typeface="+mj-lt"/>
              </a:rPr>
              <a:t>notes.</a:t>
            </a:r>
          </a:p>
          <a:p>
            <a:r>
              <a:rPr lang="en-GB" dirty="0" smtClean="0">
                <a:solidFill>
                  <a:schemeClr val="bg1"/>
                </a:solidFill>
                <a:latin typeface="+mj-lt"/>
              </a:rPr>
              <a:t>4. </a:t>
            </a:r>
            <a:r>
              <a:rPr lang="en-GB" dirty="0" smtClean="0">
                <a:solidFill>
                  <a:schemeClr val="bg1"/>
                </a:solidFill>
                <a:latin typeface="+mj-lt"/>
              </a:rPr>
              <a:t>The teacher will have worked out a system whereby the students can move one seat to their left to </a:t>
            </a:r>
            <a:r>
              <a:rPr lang="en-GB" dirty="0" smtClean="0">
                <a:solidFill>
                  <a:schemeClr val="bg1"/>
                </a:solidFill>
                <a:latin typeface="+mj-lt"/>
              </a:rPr>
              <a:t>critique </a:t>
            </a:r>
            <a:r>
              <a:rPr lang="en-GB" dirty="0">
                <a:solidFill>
                  <a:schemeClr val="bg1"/>
                </a:solidFill>
                <a:latin typeface="+mj-lt"/>
              </a:rPr>
              <a:t>and give feedback on other work. They use their post-it notes to do this. The most </a:t>
            </a:r>
            <a:r>
              <a:rPr lang="en-GB" dirty="0" smtClean="0">
                <a:solidFill>
                  <a:schemeClr val="bg1"/>
                </a:solidFill>
                <a:latin typeface="+mj-lt"/>
              </a:rPr>
              <a:t>successful </a:t>
            </a:r>
            <a:r>
              <a:rPr lang="en-GB" dirty="0">
                <a:solidFill>
                  <a:schemeClr val="bg1"/>
                </a:solidFill>
                <a:latin typeface="+mj-lt"/>
              </a:rPr>
              <a:t>outcomes are normally when students have been set feedback guidance (ABC model - 'A' agree with, 'B' build upon and 'C' for challenge or 'Kind', 'Helpful', 'Specific</a:t>
            </a:r>
            <a:r>
              <a:rPr lang="en-GB" dirty="0" smtClean="0">
                <a:solidFill>
                  <a:schemeClr val="bg1"/>
                </a:solidFill>
                <a:latin typeface="+mj-lt"/>
              </a:rPr>
              <a:t>').</a:t>
            </a:r>
          </a:p>
          <a:p>
            <a:pPr algn="ctr"/>
            <a:endParaRPr lang="en-GB" sz="3600" dirty="0">
              <a:solidFill>
                <a:schemeClr val="bg1"/>
              </a:solidFill>
            </a:endParaRPr>
          </a:p>
        </p:txBody>
      </p:sp>
      <p:pic>
        <p:nvPicPr>
          <p:cNvPr id="3" name="Picture 2"/>
          <p:cNvPicPr>
            <a:picLocks noChangeAspect="1"/>
          </p:cNvPicPr>
          <p:nvPr/>
        </p:nvPicPr>
        <p:blipFill rotWithShape="1">
          <a:blip r:embed="rId3"/>
          <a:srcRect l="28347" t="25089" r="29586" b="19375"/>
          <a:stretch/>
        </p:blipFill>
        <p:spPr>
          <a:xfrm>
            <a:off x="8530046" y="127386"/>
            <a:ext cx="2495006" cy="1851903"/>
          </a:xfrm>
          <a:prstGeom prst="rect">
            <a:avLst/>
          </a:prstGeom>
        </p:spPr>
      </p:pic>
      <p:pic>
        <p:nvPicPr>
          <p:cNvPr id="2" name="Picture 1"/>
          <p:cNvPicPr>
            <a:picLocks noChangeAspect="1"/>
          </p:cNvPicPr>
          <p:nvPr/>
        </p:nvPicPr>
        <p:blipFill>
          <a:blip r:embed="rId4"/>
          <a:stretch>
            <a:fillRect/>
          </a:stretch>
        </p:blipFill>
        <p:spPr>
          <a:xfrm>
            <a:off x="3604701" y="127386"/>
            <a:ext cx="4438650" cy="781050"/>
          </a:xfrm>
          <a:prstGeom prst="rect">
            <a:avLst/>
          </a:prstGeom>
        </p:spPr>
      </p:pic>
    </p:spTree>
    <p:extLst>
      <p:ext uri="{BB962C8B-B14F-4D97-AF65-F5344CB8AC3E}">
        <p14:creationId xmlns:p14="http://schemas.microsoft.com/office/powerpoint/2010/main" val="66226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492595" y="784"/>
            <a:ext cx="11459497" cy="6857216"/>
          </a:xfrm>
          <a:prstGeom prst="rect">
            <a:avLst/>
          </a:prstGeom>
        </p:spPr>
      </p:pic>
      <p:sp>
        <p:nvSpPr>
          <p:cNvPr id="7" name="Rounded Rectangle 6"/>
          <p:cNvSpPr/>
          <p:nvPr/>
        </p:nvSpPr>
        <p:spPr>
          <a:xfrm>
            <a:off x="3893575" y="398598"/>
            <a:ext cx="7388942"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GB" b="1" dirty="0" smtClean="0">
                <a:solidFill>
                  <a:schemeClr val="bg1"/>
                </a:solidFill>
              </a:rPr>
              <a:t> </a:t>
            </a:r>
          </a:p>
          <a:p>
            <a:r>
              <a:rPr lang="en-GB" sz="2400" i="1" dirty="0" smtClean="0">
                <a:solidFill>
                  <a:schemeClr val="bg1"/>
                </a:solidFill>
                <a:latin typeface="+mj-lt"/>
              </a:rPr>
              <a:t>Ready, steady…go!</a:t>
            </a:r>
          </a:p>
          <a:p>
            <a:endParaRPr lang="en-GB" b="1" dirty="0" smtClean="0">
              <a:solidFill>
                <a:schemeClr val="bg1"/>
              </a:solidFill>
              <a:latin typeface="+mj-lt"/>
            </a:endParaRPr>
          </a:p>
          <a:p>
            <a:r>
              <a:rPr lang="en-GB" sz="2400" dirty="0" smtClean="0">
                <a:solidFill>
                  <a:schemeClr val="bg1"/>
                </a:solidFill>
                <a:latin typeface="+mj-lt"/>
              </a:rPr>
              <a:t>Click on the following link to take you to some classroom timers:</a:t>
            </a:r>
          </a:p>
          <a:p>
            <a:endParaRPr lang="en-GB" sz="2400" dirty="0">
              <a:solidFill>
                <a:schemeClr val="bg1"/>
              </a:solidFill>
              <a:latin typeface="+mj-lt"/>
            </a:endParaRPr>
          </a:p>
          <a:p>
            <a:r>
              <a:rPr lang="en-GB" sz="2400" dirty="0">
                <a:solidFill>
                  <a:schemeClr val="bg1"/>
                </a:solidFill>
                <a:latin typeface="+mj-lt"/>
                <a:hlinkClick r:id="rId3"/>
              </a:rPr>
              <a:t>https://www.online-stopwatch.com/world-games-running</a:t>
            </a:r>
            <a:r>
              <a:rPr lang="en-GB" sz="2400" dirty="0" smtClean="0">
                <a:solidFill>
                  <a:schemeClr val="bg1"/>
                </a:solidFill>
                <a:latin typeface="+mj-lt"/>
                <a:hlinkClick r:id="rId3"/>
              </a:rPr>
              <a:t>/</a:t>
            </a:r>
            <a:endParaRPr lang="en-GB" sz="2400" dirty="0" smtClean="0">
              <a:solidFill>
                <a:schemeClr val="bg1"/>
              </a:solidFill>
              <a:latin typeface="+mj-lt"/>
            </a:endParaRPr>
          </a:p>
          <a:p>
            <a:endParaRPr lang="en-GB" sz="2400" dirty="0">
              <a:solidFill>
                <a:schemeClr val="bg1"/>
              </a:solidFill>
              <a:latin typeface="+mj-lt"/>
            </a:endParaRPr>
          </a:p>
          <a:p>
            <a:r>
              <a:rPr lang="en-GB" sz="2400" dirty="0" smtClean="0">
                <a:solidFill>
                  <a:schemeClr val="bg1"/>
                </a:solidFill>
                <a:latin typeface="+mj-lt"/>
              </a:rPr>
              <a:t>Use them to add pace to your lesson!</a:t>
            </a:r>
          </a:p>
          <a:p>
            <a:r>
              <a:rPr lang="en-GB" sz="2400" dirty="0">
                <a:latin typeface="+mj-lt"/>
              </a:rPr>
              <a:t> </a:t>
            </a:r>
          </a:p>
          <a:p>
            <a:r>
              <a:rPr lang="en-GB" b="1" dirty="0" smtClean="0"/>
              <a:t> </a:t>
            </a:r>
          </a:p>
          <a:p>
            <a:r>
              <a:rPr lang="en-GB" b="1" dirty="0"/>
              <a:t> </a:t>
            </a:r>
          </a:p>
          <a:p>
            <a:r>
              <a:rPr lang="en-GB" b="1" dirty="0"/>
              <a:t> </a:t>
            </a:r>
          </a:p>
          <a:p>
            <a:r>
              <a:rPr lang="en-GB" b="1" dirty="0"/>
              <a:t> </a:t>
            </a:r>
          </a:p>
        </p:txBody>
      </p:sp>
      <p:pic>
        <p:nvPicPr>
          <p:cNvPr id="2" name="Picture 1"/>
          <p:cNvPicPr>
            <a:picLocks noChangeAspect="1"/>
          </p:cNvPicPr>
          <p:nvPr/>
        </p:nvPicPr>
        <p:blipFill>
          <a:blip r:embed="rId4"/>
          <a:stretch>
            <a:fillRect/>
          </a:stretch>
        </p:blipFill>
        <p:spPr>
          <a:xfrm>
            <a:off x="3893575" y="98713"/>
            <a:ext cx="4476750" cy="952500"/>
          </a:xfrm>
          <a:prstGeom prst="rect">
            <a:avLst/>
          </a:prstGeom>
        </p:spPr>
      </p:pic>
    </p:spTree>
    <p:extLst>
      <p:ext uri="{BB962C8B-B14F-4D97-AF65-F5344CB8AC3E}">
        <p14:creationId xmlns:p14="http://schemas.microsoft.com/office/powerpoint/2010/main" val="3408432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244401" y="157538"/>
            <a:ext cx="11459497" cy="6857216"/>
          </a:xfrm>
          <a:prstGeom prst="rect">
            <a:avLst/>
          </a:prstGeom>
        </p:spPr>
      </p:pic>
      <p:sp>
        <p:nvSpPr>
          <p:cNvPr id="7" name="Rounded Rectangle 6"/>
          <p:cNvSpPr/>
          <p:nvPr/>
        </p:nvSpPr>
        <p:spPr>
          <a:xfrm>
            <a:off x="3893575" y="398598"/>
            <a:ext cx="7388942"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GB" sz="1600" b="1" dirty="0" smtClean="0">
                <a:solidFill>
                  <a:schemeClr val="bg1"/>
                </a:solidFill>
              </a:rPr>
              <a:t> </a:t>
            </a:r>
          </a:p>
          <a:p>
            <a:r>
              <a:rPr lang="en-GB" sz="2000" b="1" i="1" dirty="0">
                <a:solidFill>
                  <a:schemeClr val="bg1"/>
                </a:solidFill>
                <a:latin typeface="+mj-lt"/>
              </a:rPr>
              <a:t>A, B, C, D, E, F, G</a:t>
            </a:r>
            <a:r>
              <a:rPr lang="en-GB" sz="2000" b="1" i="1" dirty="0" smtClean="0">
                <a:solidFill>
                  <a:schemeClr val="bg1"/>
                </a:solidFill>
                <a:latin typeface="+mj-lt"/>
              </a:rPr>
              <a:t>...........</a:t>
            </a:r>
          </a:p>
          <a:p>
            <a:endParaRPr lang="en-GB" sz="2000" b="1" i="1" dirty="0" smtClean="0">
              <a:solidFill>
                <a:schemeClr val="bg1"/>
              </a:solidFill>
              <a:latin typeface="+mj-lt"/>
            </a:endParaRPr>
          </a:p>
          <a:p>
            <a:r>
              <a:rPr lang="en-GB" sz="2000" b="1" i="1" dirty="0" smtClean="0">
                <a:solidFill>
                  <a:schemeClr val="bg1"/>
                </a:solidFill>
                <a:latin typeface="+mj-lt"/>
              </a:rPr>
              <a:t>Great for testing memory of new vocabulary!</a:t>
            </a:r>
            <a:endParaRPr lang="en-GB" sz="2000" b="1" i="1" dirty="0">
              <a:solidFill>
                <a:schemeClr val="bg1"/>
              </a:solidFill>
              <a:latin typeface="+mj-lt"/>
            </a:endParaRPr>
          </a:p>
          <a:p>
            <a:pPr marL="457200" indent="-457200">
              <a:buFont typeface="+mj-lt"/>
              <a:buAutoNum type="arabicPeriod"/>
            </a:pPr>
            <a:r>
              <a:rPr lang="en-GB" sz="2000" dirty="0">
                <a:solidFill>
                  <a:schemeClr val="bg1"/>
                </a:solidFill>
                <a:latin typeface="+mj-lt"/>
              </a:rPr>
              <a:t>Each student is given a letter of the alphabet as they enter the classroom or as a mini/ main plenary.</a:t>
            </a:r>
          </a:p>
          <a:p>
            <a:pPr marL="457200" indent="-457200">
              <a:buFont typeface="+mj-lt"/>
              <a:buAutoNum type="arabicPeriod"/>
            </a:pPr>
            <a:r>
              <a:rPr lang="en-GB" sz="2000" dirty="0" smtClean="0">
                <a:solidFill>
                  <a:schemeClr val="bg1"/>
                </a:solidFill>
                <a:latin typeface="+mj-lt"/>
              </a:rPr>
              <a:t>They </a:t>
            </a:r>
            <a:r>
              <a:rPr lang="en-GB" sz="2000" dirty="0">
                <a:solidFill>
                  <a:schemeClr val="bg1"/>
                </a:solidFill>
                <a:latin typeface="+mj-lt"/>
              </a:rPr>
              <a:t>have to write down as many key words starting with that letter linked to the lesson or the topic. </a:t>
            </a:r>
          </a:p>
          <a:p>
            <a:pPr marL="457200" indent="-457200">
              <a:buFont typeface="+mj-lt"/>
              <a:buAutoNum type="arabicPeriod"/>
            </a:pPr>
            <a:r>
              <a:rPr lang="en-GB" sz="2000" dirty="0" smtClean="0">
                <a:solidFill>
                  <a:schemeClr val="bg1"/>
                </a:solidFill>
                <a:latin typeface="+mj-lt"/>
              </a:rPr>
              <a:t>They </a:t>
            </a:r>
            <a:r>
              <a:rPr lang="en-GB" sz="2000" dirty="0">
                <a:solidFill>
                  <a:schemeClr val="bg1"/>
                </a:solidFill>
                <a:latin typeface="+mj-lt"/>
              </a:rPr>
              <a:t>have to join up with other students (letters) to spell out key words linked to the lesson or the topic.</a:t>
            </a:r>
          </a:p>
          <a:p>
            <a:endParaRPr lang="en-GB" sz="2000" dirty="0" smtClean="0">
              <a:solidFill>
                <a:schemeClr val="bg1"/>
              </a:solidFill>
              <a:latin typeface="+mj-lt"/>
            </a:endParaRPr>
          </a:p>
          <a:p>
            <a:r>
              <a:rPr lang="en-GB" sz="2000" dirty="0" smtClean="0">
                <a:solidFill>
                  <a:schemeClr val="bg1"/>
                </a:solidFill>
                <a:latin typeface="+mj-lt"/>
              </a:rPr>
              <a:t>A </a:t>
            </a:r>
            <a:r>
              <a:rPr lang="en-GB" sz="2000" dirty="0">
                <a:solidFill>
                  <a:schemeClr val="bg1"/>
                </a:solidFill>
                <a:latin typeface="+mj-lt"/>
              </a:rPr>
              <a:t>competition can then be played in the classroom either in small groups or as a whole class to review the words and how many they have. </a:t>
            </a:r>
          </a:p>
          <a:p>
            <a:endParaRPr lang="en-GB" sz="2000" dirty="0"/>
          </a:p>
          <a:p>
            <a:r>
              <a:rPr lang="en-GB" sz="1600" b="1" dirty="0" smtClean="0"/>
              <a:t> </a:t>
            </a:r>
          </a:p>
          <a:p>
            <a:r>
              <a:rPr lang="en-GB" b="1" dirty="0"/>
              <a:t> </a:t>
            </a:r>
          </a:p>
          <a:p>
            <a:r>
              <a:rPr lang="en-GB" b="1" dirty="0"/>
              <a:t> </a:t>
            </a:r>
          </a:p>
          <a:p>
            <a:r>
              <a:rPr lang="en-GB" b="1" dirty="0"/>
              <a:t> </a:t>
            </a:r>
          </a:p>
        </p:txBody>
      </p:sp>
      <p:pic>
        <p:nvPicPr>
          <p:cNvPr id="2" name="Picture 1"/>
          <p:cNvPicPr>
            <a:picLocks noChangeAspect="1"/>
          </p:cNvPicPr>
          <p:nvPr/>
        </p:nvPicPr>
        <p:blipFill>
          <a:blip r:embed="rId3"/>
          <a:stretch>
            <a:fillRect/>
          </a:stretch>
        </p:blipFill>
        <p:spPr>
          <a:xfrm>
            <a:off x="6072342" y="5390573"/>
            <a:ext cx="5210175" cy="990600"/>
          </a:xfrm>
          <a:prstGeom prst="rect">
            <a:avLst/>
          </a:prstGeom>
        </p:spPr>
      </p:pic>
    </p:spTree>
    <p:extLst>
      <p:ext uri="{BB962C8B-B14F-4D97-AF65-F5344CB8AC3E}">
        <p14:creationId xmlns:p14="http://schemas.microsoft.com/office/powerpoint/2010/main" val="1328679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22779" y="222852"/>
            <a:ext cx="11459497" cy="6857216"/>
          </a:xfrm>
          <a:prstGeom prst="rect">
            <a:avLst/>
          </a:prstGeom>
        </p:spPr>
      </p:pic>
      <p:sp>
        <p:nvSpPr>
          <p:cNvPr id="7" name="Rounded Rectangle 6"/>
          <p:cNvSpPr/>
          <p:nvPr/>
        </p:nvSpPr>
        <p:spPr>
          <a:xfrm>
            <a:off x="3304903" y="398598"/>
            <a:ext cx="7977614"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2000" b="1" i="1" dirty="0" smtClean="0">
              <a:solidFill>
                <a:schemeClr val="bg1"/>
              </a:solidFill>
            </a:endParaRPr>
          </a:p>
          <a:p>
            <a:endParaRPr lang="en-GB" sz="2000" b="1" i="1" dirty="0">
              <a:solidFill>
                <a:schemeClr val="bg1"/>
              </a:solidFill>
            </a:endParaRPr>
          </a:p>
          <a:p>
            <a:r>
              <a:rPr lang="en-GB" sz="2000" b="1" i="1" dirty="0" smtClean="0">
                <a:solidFill>
                  <a:schemeClr val="bg1"/>
                </a:solidFill>
                <a:latin typeface="+mj-lt"/>
              </a:rPr>
              <a:t>Being </a:t>
            </a:r>
            <a:r>
              <a:rPr lang="en-GB" sz="2000" b="1" i="1" dirty="0">
                <a:solidFill>
                  <a:schemeClr val="bg1"/>
                </a:solidFill>
                <a:latin typeface="+mj-lt"/>
              </a:rPr>
              <a:t>a magpie!</a:t>
            </a:r>
          </a:p>
          <a:p>
            <a:pPr marL="342900" indent="-342900">
              <a:buFont typeface="Arial" panose="020B0604020202020204" pitchFamily="34" charset="0"/>
              <a:buChar char="•"/>
            </a:pPr>
            <a:r>
              <a:rPr lang="en-GB" sz="2000" dirty="0" smtClean="0">
                <a:solidFill>
                  <a:schemeClr val="bg1"/>
                </a:solidFill>
                <a:latin typeface="+mj-lt"/>
              </a:rPr>
              <a:t>Rather </a:t>
            </a:r>
            <a:r>
              <a:rPr lang="en-GB" sz="2000" dirty="0">
                <a:solidFill>
                  <a:schemeClr val="bg1"/>
                </a:solidFill>
                <a:latin typeface="+mj-lt"/>
              </a:rPr>
              <a:t>than students asking you questions during a challenging task they are given a magpie card which enables them to go and steal ideas from another group. </a:t>
            </a:r>
            <a:endParaRPr lang="en-GB" sz="2000" dirty="0" smtClean="0">
              <a:solidFill>
                <a:schemeClr val="bg1"/>
              </a:solidFill>
              <a:latin typeface="+mj-lt"/>
            </a:endParaRPr>
          </a:p>
          <a:p>
            <a:pPr marL="342900" indent="-342900">
              <a:buFont typeface="Arial" panose="020B0604020202020204" pitchFamily="34" charset="0"/>
              <a:buChar char="•"/>
            </a:pPr>
            <a:r>
              <a:rPr lang="en-GB" sz="2000" dirty="0" smtClean="0">
                <a:solidFill>
                  <a:schemeClr val="bg1"/>
                </a:solidFill>
                <a:latin typeface="+mj-lt"/>
              </a:rPr>
              <a:t>Give them 2 </a:t>
            </a:r>
            <a:r>
              <a:rPr lang="en-GB" sz="2000" dirty="0">
                <a:solidFill>
                  <a:schemeClr val="bg1"/>
                </a:solidFill>
                <a:latin typeface="+mj-lt"/>
              </a:rPr>
              <a:t>minutes </a:t>
            </a:r>
            <a:r>
              <a:rPr lang="en-GB" sz="2000" dirty="0" smtClean="0">
                <a:solidFill>
                  <a:schemeClr val="bg1"/>
                </a:solidFill>
                <a:latin typeface="+mj-lt"/>
              </a:rPr>
              <a:t>to visit </a:t>
            </a:r>
            <a:r>
              <a:rPr lang="en-GB" sz="2000" dirty="0">
                <a:solidFill>
                  <a:schemeClr val="bg1"/>
                </a:solidFill>
                <a:latin typeface="+mj-lt"/>
              </a:rPr>
              <a:t>another group to ask questions and look over their work/answer. </a:t>
            </a:r>
            <a:endParaRPr lang="en-GB" sz="2000" dirty="0" smtClean="0">
              <a:solidFill>
                <a:schemeClr val="bg1"/>
              </a:solidFill>
              <a:latin typeface="+mj-lt"/>
            </a:endParaRPr>
          </a:p>
          <a:p>
            <a:pPr marL="342900" indent="-342900">
              <a:buFont typeface="Arial" panose="020B0604020202020204" pitchFamily="34" charset="0"/>
              <a:buChar char="•"/>
            </a:pPr>
            <a:r>
              <a:rPr lang="en-GB" sz="2000" dirty="0" smtClean="0">
                <a:solidFill>
                  <a:schemeClr val="bg1"/>
                </a:solidFill>
                <a:latin typeface="+mj-lt"/>
              </a:rPr>
              <a:t>Generally </a:t>
            </a:r>
            <a:r>
              <a:rPr lang="en-GB" sz="2000" dirty="0">
                <a:solidFill>
                  <a:schemeClr val="bg1"/>
                </a:solidFill>
                <a:latin typeface="+mj-lt"/>
              </a:rPr>
              <a:t>the students do not want to use them and so they try and complete the task without any help. </a:t>
            </a:r>
            <a:endParaRPr lang="en-GB" sz="2000" dirty="0" smtClean="0">
              <a:solidFill>
                <a:schemeClr val="bg1"/>
              </a:solidFill>
              <a:latin typeface="+mj-lt"/>
            </a:endParaRPr>
          </a:p>
          <a:p>
            <a:endParaRPr lang="en-GB" sz="1600" b="1" dirty="0">
              <a:solidFill>
                <a:schemeClr val="bg1"/>
              </a:solidFill>
            </a:endParaRPr>
          </a:p>
          <a:p>
            <a:endParaRPr lang="en-GB" sz="1600" b="1"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165"/>
          <a:stretch/>
        </p:blipFill>
        <p:spPr>
          <a:xfrm>
            <a:off x="6061165" y="3763116"/>
            <a:ext cx="5221351" cy="3094884"/>
          </a:xfrm>
          <a:prstGeom prst="rect">
            <a:avLst/>
          </a:prstGeom>
        </p:spPr>
      </p:pic>
      <p:pic>
        <p:nvPicPr>
          <p:cNvPr id="2" name="Picture 1"/>
          <p:cNvPicPr>
            <a:picLocks noChangeAspect="1"/>
          </p:cNvPicPr>
          <p:nvPr/>
        </p:nvPicPr>
        <p:blipFill>
          <a:blip r:embed="rId4"/>
          <a:stretch>
            <a:fillRect/>
          </a:stretch>
        </p:blipFill>
        <p:spPr>
          <a:xfrm>
            <a:off x="3685564" y="296998"/>
            <a:ext cx="4733925" cy="762000"/>
          </a:xfrm>
          <a:prstGeom prst="rect">
            <a:avLst/>
          </a:prstGeom>
        </p:spPr>
      </p:pic>
    </p:spTree>
    <p:extLst>
      <p:ext uri="{BB962C8B-B14F-4D97-AF65-F5344CB8AC3E}">
        <p14:creationId xmlns:p14="http://schemas.microsoft.com/office/powerpoint/2010/main" val="15671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215"/>
          <a:stretch/>
        </p:blipFill>
        <p:spPr>
          <a:xfrm>
            <a:off x="322779" y="222852"/>
            <a:ext cx="11459497" cy="6857216"/>
          </a:xfrm>
          <a:prstGeom prst="rect">
            <a:avLst/>
          </a:prstGeom>
        </p:spPr>
      </p:pic>
      <p:sp>
        <p:nvSpPr>
          <p:cNvPr id="7" name="Rounded Rectangle 6"/>
          <p:cNvSpPr/>
          <p:nvPr/>
        </p:nvSpPr>
        <p:spPr>
          <a:xfrm>
            <a:off x="3304903" y="398598"/>
            <a:ext cx="7977614" cy="60615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b="1" dirty="0" smtClean="0">
              <a:solidFill>
                <a:schemeClr val="bg1"/>
              </a:solidFill>
            </a:endParaRPr>
          </a:p>
          <a:p>
            <a:r>
              <a:rPr lang="en-GB" sz="2000" b="1" i="1" dirty="0">
                <a:solidFill>
                  <a:schemeClr val="bg1"/>
                </a:solidFill>
                <a:latin typeface="+mj-lt"/>
              </a:rPr>
              <a:t>Apron Learning</a:t>
            </a:r>
          </a:p>
          <a:p>
            <a:pPr marL="285750" indent="-285750">
              <a:buFont typeface="Arial" panose="020B0604020202020204" pitchFamily="34" charset="0"/>
              <a:buChar char="•"/>
            </a:pPr>
            <a:r>
              <a:rPr lang="en-GB" sz="2000" dirty="0" smtClean="0">
                <a:solidFill>
                  <a:schemeClr val="bg1"/>
                </a:solidFill>
                <a:latin typeface="+mj-lt"/>
              </a:rPr>
              <a:t>Students </a:t>
            </a:r>
            <a:r>
              <a:rPr lang="en-GB" sz="2000" dirty="0">
                <a:solidFill>
                  <a:schemeClr val="bg1"/>
                </a:solidFill>
                <a:latin typeface="+mj-lt"/>
              </a:rPr>
              <a:t>independently research about a process/ topic/ case study and record their new learning on a piece of sugar paper (the research stage could be home learning</a:t>
            </a:r>
            <a:r>
              <a:rPr lang="en-GB" sz="2000" dirty="0" smtClean="0">
                <a:solidFill>
                  <a:schemeClr val="bg1"/>
                </a:solidFill>
                <a:latin typeface="+mj-lt"/>
              </a:rPr>
              <a:t>).</a:t>
            </a:r>
          </a:p>
          <a:p>
            <a:pPr marL="285750" indent="-285750">
              <a:buFont typeface="Arial" panose="020B0604020202020204" pitchFamily="34" charset="0"/>
              <a:buChar char="•"/>
            </a:pPr>
            <a:r>
              <a:rPr lang="en-GB" sz="2000" dirty="0" smtClean="0">
                <a:solidFill>
                  <a:schemeClr val="bg1"/>
                </a:solidFill>
                <a:latin typeface="+mj-lt"/>
              </a:rPr>
              <a:t> </a:t>
            </a:r>
            <a:r>
              <a:rPr lang="en-GB" sz="2000" dirty="0">
                <a:solidFill>
                  <a:schemeClr val="bg1"/>
                </a:solidFill>
                <a:latin typeface="+mj-lt"/>
              </a:rPr>
              <a:t>This paper is then turned into an apron by stapling a neck strap (I used off cuts from some old display paper). </a:t>
            </a:r>
            <a:endParaRPr lang="en-GB" sz="2000" dirty="0" smtClean="0">
              <a:solidFill>
                <a:schemeClr val="bg1"/>
              </a:solidFill>
              <a:latin typeface="+mj-lt"/>
            </a:endParaRPr>
          </a:p>
          <a:p>
            <a:pPr marL="285750" indent="-285750">
              <a:buFont typeface="Arial" panose="020B0604020202020204" pitchFamily="34" charset="0"/>
              <a:buChar char="•"/>
            </a:pPr>
            <a:r>
              <a:rPr lang="en-GB" sz="2000" dirty="0" smtClean="0">
                <a:solidFill>
                  <a:schemeClr val="bg1"/>
                </a:solidFill>
                <a:latin typeface="+mj-lt"/>
              </a:rPr>
              <a:t>The </a:t>
            </a:r>
            <a:r>
              <a:rPr lang="en-GB" sz="2000" dirty="0">
                <a:solidFill>
                  <a:schemeClr val="bg1"/>
                </a:solidFill>
                <a:latin typeface="+mj-lt"/>
              </a:rPr>
              <a:t>students travel around the room swapping new information or teaching each other. </a:t>
            </a:r>
            <a:endParaRPr lang="en-GB" sz="2000" dirty="0" smtClean="0">
              <a:solidFill>
                <a:schemeClr val="bg1"/>
              </a:solidFill>
              <a:latin typeface="+mj-lt"/>
            </a:endParaRPr>
          </a:p>
          <a:p>
            <a:pPr marL="285750" indent="-285750">
              <a:buFont typeface="Arial" panose="020B0604020202020204" pitchFamily="34" charset="0"/>
              <a:buChar char="•"/>
            </a:pPr>
            <a:r>
              <a:rPr lang="en-GB" sz="2000" dirty="0" smtClean="0">
                <a:solidFill>
                  <a:schemeClr val="bg1"/>
                </a:solidFill>
                <a:latin typeface="+mj-lt"/>
              </a:rPr>
              <a:t>This could be turned into a superhero cape…!</a:t>
            </a:r>
          </a:p>
          <a:p>
            <a:pPr marL="285750" indent="-285750">
              <a:buFont typeface="Arial" panose="020B0604020202020204" pitchFamily="34" charset="0"/>
              <a:buChar char="•"/>
            </a:pPr>
            <a:endParaRPr lang="en-GB" sz="2000"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sz="1600" b="1" dirty="0" smtClean="0">
              <a:solidFill>
                <a:schemeClr val="bg1"/>
              </a:solidFill>
            </a:endParaRPr>
          </a:p>
          <a:p>
            <a:endParaRPr lang="en-GB"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9" t="24223" r="629" b="999"/>
          <a:stretch/>
        </p:blipFill>
        <p:spPr>
          <a:xfrm>
            <a:off x="8269561" y="4127862"/>
            <a:ext cx="2763655" cy="2603076"/>
          </a:xfrm>
          <a:prstGeom prst="rect">
            <a:avLst/>
          </a:prstGeom>
        </p:spPr>
      </p:pic>
      <p:pic>
        <p:nvPicPr>
          <p:cNvPr id="3" name="Picture 2"/>
          <p:cNvPicPr>
            <a:picLocks noChangeAspect="1"/>
          </p:cNvPicPr>
          <p:nvPr/>
        </p:nvPicPr>
        <p:blipFill>
          <a:blip r:embed="rId4"/>
          <a:stretch>
            <a:fillRect/>
          </a:stretch>
        </p:blipFill>
        <p:spPr>
          <a:xfrm>
            <a:off x="6991928" y="398598"/>
            <a:ext cx="3858057" cy="962422"/>
          </a:xfrm>
          <a:prstGeom prst="rect">
            <a:avLst/>
          </a:prstGeom>
        </p:spPr>
      </p:pic>
    </p:spTree>
    <p:extLst>
      <p:ext uri="{BB962C8B-B14F-4D97-AF65-F5344CB8AC3E}">
        <p14:creationId xmlns:p14="http://schemas.microsoft.com/office/powerpoint/2010/main" val="135416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7517832200C4FA1F90E1710F25F95" ma:contentTypeVersion="14" ma:contentTypeDescription="Create a new document." ma:contentTypeScope="" ma:versionID="3253c41f9b0c459636beb78cb35c697d">
  <xsd:schema xmlns:xsd="http://www.w3.org/2001/XMLSchema" xmlns:xs="http://www.w3.org/2001/XMLSchema" xmlns:p="http://schemas.microsoft.com/office/2006/metadata/properties" xmlns:ns3="b79c1256-7b29-4548-950e-8940c3b912d0" xmlns:ns4="8e64eebd-ca18-44bb-bb83-139d464f67af" targetNamespace="http://schemas.microsoft.com/office/2006/metadata/properties" ma:root="true" ma:fieldsID="4a68181a12a481c12a84c26afb1e085a" ns3:_="" ns4:_="">
    <xsd:import namespace="b79c1256-7b29-4548-950e-8940c3b912d0"/>
    <xsd:import namespace="8e64eebd-ca18-44bb-bb83-139d464f67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c1256-7b29-4548-950e-8940c3b912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64eebd-ca18-44bb-bb83-139d464f67a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931E09-4DEE-447B-A8B3-724E3A260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c1256-7b29-4548-950e-8940c3b912d0"/>
    <ds:schemaRef ds:uri="8e64eebd-ca18-44bb-bb83-139d464f6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356016-78D8-4E30-B235-1EE5CF94AFCE}">
  <ds:schemaRefs>
    <ds:schemaRef ds:uri="http://schemas.microsoft.com/sharepoint/v3/contenttype/forms"/>
  </ds:schemaRefs>
</ds:datastoreItem>
</file>

<file path=customXml/itemProps3.xml><?xml version="1.0" encoding="utf-8"?>
<ds:datastoreItem xmlns:ds="http://schemas.openxmlformats.org/officeDocument/2006/customXml" ds:itemID="{6D29E6B8-B367-4D83-BE7D-B9CEE50B06FC}">
  <ds:schemaRefs>
    <ds:schemaRef ds:uri="http://schemas.microsoft.com/office/2006/metadata/properties"/>
    <ds:schemaRef ds:uri="http://purl.org/dc/elements/1.1/"/>
    <ds:schemaRef ds:uri="http://www.w3.org/XML/1998/namespace"/>
    <ds:schemaRef ds:uri="b79c1256-7b29-4548-950e-8940c3b912d0"/>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e64eebd-ca18-44bb-bb83-139d464f67a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123</TotalTime>
  <Words>680</Words>
  <Application>Microsoft Office PowerPoint</Application>
  <PresentationFormat>Widescreen</PresentationFormat>
  <Paragraphs>268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Rachel</dc:creator>
  <cp:lastModifiedBy>Long, Rachel</cp:lastModifiedBy>
  <cp:revision>20</cp:revision>
  <dcterms:created xsi:type="dcterms:W3CDTF">2018-11-22T13:27:41Z</dcterms:created>
  <dcterms:modified xsi:type="dcterms:W3CDTF">2021-11-27T07:27:47Z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0x01010056E7517832200C4FA1F90E1710F25F95</vt:lpwstr>
  </property>
</Properties>
</file>