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6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2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1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8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2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AA659-F4AA-4FF2-A869-7BAF29339245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F1B2-F37C-49FA-8378-795BFB327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8000" y="261256"/>
            <a:ext cx="5194741" cy="3683727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OpenDyslexic" panose="00000500000000000000" pitchFamily="50" charset="0"/>
              </a:rPr>
              <a:t>Thought for the Week</a:t>
            </a:r>
            <a:r>
              <a:rPr lang="en-GB" dirty="0" smtClean="0">
                <a:latin typeface="OpenDyslexic" panose="00000500000000000000" pitchFamily="50" charset="0"/>
              </a:rPr>
              <a:t/>
            </a:r>
            <a:br>
              <a:rPr lang="en-GB" dirty="0" smtClean="0">
                <a:latin typeface="OpenDyslexic" panose="00000500000000000000" pitchFamily="50" charset="0"/>
              </a:rPr>
            </a:br>
            <a:r>
              <a:rPr lang="en-GB" dirty="0" smtClean="0">
                <a:latin typeface="OpenDyslexic" panose="00000500000000000000" pitchFamily="50" charset="0"/>
              </a:rPr>
              <a:t>Hope</a:t>
            </a:r>
            <a:r>
              <a:rPr lang="en-GB" dirty="0" smtClean="0">
                <a:latin typeface="OpenDyslexic" panose="00000500000000000000" pitchFamily="50" charset="0"/>
              </a:rPr>
              <a:t/>
            </a:r>
            <a:br>
              <a:rPr lang="en-GB" dirty="0" smtClean="0">
                <a:latin typeface="OpenDyslexic" panose="00000500000000000000" pitchFamily="50" charset="0"/>
              </a:rPr>
            </a:br>
            <a:r>
              <a:rPr lang="en-GB" dirty="0" smtClean="0">
                <a:latin typeface="OpenDyslexic" panose="00000500000000000000" pitchFamily="50" charset="0"/>
              </a:rPr>
              <a:t/>
            </a:r>
            <a:br>
              <a:rPr lang="en-GB" dirty="0" smtClean="0">
                <a:latin typeface="OpenDyslexic" panose="00000500000000000000" pitchFamily="50" charset="0"/>
              </a:rPr>
            </a:br>
            <a:r>
              <a:rPr lang="en-GB" dirty="0" smtClean="0">
                <a:latin typeface="OpenDyslexic" panose="00000500000000000000" pitchFamily="50" charset="0"/>
              </a:rPr>
              <a:t>6</a:t>
            </a:r>
            <a:r>
              <a:rPr lang="en-GB" baseline="30000" dirty="0" smtClean="0">
                <a:latin typeface="OpenDyslexic" panose="00000500000000000000" pitchFamily="50" charset="0"/>
              </a:rPr>
              <a:t>th</a:t>
            </a:r>
            <a:r>
              <a:rPr lang="en-GB" dirty="0" smtClean="0">
                <a:latin typeface="OpenDyslexic" panose="00000500000000000000" pitchFamily="50" charset="0"/>
              </a:rPr>
              <a:t> April 2020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2810" y="4167050"/>
            <a:ext cx="4349931" cy="210999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#</a:t>
            </a:r>
            <a:r>
              <a:rPr lang="en-GB" dirty="0" err="1" smtClean="0">
                <a:latin typeface="OpenDyslexic" panose="00000500000000000000" pitchFamily="50" charset="0"/>
              </a:rPr>
              <a:t>staysafe</a:t>
            </a:r>
            <a:endParaRPr lang="en-GB" dirty="0" smtClean="0">
              <a:latin typeface="OpenDyslexic" panose="00000500000000000000" pitchFamily="50" charset="0"/>
            </a:endParaRPr>
          </a:p>
          <a:p>
            <a:r>
              <a:rPr lang="en-GB" dirty="0" smtClean="0">
                <a:latin typeface="OpenDyslexic" panose="00000500000000000000" pitchFamily="50" charset="0"/>
              </a:rPr>
              <a:t>#</a:t>
            </a:r>
            <a:r>
              <a:rPr lang="en-GB" dirty="0" err="1" smtClean="0">
                <a:latin typeface="OpenDyslexic" panose="00000500000000000000" pitchFamily="50" charset="0"/>
              </a:rPr>
              <a:t>stayhomesaveslives</a:t>
            </a:r>
            <a:endParaRPr lang="en-GB" dirty="0" smtClean="0">
              <a:latin typeface="OpenDyslexic" panose="00000500000000000000" pitchFamily="50" charset="0"/>
            </a:endParaRPr>
          </a:p>
          <a:p>
            <a:r>
              <a:rPr lang="en-GB" dirty="0" smtClean="0">
                <a:latin typeface="OpenDyslexic" panose="00000500000000000000" pitchFamily="50" charset="0"/>
              </a:rPr>
              <a:t>#</a:t>
            </a:r>
            <a:r>
              <a:rPr lang="en-GB" dirty="0" err="1" smtClean="0">
                <a:latin typeface="OpenDyslexic" panose="00000500000000000000" pitchFamily="50" charset="0"/>
              </a:rPr>
              <a:t>staypositive</a:t>
            </a:r>
            <a:endParaRPr lang="en-GB" dirty="0" smtClean="0">
              <a:latin typeface="OpenDyslexic" panose="00000500000000000000" pitchFamily="50" charset="0"/>
            </a:endParaRPr>
          </a:p>
          <a:p>
            <a:r>
              <a:rPr lang="en-GB" dirty="0" smtClean="0">
                <a:latin typeface="OpenDyslexic" panose="00000500000000000000" pitchFamily="50" charset="0"/>
              </a:rPr>
              <a:t>#</a:t>
            </a:r>
            <a:r>
              <a:rPr lang="en-GB" dirty="0" err="1" smtClean="0">
                <a:latin typeface="OpenDyslexic" panose="00000500000000000000" pitchFamily="50" charset="0"/>
              </a:rPr>
              <a:t>staystrong</a:t>
            </a:r>
            <a:endParaRPr lang="en-GB" dirty="0" smtClean="0">
              <a:latin typeface="OpenDyslexic" panose="00000500000000000000" pitchFamily="50" charset="0"/>
            </a:endParaRPr>
          </a:p>
          <a:p>
            <a:r>
              <a:rPr lang="en-GB" dirty="0" smtClean="0">
                <a:latin typeface="OpenDyslexic" panose="00000500000000000000" pitchFamily="50" charset="0"/>
              </a:rPr>
              <a:t>#</a:t>
            </a:r>
            <a:r>
              <a:rPr lang="en-GB" dirty="0" err="1" smtClean="0">
                <a:latin typeface="OpenDyslexic" panose="00000500000000000000" pitchFamily="50" charset="0"/>
              </a:rPr>
              <a:t>bekindtoyourself</a:t>
            </a:r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3" y="261256"/>
            <a:ext cx="3541668" cy="62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Hope 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1042"/>
            <a:ext cx="8358596" cy="5515702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latin typeface="OpenDyslexic" panose="00000500000000000000" pitchFamily="50" charset="0"/>
              </a:rPr>
              <a:t>We need hope now more than ever.</a:t>
            </a:r>
            <a:endParaRPr lang="en-GB" sz="1800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OpenDyslexic" panose="00000500000000000000" pitchFamily="50" charset="0"/>
              </a:rPr>
              <a:t>Hope </a:t>
            </a:r>
            <a:r>
              <a:rPr lang="en-GB" sz="1800" dirty="0">
                <a:latin typeface="OpenDyslexic" panose="00000500000000000000" pitchFamily="50" charset="0"/>
              </a:rPr>
              <a:t>helps </a:t>
            </a:r>
            <a:r>
              <a:rPr lang="en-GB" sz="1800" dirty="0" smtClean="0">
                <a:latin typeface="OpenDyslexic" panose="00000500000000000000" pitchFamily="50" charset="0"/>
              </a:rPr>
              <a:t>us to hold </a:t>
            </a:r>
            <a:r>
              <a:rPr lang="en-GB" sz="1800" dirty="0">
                <a:latin typeface="OpenDyslexic" panose="00000500000000000000" pitchFamily="50" charset="0"/>
              </a:rPr>
              <a:t>on to the possibility of change and the anticipation and wish that tomorrow will be better. </a:t>
            </a:r>
            <a:endParaRPr lang="en-GB" sz="1800" dirty="0" smtClean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OpenDyslexic" panose="00000500000000000000" pitchFamily="50" charset="0"/>
              </a:rPr>
              <a:t>When </a:t>
            </a:r>
            <a:r>
              <a:rPr lang="en-GB" sz="1800" dirty="0">
                <a:latin typeface="OpenDyslexic" panose="00000500000000000000" pitchFamily="50" charset="0"/>
              </a:rPr>
              <a:t>hope is present it can make the most difficult </a:t>
            </a:r>
            <a:r>
              <a:rPr lang="en-GB" sz="1800" dirty="0" smtClean="0">
                <a:latin typeface="OpenDyslexic" panose="00000500000000000000" pitchFamily="50" charset="0"/>
              </a:rPr>
              <a:t>situations </a:t>
            </a:r>
            <a:r>
              <a:rPr lang="en-GB" sz="1800" dirty="0">
                <a:latin typeface="OpenDyslexic" panose="00000500000000000000" pitchFamily="50" charset="0"/>
              </a:rPr>
              <a:t>feel manageable and survivable. …encourage </a:t>
            </a:r>
            <a:r>
              <a:rPr lang="en-GB" sz="1800" dirty="0" smtClean="0">
                <a:latin typeface="OpenDyslexic" panose="00000500000000000000" pitchFamily="50" charset="0"/>
              </a:rPr>
              <a:t>yourself and others to </a:t>
            </a:r>
            <a:r>
              <a:rPr lang="en-GB" sz="1800" dirty="0">
                <a:latin typeface="OpenDyslexic" panose="00000500000000000000" pitchFamily="50" charset="0"/>
              </a:rPr>
              <a:t>have aspirations and </a:t>
            </a:r>
            <a:r>
              <a:rPr lang="en-GB" sz="1800" dirty="0" smtClean="0">
                <a:latin typeface="OpenDyslexic" panose="00000500000000000000" pitchFamily="50" charset="0"/>
              </a:rPr>
              <a:t>dream </a:t>
            </a:r>
            <a:r>
              <a:rPr lang="en-GB" sz="1800" dirty="0">
                <a:latin typeface="OpenDyslexic" panose="00000500000000000000" pitchFamily="50" charset="0"/>
              </a:rPr>
              <a:t>about what would make </a:t>
            </a:r>
            <a:r>
              <a:rPr lang="en-GB" sz="1800" dirty="0" smtClean="0">
                <a:latin typeface="OpenDyslexic" panose="00000500000000000000" pitchFamily="50" charset="0"/>
              </a:rPr>
              <a:t>society </a:t>
            </a:r>
            <a:r>
              <a:rPr lang="en-GB" sz="1800" dirty="0">
                <a:latin typeface="OpenDyslexic" panose="00000500000000000000" pitchFamily="50" charset="0"/>
              </a:rPr>
              <a:t>a better </a:t>
            </a:r>
            <a:r>
              <a:rPr lang="en-GB" sz="1800" dirty="0" smtClean="0">
                <a:latin typeface="OpenDyslexic" panose="00000500000000000000" pitchFamily="50" charset="0"/>
              </a:rPr>
              <a:t>place when all of this is over.</a:t>
            </a:r>
            <a:endParaRPr lang="en-GB" sz="1800" dirty="0" smtClean="0">
              <a:latin typeface="OpenDyslexic" panose="00000500000000000000" pitchFamily="50" charset="0"/>
            </a:endParaRPr>
          </a:p>
          <a:p>
            <a:pPr marL="0" indent="0">
              <a:buNone/>
            </a:pPr>
            <a:endParaRPr lang="en-GB" sz="1800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sz="1800" dirty="0" smtClean="0">
                <a:latin typeface="OpenDyslexic" panose="00000500000000000000" pitchFamily="50" charset="0"/>
              </a:rPr>
              <a:t>Believing in this will help you build resilience so you can overcome anything that is thrown at you.</a:t>
            </a:r>
          </a:p>
          <a:p>
            <a:pPr marL="0" indent="0">
              <a:buNone/>
            </a:pPr>
            <a:endParaRPr lang="en-GB" sz="1800" b="1" u="sng" dirty="0">
              <a:latin typeface="OpenDyslexic" panose="00000500000000000000" pitchFamily="50" charset="0"/>
            </a:endParaRPr>
          </a:p>
          <a:p>
            <a:pPr marL="0" indent="0">
              <a:buNone/>
            </a:pPr>
            <a:r>
              <a:rPr lang="en-GB" sz="1800" b="1" i="1" dirty="0" smtClean="0">
                <a:latin typeface="OpenDyslexic" panose="00000500000000000000" pitchFamily="50" charset="0"/>
              </a:rPr>
              <a:t>You have power over your mind not outside events</a:t>
            </a:r>
          </a:p>
          <a:p>
            <a:pPr marL="0" indent="0">
              <a:buNone/>
            </a:pPr>
            <a:r>
              <a:rPr lang="en-GB" sz="1800" b="1" i="1" dirty="0" smtClean="0">
                <a:latin typeface="OpenDyslexic" panose="00000500000000000000" pitchFamily="50" charset="0"/>
              </a:rPr>
              <a:t>Realise this and you will find strength.</a:t>
            </a:r>
          </a:p>
          <a:p>
            <a:pPr marL="0" indent="0">
              <a:buNone/>
            </a:pPr>
            <a:r>
              <a:rPr lang="en-GB" sz="1800" b="1" u="sng" dirty="0" smtClean="0">
                <a:latin typeface="OpenDyslexic" panose="00000500000000000000" pitchFamily="50" charset="0"/>
              </a:rPr>
              <a:t>Marcus Aurelius </a:t>
            </a:r>
            <a:endParaRPr lang="en-GB" sz="2000" b="1" u="sng" dirty="0" smtClean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3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8805"/>
            <a:ext cx="78867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Hope Task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4368"/>
            <a:ext cx="7886700" cy="492787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OpenDyslexic" panose="00000500000000000000" pitchFamily="50" charset="0"/>
              </a:rPr>
              <a:t>On the next slide is your hope cloud.</a:t>
            </a:r>
          </a:p>
          <a:p>
            <a:r>
              <a:rPr lang="en-GB" sz="2000" dirty="0" smtClean="0">
                <a:latin typeface="OpenDyslexic" panose="00000500000000000000" pitchFamily="50" charset="0"/>
              </a:rPr>
              <a:t>Think </a:t>
            </a:r>
            <a:r>
              <a:rPr lang="en-GB" sz="2000" dirty="0">
                <a:latin typeface="OpenDyslexic" panose="00000500000000000000" pitchFamily="50" charset="0"/>
              </a:rPr>
              <a:t>about your dreams and hopes for the </a:t>
            </a:r>
            <a:r>
              <a:rPr lang="en-GB" sz="2000" dirty="0" smtClean="0">
                <a:latin typeface="OpenDyslexic" panose="00000500000000000000" pitchFamily="50" charset="0"/>
              </a:rPr>
              <a:t>next few months </a:t>
            </a:r>
            <a:r>
              <a:rPr lang="en-GB" sz="2000" dirty="0">
                <a:latin typeface="OpenDyslexic" panose="00000500000000000000" pitchFamily="50" charset="0"/>
              </a:rPr>
              <a:t>and write them </a:t>
            </a:r>
            <a:r>
              <a:rPr lang="en-GB" sz="2000" dirty="0" smtClean="0">
                <a:latin typeface="OpenDyslexic" panose="00000500000000000000" pitchFamily="50" charset="0"/>
              </a:rPr>
              <a:t>down on your hope cloud. </a:t>
            </a:r>
            <a:r>
              <a:rPr lang="en-GB" sz="2000" dirty="0">
                <a:latin typeface="OpenDyslexic" panose="00000500000000000000" pitchFamily="50" charset="0"/>
              </a:rPr>
              <a:t>They can be big or small, short-term or long-term</a:t>
            </a:r>
            <a:r>
              <a:rPr lang="en-GB" sz="2000" dirty="0" smtClean="0">
                <a:latin typeface="OpenDyslexic" panose="00000500000000000000" pitchFamily="50" charset="0"/>
              </a:rPr>
              <a:t>. </a:t>
            </a:r>
          </a:p>
          <a:p>
            <a:r>
              <a:rPr lang="en-GB" sz="2000" dirty="0" smtClean="0">
                <a:latin typeface="OpenDyslexic" panose="00000500000000000000" pitchFamily="50" charset="0"/>
              </a:rPr>
              <a:t> </a:t>
            </a:r>
            <a:r>
              <a:rPr lang="en-GB" sz="2000" dirty="0">
                <a:latin typeface="OpenDyslexic" panose="00000500000000000000" pitchFamily="50" charset="0"/>
              </a:rPr>
              <a:t>If you would like to share, </a:t>
            </a:r>
            <a:r>
              <a:rPr lang="en-GB" sz="2000" dirty="0" smtClean="0">
                <a:latin typeface="OpenDyslexic" panose="00000500000000000000" pitchFamily="50" charset="0"/>
              </a:rPr>
              <a:t>your </a:t>
            </a:r>
            <a:r>
              <a:rPr lang="en-GB" sz="2000" dirty="0">
                <a:latin typeface="OpenDyslexic" panose="00000500000000000000" pitchFamily="50" charset="0"/>
              </a:rPr>
              <a:t>dreams and hopes and why you chose </a:t>
            </a:r>
            <a:r>
              <a:rPr lang="en-GB" sz="2000" dirty="0" smtClean="0">
                <a:latin typeface="OpenDyslexic" panose="00000500000000000000" pitchFamily="50" charset="0"/>
              </a:rPr>
              <a:t>them</a:t>
            </a:r>
            <a:r>
              <a:rPr lang="en-GB" sz="2000" dirty="0">
                <a:latin typeface="OpenDyslexic" panose="00000500000000000000" pitchFamily="50" charset="0"/>
              </a:rPr>
              <a:t> </a:t>
            </a:r>
            <a:r>
              <a:rPr lang="en-GB" sz="2000" dirty="0" smtClean="0">
                <a:latin typeface="OpenDyslexic" panose="00000500000000000000" pitchFamily="50" charset="0"/>
              </a:rPr>
              <a:t>email us or tweet us @</a:t>
            </a:r>
            <a:r>
              <a:rPr lang="en-GB" sz="2000" dirty="0" err="1" smtClean="0">
                <a:latin typeface="OpenDyslexic" panose="00000500000000000000" pitchFamily="50" charset="0"/>
              </a:rPr>
              <a:t>wldhighschool</a:t>
            </a:r>
            <a:r>
              <a:rPr lang="en-GB" sz="2000" dirty="0" smtClean="0">
                <a:latin typeface="OpenDyslexic" panose="00000500000000000000" pitchFamily="50" charset="0"/>
              </a:rPr>
              <a:t> or @WLDPSHE</a:t>
            </a:r>
          </a:p>
          <a:p>
            <a:r>
              <a:rPr lang="en-GB" sz="2000" dirty="0" smtClean="0">
                <a:latin typeface="OpenDyslexic" panose="00000500000000000000" pitchFamily="50" charset="0"/>
              </a:rPr>
              <a:t>Also something to think about…Write </a:t>
            </a:r>
            <a:r>
              <a:rPr lang="en-GB" sz="2000" dirty="0">
                <a:latin typeface="OpenDyslexic" panose="00000500000000000000" pitchFamily="50" charset="0"/>
              </a:rPr>
              <a:t>one thing on your hope cloud that you will do to get closer to your dream and one person that you could ask for help. </a:t>
            </a:r>
            <a:endParaRPr lang="en-GB" sz="2000" dirty="0" smtClean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OpenDyslexic" panose="00000500000000000000" pitchFamily="50" charset="0"/>
              </a:rPr>
              <a:t>Have a lovely Easter break</a:t>
            </a:r>
            <a:endParaRPr lang="en-GB" sz="20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9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76" y="286749"/>
            <a:ext cx="78867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Hope Cloud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709476" y="1756004"/>
            <a:ext cx="7568292" cy="47623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1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231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OpenDyslexic</vt:lpstr>
      <vt:lpstr>Office Theme</vt:lpstr>
      <vt:lpstr>Thought for the Week Hope  6th April 2020</vt:lpstr>
      <vt:lpstr>Hope </vt:lpstr>
      <vt:lpstr>Hope Task</vt:lpstr>
      <vt:lpstr>Hope Cloud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for the Week Positivity  30th March 2020</dc:title>
  <dc:creator>Sweeney, Rebecca</dc:creator>
  <cp:lastModifiedBy>Sweeney, Rebecca</cp:lastModifiedBy>
  <cp:revision>16</cp:revision>
  <dcterms:created xsi:type="dcterms:W3CDTF">2020-03-29T12:41:24Z</dcterms:created>
  <dcterms:modified xsi:type="dcterms:W3CDTF">2020-04-05T12:39:45Z</dcterms:modified>
</cp:coreProperties>
</file>