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00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7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5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37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41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64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9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A465D-9873-4854-9B51-AEEC6B98E92B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88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652" y="4797152"/>
            <a:ext cx="6400800" cy="1752600"/>
          </a:xfrm>
        </p:spPr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668" y="1059921"/>
            <a:ext cx="8062664" cy="5437249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5948567" y="239380"/>
            <a:ext cx="2950096" cy="1584176"/>
          </a:xfrm>
          <a:prstGeom prst="wedgeEllipseCallout">
            <a:avLst>
              <a:gd name="adj1" fmla="val -63100"/>
              <a:gd name="adj2" fmla="val 546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atin typeface="OpenDyslexic" panose="00000500000000000000" pitchFamily="50" charset="0"/>
              </a:rPr>
              <a:t>What do you see…?</a:t>
            </a:r>
            <a:endParaRPr lang="en-GB" sz="2800" dirty="0">
              <a:latin typeface="OpenDyslexic" panose="00000500000000000000" pitchFamily="50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7544" y="5301208"/>
            <a:ext cx="2952328" cy="1248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atin typeface="OpenDyslexic" panose="00000500000000000000" pitchFamily="50" charset="0"/>
              </a:rPr>
              <a:t>Duck?</a:t>
            </a:r>
            <a:endParaRPr lang="en-GB" sz="2800" dirty="0">
              <a:latin typeface="OpenDyslexic" panose="00000500000000000000" pitchFamily="50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948567" y="5387863"/>
            <a:ext cx="2952328" cy="1248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atin typeface="OpenDyslexic" panose="00000500000000000000" pitchFamily="50" charset="0"/>
              </a:rPr>
              <a:t>Or rabbit?</a:t>
            </a:r>
            <a:endParaRPr lang="en-GB" sz="2800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2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11 Puzzling Optical Illusions and How They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4637"/>
            <a:ext cx="8712968" cy="606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0" y="5373216"/>
            <a:ext cx="8964488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OpenDyslexic" panose="00000500000000000000" pitchFamily="50" charset="0"/>
              </a:rPr>
              <a:t>Motion illusions, typically </a:t>
            </a:r>
            <a:r>
              <a:rPr lang="en-GB" b="1" dirty="0">
                <a:latin typeface="OpenDyslexic" panose="00000500000000000000" pitchFamily="50" charset="0"/>
              </a:rPr>
              <a:t>operate by presenting a pattern made up of high contrast </a:t>
            </a:r>
            <a:r>
              <a:rPr lang="en-GB" b="1" dirty="0" smtClean="0">
                <a:latin typeface="OpenDyslexic" panose="00000500000000000000" pitchFamily="50" charset="0"/>
              </a:rPr>
              <a:t>colours </a:t>
            </a:r>
            <a:r>
              <a:rPr lang="en-GB" b="1" dirty="0">
                <a:latin typeface="OpenDyslexic" panose="00000500000000000000" pitchFamily="50" charset="0"/>
              </a:rPr>
              <a:t>or tones. These contrasting aspects trigger different neural signals simultaneously, which results in a motion-detecting effect when no motion is actually present. </a:t>
            </a:r>
          </a:p>
        </p:txBody>
      </p:sp>
      <p:sp>
        <p:nvSpPr>
          <p:cNvPr id="6" name="Oval 5"/>
          <p:cNvSpPr/>
          <p:nvPr/>
        </p:nvSpPr>
        <p:spPr>
          <a:xfrm>
            <a:off x="107504" y="49059"/>
            <a:ext cx="2952328" cy="1248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OpenDyslexic" panose="00000500000000000000" pitchFamily="50" charset="0"/>
              </a:rPr>
              <a:t>Moving?</a:t>
            </a:r>
            <a:endParaRPr lang="en-GB" sz="3200" dirty="0">
              <a:latin typeface="OpenDyslexic" panose="00000500000000000000" pitchFamily="50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227293" y="5858"/>
            <a:ext cx="2952328" cy="1248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OpenDyslexic" panose="00000500000000000000" pitchFamily="50" charset="0"/>
              </a:rPr>
              <a:t>Not moving?</a:t>
            </a:r>
            <a:endParaRPr lang="en-GB" sz="3200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94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91558" y="443671"/>
            <a:ext cx="8760884" cy="4319988"/>
            <a:chOff x="191558" y="443671"/>
            <a:chExt cx="8760884" cy="4319988"/>
          </a:xfrm>
        </p:grpSpPr>
        <p:pic>
          <p:nvPicPr>
            <p:cNvPr id="5" name="Picture 2" descr="11 Puzzling Optical Illusions and How They Work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558" y="453868"/>
              <a:ext cx="8760884" cy="4309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4631962" y="443671"/>
              <a:ext cx="4320480" cy="43064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>
                  <a:latin typeface="OpenDyslexic" panose="00000500000000000000" pitchFamily="50" charset="0"/>
                </a:rPr>
                <a:t>Which line is longer: the horizontal line?  Or the vertical one?</a:t>
              </a:r>
              <a:endParaRPr lang="en-GB" sz="3600" dirty="0">
                <a:latin typeface="OpenDyslexic" panose="00000500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06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11 Puzzling Optical Illusions and How They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1337"/>
            <a:ext cx="8760884" cy="430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79512" y="4221088"/>
            <a:ext cx="8760884" cy="24482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OpenDyslexic" panose="00000500000000000000" pitchFamily="50" charset="0"/>
              </a:rPr>
              <a:t>Though most viewers perceive the vertical line as being longer, they're actually </a:t>
            </a:r>
            <a:r>
              <a:rPr lang="en-GB" sz="2000" b="1" u="sng" dirty="0">
                <a:solidFill>
                  <a:srgbClr val="FF0000"/>
                </a:solidFill>
                <a:latin typeface="OpenDyslexic" panose="00000500000000000000" pitchFamily="50" charset="0"/>
              </a:rPr>
              <a:t>both the same </a:t>
            </a:r>
            <a:r>
              <a:rPr lang="en-GB" sz="2000" b="1" u="sng" dirty="0" smtClean="0">
                <a:solidFill>
                  <a:srgbClr val="FF0000"/>
                </a:solidFill>
                <a:latin typeface="OpenDyslexic" panose="00000500000000000000" pitchFamily="50" charset="0"/>
              </a:rPr>
              <a:t>length</a:t>
            </a:r>
            <a:r>
              <a:rPr lang="en-GB" sz="2000" dirty="0" smtClean="0">
                <a:solidFill>
                  <a:schemeClr val="tx1"/>
                </a:solidFill>
                <a:latin typeface="OpenDyslexic" panose="00000500000000000000" pitchFamily="50" charset="0"/>
              </a:rPr>
              <a:t>.  Though </a:t>
            </a:r>
            <a:r>
              <a:rPr lang="en-GB" sz="2000" dirty="0">
                <a:solidFill>
                  <a:schemeClr val="tx1"/>
                </a:solidFill>
                <a:latin typeface="OpenDyslexic" panose="00000500000000000000" pitchFamily="50" charset="0"/>
              </a:rPr>
              <a:t>the exact cause of this phenomenon is not known, it has been suggested that the positioning of the vertical line triggers our depth perception - causing us to perceive the vertical line as being further away from us than the horizontal line, and thus longer. </a:t>
            </a:r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996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5656"/>
            <a:ext cx="8229600" cy="4650507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OpenDyslexic" panose="00000500000000000000" pitchFamily="50" charset="0"/>
              </a:rPr>
              <a:t>You will have each looked at those optical illusions and seen different things.  Which version is the ‘truth’?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134471" y="332656"/>
            <a:ext cx="2531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‘Truth’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1069" t="20543" r="45764" b="39098"/>
          <a:stretch/>
        </p:blipFill>
        <p:spPr>
          <a:xfrm>
            <a:off x="107504" y="3240261"/>
            <a:ext cx="6707088" cy="3525521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283968" y="4725144"/>
            <a:ext cx="648072" cy="277877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Callout 8"/>
          <p:cNvSpPr/>
          <p:nvPr/>
        </p:nvSpPr>
        <p:spPr>
          <a:xfrm>
            <a:off x="6012160" y="2636911"/>
            <a:ext cx="3131840" cy="3489251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OpenDyslexic" panose="00000500000000000000" pitchFamily="50" charset="0"/>
              </a:rPr>
              <a:t>Often people say, ‘tell the TRUTH’, or ‘be HONEST’.  This week, think about your own honesty and truth…</a:t>
            </a:r>
          </a:p>
          <a:p>
            <a:pPr algn="ctr"/>
            <a:endParaRPr lang="en-GB" sz="1600" dirty="0">
              <a:latin typeface="OpenDyslexic" panose="00000500000000000000" pitchFamily="50" charset="0"/>
            </a:endParaRPr>
          </a:p>
          <a:p>
            <a:pPr algn="ctr"/>
            <a:r>
              <a:rPr lang="en-GB" sz="1600" dirty="0" smtClean="0">
                <a:latin typeface="OpenDyslexic" panose="00000500000000000000" pitchFamily="50" charset="0"/>
              </a:rPr>
              <a:t>If you are HONEST, you are TRUE to yourself…</a:t>
            </a:r>
            <a:endParaRPr lang="en-GB" sz="1600" dirty="0">
              <a:latin typeface="OpenDyslexic" panose="00000500000000000000" pitchFamily="50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608004" y="3717032"/>
            <a:ext cx="1620180" cy="9361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85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196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OpenDyslexic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Walton-le-Dale Arts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longr</dc:creator>
  <cp:lastModifiedBy>R Long</cp:lastModifiedBy>
  <cp:revision>45</cp:revision>
  <dcterms:created xsi:type="dcterms:W3CDTF">2016-07-19T22:51:01Z</dcterms:created>
  <dcterms:modified xsi:type="dcterms:W3CDTF">2019-06-19T21:18:16Z</dcterms:modified>
</cp:coreProperties>
</file>