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58" r:id="rId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 Rachel" initials="LR" lastIdx="2" clrIdx="0">
    <p:extLst>
      <p:ext uri="{19B8F6BF-5375-455C-9EA6-DF929625EA0E}">
        <p15:presenceInfo xmlns:p15="http://schemas.microsoft.com/office/powerpoint/2012/main" userId="Long, Rach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68" autoAdjust="0"/>
    <p:restoredTop sz="94660"/>
  </p:normalViewPr>
  <p:slideViewPr>
    <p:cSldViewPr snapToGrid="0">
      <p:cViewPr varScale="1">
        <p:scale>
          <a:sx n="69" d="100"/>
          <a:sy n="69" d="100"/>
        </p:scale>
        <p:origin x="9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6T22:36:01.804" idx="1">
    <p:pos x="4347" y="1112"/>
    <p:text>Is this because we have been low-stakes quizzing prior learning?  Let's re-issue this question in a few weeks.</p:text>
    <p:extLst>
      <p:ext uri="{C676402C-5697-4E1C-873F-D02D1690AC5C}">
        <p15:threadingInfo xmlns:p15="http://schemas.microsoft.com/office/powerpoint/2012/main" timeZoneBias="-60"/>
      </p:ext>
    </p:extLst>
  </p:cm>
  <p:cm authorId="1" dt="2021-04-06T22:37:02.250" idx="2">
    <p:pos x="3007" y="998"/>
    <p:text>Compared with December as it was the last extended period of face-to-face teaching so provides a more realistic benchmark</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34E4D1-9BBB-4375-A124-3FE29B20C072}"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51009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34E4D1-9BBB-4375-A124-3FE29B20C072}"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79874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34E4D1-9BBB-4375-A124-3FE29B20C072}"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247663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34E4D1-9BBB-4375-A124-3FE29B20C072}"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173485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34E4D1-9BBB-4375-A124-3FE29B20C072}"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63790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34E4D1-9BBB-4375-A124-3FE29B20C072}"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69007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34E4D1-9BBB-4375-A124-3FE29B20C072}" type="datetimeFigureOut">
              <a:rPr lang="en-GB" smtClean="0"/>
              <a:t>07/04/2021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1101793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34E4D1-9BBB-4375-A124-3FE29B20C072}" type="datetimeFigureOut">
              <a:rPr lang="en-GB" smtClean="0"/>
              <a:t>07/04/2021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277011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4E4D1-9BBB-4375-A124-3FE29B20C072}" type="datetimeFigureOut">
              <a:rPr lang="en-GB" smtClean="0"/>
              <a:t>07/04/2021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3865598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E4D1-9BBB-4375-A124-3FE29B20C072}"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263013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E4D1-9BBB-4375-A124-3FE29B20C072}"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58F4C0-35C0-4980-964A-40BCF12C2758}" type="slidenum">
              <a:rPr lang="en-GB" smtClean="0"/>
              <a:t>‹#›</a:t>
            </a:fld>
            <a:endParaRPr lang="en-GB"/>
          </a:p>
        </p:txBody>
      </p:sp>
    </p:spTree>
    <p:extLst>
      <p:ext uri="{BB962C8B-B14F-4D97-AF65-F5344CB8AC3E}">
        <p14:creationId xmlns:p14="http://schemas.microsoft.com/office/powerpoint/2010/main" val="301241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4E4D1-9BBB-4375-A124-3FE29B20C072}" type="datetimeFigureOut">
              <a:rPr lang="en-GB" smtClean="0"/>
              <a:t>07/04/2021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8F4C0-35C0-4980-964A-40BCF12C2758}" type="slidenum">
              <a:rPr lang="en-GB" smtClean="0"/>
              <a:t>‹#›</a:t>
            </a:fld>
            <a:endParaRPr lang="en-GB"/>
          </a:p>
        </p:txBody>
      </p:sp>
    </p:spTree>
    <p:extLst>
      <p:ext uri="{BB962C8B-B14F-4D97-AF65-F5344CB8AC3E}">
        <p14:creationId xmlns:p14="http://schemas.microsoft.com/office/powerpoint/2010/main" val="349258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teams.microsoft.com/l/file/61A2AFBF-3CD4-49C8-BBCA-762D59F78F98?tenantId=e2c1c4a9-e444-46de-bc3b-a98c82527d33&amp;fileType=pptx&amp;objectUrl=https%3A%2F%2F8884150.sharepoint.com%2Fsites%2FWLDTeachers%2FShared%20Documents%2FCPD%2FCPD%20Library%2FLiteracy%2FReading%2FReading%20Quick%20Wins!.pptx&amp;baseUrl=https%3A%2F%2F8884150.sharepoint.com%2Fsites%2FWLDTeachers&amp;serviceName=teams&amp;threadId=19:89c1ff43480544169117ceb4e059d956@thread.skype&amp;groupId=334f6390-7bf8-4407-bcd2-d73698bc5d63" TargetMode="External"/><Relationship Id="rId11" Type="http://schemas.openxmlformats.org/officeDocument/2006/relationships/image" Target="../media/image5.jpeg"/><Relationship Id="rId5" Type="http://schemas.openxmlformats.org/officeDocument/2006/relationships/hyperlink" Target="https://teams.microsoft.com/l/file/7AB2F4AC-436E-49E9-88A5-CD6489E36D53?tenantId=e2c1c4a9-e444-46de-bc3b-a98c82527d33&amp;fileType=pptx&amp;objectUrl=https%3A%2F%2F8884150.sharepoint.com%2Fsites%2FWLDTeachers%2FShared%20Documents%2FCPD%2FCPD%20Library%2FLiteracy%2FReading%2FReciprocal%20Reading%20launch.pptx&amp;baseUrl=https%3A%2F%2F8884150.sharepoint.com%2Fsites%2FWLDTeachers&amp;serviceName=teams&amp;threadId=19:89c1ff43480544169117ceb4e059d956@thread.skype&amp;groupId=334f6390-7bf8-4407-bcd2-d73698bc5d63" TargetMode="External"/><Relationship Id="rId1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hyperlink" Target="https://teams.microsoft.com/l/file/C1ED1EDC-C7BC-4D46-BF16-4DC6B10F466A?tenantId=e2c1c4a9-e444-46de-bc3b-a98c82527d33&amp;fileType=pptx&amp;objectUrl=https%3A%2F%2F8884150.sharepoint.com%2Fsites%2FWLDTeachers%2FShared%20Documents%2FTeaching%20and%20Learning%2FLesson%20Planning%20Templates%2FWhole%20School%20Lesson%20Slides.pptx&amp;baseUrl=https%3A%2F%2F8884150.sharepoint.com%2Fsites%2FWLDTeachers&amp;serviceName=teams&amp;threadId=19:88af73d36e4e44118029bbd9832c463b@thread.skype&amp;groupId=334f6390-7bf8-4407-bcd2-d73698bc5d63" TargetMode="External"/><Relationship Id="rId9" Type="http://schemas.openxmlformats.org/officeDocument/2006/relationships/image" Target="../media/image3.png"/><Relationship Id="rId14" Type="http://schemas.openxmlformats.org/officeDocument/2006/relationships/hyperlink" Target="https://www.waltonledale.lancs.sch.uk/about-us/teaching-and-learni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comments" Target="../comments/commen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hyperlink" Target="https://teams.microsoft.com/l/file/93272FF6-FB66-4296-9519-096A5413547F?tenantId=e2c1c4a9-e444-46de-bc3b-a98c82527d33&amp;fileType=pptx&amp;objectUrl=https://8884150.sharepoint.com/sites/WLDTeachers/Shared%20Documents/Teaching%20and%20Learning/Top%20Tips%20in%20Two%20Minutes/2019-20/Dual%20Coding%20SMI.pptx&amp;baseUrl=https://8884150.sharepoint.com/sites/WLDTeachers&amp;serviceName=teams&amp;threadId=19:88af73d36e4e44118029bbd9832c463b@thread.skype&amp;groupId=334f6390-7bf8-4407-bcd2-d73698bc5d63" TargetMode="External"/><Relationship Id="rId13" Type="http://schemas.openxmlformats.org/officeDocument/2006/relationships/hyperlink" Target="https://www.teachingenglish.org.uk/article/graphic-organisers" TargetMode="External"/><Relationship Id="rId18" Type="http://schemas.openxmlformats.org/officeDocument/2006/relationships/hyperlink" Target="https://teams.microsoft.com/_#/school/files/CPD?threadId=19%3A89c1ff43480544169117ceb4e059d956%40thread.skype&amp;ctx=channel&amp;context=Understanding%2520and%2520Memory&amp;rootfolder=%252Fsites%252FWLDTeachers%252FShared%2520Documents%252FCPD%252FCPD%2520Library%252FUnderstanding%2520and%2520Memory" TargetMode="External"/><Relationship Id="rId3" Type="http://schemas.openxmlformats.org/officeDocument/2006/relationships/slideLayout" Target="../slideLayouts/slideLayout7.xml"/><Relationship Id="rId21" Type="http://schemas.openxmlformats.org/officeDocument/2006/relationships/hyperlink" Target="https://8884150.sharepoint.com/sites/WLDTeachers/Shared%20Documents/Teaching%20and%20Learning/Top%20Tips%20in%20Two%20Minutes/2018-19/Revision-Clock.pub" TargetMode="External"/><Relationship Id="rId7" Type="http://schemas.openxmlformats.org/officeDocument/2006/relationships/hyperlink" Target="https://teams.microsoft.com/_#/school/files/CPD?threadId=19%3A89c1ff43480544169117ceb4e059d956%40thread.skype&amp;ctx=channel&amp;context=Boys&amp;rootfolder=%252Fsites%252FWLDTeachers%252FShared%2520Documents%252FCPD%252FCPD%2520Library%252FBoys" TargetMode="External"/><Relationship Id="rId12" Type="http://schemas.openxmlformats.org/officeDocument/2006/relationships/hyperlink" Target="https://teams.microsoft.com/_#/school/files/CPD?threadId=19%3A89c1ff43480544169117ceb4e059d956%40thread.skype&amp;ctx=channel&amp;context=Mini%2520Whiteboards&amp;rootfolder=%252Fsites%252FWLDTeachers%252FShared%2520Documents%252FCPD%252FCPD%2520Library%252FFacilitating%2520Feedback%252FMini%2520Whiteboards" TargetMode="External"/><Relationship Id="rId17" Type="http://schemas.openxmlformats.org/officeDocument/2006/relationships/hyperlink" Target="https://fhesteachingandlearninghub.wordpress.com/2019/06/04/using-a-visualiser-to-provide-feedback-model-and-scaffold/" TargetMode="External"/><Relationship Id="rId2" Type="http://schemas.openxmlformats.org/officeDocument/2006/relationships/audio" Target="../media/media3.m4a"/><Relationship Id="rId16" Type="http://schemas.openxmlformats.org/officeDocument/2006/relationships/hyperlink" Target="https://teams.microsoft.com/l/file/A4D57E06-2737-4DFB-98B5-E76E672ECD24?tenantId=e2c1c4a9-e444-46de-bc3b-a98c82527d33&amp;fileType=pdf&amp;objectUrl=https://8884150.sharepoint.com/sites/WLDTeachers/Shared%20Documents/Teaching%20and%20Learning/2020-21/how-to-guides-%20Kat%20Howard.pdf&amp;baseUrl=https://8884150.sharepoint.com/sites/WLDTeachers&amp;serviceName=teams&amp;threadId=19:88af73d36e4e44118029bbd9832c463b@thread.skype&amp;groupId=334f6390-7bf8-4407-bcd2-d73698bc5d63" TargetMode="External"/><Relationship Id="rId20" Type="http://schemas.openxmlformats.org/officeDocument/2006/relationships/hyperlink" Target="https://teams.microsoft.com/_#/school/files/CPD?threadId=19%3A89c1ff43480544169117ceb4e059d956%40thread.skype&amp;ctx=channel&amp;context=Reading&amp;rootfolder=%252Fsites%252FWLDTeachers%252FShared%2520Documents%252FCPD%252FCPD%2520Library%252FLiteracy%252FReading" TargetMode="External"/><Relationship Id="rId1" Type="http://schemas.microsoft.com/office/2007/relationships/media" Target="../media/media3.m4a"/><Relationship Id="rId6" Type="http://schemas.openxmlformats.org/officeDocument/2006/relationships/hyperlink" Target="https://teams.microsoft.com/_#/school/files/CPD?threadId=19%3A89c1ff43480544169117ceb4e059d956%40thread.skype&amp;ctx=channel&amp;context=ClassCharts&amp;rootfolder=%252Fsites%252FWLDTeachers%252FShared%2520Documents%252FCPD%252F2020-21%252FClassCharts" TargetMode="External"/><Relationship Id="rId11" Type="http://schemas.openxmlformats.org/officeDocument/2006/relationships/hyperlink" Target="https://teams.microsoft.com/_#/school/files/CPD?threadId=19%3A89c1ff43480544169117ceb4e059d956%40thread.skype&amp;ctx=channel&amp;context=Facilitating%2520Feedback&amp;rootfolder=%252Fsites%252FWLDTeachers%252FShared%2520Documents%252FCPD%252FCPD%2520Library%252FFacilitating%2520Feedback" TargetMode="External"/><Relationship Id="rId5" Type="http://schemas.openxmlformats.org/officeDocument/2006/relationships/hyperlink" Target="https://teams.microsoft.com/l/file/BA65BB35-1897-4E08-B9F7-5500C52DDA05?tenantId=e2c1c4a9-e444-46de-bc3b-a98c82527d33&amp;fileType=pptx&amp;objectUrl=https://8884150.sharepoint.com/sites/WLDTeachers/Shared%20Documents/CPD/CPD%20Library/Literacy/Reading/Reciprocal%20Reading%20P%20and%20P%20Jan%2020.pptx&amp;baseUrl=https://8884150.sharepoint.com/sites/WLDTeachers&amp;serviceName=teams&amp;threadId=19:89c1ff43480544169117ceb4e059d956@thread.skype&amp;groupId=334f6390-7bf8-4407-bcd2-d73698bc5d63" TargetMode="External"/><Relationship Id="rId15" Type="http://schemas.openxmlformats.org/officeDocument/2006/relationships/hyperlink" Target="https://teams.microsoft.com/_#/school/files/CPD?threadId=19%3A89c1ff43480544169117ceb4e059d956%40thread.skype&amp;ctx=channel&amp;context=Exam%2520Technique&amp;rootfolder=%252Fsites%252FWLDTeachers%252FShared%2520Documents%252FCPD%252FCPD%2520Library%252FExam%2520Technique" TargetMode="External"/><Relationship Id="rId23" Type="http://schemas.openxmlformats.org/officeDocument/2006/relationships/image" Target="../media/image8.png"/><Relationship Id="rId10" Type="http://schemas.openxmlformats.org/officeDocument/2006/relationships/hyperlink" Target="https://teams.microsoft.com/_#/school/files/CPD?threadId=19%3A89c1ff43480544169117ceb4e059d956%40thread.skype&amp;ctx=channel&amp;context=Rosenshine%2520Masterclass%2520Booklets&amp;rootfolder=%252Fsites%252FWLDTeachers%252FShared%2520Documents%252FCPD%252FCPD%2520School%2520Closure%2520Summer%25" TargetMode="External"/><Relationship Id="rId19" Type="http://schemas.openxmlformats.org/officeDocument/2006/relationships/hyperlink" Target="https://teams.microsoft.com/_#/school/files/CPD?threadId=19%3A89c1ff43480544169117ceb4e059d956%40thread.skype&amp;ctx=channel&amp;context=Retrieval%2520Practice%2520-%2520Theory%2520and%2520Application&amp;rootfolder=%252Fsites%252FWLDTeachers%252FShared%2520Documents%252FCPD%252FCPD%2520Library%252FUnderstanding%2520and%2520Memory%252FRetrieval%2520Practice%2520-%2520Theory%2520and%2520Application" TargetMode="External"/><Relationship Id="rId4" Type="http://schemas.openxmlformats.org/officeDocument/2006/relationships/hyperlink" Target="https://teams.microsoft.com/_#/school/files/CPD?threadId=19%3A89c1ff43480544169117ceb4e059d956%40thread.skype&amp;ctx=channel&amp;context=Stretch%2520and%2520Challenge&amp;rootfolder=%252Fsites%252FWLDTeachers%252FShared%2520Documents%252FCPD%252FCPD%2520Library%252FStretch%2520and%2520Challenge" TargetMode="External"/><Relationship Id="rId9" Type="http://schemas.openxmlformats.org/officeDocument/2006/relationships/hyperlink" Target="https://mrdgrogan.wordpress.com/2020/08/23/micro-explanations/amp/?__twitter_impression=true" TargetMode="External"/><Relationship Id="rId14" Type="http://schemas.openxmlformats.org/officeDocument/2006/relationships/hyperlink" Target="https://mindmapsunleashed.com/10-really-cool-mind-mapping-examples-you-will-learn-from" TargetMode="External"/><Relationship Id="rId22" Type="http://schemas.openxmlformats.org/officeDocument/2006/relationships/hyperlink" Target="https://teams.microsoft.com/_#/school/files/CPD?threadId=19%3A89c1ff43480544169117ceb4e059d956%40thread.skype&amp;ctx=channel&amp;context=Vocabulary&amp;rootfolder=%252Fsites%252FWLDTeachers%252FShared%2520Documents%252FCPD%252FCPD%2520Library%252FLiteracy%252FVocabul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icon refle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725668457"/>
              </p:ext>
            </p:extLst>
          </p:nvPr>
        </p:nvGraphicFramePr>
        <p:xfrm>
          <a:off x="155575" y="785090"/>
          <a:ext cx="11860935" cy="6165079"/>
        </p:xfrm>
        <a:graphic>
          <a:graphicData uri="http://schemas.openxmlformats.org/drawingml/2006/table">
            <a:tbl>
              <a:tblPr firstRow="1" bandRow="1">
                <a:tableStyleId>{5C22544A-7EE6-4342-B048-85BDC9FD1C3A}</a:tableStyleId>
              </a:tblPr>
              <a:tblGrid>
                <a:gridCol w="3874165">
                  <a:extLst>
                    <a:ext uri="{9D8B030D-6E8A-4147-A177-3AD203B41FA5}">
                      <a16:colId xmlns:a16="http://schemas.microsoft.com/office/drawing/2014/main" val="8770589"/>
                    </a:ext>
                  </a:extLst>
                </a:gridCol>
                <a:gridCol w="3763925">
                  <a:extLst>
                    <a:ext uri="{9D8B030D-6E8A-4147-A177-3AD203B41FA5}">
                      <a16:colId xmlns:a16="http://schemas.microsoft.com/office/drawing/2014/main" val="3344089059"/>
                    </a:ext>
                  </a:extLst>
                </a:gridCol>
                <a:gridCol w="4222845">
                  <a:extLst>
                    <a:ext uri="{9D8B030D-6E8A-4147-A177-3AD203B41FA5}">
                      <a16:colId xmlns:a16="http://schemas.microsoft.com/office/drawing/2014/main" val="17366244"/>
                    </a:ext>
                  </a:extLst>
                </a:gridCol>
              </a:tblGrid>
              <a:tr h="541191">
                <a:tc>
                  <a:txBody>
                    <a:bodyPr/>
                    <a:lstStyle/>
                    <a:p>
                      <a:r>
                        <a:rPr lang="en-GB" sz="1600" dirty="0" smtClean="0">
                          <a:solidFill>
                            <a:schemeClr val="bg1"/>
                          </a:solidFill>
                        </a:rPr>
                        <a:t>Where are we now?</a:t>
                      </a:r>
                      <a:endParaRPr lang="en-GB" sz="1600" dirty="0">
                        <a:solidFill>
                          <a:schemeClr val="bg1"/>
                        </a:solidFill>
                      </a:endParaRP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bg1"/>
                          </a:solidFill>
                        </a:rPr>
                        <a:t>What</a:t>
                      </a:r>
                      <a:r>
                        <a:rPr lang="en-GB" sz="1600" baseline="0" dirty="0" smtClean="0">
                          <a:solidFill>
                            <a:schemeClr val="bg1"/>
                          </a:solidFill>
                        </a:rPr>
                        <a:t> was New for Spring 2?</a:t>
                      </a:r>
                      <a:endParaRPr lang="en-GB" sz="1600" dirty="0" smtClean="0">
                        <a:solidFill>
                          <a:schemeClr val="bg1"/>
                        </a:solidFill>
                      </a:endParaRPr>
                    </a:p>
                  </a:txBody>
                  <a:tcPr>
                    <a:solidFill>
                      <a:srgbClr val="002060"/>
                    </a:solidFill>
                  </a:tcPr>
                </a:tc>
                <a:tc>
                  <a:txBody>
                    <a:bodyPr/>
                    <a:lstStyle/>
                    <a:p>
                      <a:r>
                        <a:rPr lang="en-GB" sz="1600" dirty="0" smtClean="0">
                          <a:solidFill>
                            <a:schemeClr val="bg1"/>
                          </a:solidFill>
                        </a:rPr>
                        <a:t>Moving Forward into Summer 1?</a:t>
                      </a:r>
                      <a:endParaRPr lang="en-GB" sz="1600" dirty="0">
                        <a:solidFill>
                          <a:schemeClr val="bg1"/>
                        </a:solidFill>
                      </a:endParaRPr>
                    </a:p>
                  </a:txBody>
                  <a:tcPr>
                    <a:solidFill>
                      <a:srgbClr val="002060"/>
                    </a:solidFill>
                  </a:tcPr>
                </a:tc>
                <a:extLst>
                  <a:ext uri="{0D108BD9-81ED-4DB2-BD59-A6C34878D82A}">
                    <a16:rowId xmlns:a16="http://schemas.microsoft.com/office/drawing/2014/main" val="780689211"/>
                  </a:ext>
                </a:extLst>
              </a:tr>
              <a:tr h="2076907">
                <a:tc>
                  <a:txBody>
                    <a:bodyPr/>
                    <a:lstStyle/>
                    <a:p>
                      <a:pPr marL="171450" indent="-171450">
                        <a:buFont typeface="Arial" panose="020B0604020202020204" pitchFamily="34" charset="0"/>
                        <a:buChar char="•"/>
                      </a:pPr>
                      <a:r>
                        <a:rPr lang="en-GB" sz="1100" dirty="0" smtClean="0">
                          <a:latin typeface="+mj-lt"/>
                        </a:rPr>
                        <a:t>We are delivering</a:t>
                      </a:r>
                      <a:r>
                        <a:rPr lang="en-GB" sz="1100" baseline="0" dirty="0" smtClean="0">
                          <a:latin typeface="+mj-lt"/>
                        </a:rPr>
                        <a:t> blended learning to students in school and those isolating.  </a:t>
                      </a:r>
                      <a:r>
                        <a:rPr lang="en-GB" sz="1100" dirty="0" smtClean="0">
                          <a:latin typeface="+mj-lt"/>
                        </a:rPr>
                        <a:t>Students working at home</a:t>
                      </a:r>
                      <a:r>
                        <a:rPr lang="en-GB" sz="1100" baseline="0" dirty="0" smtClean="0">
                          <a:latin typeface="+mj-lt"/>
                        </a:rPr>
                        <a:t> can access the work synchronously and/or asynchronously. </a:t>
                      </a:r>
                    </a:p>
                    <a:p>
                      <a:pPr marL="171450" indent="-171450">
                        <a:buFont typeface="Arial" panose="020B0604020202020204" pitchFamily="34" charset="0"/>
                        <a:buChar char="•"/>
                      </a:pPr>
                      <a:r>
                        <a:rPr lang="en-GB" sz="1100" baseline="0" dirty="0" smtClean="0">
                          <a:latin typeface="+mj-lt"/>
                        </a:rPr>
                        <a:t>All stakeholders (staff, students and parents) have been given the opportunity to give their perspective of returning to face-to-face learning; all X code students (isolating) have also been surveyed.</a:t>
                      </a:r>
                    </a:p>
                    <a:p>
                      <a:pPr marL="171450" indent="-171450">
                        <a:buFont typeface="Arial" panose="020B0604020202020204" pitchFamily="34" charset="0"/>
                        <a:buChar char="•"/>
                      </a:pPr>
                      <a:r>
                        <a:rPr lang="en-GB" sz="1100" dirty="0" smtClean="0">
                          <a:latin typeface="+mj-lt"/>
                        </a:rPr>
                        <a:t>CPD</a:t>
                      </a:r>
                      <a:r>
                        <a:rPr lang="en-GB" sz="1100" baseline="0" dirty="0" smtClean="0">
                          <a:latin typeface="+mj-lt"/>
                        </a:rPr>
                        <a:t> has revolved around embedding reading strategies within departments (primarily focusing on Reading Warriors and Reading Quick Wins). Departments were asked to create resources as part of the Reading Day on 1</a:t>
                      </a:r>
                      <a:r>
                        <a:rPr lang="en-GB" sz="1100" baseline="30000" dirty="0" smtClean="0">
                          <a:latin typeface="+mj-lt"/>
                        </a:rPr>
                        <a:t>st</a:t>
                      </a:r>
                      <a:r>
                        <a:rPr lang="en-GB" sz="1100" baseline="0" dirty="0" smtClean="0">
                          <a:latin typeface="+mj-lt"/>
                        </a:rPr>
                        <a:t> March.</a:t>
                      </a:r>
                    </a:p>
                    <a:p>
                      <a:pPr marL="171450" indent="-171450">
                        <a:buFont typeface="Arial" panose="020B0604020202020204" pitchFamily="34" charset="0"/>
                        <a:buChar char="•"/>
                      </a:pPr>
                      <a:r>
                        <a:rPr lang="en-GB" sz="1100" baseline="0" dirty="0" smtClean="0">
                          <a:latin typeface="+mj-lt"/>
                        </a:rPr>
                        <a:t>CPD for new staff and trainees has continued.</a:t>
                      </a:r>
                    </a:p>
                    <a:p>
                      <a:pPr marL="0" indent="0">
                        <a:buFont typeface="Arial" panose="020B0604020202020204" pitchFamily="34" charset="0"/>
                        <a:buNone/>
                      </a:pPr>
                      <a:endParaRPr lang="en-GB" sz="1100" baseline="0" dirty="0" smtClean="0">
                        <a:latin typeface="+mj-lt"/>
                      </a:endParaRPr>
                    </a:p>
                  </a:txBody>
                  <a:tcPr/>
                </a:tc>
                <a:tc>
                  <a:txBody>
                    <a:bodyPr/>
                    <a:lstStyle/>
                    <a:p>
                      <a:pPr marL="171450" indent="-171450">
                        <a:buFont typeface="Arial" panose="020B0604020202020204" pitchFamily="34" charset="0"/>
                        <a:buChar char="•"/>
                      </a:pPr>
                      <a:r>
                        <a:rPr lang="en-GB" sz="1100" dirty="0" smtClean="0">
                          <a:latin typeface="+mj-lt"/>
                        </a:rPr>
                        <a:t>Blended learning</a:t>
                      </a:r>
                    </a:p>
                    <a:p>
                      <a:pPr marL="171450" indent="-171450">
                        <a:buFont typeface="Arial" panose="020B0604020202020204" pitchFamily="34" charset="0"/>
                        <a:buChar char="•"/>
                      </a:pPr>
                      <a:r>
                        <a:rPr lang="en-GB" sz="1100" baseline="0" dirty="0" smtClean="0">
                          <a:latin typeface="+mj-lt"/>
                        </a:rPr>
                        <a:t>Moved to setting work as Assignments although departments now have the choice as to whether to set work as Assignments or to save into Class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latin typeface="+mj-lt"/>
                        </a:rPr>
                        <a:t>Embedding Reading Warriors (Reciprocal Reading) within departments</a:t>
                      </a:r>
                    </a:p>
                    <a:p>
                      <a:pPr marL="171450" indent="-171450">
                        <a:buFont typeface="Arial" panose="020B0604020202020204" pitchFamily="34" charset="0"/>
                        <a:buChar char="•"/>
                      </a:pPr>
                      <a:r>
                        <a:rPr lang="en-GB" sz="1100" kern="1200" baseline="0" dirty="0" smtClean="0">
                          <a:solidFill>
                            <a:schemeClr val="dk1"/>
                          </a:solidFill>
                          <a:latin typeface="+mj-lt"/>
                          <a:ea typeface="+mn-ea"/>
                          <a:cs typeface="+mn-cs"/>
                        </a:rPr>
                        <a:t>A five-part lesson model was adopted across school to allow students to settle back into F2F learning quickly.</a:t>
                      </a:r>
                    </a:p>
                    <a:p>
                      <a:pPr marL="171450" indent="-171450">
                        <a:buFont typeface="Arial" panose="020B0604020202020204" pitchFamily="34" charset="0"/>
                        <a:buChar char="•"/>
                      </a:pPr>
                      <a:r>
                        <a:rPr lang="en-GB" sz="1100" kern="1200" baseline="0" dirty="0" smtClean="0">
                          <a:solidFill>
                            <a:schemeClr val="dk1"/>
                          </a:solidFill>
                          <a:latin typeface="+mj-lt"/>
                          <a:ea typeface="+mn-ea"/>
                          <a:cs typeface="+mn-cs"/>
                        </a:rPr>
                        <a:t>Homework approaches are currently being considered by departments as a means of whole-class intervention.</a:t>
                      </a:r>
                    </a:p>
                    <a:p>
                      <a:pPr marL="171450" indent="-171450">
                        <a:buFont typeface="Arial" panose="020B0604020202020204" pitchFamily="34" charset="0"/>
                        <a:buChar char="•"/>
                      </a:pPr>
                      <a:endParaRPr lang="en-GB" sz="1100" kern="1200" dirty="0" smtClean="0">
                        <a:solidFill>
                          <a:schemeClr val="dk1"/>
                        </a:solidFill>
                        <a:latin typeface="+mj-lt"/>
                        <a:ea typeface="+mn-ea"/>
                        <a:cs typeface="+mn-cs"/>
                      </a:endParaRPr>
                    </a:p>
                    <a:p>
                      <a:endParaRPr lang="en-GB" sz="1100" dirty="0">
                        <a:latin typeface="+mj-lt"/>
                      </a:endParaRPr>
                    </a:p>
                  </a:txBody>
                  <a:tcPr/>
                </a:tc>
                <a:tc>
                  <a:txBody>
                    <a:bodyPr/>
                    <a:lstStyle/>
                    <a:p>
                      <a:pPr marL="171450" indent="-171450">
                        <a:buFont typeface="Arial" panose="020B0604020202020204" pitchFamily="34" charset="0"/>
                        <a:buChar char="•"/>
                      </a:pPr>
                      <a:r>
                        <a:rPr lang="en-GB" sz="1100" dirty="0" smtClean="0">
                          <a:latin typeface="+mj-lt"/>
                        </a:rPr>
                        <a:t>Continue</a:t>
                      </a:r>
                      <a:r>
                        <a:rPr lang="en-GB" sz="1100" baseline="0" dirty="0" smtClean="0">
                          <a:latin typeface="+mj-lt"/>
                        </a:rPr>
                        <a:t> to develop blended learning provision</a:t>
                      </a:r>
                    </a:p>
                    <a:p>
                      <a:pPr marL="171450" indent="-171450">
                        <a:buFont typeface="Arial" panose="020B0604020202020204" pitchFamily="34" charset="0"/>
                        <a:buChar char="•"/>
                      </a:pPr>
                      <a:r>
                        <a:rPr lang="en-GB" sz="1100" kern="1200" baseline="0" dirty="0" smtClean="0">
                          <a:solidFill>
                            <a:schemeClr val="dk1"/>
                          </a:solidFill>
                          <a:latin typeface="+mn-lt"/>
                          <a:ea typeface="+mn-ea"/>
                          <a:cs typeface="+mn-cs"/>
                        </a:rPr>
                        <a:t>Quality assurance of T&amp;L</a:t>
                      </a:r>
                    </a:p>
                    <a:p>
                      <a:pPr marL="171450" indent="-171450">
                        <a:buFont typeface="Arial" panose="020B0604020202020204" pitchFamily="34" charset="0"/>
                        <a:buChar char="•"/>
                      </a:pPr>
                      <a:r>
                        <a:rPr lang="en-GB" sz="1100" kern="1200" baseline="0" dirty="0" smtClean="0">
                          <a:solidFill>
                            <a:schemeClr val="dk1"/>
                          </a:solidFill>
                          <a:latin typeface="+mn-lt"/>
                          <a:ea typeface="+mn-ea"/>
                          <a:cs typeface="+mn-cs"/>
                        </a:rPr>
                        <a:t>Teachers focused on gathering data and evidence to provide accurate centre assessed grades for Year 11</a:t>
                      </a:r>
                      <a:endParaRPr lang="en-GB" sz="1100" baseline="0" dirty="0" smtClean="0">
                        <a:latin typeface="+mj-lt"/>
                      </a:endParaRPr>
                    </a:p>
                    <a:p>
                      <a:pPr marL="0" indent="0">
                        <a:buFont typeface="Arial" panose="020B0604020202020204" pitchFamily="34" charset="0"/>
                        <a:buNone/>
                      </a:pPr>
                      <a:r>
                        <a:rPr lang="en-GB" sz="1100" b="1" i="1" baseline="0" dirty="0" smtClean="0">
                          <a:latin typeface="+mj-lt"/>
                        </a:rPr>
                        <a:t>CPD: </a:t>
                      </a:r>
                    </a:p>
                    <a:p>
                      <a:pPr marL="171450" indent="-171450">
                        <a:buFont typeface="Arial" panose="020B0604020202020204" pitchFamily="34" charset="0"/>
                        <a:buChar char="•"/>
                      </a:pPr>
                      <a:r>
                        <a:rPr lang="en-GB" sz="1100" baseline="0" dirty="0" smtClean="0">
                          <a:latin typeface="+mj-lt"/>
                        </a:rPr>
                        <a:t>Fill CPD ‘gaps’ identified through staff questionnaire</a:t>
                      </a:r>
                    </a:p>
                    <a:p>
                      <a:pPr marL="171450" indent="-171450">
                        <a:buFont typeface="Arial" panose="020B0604020202020204" pitchFamily="34" charset="0"/>
                        <a:buChar char="•"/>
                      </a:pPr>
                      <a:r>
                        <a:rPr lang="en-GB" sz="1100" baseline="0" dirty="0" smtClean="0">
                          <a:latin typeface="+mj-lt"/>
                        </a:rPr>
                        <a:t>Reading strategies (Quick Wins)</a:t>
                      </a:r>
                    </a:p>
                    <a:p>
                      <a:pPr marL="0" indent="0">
                        <a:buFont typeface="Arial" panose="020B0604020202020204" pitchFamily="34" charset="0"/>
                        <a:buNone/>
                      </a:pPr>
                      <a:r>
                        <a:rPr lang="en-GB" sz="1100" b="1" i="1" baseline="0" dirty="0" smtClean="0">
                          <a:latin typeface="+mj-lt"/>
                        </a:rPr>
                        <a:t>T&amp;L Priorities: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baseline="0" dirty="0" smtClean="0">
                          <a:solidFill>
                            <a:schemeClr val="dk1"/>
                          </a:solidFill>
                          <a:latin typeface="+mn-lt"/>
                          <a:ea typeface="+mn-ea"/>
                          <a:cs typeface="+mn-cs"/>
                        </a:rPr>
                        <a:t>A five-part lesson model was adopted across school to allow students to settle back into F2F learning quickly. 97% of staff felt that this helped learning; continue to use where appropriate.</a:t>
                      </a:r>
                      <a:endParaRPr lang="en-GB" sz="1100" baseline="0" dirty="0" smtClean="0">
                        <a:latin typeface="+mj-lt"/>
                      </a:endParaRPr>
                    </a:p>
                    <a:p>
                      <a:pPr marL="171450" indent="-171450">
                        <a:buFont typeface="Arial" panose="020B0604020202020204" pitchFamily="34" charset="0"/>
                        <a:buChar char="•"/>
                      </a:pPr>
                      <a:r>
                        <a:rPr lang="en-GB" sz="1100" baseline="0" dirty="0" smtClean="0">
                          <a:latin typeface="+mj-lt"/>
                        </a:rPr>
                        <a:t>Continue to embed Reciprocal Reading (Reading Warriors) in departments and also Reading Quick Wins.</a:t>
                      </a:r>
                    </a:p>
                    <a:p>
                      <a:pPr marL="171450" indent="-171450">
                        <a:buFont typeface="Arial" panose="020B0604020202020204" pitchFamily="34" charset="0"/>
                        <a:buChar char="•"/>
                      </a:pPr>
                      <a:r>
                        <a:rPr lang="en-GB" sz="1100" baseline="0" dirty="0" smtClean="0">
                          <a:latin typeface="+mj-lt"/>
                        </a:rPr>
                        <a:t>Promote reading at every opportunity within all subject areas</a:t>
                      </a:r>
                    </a:p>
                    <a:p>
                      <a:pPr marL="171450" indent="-171450">
                        <a:buFont typeface="Arial" panose="020B0604020202020204" pitchFamily="34" charset="0"/>
                        <a:buChar char="•"/>
                      </a:pPr>
                      <a:r>
                        <a:rPr lang="en-GB" sz="1100" baseline="0" dirty="0" smtClean="0">
                          <a:latin typeface="+mj-lt"/>
                        </a:rPr>
                        <a:t>Make use of reading age data provided by JWI</a:t>
                      </a:r>
                    </a:p>
                  </a:txBody>
                  <a:tcPr/>
                </a:tc>
                <a:extLst>
                  <a:ext uri="{0D108BD9-81ED-4DB2-BD59-A6C34878D82A}">
                    <a16:rowId xmlns:a16="http://schemas.microsoft.com/office/drawing/2014/main" val="2320360797"/>
                  </a:ext>
                </a:extLst>
              </a:tr>
              <a:tr h="442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rPr>
                        <a:t>Teacher</a:t>
                      </a:r>
                      <a:r>
                        <a:rPr lang="en-GB" sz="1600" b="1" baseline="0" dirty="0" smtClean="0">
                          <a:solidFill>
                            <a:schemeClr val="bg1"/>
                          </a:solidFill>
                        </a:rPr>
                        <a:t> Voice Activity</a:t>
                      </a:r>
                      <a:endParaRPr lang="en-GB" sz="1600" b="1" dirty="0" smtClean="0">
                        <a:solidFill>
                          <a:schemeClr val="bg1"/>
                        </a:solidFill>
                      </a:endParaRP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rPr>
                        <a:t>Student Voice Activity </a:t>
                      </a:r>
                    </a:p>
                  </a:txBody>
                  <a:tcPr>
                    <a:solidFill>
                      <a:srgbClr val="002060"/>
                    </a:solidFill>
                  </a:tcPr>
                </a:tc>
                <a:tc>
                  <a:txBody>
                    <a:bodyPr/>
                    <a:lstStyle/>
                    <a:p>
                      <a:r>
                        <a:rPr lang="en-GB" sz="1600" b="1" dirty="0" smtClean="0">
                          <a:solidFill>
                            <a:schemeClr val="bg1"/>
                          </a:solidFill>
                        </a:rPr>
                        <a:t>Parent Voice Activity</a:t>
                      </a:r>
                      <a:endParaRPr lang="en-GB" sz="1600" b="1" dirty="0">
                        <a:solidFill>
                          <a:schemeClr val="bg1"/>
                        </a:solidFill>
                      </a:endParaRPr>
                    </a:p>
                  </a:txBody>
                  <a:tcPr>
                    <a:solidFill>
                      <a:srgbClr val="002060"/>
                    </a:solidFill>
                  </a:tcPr>
                </a:tc>
                <a:extLst>
                  <a:ext uri="{0D108BD9-81ED-4DB2-BD59-A6C34878D82A}">
                    <a16:rowId xmlns:a16="http://schemas.microsoft.com/office/drawing/2014/main" val="2887699274"/>
                  </a:ext>
                </a:extLst>
              </a:tr>
              <a:tr h="2575365">
                <a:tc>
                  <a:txBody>
                    <a:bodyPr/>
                    <a:lstStyle/>
                    <a:p>
                      <a:pPr marL="0" indent="0">
                        <a:buFont typeface="Arial" panose="020B0604020202020204" pitchFamily="34" charset="0"/>
                        <a:buNone/>
                      </a:pPr>
                      <a:r>
                        <a:rPr lang="en-GB" sz="1100" b="1" dirty="0" smtClean="0">
                          <a:solidFill>
                            <a:srgbClr val="C00000"/>
                          </a:solidFill>
                          <a:latin typeface="+mj-lt"/>
                        </a:rPr>
                        <a:t>32 responses </a:t>
                      </a:r>
                      <a:r>
                        <a:rPr lang="en-GB" sz="1100" b="1" kern="1200" dirty="0" smtClean="0">
                          <a:solidFill>
                            <a:srgbClr val="C00000"/>
                          </a:solidFill>
                          <a:latin typeface="+mj-lt"/>
                          <a:ea typeface="+mn-ea"/>
                          <a:cs typeface="+mn-cs"/>
                        </a:rPr>
                        <a:t>(similar</a:t>
                      </a:r>
                      <a:r>
                        <a:rPr lang="en-GB" sz="1100" b="1" kern="1200" baseline="0" dirty="0" smtClean="0">
                          <a:solidFill>
                            <a:srgbClr val="C00000"/>
                          </a:solidFill>
                          <a:latin typeface="+mj-lt"/>
                          <a:ea typeface="+mn-ea"/>
                          <a:cs typeface="+mn-cs"/>
                        </a:rPr>
                        <a:t> number of responses in </a:t>
                      </a:r>
                      <a:r>
                        <a:rPr lang="en-GB" sz="1100" b="1" kern="1200" dirty="0" smtClean="0">
                          <a:solidFill>
                            <a:srgbClr val="C00000"/>
                          </a:solidFill>
                          <a:latin typeface="+mj-lt"/>
                          <a:ea typeface="+mn-ea"/>
                          <a:cs typeface="+mn-cs"/>
                        </a:rPr>
                        <a:t>February)</a:t>
                      </a:r>
                      <a:endParaRPr lang="en-GB" sz="1100" b="1" dirty="0" smtClean="0">
                        <a:solidFill>
                          <a:srgbClr val="C00000"/>
                        </a:solidFill>
                        <a:latin typeface="+mj-lt"/>
                      </a:endParaRPr>
                    </a:p>
                    <a:p>
                      <a:pPr marL="171450" indent="-171450">
                        <a:buFont typeface="Arial" panose="020B0604020202020204" pitchFamily="34" charset="0"/>
                        <a:buChar char="•"/>
                      </a:pPr>
                      <a:r>
                        <a:rPr lang="en-GB" sz="1100" b="1" dirty="0" smtClean="0">
                          <a:solidFill>
                            <a:srgbClr val="0070C0"/>
                          </a:solidFill>
                          <a:latin typeface="+mj-lt"/>
                        </a:rPr>
                        <a:t>62%</a:t>
                      </a:r>
                      <a:r>
                        <a:rPr lang="en-GB" sz="1100" b="0" dirty="0" smtClean="0">
                          <a:latin typeface="+mj-lt"/>
                        </a:rPr>
                        <a:t> </a:t>
                      </a:r>
                      <a:r>
                        <a:rPr lang="en-GB" sz="1100" b="0" baseline="0" dirty="0" smtClean="0">
                          <a:latin typeface="+mj-lt"/>
                        </a:rPr>
                        <a:t>- now using the </a:t>
                      </a:r>
                      <a:r>
                        <a:rPr lang="en-GB" sz="1100" b="0" baseline="0" dirty="0" smtClean="0">
                          <a:latin typeface="+mj-lt"/>
                          <a:hlinkClick r:id="rId4"/>
                        </a:rPr>
                        <a:t>whole-school planning PPT</a:t>
                      </a:r>
                      <a:endParaRPr lang="en-GB" sz="1100" b="0" baseline="0" dirty="0" smtClean="0">
                        <a:latin typeface="+mj-lt"/>
                      </a:endParaRPr>
                    </a:p>
                    <a:p>
                      <a:pPr marL="171450" indent="-171450">
                        <a:buFont typeface="Arial" panose="020B0604020202020204" pitchFamily="34" charset="0"/>
                        <a:buChar char="•"/>
                      </a:pPr>
                      <a:r>
                        <a:rPr lang="en-GB" sz="1100" b="1" baseline="0" dirty="0" smtClean="0">
                          <a:solidFill>
                            <a:srgbClr val="0070C0"/>
                          </a:solidFill>
                          <a:latin typeface="+mj-lt"/>
                        </a:rPr>
                        <a:t>97% </a:t>
                      </a:r>
                      <a:r>
                        <a:rPr lang="en-GB" sz="1100" b="0" baseline="0" dirty="0" smtClean="0">
                          <a:latin typeface="+mj-lt"/>
                        </a:rPr>
                        <a:t>- feel that the consistent 5-part lesson helped students to settle back into their learning effectively</a:t>
                      </a:r>
                    </a:p>
                    <a:p>
                      <a:pPr marL="171450" indent="-171450">
                        <a:buFont typeface="Arial" panose="020B0604020202020204" pitchFamily="34" charset="0"/>
                        <a:buChar char="•"/>
                      </a:pPr>
                      <a:r>
                        <a:rPr lang="en-GB" sz="1100" b="1" baseline="0" dirty="0" smtClean="0">
                          <a:solidFill>
                            <a:srgbClr val="0070C0"/>
                          </a:solidFill>
                          <a:latin typeface="+mj-lt"/>
                        </a:rPr>
                        <a:t>53%</a:t>
                      </a:r>
                      <a:r>
                        <a:rPr lang="en-GB" sz="1100" b="0" baseline="0" dirty="0" smtClean="0">
                          <a:latin typeface="+mj-lt"/>
                        </a:rPr>
                        <a:t> - have delivered a Reading Warriors lesson (of the 47% that hadn’t, the opportunity had not yet arisen)</a:t>
                      </a:r>
                    </a:p>
                    <a:p>
                      <a:pPr marL="171450" indent="-171450">
                        <a:buFont typeface="Arial" panose="020B0604020202020204" pitchFamily="34" charset="0"/>
                        <a:buChar char="•"/>
                      </a:pPr>
                      <a:r>
                        <a:rPr lang="en-GB" sz="1100" b="1" baseline="0" dirty="0" smtClean="0">
                          <a:solidFill>
                            <a:srgbClr val="0070C0"/>
                          </a:solidFill>
                          <a:latin typeface="+mj-lt"/>
                        </a:rPr>
                        <a:t>88%</a:t>
                      </a:r>
                      <a:r>
                        <a:rPr lang="en-GB" sz="1100" b="0" baseline="0" dirty="0" smtClean="0">
                          <a:latin typeface="+mj-lt"/>
                        </a:rPr>
                        <a:t> - explicitly and regularly teaching tier 3 words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baseline="0" dirty="0" smtClean="0">
                          <a:solidFill>
                            <a:srgbClr val="0070C0"/>
                          </a:solidFill>
                          <a:latin typeface="+mj-lt"/>
                        </a:rPr>
                        <a:t>78%</a:t>
                      </a:r>
                      <a:r>
                        <a:rPr lang="en-GB" sz="1100" b="0" baseline="0" dirty="0" smtClean="0">
                          <a:latin typeface="+mj-lt"/>
                        </a:rPr>
                        <a:t> - </a:t>
                      </a:r>
                      <a:r>
                        <a:rPr lang="en-GB" sz="1100" b="0" kern="1200" baseline="0" dirty="0" smtClean="0">
                          <a:solidFill>
                            <a:schemeClr val="dk1"/>
                          </a:solidFill>
                          <a:latin typeface="+mj-lt"/>
                          <a:ea typeface="+mn-ea"/>
                          <a:cs typeface="+mn-cs"/>
                        </a:rPr>
                        <a:t>explicitly and regularly teaching tier 2 words</a:t>
                      </a:r>
                      <a:endParaRPr lang="en-GB" sz="1100" b="0" baseline="0" dirty="0" smtClean="0">
                        <a:latin typeface="+mj-lt"/>
                      </a:endParaRPr>
                    </a:p>
                    <a:p>
                      <a:pPr marL="171450" indent="-171450">
                        <a:buFont typeface="Arial" panose="020B0604020202020204" pitchFamily="34" charset="0"/>
                        <a:buChar char="•"/>
                      </a:pPr>
                      <a:r>
                        <a:rPr lang="en-GB" sz="1100" b="1" baseline="0" dirty="0" smtClean="0">
                          <a:solidFill>
                            <a:srgbClr val="0070C0"/>
                          </a:solidFill>
                          <a:latin typeface="+mj-lt"/>
                        </a:rPr>
                        <a:t>75%</a:t>
                      </a:r>
                      <a:r>
                        <a:rPr lang="en-GB" sz="1100" b="0" baseline="0" dirty="0" smtClean="0">
                          <a:latin typeface="+mj-lt"/>
                        </a:rPr>
                        <a:t> - using a </a:t>
                      </a:r>
                      <a:r>
                        <a:rPr lang="en-GB" sz="1100" b="0" baseline="0" dirty="0" err="1" smtClean="0">
                          <a:latin typeface="+mj-lt"/>
                        </a:rPr>
                        <a:t>visualiser</a:t>
                      </a:r>
                      <a:r>
                        <a:rPr lang="en-GB" sz="1100" b="0" baseline="0" dirty="0" smtClean="0">
                          <a:latin typeface="+mj-lt"/>
                        </a:rPr>
                        <a:t> to model and scaffold</a:t>
                      </a:r>
                    </a:p>
                    <a:p>
                      <a:pPr marL="171450" indent="-171450">
                        <a:buFont typeface="Arial" panose="020B0604020202020204" pitchFamily="34" charset="0"/>
                        <a:buChar char="•"/>
                      </a:pPr>
                      <a:r>
                        <a:rPr lang="en-GB" sz="1100" b="1" baseline="0" dirty="0" smtClean="0">
                          <a:solidFill>
                            <a:srgbClr val="0070C0"/>
                          </a:solidFill>
                          <a:latin typeface="+mj-lt"/>
                        </a:rPr>
                        <a:t>88%</a:t>
                      </a:r>
                      <a:r>
                        <a:rPr lang="en-GB" sz="1100" b="0" baseline="0" dirty="0" smtClean="0">
                          <a:latin typeface="+mj-lt"/>
                        </a:rPr>
                        <a:t> - familiar with latest T&amp;L Toolkit</a:t>
                      </a:r>
                    </a:p>
                    <a:p>
                      <a:pPr marL="171450" indent="-171450">
                        <a:buFont typeface="Arial" panose="020B0604020202020204" pitchFamily="34" charset="0"/>
                        <a:buChar char="•"/>
                      </a:pPr>
                      <a:r>
                        <a:rPr lang="en-GB" sz="1100" b="1" baseline="0" dirty="0" smtClean="0">
                          <a:solidFill>
                            <a:srgbClr val="0070C0"/>
                          </a:solidFill>
                          <a:latin typeface="+mj-lt"/>
                        </a:rPr>
                        <a:t>88 </a:t>
                      </a:r>
                      <a:r>
                        <a:rPr lang="en-GB" sz="1100" b="0" baseline="0" dirty="0" smtClean="0">
                          <a:latin typeface="+mj-lt"/>
                        </a:rPr>
                        <a:t>–feel &gt;/= as confident in their teaching since returning to face to face teaching in March</a:t>
                      </a:r>
                      <a:endParaRPr lang="en-GB" sz="1100" dirty="0" smtClean="0">
                        <a:latin typeface="+mj-lt"/>
                      </a:endParaRPr>
                    </a:p>
                    <a:p>
                      <a:r>
                        <a:rPr lang="en-GB" sz="1100" dirty="0" smtClean="0">
                          <a:latin typeface="+mj-lt"/>
                        </a:rPr>
                        <a:t>Overall,</a:t>
                      </a:r>
                      <a:r>
                        <a:rPr lang="en-GB" sz="1100" baseline="0" dirty="0" smtClean="0">
                          <a:latin typeface="+mj-lt"/>
                        </a:rPr>
                        <a:t> the focus on reading is coming through but now needs to be embedded (i.e. </a:t>
                      </a:r>
                      <a:r>
                        <a:rPr lang="en-GB" sz="1100" baseline="0" dirty="0" smtClean="0">
                          <a:latin typeface="+mj-lt"/>
                          <a:hlinkClick r:id="rId5"/>
                        </a:rPr>
                        <a:t>Reading Warriors</a:t>
                      </a:r>
                      <a:r>
                        <a:rPr lang="en-GB" sz="1100" baseline="0" dirty="0" smtClean="0">
                          <a:latin typeface="+mj-lt"/>
                        </a:rPr>
                        <a:t>, </a:t>
                      </a:r>
                      <a:r>
                        <a:rPr lang="en-GB" sz="1100" baseline="0" dirty="0" smtClean="0">
                          <a:latin typeface="+mj-lt"/>
                          <a:hlinkClick r:id="rId6"/>
                        </a:rPr>
                        <a:t>Quick Wins).</a:t>
                      </a:r>
                      <a:endParaRPr lang="en-GB" sz="1100" dirty="0" smtClean="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smtClean="0">
                          <a:solidFill>
                            <a:srgbClr val="C00000"/>
                          </a:solidFill>
                          <a:latin typeface="+mj-lt"/>
                        </a:rPr>
                        <a:t>69 responses (similar</a:t>
                      </a:r>
                      <a:r>
                        <a:rPr lang="en-GB" sz="1100" b="1" baseline="0" dirty="0" smtClean="0">
                          <a:solidFill>
                            <a:srgbClr val="C00000"/>
                          </a:solidFill>
                          <a:latin typeface="+mj-lt"/>
                        </a:rPr>
                        <a:t> number of responses in </a:t>
                      </a:r>
                      <a:r>
                        <a:rPr lang="en-GB" sz="1100" b="1" dirty="0" smtClean="0">
                          <a:solidFill>
                            <a:srgbClr val="C00000"/>
                          </a:solidFill>
                          <a:latin typeface="+mj-lt"/>
                        </a:rPr>
                        <a:t>February)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smtClean="0">
                          <a:latin typeface="+mj-lt"/>
                        </a:rPr>
                        <a:t>Majority</a:t>
                      </a:r>
                      <a:r>
                        <a:rPr lang="en-GB" sz="1100" baseline="0" dirty="0" smtClean="0">
                          <a:latin typeface="+mj-lt"/>
                        </a:rPr>
                        <a:t> of responses were from Year 9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latin typeface="+mj-lt"/>
                        </a:rPr>
                        <a:t>Fewest responses from Year 10 (only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smtClean="0">
                          <a:latin typeface="+mj-lt"/>
                        </a:rPr>
                        <a:t>Vocabulary</a:t>
                      </a:r>
                      <a:r>
                        <a:rPr lang="en-GB" sz="1100" baseline="0" dirty="0" smtClean="0">
                          <a:latin typeface="+mj-lt"/>
                        </a:rPr>
                        <a:t> continues to be taught, explicitly and regularly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err="1" smtClean="0">
                          <a:latin typeface="+mj-lt"/>
                        </a:rPr>
                        <a:t>Visualisers</a:t>
                      </a:r>
                      <a:r>
                        <a:rPr lang="en-GB" sz="1100" baseline="0" dirty="0" smtClean="0">
                          <a:latin typeface="+mj-lt"/>
                        </a:rPr>
                        <a:t> are being used more frequently to model and scaffold extended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latin typeface="+mj-lt"/>
                        </a:rPr>
                        <a:t>Some students continue to access Teams each week; a significant number do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latin typeface="+mj-lt"/>
                        </a:rPr>
                        <a:t>Almost half-of students do not feel confident enough to share their work with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baseline="0" dirty="0" smtClean="0">
                          <a:solidFill>
                            <a:srgbClr val="0070C0"/>
                          </a:solidFill>
                          <a:latin typeface="+mj-lt"/>
                        </a:rPr>
                        <a:t>50% </a:t>
                      </a:r>
                      <a:r>
                        <a:rPr lang="en-GB" sz="1100" baseline="0" dirty="0" smtClean="0">
                          <a:latin typeface="+mj-lt"/>
                        </a:rPr>
                        <a:t>of our students are not currently reading a book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aseline="0" dirty="0" smtClean="0">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aseline="0" dirty="0" smtClean="0">
                        <a:latin typeface="+mj-lt"/>
                      </a:endParaRPr>
                    </a:p>
                  </a:txBody>
                  <a:tcPr/>
                </a:tc>
                <a:tc>
                  <a:txBody>
                    <a:bodyPr/>
                    <a:lstStyle/>
                    <a:p>
                      <a:pPr marL="0" indent="0">
                        <a:buFont typeface="Arial" panose="020B0604020202020204" pitchFamily="34" charset="0"/>
                        <a:buNone/>
                      </a:pPr>
                      <a:r>
                        <a:rPr lang="en-GB" sz="1100" b="1" dirty="0" smtClean="0">
                          <a:solidFill>
                            <a:srgbClr val="C00000"/>
                          </a:solidFill>
                          <a:latin typeface="+mj-lt"/>
                        </a:rPr>
                        <a:t>9 responses</a:t>
                      </a:r>
                    </a:p>
                    <a:p>
                      <a:pPr marL="0" indent="0">
                        <a:buFont typeface="Arial" panose="020B0604020202020204" pitchFamily="34" charset="0"/>
                        <a:buNone/>
                      </a:pPr>
                      <a:r>
                        <a:rPr lang="en-GB" sz="1100" b="1" dirty="0" smtClean="0">
                          <a:latin typeface="+mj-lt"/>
                        </a:rPr>
                        <a:t>Purpose:</a:t>
                      </a:r>
                      <a:r>
                        <a:rPr lang="en-GB" sz="1100" b="1" baseline="0" dirty="0" smtClean="0">
                          <a:latin typeface="+mj-lt"/>
                        </a:rPr>
                        <a:t> </a:t>
                      </a:r>
                      <a:r>
                        <a:rPr lang="en-GB" sz="1100" kern="1200" baseline="0" dirty="0" smtClean="0">
                          <a:solidFill>
                            <a:schemeClr val="dk1"/>
                          </a:solidFill>
                          <a:latin typeface="+mn-lt"/>
                          <a:ea typeface="+mn-ea"/>
                          <a:cs typeface="+mn-cs"/>
                        </a:rPr>
                        <a:t>general gauge of their perceptions of their child’s return to face-to-face learning.  Difficult to compare with like-for-like questions asked since January as the focus is different. </a:t>
                      </a:r>
                      <a:endParaRPr lang="en-GB" sz="1100" b="1" dirty="0" smtClean="0">
                        <a:latin typeface="+mj-lt"/>
                      </a:endParaRPr>
                    </a:p>
                    <a:p>
                      <a:pPr marL="0" indent="0">
                        <a:buFont typeface="Arial" panose="020B0604020202020204" pitchFamily="34" charset="0"/>
                        <a:buNone/>
                      </a:pPr>
                      <a:endParaRPr lang="en-GB" sz="1100" b="0" baseline="0" dirty="0" smtClean="0">
                        <a:latin typeface="+mj-lt"/>
                      </a:endParaRPr>
                    </a:p>
                    <a:p>
                      <a:pPr marL="0" indent="0">
                        <a:buFont typeface="Arial" panose="020B0604020202020204" pitchFamily="34" charset="0"/>
                        <a:buNone/>
                      </a:pPr>
                      <a:r>
                        <a:rPr lang="en-GB" sz="1100" b="0" baseline="0" dirty="0" smtClean="0">
                          <a:latin typeface="+mj-lt"/>
                        </a:rPr>
                        <a:t>Parents generally feel that their children were happy to return to school; face-coverings are a potential source of anxiety. Parents were asked about the support that their child has received since returning to school.  They were also asked about their child’s reading habits as well as potential co-curricular activities.  </a:t>
                      </a:r>
                      <a:endParaRPr lang="en-GB" sz="1100" baseline="0" dirty="0" smtClean="0">
                        <a:latin typeface="+mj-lt"/>
                      </a:endParaRPr>
                    </a:p>
                    <a:p>
                      <a:pPr marL="0" indent="0">
                        <a:buFont typeface="Arial" panose="020B0604020202020204" pitchFamily="34" charset="0"/>
                        <a:buNone/>
                      </a:pPr>
                      <a:endParaRPr lang="en-GB" sz="1100" dirty="0">
                        <a:latin typeface="+mj-lt"/>
                      </a:endParaRPr>
                    </a:p>
                  </a:txBody>
                  <a:tcPr/>
                </a:tc>
                <a:extLst>
                  <a:ext uri="{0D108BD9-81ED-4DB2-BD59-A6C34878D82A}">
                    <a16:rowId xmlns:a16="http://schemas.microsoft.com/office/drawing/2014/main" val="1230077303"/>
                  </a:ext>
                </a:extLst>
              </a:tr>
            </a:tbl>
          </a:graphicData>
        </a:graphic>
      </p:graphicFrame>
      <p:sp>
        <p:nvSpPr>
          <p:cNvPr id="9" name="Rounded Rectangle 8"/>
          <p:cNvSpPr/>
          <p:nvPr/>
        </p:nvSpPr>
        <p:spPr>
          <a:xfrm>
            <a:off x="155574" y="48357"/>
            <a:ext cx="11860935" cy="69272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smtClean="0">
                <a:solidFill>
                  <a:schemeClr val="bg1"/>
                </a:solidFill>
              </a:rPr>
              <a:t>Teaching and Learning: Improvement Dashboard – Spring Term 2</a:t>
            </a:r>
            <a:endParaRPr lang="en-GB" sz="2400" b="1" i="1" dirty="0">
              <a:solidFill>
                <a:schemeClr val="bg1"/>
              </a:solidFill>
            </a:endParaRPr>
          </a:p>
        </p:txBody>
      </p:sp>
      <p:pic>
        <p:nvPicPr>
          <p:cNvPr id="8" name="Picture 7"/>
          <p:cNvPicPr>
            <a:picLocks noChangeAspect="1"/>
          </p:cNvPicPr>
          <p:nvPr/>
        </p:nvPicPr>
        <p:blipFill>
          <a:blip r:embed="rId7"/>
          <a:stretch>
            <a:fillRect/>
          </a:stretch>
        </p:blipFill>
        <p:spPr>
          <a:xfrm>
            <a:off x="11363938" y="95737"/>
            <a:ext cx="554253" cy="554253"/>
          </a:xfrm>
          <a:prstGeom prst="rect">
            <a:avLst/>
          </a:prstGeom>
        </p:spPr>
      </p:pic>
      <p:sp>
        <p:nvSpPr>
          <p:cNvPr id="10" name="Rounded Rectangle 9"/>
          <p:cNvSpPr/>
          <p:nvPr/>
        </p:nvSpPr>
        <p:spPr>
          <a:xfrm>
            <a:off x="7506682" y="6219469"/>
            <a:ext cx="4568456" cy="57539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CPD FOCUS: Embedding Reciprocal Reading strategies (Reading Warriors, Quick Wins and building students’ confidence in reading aloud)</a:t>
            </a:r>
            <a:endParaRPr lang="en-GB" sz="1400" b="1" dirty="0"/>
          </a:p>
        </p:txBody>
      </p:sp>
      <p:pic>
        <p:nvPicPr>
          <p:cNvPr id="1026" name="Picture 2" descr="Image result for icon where are we no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1102" y="544480"/>
            <a:ext cx="704843" cy="933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con announcment"/>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98410" y="562192"/>
            <a:ext cx="836902" cy="836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con moving forward"/>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9138" y="589537"/>
            <a:ext cx="1016000" cy="9333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con voice"/>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b="12132"/>
          <a:stretch/>
        </p:blipFill>
        <p:spPr bwMode="auto">
          <a:xfrm>
            <a:off x="3407963" y="3885405"/>
            <a:ext cx="525836" cy="499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con parent"/>
          <p:cNvPicPr>
            <a:picLocks noChangeAspect="1" noChangeArrowheads="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6186" y="3814412"/>
            <a:ext cx="640992" cy="640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icon student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67088" y="3931232"/>
            <a:ext cx="800100" cy="54933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p:cNvPr>
          <p:cNvSpPr/>
          <p:nvPr/>
        </p:nvSpPr>
        <p:spPr>
          <a:xfrm>
            <a:off x="155573" y="160338"/>
            <a:ext cx="1723761" cy="518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200" b="1" i="1" dirty="0" smtClean="0">
                <a:solidFill>
                  <a:srgbClr val="C00000"/>
                </a:solidFill>
              </a:rPr>
              <a:t>Previous T&amp;L Updates</a:t>
            </a:r>
            <a:endParaRPr lang="en-GB" sz="1200" b="1" i="1" dirty="0">
              <a:solidFill>
                <a:srgbClr val="C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4442687"/>
      </p:ext>
    </p:extLst>
  </p:cSld>
  <p:clrMapOvr>
    <a:masterClrMapping/>
  </p:clrMapOvr>
  <mc:AlternateContent xmlns:mc="http://schemas.openxmlformats.org/markup-compatibility/2006">
    <mc:Choice xmlns:p14="http://schemas.microsoft.com/office/powerpoint/2010/main" Requires="p14">
      <p:transition spd="slow" p14:dur="2000" advTm="404463"/>
    </mc:Choice>
    <mc:Fallback>
      <p:transition spd="slow" advTm="404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04342471"/>
              </p:ext>
            </p:extLst>
          </p:nvPr>
        </p:nvGraphicFramePr>
        <p:xfrm>
          <a:off x="106947" y="142149"/>
          <a:ext cx="11943882" cy="6691794"/>
        </p:xfrm>
        <a:graphic>
          <a:graphicData uri="http://schemas.openxmlformats.org/drawingml/2006/table">
            <a:tbl>
              <a:tblPr firstRow="1" bandRow="1">
                <a:tableStyleId>{5C22544A-7EE6-4342-B048-85BDC9FD1C3A}</a:tableStyleId>
              </a:tblPr>
              <a:tblGrid>
                <a:gridCol w="3795202">
                  <a:extLst>
                    <a:ext uri="{9D8B030D-6E8A-4147-A177-3AD203B41FA5}">
                      <a16:colId xmlns:a16="http://schemas.microsoft.com/office/drawing/2014/main" val="3114208407"/>
                    </a:ext>
                  </a:extLst>
                </a:gridCol>
                <a:gridCol w="4082902">
                  <a:extLst>
                    <a:ext uri="{9D8B030D-6E8A-4147-A177-3AD203B41FA5}">
                      <a16:colId xmlns:a16="http://schemas.microsoft.com/office/drawing/2014/main" val="3111252301"/>
                    </a:ext>
                  </a:extLst>
                </a:gridCol>
                <a:gridCol w="4065778">
                  <a:extLst>
                    <a:ext uri="{9D8B030D-6E8A-4147-A177-3AD203B41FA5}">
                      <a16:colId xmlns:a16="http://schemas.microsoft.com/office/drawing/2014/main" val="2154689345"/>
                    </a:ext>
                  </a:extLst>
                </a:gridCol>
              </a:tblGrid>
              <a:tr h="489114">
                <a:tc>
                  <a:txBody>
                    <a:bodyPr/>
                    <a:lstStyle/>
                    <a:p>
                      <a:pPr algn="ctr"/>
                      <a:r>
                        <a:rPr lang="en-GB" dirty="0" smtClean="0"/>
                        <a:t>Staff</a:t>
                      </a:r>
                      <a:r>
                        <a:rPr lang="en-GB" baseline="0" dirty="0" smtClean="0"/>
                        <a:t> (32)</a:t>
                      </a:r>
                      <a:endParaRPr lang="en-GB" dirty="0"/>
                    </a:p>
                  </a:txBody>
                  <a:tcPr/>
                </a:tc>
                <a:tc>
                  <a:txBody>
                    <a:bodyPr/>
                    <a:lstStyle/>
                    <a:p>
                      <a:pPr algn="ctr"/>
                      <a:r>
                        <a:rPr lang="en-GB" dirty="0" smtClean="0"/>
                        <a:t>Students </a:t>
                      </a:r>
                      <a:r>
                        <a:rPr lang="en-GB" sz="1200" dirty="0" smtClean="0"/>
                        <a:t>(69: 5xYr7, 9xYr8; 37xYr9; 3xYr10; 15xYr11 )</a:t>
                      </a:r>
                      <a:endParaRPr lang="en-GB" sz="1200" dirty="0"/>
                    </a:p>
                  </a:txBody>
                  <a:tcPr/>
                </a:tc>
                <a:tc>
                  <a:txBody>
                    <a:bodyPr/>
                    <a:lstStyle/>
                    <a:p>
                      <a:pPr algn="ctr"/>
                      <a:r>
                        <a:rPr lang="en-GB" dirty="0" smtClean="0"/>
                        <a:t>Parents/Carers (9/16)</a:t>
                      </a:r>
                      <a:endParaRPr lang="en-GB" dirty="0"/>
                    </a:p>
                  </a:txBody>
                  <a:tcPr/>
                </a:tc>
                <a:extLst>
                  <a:ext uri="{0D108BD9-81ED-4DB2-BD59-A6C34878D82A}">
                    <a16:rowId xmlns:a16="http://schemas.microsoft.com/office/drawing/2014/main" val="2968977389"/>
                  </a:ext>
                </a:extLst>
              </a:tr>
              <a:tr h="6024718">
                <a:tc>
                  <a:txBody>
                    <a:bodyPr/>
                    <a:lstStyle/>
                    <a:p>
                      <a:r>
                        <a:rPr lang="en-GB" sz="1200" b="1" i="1" baseline="0" dirty="0" smtClean="0">
                          <a:solidFill>
                            <a:srgbClr val="C00000"/>
                          </a:solidFill>
                        </a:rPr>
                        <a:t>Tips for settling students back into face-to-face learning:</a:t>
                      </a:r>
                    </a:p>
                    <a:p>
                      <a:pPr marL="285750" indent="-285750">
                        <a:buFont typeface="Arial" panose="020B0604020202020204" pitchFamily="34" charset="0"/>
                        <a:buChar char="•"/>
                      </a:pPr>
                      <a:r>
                        <a:rPr lang="en-GB" sz="1200" baseline="0" dirty="0" smtClean="0"/>
                        <a:t>Extra demonstrations, routines, consistency</a:t>
                      </a:r>
                    </a:p>
                    <a:p>
                      <a:pPr marL="285750" indent="-285750">
                        <a:buFont typeface="Arial" panose="020B0604020202020204" pitchFamily="34" charset="0"/>
                        <a:buChar char="•"/>
                      </a:pPr>
                      <a:r>
                        <a:rPr lang="en-GB" sz="1200" baseline="0" dirty="0" smtClean="0"/>
                        <a:t>Be accepting and calm</a:t>
                      </a:r>
                    </a:p>
                    <a:p>
                      <a:pPr marL="285750" indent="-285750">
                        <a:buFont typeface="Arial" panose="020B0604020202020204" pitchFamily="34" charset="0"/>
                        <a:buChar char="•"/>
                      </a:pPr>
                      <a:r>
                        <a:rPr lang="en-GB" sz="1200" baseline="0" dirty="0" smtClean="0"/>
                        <a:t>Preparation</a:t>
                      </a:r>
                    </a:p>
                    <a:p>
                      <a:pPr marL="285750" indent="-285750">
                        <a:buFont typeface="Arial" panose="020B0604020202020204" pitchFamily="34" charset="0"/>
                        <a:buChar char="•"/>
                      </a:pPr>
                      <a:r>
                        <a:rPr lang="en-GB" sz="1200" baseline="0" dirty="0" smtClean="0"/>
                        <a:t>Mutual respect</a:t>
                      </a:r>
                    </a:p>
                    <a:p>
                      <a:pPr marL="285750" indent="-285750">
                        <a:buFont typeface="Arial" panose="020B0604020202020204" pitchFamily="34" charset="0"/>
                        <a:buChar char="•"/>
                      </a:pPr>
                      <a:r>
                        <a:rPr lang="en-GB" sz="1200" baseline="0" dirty="0" smtClean="0"/>
                        <a:t>One-step-at-a-time approach.</a:t>
                      </a:r>
                    </a:p>
                    <a:p>
                      <a:pPr marL="285750" indent="-285750">
                        <a:buFont typeface="Arial" panose="020B0604020202020204" pitchFamily="34" charset="0"/>
                        <a:buChar char="•"/>
                      </a:pPr>
                      <a:r>
                        <a:rPr lang="en-GB" sz="1200" baseline="0" dirty="0" smtClean="0"/>
                        <a:t>Climate of success and praise</a:t>
                      </a:r>
                    </a:p>
                    <a:p>
                      <a:pPr marL="285750" indent="-285750">
                        <a:buFont typeface="Arial" panose="020B0604020202020204" pitchFamily="34" charset="0"/>
                        <a:buChar char="•"/>
                      </a:pPr>
                      <a:r>
                        <a:rPr lang="en-GB" sz="1200" baseline="0" dirty="0" smtClean="0"/>
                        <a:t>Entry and exit routines</a:t>
                      </a:r>
                    </a:p>
                    <a:p>
                      <a:pPr marL="285750" indent="-285750">
                        <a:buFont typeface="Arial" panose="020B0604020202020204" pitchFamily="34" charset="0"/>
                        <a:buChar char="•"/>
                      </a:pPr>
                      <a:r>
                        <a:rPr lang="en-GB" sz="1200" baseline="0" dirty="0" smtClean="0"/>
                        <a:t>Expectations – consistent (Basics, equipment </a:t>
                      </a:r>
                      <a:r>
                        <a:rPr lang="en-GB" sz="1200" baseline="0" dirty="0" err="1" smtClean="0"/>
                        <a:t>etc</a:t>
                      </a:r>
                      <a:r>
                        <a:rPr lang="en-GB" sz="1200" baseline="0" dirty="0" smtClean="0"/>
                        <a:t>)</a:t>
                      </a:r>
                    </a:p>
                    <a:p>
                      <a:pPr marL="285750" indent="-285750">
                        <a:buFont typeface="Arial" panose="020B0604020202020204" pitchFamily="34" charset="0"/>
                        <a:buChar char="•"/>
                      </a:pPr>
                      <a:r>
                        <a:rPr lang="en-GB" sz="1200" baseline="0" dirty="0" smtClean="0"/>
                        <a:t>Positive contact with home</a:t>
                      </a:r>
                    </a:p>
                    <a:p>
                      <a:endParaRPr lang="en-GB" sz="1200" baseline="0" dirty="0" smtClean="0"/>
                    </a:p>
                    <a:p>
                      <a:r>
                        <a:rPr lang="en-GB" sz="1200" b="1" i="1" baseline="0" dirty="0" smtClean="0">
                          <a:solidFill>
                            <a:srgbClr val="C00000"/>
                          </a:solidFill>
                        </a:rPr>
                        <a:t>CPD Gaps</a:t>
                      </a:r>
                    </a:p>
                    <a:p>
                      <a:pPr marL="285750" indent="-285750">
                        <a:buFont typeface="Arial" panose="020B0604020202020204" pitchFamily="34" charset="0"/>
                        <a:buChar char="•"/>
                      </a:pPr>
                      <a:r>
                        <a:rPr lang="en-GB" sz="1200" baseline="0" dirty="0" err="1" smtClean="0"/>
                        <a:t>Visualisers</a:t>
                      </a:r>
                      <a:endParaRPr lang="en-GB" sz="1200" baseline="0" dirty="0" smtClean="0"/>
                    </a:p>
                    <a:p>
                      <a:pPr marL="285750" indent="-285750">
                        <a:buFont typeface="Arial" panose="020B0604020202020204" pitchFamily="34" charset="0"/>
                        <a:buChar char="•"/>
                      </a:pPr>
                      <a:r>
                        <a:rPr lang="en-GB" sz="1200" baseline="0" dirty="0" smtClean="0"/>
                        <a:t>BENQ screens</a:t>
                      </a:r>
                    </a:p>
                    <a:p>
                      <a:pPr marL="285750" indent="-285750">
                        <a:buFont typeface="Arial" panose="020B0604020202020204" pitchFamily="34" charset="0"/>
                        <a:buChar char="•"/>
                      </a:pPr>
                      <a:r>
                        <a:rPr lang="en-GB" sz="1200" baseline="0" dirty="0" smtClean="0"/>
                        <a:t>Reading Warriors</a:t>
                      </a:r>
                    </a:p>
                    <a:p>
                      <a:pPr marL="0" indent="0">
                        <a:buFont typeface="Arial" panose="020B0604020202020204" pitchFamily="34" charset="0"/>
                        <a:buNone/>
                      </a:pPr>
                      <a:endParaRPr lang="en-GB" sz="1600" baseline="0" dirty="0" smtClean="0"/>
                    </a:p>
                    <a:p>
                      <a:pPr marL="0" indent="0">
                        <a:buFont typeface="Arial" panose="020B0604020202020204" pitchFamily="34" charset="0"/>
                        <a:buNone/>
                      </a:pPr>
                      <a:endParaRPr lang="en-GB" sz="1600" baseline="0" dirty="0" smtClean="0"/>
                    </a:p>
                  </a:txBody>
                  <a:tcPr/>
                </a:tc>
                <a:tc>
                  <a:txBody>
                    <a:bodyPr/>
                    <a:lstStyle/>
                    <a:p>
                      <a:r>
                        <a:rPr lang="en-GB" sz="1200" b="1" i="1" dirty="0" smtClean="0"/>
                        <a:t>Students’ perceptions</a:t>
                      </a:r>
                      <a:r>
                        <a:rPr lang="en-GB" sz="1200" b="1" i="1" baseline="0" dirty="0" smtClean="0"/>
                        <a:t> are:</a:t>
                      </a:r>
                      <a:endParaRPr lang="en-GB" sz="1200" dirty="0" smtClean="0"/>
                    </a:p>
                    <a:p>
                      <a:r>
                        <a:rPr lang="en-GB" sz="1200" b="0" dirty="0" smtClean="0">
                          <a:solidFill>
                            <a:schemeClr val="tx1"/>
                          </a:solidFill>
                          <a:latin typeface="+mj-lt"/>
                        </a:rPr>
                        <a:t>90% - learn a lot in lessons (</a:t>
                      </a:r>
                      <a:r>
                        <a:rPr lang="en-GB" sz="1200" b="1" dirty="0" smtClean="0">
                          <a:solidFill>
                            <a:srgbClr val="00B050"/>
                          </a:solidFill>
                          <a:latin typeface="+mj-lt"/>
                        </a:rPr>
                        <a:t>↑</a:t>
                      </a:r>
                      <a:r>
                        <a:rPr lang="en-GB" sz="1200" b="1" baseline="0" dirty="0" smtClean="0">
                          <a:solidFill>
                            <a:srgbClr val="00B050"/>
                          </a:solidFill>
                          <a:latin typeface="+mj-lt"/>
                        </a:rPr>
                        <a:t> </a:t>
                      </a:r>
                      <a:r>
                        <a:rPr lang="en-GB" sz="1200" b="0" baseline="0" dirty="0" smtClean="0">
                          <a:solidFill>
                            <a:schemeClr val="tx1"/>
                          </a:solidFill>
                          <a:latin typeface="+mj-lt"/>
                        </a:rPr>
                        <a:t>from Feb)</a:t>
                      </a:r>
                      <a:endParaRPr lang="en-GB" sz="1200" b="0" dirty="0" smtClean="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chemeClr val="tx1"/>
                          </a:solidFill>
                          <a:latin typeface="+mj-lt"/>
                        </a:rPr>
                        <a:t>96% - teachers</a:t>
                      </a:r>
                      <a:r>
                        <a:rPr lang="en-GB" sz="1200" b="0" baseline="0" dirty="0" smtClean="0">
                          <a:solidFill>
                            <a:schemeClr val="tx1"/>
                          </a:solidFill>
                          <a:latin typeface="+mj-lt"/>
                        </a:rPr>
                        <a:t> always/sometimes have high expectations of them </a:t>
                      </a:r>
                      <a:r>
                        <a:rPr lang="en-GB" sz="1200" b="0" kern="1200" baseline="0" dirty="0" smtClean="0">
                          <a:solidFill>
                            <a:schemeClr val="tx1"/>
                          </a:solidFill>
                          <a:latin typeface="+mn-lt"/>
                          <a:ea typeface="+mn-ea"/>
                          <a:cs typeface="+mn-cs"/>
                        </a:rPr>
                        <a:t>(=Feb)</a:t>
                      </a:r>
                      <a:endParaRPr lang="en-GB" sz="1200" b="0" baseline="0" dirty="0" smtClean="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solidFill>
                            <a:schemeClr val="tx1"/>
                          </a:solidFill>
                          <a:latin typeface="+mj-lt"/>
                        </a:rPr>
                        <a:t>91% - behaviour is always or usually good in lessons </a:t>
                      </a:r>
                      <a:r>
                        <a:rPr lang="en-GB" sz="1200" b="0" u="none" kern="1200" baseline="0" dirty="0" smtClean="0">
                          <a:solidFill>
                            <a:schemeClr val="tx1"/>
                          </a:solidFill>
                          <a:latin typeface="+mn-lt"/>
                          <a:ea typeface="+mn-ea"/>
                          <a:cs typeface="+mn-cs"/>
                        </a:rPr>
                        <a:t>(slightly </a:t>
                      </a:r>
                      <a:r>
                        <a:rPr lang="en-GB" sz="1200" b="1" u="none" kern="1200" dirty="0" smtClean="0">
                          <a:solidFill>
                            <a:srgbClr val="C00000"/>
                          </a:solidFill>
                          <a:latin typeface="+mn-lt"/>
                          <a:ea typeface="+mn-ea"/>
                          <a:cs typeface="+mn-cs"/>
                        </a:rPr>
                        <a:t>↓</a:t>
                      </a:r>
                      <a:r>
                        <a:rPr lang="en-GB" sz="1200" b="0" u="none" kern="1200" dirty="0" smtClean="0">
                          <a:solidFill>
                            <a:schemeClr val="tx1"/>
                          </a:solidFill>
                          <a:latin typeface="+mn-lt"/>
                          <a:ea typeface="+mn-ea"/>
                          <a:cs typeface="+mn-cs"/>
                        </a:rPr>
                        <a:t>from Dec)</a:t>
                      </a:r>
                      <a:endParaRPr lang="en-GB" sz="1200" b="0" dirty="0" smtClean="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baseline="0" dirty="0" smtClean="0">
                          <a:solidFill>
                            <a:schemeClr val="tx1"/>
                          </a:solidFill>
                          <a:latin typeface="+mj-lt"/>
                        </a:rPr>
                        <a:t>80% - feel challenged in their work (</a:t>
                      </a:r>
                      <a:r>
                        <a:rPr lang="en-GB" sz="1200" b="1" u="none" dirty="0" smtClean="0">
                          <a:solidFill>
                            <a:srgbClr val="C00000"/>
                          </a:solidFill>
                          <a:latin typeface="+mj-lt"/>
                        </a:rPr>
                        <a:t>↓</a:t>
                      </a:r>
                      <a:r>
                        <a:rPr lang="en-GB" sz="1200" b="0" u="none" dirty="0" smtClean="0">
                          <a:solidFill>
                            <a:schemeClr val="tx1"/>
                          </a:solidFill>
                          <a:latin typeface="+mj-lt"/>
                        </a:rPr>
                        <a:t>from Feb)</a:t>
                      </a:r>
                      <a:endParaRPr lang="en-GB" sz="1200" b="0" u="none" baseline="0" dirty="0" smtClean="0">
                        <a:solidFill>
                          <a:schemeClr val="tx1"/>
                        </a:solidFill>
                        <a:latin typeface="+mj-lt"/>
                      </a:endParaRPr>
                    </a:p>
                    <a:p>
                      <a:r>
                        <a:rPr lang="en-GB" sz="1200" b="0" baseline="0" dirty="0" smtClean="0">
                          <a:solidFill>
                            <a:schemeClr val="tx1"/>
                          </a:solidFill>
                          <a:latin typeface="+mj-lt"/>
                        </a:rPr>
                        <a:t>88% - clear explanations to help them (</a:t>
                      </a:r>
                      <a:r>
                        <a:rPr lang="en-GB" sz="1200" b="0" dirty="0" smtClean="0">
                          <a:solidFill>
                            <a:schemeClr val="tx1"/>
                          </a:solidFill>
                          <a:latin typeface="+mj-lt"/>
                        </a:rPr>
                        <a:t>(</a:t>
                      </a:r>
                      <a:r>
                        <a:rPr lang="en-GB" sz="1200" b="1" dirty="0" smtClean="0">
                          <a:solidFill>
                            <a:srgbClr val="00B050"/>
                          </a:solidFill>
                          <a:latin typeface="+mj-lt"/>
                        </a:rPr>
                        <a:t>↑</a:t>
                      </a:r>
                      <a:r>
                        <a:rPr lang="en-GB" sz="1200" b="0" baseline="0" dirty="0" smtClean="0">
                          <a:solidFill>
                            <a:schemeClr val="tx1"/>
                          </a:solidFill>
                          <a:latin typeface="+mj-lt"/>
                        </a:rPr>
                        <a:t> from Feb)</a:t>
                      </a:r>
                    </a:p>
                    <a:p>
                      <a:r>
                        <a:rPr lang="en-GB" sz="1200" b="0" baseline="0" dirty="0" smtClean="0">
                          <a:solidFill>
                            <a:schemeClr val="tx1"/>
                          </a:solidFill>
                          <a:latin typeface="+mj-lt"/>
                        </a:rPr>
                        <a:t>87% - useful feedback from teachers </a:t>
                      </a:r>
                      <a:r>
                        <a:rPr lang="en-GB" sz="1200" b="0" dirty="0" smtClean="0">
                          <a:solidFill>
                            <a:schemeClr val="tx1"/>
                          </a:solidFill>
                          <a:latin typeface="+mj-lt"/>
                        </a:rPr>
                        <a:t>(</a:t>
                      </a:r>
                      <a:r>
                        <a:rPr lang="en-GB" sz="1200" b="1" dirty="0" smtClean="0">
                          <a:solidFill>
                            <a:srgbClr val="00B050"/>
                          </a:solidFill>
                          <a:latin typeface="+mj-lt"/>
                        </a:rPr>
                        <a:t>↑</a:t>
                      </a:r>
                      <a:r>
                        <a:rPr lang="en-GB" sz="1200" b="1" baseline="0" dirty="0" smtClean="0">
                          <a:solidFill>
                            <a:srgbClr val="00B050"/>
                          </a:solidFill>
                          <a:latin typeface="+mj-lt"/>
                        </a:rPr>
                        <a:t> </a:t>
                      </a:r>
                      <a:r>
                        <a:rPr lang="en-GB" sz="1200" b="0" baseline="0" dirty="0" smtClean="0">
                          <a:solidFill>
                            <a:schemeClr val="tx1"/>
                          </a:solidFill>
                          <a:latin typeface="+mj-lt"/>
                        </a:rPr>
                        <a:t>from Feb)</a:t>
                      </a:r>
                    </a:p>
                    <a:p>
                      <a:r>
                        <a:rPr lang="en-GB" sz="1200" b="0" baseline="0" dirty="0" smtClean="0">
                          <a:solidFill>
                            <a:schemeClr val="tx1"/>
                          </a:solidFill>
                          <a:latin typeface="+mj-lt"/>
                        </a:rPr>
                        <a:t>91% - good progress being made </a:t>
                      </a:r>
                      <a:r>
                        <a:rPr lang="en-GB" sz="1200" b="0" dirty="0" smtClean="0">
                          <a:solidFill>
                            <a:schemeClr val="tx1"/>
                          </a:solidFill>
                          <a:latin typeface="+mj-lt"/>
                        </a:rPr>
                        <a:t>(</a:t>
                      </a:r>
                      <a:r>
                        <a:rPr lang="en-GB" sz="1200" b="1" dirty="0" smtClean="0">
                          <a:solidFill>
                            <a:srgbClr val="00B050"/>
                          </a:solidFill>
                          <a:latin typeface="+mj-lt"/>
                        </a:rPr>
                        <a:t>↑</a:t>
                      </a:r>
                      <a:r>
                        <a:rPr lang="en-GB" sz="1200" b="0" baseline="0" dirty="0" smtClean="0">
                          <a:solidFill>
                            <a:schemeClr val="tx1"/>
                          </a:solidFill>
                          <a:latin typeface="+mj-lt"/>
                        </a:rPr>
                        <a:t> from Feb)</a:t>
                      </a:r>
                    </a:p>
                    <a:p>
                      <a:r>
                        <a:rPr lang="en-GB" sz="1200" b="0" baseline="0" dirty="0" smtClean="0">
                          <a:solidFill>
                            <a:schemeClr val="tx1"/>
                          </a:solidFill>
                          <a:latin typeface="+mj-lt"/>
                        </a:rPr>
                        <a:t>94% - learning is modelled for them </a:t>
                      </a:r>
                      <a:r>
                        <a:rPr lang="en-GB" sz="1200" b="0" dirty="0" smtClean="0">
                          <a:solidFill>
                            <a:schemeClr val="tx1"/>
                          </a:solidFill>
                          <a:latin typeface="+mj-lt"/>
                        </a:rPr>
                        <a:t>(</a:t>
                      </a:r>
                      <a:r>
                        <a:rPr lang="en-GB" sz="1200" b="1" dirty="0" smtClean="0">
                          <a:solidFill>
                            <a:srgbClr val="00B050"/>
                          </a:solidFill>
                          <a:latin typeface="+mj-lt"/>
                        </a:rPr>
                        <a:t>↑</a:t>
                      </a:r>
                      <a:r>
                        <a:rPr lang="en-GB" sz="1200" b="0" baseline="0" dirty="0" smtClean="0">
                          <a:solidFill>
                            <a:schemeClr val="tx1"/>
                          </a:solidFill>
                          <a:latin typeface="+mj-lt"/>
                        </a:rPr>
                        <a:t> from Feb)</a:t>
                      </a:r>
                    </a:p>
                    <a:p>
                      <a:r>
                        <a:rPr lang="en-GB" sz="1200" b="0" baseline="0" dirty="0" smtClean="0">
                          <a:solidFill>
                            <a:schemeClr val="tx1"/>
                          </a:solidFill>
                          <a:latin typeface="+mj-lt"/>
                        </a:rPr>
                        <a:t>91% - vocabulary is taught explicitly </a:t>
                      </a:r>
                      <a:r>
                        <a:rPr lang="en-GB" sz="1200" b="0" dirty="0" smtClean="0">
                          <a:solidFill>
                            <a:schemeClr val="tx1"/>
                          </a:solidFill>
                          <a:latin typeface="+mj-lt"/>
                        </a:rPr>
                        <a:t>(</a:t>
                      </a:r>
                      <a:r>
                        <a:rPr lang="en-GB" sz="1200" b="1" dirty="0" smtClean="0">
                          <a:solidFill>
                            <a:srgbClr val="00B050"/>
                          </a:solidFill>
                          <a:latin typeface="+mj-lt"/>
                        </a:rPr>
                        <a:t>↑</a:t>
                      </a:r>
                      <a:r>
                        <a:rPr lang="en-GB" sz="1200" b="0" baseline="0" dirty="0" smtClean="0">
                          <a:solidFill>
                            <a:schemeClr val="tx1"/>
                          </a:solidFill>
                          <a:latin typeface="+mj-lt"/>
                        </a:rPr>
                        <a:t> from Feb)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solidFill>
                            <a:schemeClr val="tx1"/>
                          </a:solidFill>
                          <a:latin typeface="+mj-lt"/>
                        </a:rPr>
                        <a:t>91% - opportunities to work independently </a:t>
                      </a:r>
                      <a:r>
                        <a:rPr lang="en-GB" sz="1200" b="0" kern="1200" baseline="0" dirty="0" smtClean="0">
                          <a:solidFill>
                            <a:srgbClr val="7030A0"/>
                          </a:solidFill>
                          <a:latin typeface="+mn-lt"/>
                          <a:ea typeface="+mn-ea"/>
                          <a:cs typeface="+mn-cs"/>
                        </a:rPr>
                        <a:t>(=Feb)</a:t>
                      </a:r>
                      <a:endParaRPr lang="en-GB" sz="1200" b="0" baseline="0" dirty="0" smtClean="0">
                        <a:solidFill>
                          <a:srgbClr val="7030A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solidFill>
                            <a:schemeClr val="tx1"/>
                          </a:solidFill>
                          <a:latin typeface="+mj-lt"/>
                        </a:rPr>
                        <a:t>93% - teachers care about them/their learning </a:t>
                      </a:r>
                      <a:r>
                        <a:rPr lang="en-GB" sz="1200" b="0" kern="1200" baseline="0" dirty="0" smtClean="0">
                          <a:solidFill>
                            <a:srgbClr val="7030A0"/>
                          </a:solidFill>
                          <a:latin typeface="+mn-lt"/>
                          <a:ea typeface="+mn-ea"/>
                          <a:cs typeface="+mn-cs"/>
                        </a:rPr>
                        <a:t>(=Feb)</a:t>
                      </a:r>
                      <a:endParaRPr lang="en-GB" sz="1200" b="0" baseline="0" dirty="0" smtClean="0">
                        <a:solidFill>
                          <a:srgbClr val="7030A0"/>
                        </a:solidFill>
                        <a:latin typeface="+mj-lt"/>
                      </a:endParaRPr>
                    </a:p>
                    <a:p>
                      <a:r>
                        <a:rPr lang="en-GB" sz="1200" b="0" baseline="0" dirty="0" smtClean="0">
                          <a:solidFill>
                            <a:schemeClr val="tx1"/>
                          </a:solidFill>
                          <a:latin typeface="+mj-lt"/>
                        </a:rPr>
                        <a:t>82% - feel proud of their work at the moment</a:t>
                      </a:r>
                      <a:r>
                        <a:rPr lang="en-GB" sz="1200" b="0" baseline="0" dirty="0" smtClean="0">
                          <a:solidFill>
                            <a:srgbClr val="7030A0"/>
                          </a:solidFill>
                          <a:latin typeface="+mj-lt"/>
                        </a:rPr>
                        <a:t> (=Feb)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mn-lt"/>
                          <a:ea typeface="+mn-ea"/>
                          <a:cs typeface="+mn-cs"/>
                        </a:rPr>
                        <a:t>82% - access </a:t>
                      </a:r>
                      <a:r>
                        <a:rPr lang="en-GB" sz="1200" b="0" kern="1200" baseline="0" dirty="0" err="1" smtClean="0">
                          <a:solidFill>
                            <a:schemeClr val="tx1"/>
                          </a:solidFill>
                          <a:latin typeface="+mn-lt"/>
                          <a:ea typeface="+mn-ea"/>
                          <a:cs typeface="+mn-cs"/>
                        </a:rPr>
                        <a:t>Classcharts</a:t>
                      </a:r>
                      <a:r>
                        <a:rPr lang="en-GB" sz="1200" b="0" kern="1200" baseline="0" dirty="0" smtClean="0">
                          <a:solidFill>
                            <a:schemeClr val="tx1"/>
                          </a:solidFill>
                          <a:latin typeface="+mn-lt"/>
                          <a:ea typeface="+mn-ea"/>
                          <a:cs typeface="+mn-cs"/>
                        </a:rPr>
                        <a:t> to look at behaviour wheel</a:t>
                      </a:r>
                      <a:r>
                        <a:rPr lang="en-GB" sz="1200" b="0" kern="1200" baseline="0" dirty="0" smtClean="0">
                          <a:solidFill>
                            <a:srgbClr val="7030A0"/>
                          </a:solidFill>
                          <a:latin typeface="+mn-lt"/>
                          <a:ea typeface="+mn-ea"/>
                          <a:cs typeface="+mn-cs"/>
                        </a:rPr>
                        <a:t> (=Feb)</a:t>
                      </a:r>
                      <a:endParaRPr lang="en-GB" sz="1200" b="0" baseline="0" dirty="0" smtClean="0">
                        <a:solidFill>
                          <a:srgbClr val="7030A0"/>
                        </a:solidFill>
                        <a:latin typeface="+mj-lt"/>
                      </a:endParaRPr>
                    </a:p>
                    <a:p>
                      <a:r>
                        <a:rPr lang="en-GB" sz="1200" b="1" i="1" kern="1200" baseline="0" dirty="0" smtClean="0">
                          <a:solidFill>
                            <a:schemeClr val="bg1">
                              <a:lumMod val="50000"/>
                            </a:schemeClr>
                          </a:solidFill>
                          <a:latin typeface="+mn-lt"/>
                          <a:ea typeface="+mn-ea"/>
                          <a:cs typeface="+mn-cs"/>
                        </a:rPr>
                        <a:t>NEW QUESTION: </a:t>
                      </a:r>
                      <a:r>
                        <a:rPr lang="en-GB" sz="1200" b="0" baseline="0" dirty="0" smtClean="0">
                          <a:solidFill>
                            <a:schemeClr val="tx1"/>
                          </a:solidFill>
                          <a:latin typeface="+mj-lt"/>
                        </a:rPr>
                        <a:t>35% - feel that pace is a little fast</a:t>
                      </a:r>
                    </a:p>
                    <a:p>
                      <a:r>
                        <a:rPr lang="en-GB" sz="1200" b="1" i="1" kern="1200" baseline="0" dirty="0" smtClean="0">
                          <a:solidFill>
                            <a:schemeClr val="bg1">
                              <a:lumMod val="50000"/>
                            </a:schemeClr>
                          </a:solidFill>
                          <a:latin typeface="+mn-lt"/>
                          <a:ea typeface="+mn-ea"/>
                          <a:cs typeface="+mn-cs"/>
                        </a:rPr>
                        <a:t>NEW QUESTION: </a:t>
                      </a:r>
                      <a:r>
                        <a:rPr lang="en-GB" sz="1200" b="0" baseline="0" dirty="0" smtClean="0">
                          <a:solidFill>
                            <a:schemeClr val="tx1"/>
                          </a:solidFill>
                          <a:latin typeface="+mj-lt"/>
                        </a:rPr>
                        <a:t>71% - continue to access Teams at least each week</a:t>
                      </a:r>
                    </a:p>
                    <a:p>
                      <a:r>
                        <a:rPr lang="en-GB" sz="1200" b="1" i="1" kern="1200" baseline="0" dirty="0" smtClean="0">
                          <a:solidFill>
                            <a:schemeClr val="bg1">
                              <a:lumMod val="50000"/>
                            </a:schemeClr>
                          </a:solidFill>
                          <a:latin typeface="+mn-lt"/>
                          <a:ea typeface="+mn-ea"/>
                          <a:cs typeface="+mn-cs"/>
                        </a:rPr>
                        <a:t>NEW QUESTION: </a:t>
                      </a:r>
                      <a:r>
                        <a:rPr lang="en-GB" sz="1200" b="0" kern="1200" baseline="0" dirty="0" smtClean="0">
                          <a:solidFill>
                            <a:schemeClr val="tx1"/>
                          </a:solidFill>
                          <a:latin typeface="+mn-lt"/>
                          <a:ea typeface="+mn-ea"/>
                          <a:cs typeface="+mn-cs"/>
                        </a:rPr>
                        <a:t>49% - don’t feel confident enough to read their work aloud to the class</a:t>
                      </a:r>
                    </a:p>
                    <a:p>
                      <a:r>
                        <a:rPr lang="en-GB" sz="1200" b="1" i="1" kern="1200" baseline="0" dirty="0" smtClean="0">
                          <a:solidFill>
                            <a:schemeClr val="bg1">
                              <a:lumMod val="50000"/>
                            </a:schemeClr>
                          </a:solidFill>
                          <a:latin typeface="+mn-lt"/>
                          <a:ea typeface="+mn-ea"/>
                          <a:cs typeface="+mn-cs"/>
                        </a:rPr>
                        <a:t>NEW QUESTION: </a:t>
                      </a:r>
                      <a:r>
                        <a:rPr lang="en-GB" sz="1200" b="0" kern="1200" baseline="0" dirty="0" smtClean="0">
                          <a:solidFill>
                            <a:schemeClr val="tx1"/>
                          </a:solidFill>
                          <a:latin typeface="+mn-lt"/>
                          <a:ea typeface="+mn-ea"/>
                          <a:cs typeface="+mn-cs"/>
                        </a:rPr>
                        <a:t>50% - not currently reading a book</a:t>
                      </a:r>
                    </a:p>
                    <a:p>
                      <a:endParaRPr lang="en-GB" sz="1200" b="0" baseline="0" dirty="0" smtClean="0">
                        <a:solidFill>
                          <a:schemeClr val="tx1"/>
                        </a:solidFill>
                        <a:latin typeface="+mj-lt"/>
                      </a:endParaRPr>
                    </a:p>
                    <a:p>
                      <a:endParaRPr lang="en-GB" sz="1200" b="0" baseline="0" dirty="0" smtClean="0"/>
                    </a:p>
                    <a:p>
                      <a:r>
                        <a:rPr lang="en-GB" sz="1200" b="1" baseline="0" dirty="0" smtClean="0">
                          <a:latin typeface="+mj-lt"/>
                        </a:rPr>
                        <a:t>Feedback from Students Isolating (30 surveyed; 7 responses)</a:t>
                      </a:r>
                    </a:p>
                    <a:p>
                      <a:pPr marL="171450" indent="-171450">
                        <a:buFont typeface="Arial" panose="020B0604020202020204" pitchFamily="34" charset="0"/>
                        <a:buChar char="•"/>
                      </a:pPr>
                      <a:r>
                        <a:rPr lang="en-GB" sz="1200" b="0" baseline="0" dirty="0" smtClean="0">
                          <a:latin typeface="+mj-lt"/>
                        </a:rPr>
                        <a:t>6/7 had accessed Teams whilst isolating</a:t>
                      </a:r>
                    </a:p>
                    <a:p>
                      <a:pPr marL="171450" indent="-171450">
                        <a:buFont typeface="Arial" panose="020B0604020202020204" pitchFamily="34" charset="0"/>
                        <a:buChar char="•"/>
                      </a:pPr>
                      <a:r>
                        <a:rPr lang="en-GB" sz="1200" b="0" dirty="0" smtClean="0">
                          <a:latin typeface="+mj-lt"/>
                        </a:rPr>
                        <a:t>71% of students prefer to access work via</a:t>
                      </a:r>
                      <a:r>
                        <a:rPr lang="en-GB" sz="1200" b="0" baseline="0" dirty="0" smtClean="0">
                          <a:latin typeface="+mj-lt"/>
                        </a:rPr>
                        <a:t> Class Materials</a:t>
                      </a:r>
                    </a:p>
                    <a:p>
                      <a:pPr marL="171450" indent="-171450">
                        <a:buFont typeface="Arial" panose="020B0604020202020204" pitchFamily="34" charset="0"/>
                        <a:buChar char="•"/>
                      </a:pPr>
                      <a:r>
                        <a:rPr lang="en-GB" sz="1200" b="0" baseline="0" dirty="0" smtClean="0">
                          <a:latin typeface="+mj-lt"/>
                        </a:rPr>
                        <a:t>3/7 students would like the chance to listen to the lesson whilst isolating at home</a:t>
                      </a:r>
                    </a:p>
                    <a:p>
                      <a:pPr marL="171450" indent="-171450">
                        <a:buFont typeface="Arial" panose="020B0604020202020204" pitchFamily="34" charset="0"/>
                        <a:buChar char="•"/>
                      </a:pPr>
                      <a:r>
                        <a:rPr lang="en-GB" sz="1200" b="0" baseline="0" dirty="0" smtClean="0">
                          <a:latin typeface="+mj-lt"/>
                        </a:rPr>
                        <a:t>5/7 feel that their teacher cares about their learning whilst they are working at home</a:t>
                      </a:r>
                      <a:endParaRPr lang="en-GB" sz="1200" b="0" dirty="0" smtClean="0">
                        <a:latin typeface="+mj-lt"/>
                      </a:endParaRPr>
                    </a:p>
                    <a:p>
                      <a:endParaRPr lang="en-GB" sz="1600" dirty="0"/>
                    </a:p>
                  </a:txBody>
                  <a:tcPr/>
                </a:tc>
                <a:tc>
                  <a:txBody>
                    <a:bodyPr/>
                    <a:lstStyle/>
                    <a:p>
                      <a:r>
                        <a:rPr lang="en-GB" sz="1200" b="1" i="1" dirty="0" smtClean="0">
                          <a:latin typeface="+mj-lt"/>
                        </a:rPr>
                        <a:t>Parents/Carers feel that:</a:t>
                      </a:r>
                      <a:endParaRPr lang="en-GB" sz="1200" dirty="0" smtClean="0">
                        <a:latin typeface="+mj-lt"/>
                      </a:endParaRPr>
                    </a:p>
                    <a:p>
                      <a:r>
                        <a:rPr lang="en-GB" sz="1200" b="0" dirty="0" smtClean="0">
                          <a:solidFill>
                            <a:schemeClr val="tx1"/>
                          </a:solidFill>
                          <a:latin typeface="+mj-lt"/>
                        </a:rPr>
                        <a:t>100% -</a:t>
                      </a:r>
                      <a:r>
                        <a:rPr lang="en-GB" sz="1200" b="0" baseline="0" dirty="0" smtClean="0">
                          <a:solidFill>
                            <a:schemeClr val="tx1"/>
                          </a:solidFill>
                          <a:latin typeface="+mj-lt"/>
                        </a:rPr>
                        <a:t> their child felt happy to return to school</a:t>
                      </a:r>
                    </a:p>
                    <a:p>
                      <a:r>
                        <a:rPr lang="en-GB" sz="1200" b="0" baseline="0" dirty="0" smtClean="0">
                          <a:solidFill>
                            <a:schemeClr val="tx1"/>
                          </a:solidFill>
                          <a:latin typeface="+mj-lt"/>
                        </a:rPr>
                        <a:t>89% - feel safe in school (face coverings causing some anxiety)</a:t>
                      </a:r>
                    </a:p>
                    <a:p>
                      <a:r>
                        <a:rPr lang="en-GB" sz="1200" b="0" dirty="0" smtClean="0">
                          <a:solidFill>
                            <a:schemeClr val="tx1"/>
                          </a:solidFill>
                          <a:latin typeface="+mj-lt"/>
                        </a:rPr>
                        <a:t>78% - schoo</a:t>
                      </a:r>
                      <a:r>
                        <a:rPr lang="en-GB" sz="1200" b="0" baseline="0" dirty="0" smtClean="0">
                          <a:solidFill>
                            <a:schemeClr val="tx1"/>
                          </a:solidFill>
                          <a:latin typeface="+mj-lt"/>
                        </a:rPr>
                        <a:t>l has high expectations of their child</a:t>
                      </a:r>
                    </a:p>
                    <a:p>
                      <a:r>
                        <a:rPr lang="en-GB" sz="1200" b="0" baseline="0" dirty="0" smtClean="0">
                          <a:solidFill>
                            <a:schemeClr val="tx1"/>
                          </a:solidFill>
                          <a:latin typeface="+mj-lt"/>
                        </a:rPr>
                        <a:t>100% - communication from school has been mostly good</a:t>
                      </a:r>
                    </a:p>
                    <a:p>
                      <a:r>
                        <a:rPr lang="en-GB" sz="1200" b="0" baseline="0" dirty="0" smtClean="0">
                          <a:solidFill>
                            <a:schemeClr val="tx1"/>
                          </a:solidFill>
                          <a:latin typeface="+mj-lt"/>
                        </a:rPr>
                        <a:t>78% - their child continues to access Teams</a:t>
                      </a:r>
                    </a:p>
                    <a:p>
                      <a:r>
                        <a:rPr lang="en-GB" sz="1200" b="0" baseline="0" dirty="0" smtClean="0">
                          <a:solidFill>
                            <a:schemeClr val="tx1"/>
                          </a:solidFill>
                          <a:latin typeface="+mj-lt"/>
                        </a:rPr>
                        <a:t>78% - their child regularly reads</a:t>
                      </a:r>
                    </a:p>
                    <a:p>
                      <a:r>
                        <a:rPr lang="en-GB" sz="1200" b="0" baseline="0" dirty="0" smtClean="0">
                          <a:solidFill>
                            <a:schemeClr val="tx1"/>
                          </a:solidFill>
                          <a:latin typeface="+mj-lt"/>
                        </a:rPr>
                        <a:t>71% - their child has received the support needed since returning to school</a:t>
                      </a:r>
                    </a:p>
                    <a:p>
                      <a:endParaRPr lang="en-GB" sz="1200" b="0" baseline="0" dirty="0" smtClean="0">
                        <a:solidFill>
                          <a:schemeClr val="tx1"/>
                        </a:solidFill>
                        <a:latin typeface="+mj-lt"/>
                      </a:endParaRPr>
                    </a:p>
                    <a:p>
                      <a:r>
                        <a:rPr lang="en-GB" sz="1200" b="1" i="1" baseline="0" dirty="0" smtClean="0">
                          <a:solidFill>
                            <a:schemeClr val="tx1"/>
                          </a:solidFill>
                          <a:latin typeface="+mj-lt"/>
                        </a:rPr>
                        <a:t>Suggested Co-curricular Activities:</a:t>
                      </a:r>
                    </a:p>
                    <a:p>
                      <a:pPr marL="171450" indent="-171450">
                        <a:buFont typeface="Arial" panose="020B0604020202020204" pitchFamily="34" charset="0"/>
                        <a:buChar char="•"/>
                      </a:pPr>
                      <a:r>
                        <a:rPr lang="en-GB" sz="1200" b="0" baseline="0" dirty="0" smtClean="0">
                          <a:solidFill>
                            <a:schemeClr val="tx1"/>
                          </a:solidFill>
                          <a:latin typeface="+mj-lt"/>
                        </a:rPr>
                        <a:t>Hockey</a:t>
                      </a:r>
                    </a:p>
                    <a:p>
                      <a:pPr marL="171450" indent="-171450">
                        <a:buFont typeface="Arial" panose="020B0604020202020204" pitchFamily="34" charset="0"/>
                        <a:buChar char="•"/>
                      </a:pPr>
                      <a:r>
                        <a:rPr lang="en-GB" sz="1200" b="0" baseline="0" dirty="0" smtClean="0">
                          <a:solidFill>
                            <a:schemeClr val="tx1"/>
                          </a:solidFill>
                          <a:latin typeface="+mj-lt"/>
                        </a:rPr>
                        <a:t>Football</a:t>
                      </a:r>
                    </a:p>
                    <a:p>
                      <a:pPr marL="171450" indent="-171450">
                        <a:buFont typeface="Arial" panose="020B0604020202020204" pitchFamily="34" charset="0"/>
                        <a:buChar char="•"/>
                      </a:pPr>
                      <a:r>
                        <a:rPr lang="en-GB" sz="1200" b="0" baseline="0" dirty="0" smtClean="0">
                          <a:solidFill>
                            <a:schemeClr val="tx1"/>
                          </a:solidFill>
                          <a:latin typeface="+mj-lt"/>
                        </a:rPr>
                        <a:t>Debating</a:t>
                      </a:r>
                    </a:p>
                    <a:p>
                      <a:pPr marL="171450" indent="-171450">
                        <a:buFont typeface="Arial" panose="020B0604020202020204" pitchFamily="34" charset="0"/>
                        <a:buChar char="•"/>
                      </a:pPr>
                      <a:r>
                        <a:rPr lang="en-GB" sz="1200" b="0" baseline="0" dirty="0" smtClean="0">
                          <a:solidFill>
                            <a:schemeClr val="tx1"/>
                          </a:solidFill>
                          <a:latin typeface="+mj-lt"/>
                        </a:rPr>
                        <a:t>Chess</a:t>
                      </a:r>
                    </a:p>
                    <a:p>
                      <a:pPr marL="171450" indent="-171450">
                        <a:buFont typeface="Arial" panose="020B0604020202020204" pitchFamily="34" charset="0"/>
                        <a:buChar char="•"/>
                      </a:pPr>
                      <a:r>
                        <a:rPr lang="en-GB" sz="1200" b="0" baseline="0" dirty="0" smtClean="0">
                          <a:solidFill>
                            <a:schemeClr val="tx1"/>
                          </a:solidFill>
                          <a:latin typeface="+mj-lt"/>
                        </a:rPr>
                        <a:t>Science</a:t>
                      </a:r>
                    </a:p>
                    <a:p>
                      <a:pPr marL="171450" indent="-171450">
                        <a:buFont typeface="Arial" panose="020B0604020202020204" pitchFamily="34" charset="0"/>
                        <a:buChar char="•"/>
                      </a:pPr>
                      <a:r>
                        <a:rPr lang="en-GB" sz="1200" b="0" baseline="0" dirty="0" smtClean="0">
                          <a:solidFill>
                            <a:schemeClr val="tx1"/>
                          </a:solidFill>
                          <a:latin typeface="+mj-lt"/>
                        </a:rPr>
                        <a:t>ICT</a:t>
                      </a:r>
                    </a:p>
                    <a:p>
                      <a:pPr marL="171450" indent="-171450">
                        <a:buFont typeface="Arial" panose="020B0604020202020204" pitchFamily="34" charset="0"/>
                        <a:buChar char="•"/>
                      </a:pPr>
                      <a:r>
                        <a:rPr lang="en-GB" sz="1200" b="0" baseline="0" dirty="0" smtClean="0">
                          <a:solidFill>
                            <a:schemeClr val="tx1"/>
                          </a:solidFill>
                          <a:latin typeface="+mj-lt"/>
                        </a:rPr>
                        <a:t>Technology</a:t>
                      </a:r>
                    </a:p>
                    <a:p>
                      <a:pPr marL="171450" indent="-171450">
                        <a:buFont typeface="Arial" panose="020B0604020202020204" pitchFamily="34" charset="0"/>
                        <a:buChar char="•"/>
                      </a:pPr>
                      <a:r>
                        <a:rPr lang="en-GB" sz="1200" b="0" baseline="0" dirty="0" smtClean="0">
                          <a:solidFill>
                            <a:schemeClr val="tx1"/>
                          </a:solidFill>
                          <a:latin typeface="+mj-lt"/>
                        </a:rPr>
                        <a:t>Art workshops</a:t>
                      </a:r>
                    </a:p>
                    <a:p>
                      <a:pPr marL="171450" indent="-171450">
                        <a:buFont typeface="Arial" panose="020B0604020202020204" pitchFamily="34" charset="0"/>
                        <a:buChar char="•"/>
                      </a:pPr>
                      <a:r>
                        <a:rPr lang="en-GB" sz="1200" b="0" baseline="0" dirty="0" smtClean="0">
                          <a:solidFill>
                            <a:schemeClr val="tx1"/>
                          </a:solidFill>
                          <a:latin typeface="+mj-lt"/>
                        </a:rPr>
                        <a:t>Fun team-building activities (social skills)</a:t>
                      </a:r>
                    </a:p>
                    <a:p>
                      <a:pPr marL="171450" indent="-171450">
                        <a:buFont typeface="Arial" panose="020B0604020202020204" pitchFamily="34" charset="0"/>
                        <a:buChar char="•"/>
                      </a:pPr>
                      <a:r>
                        <a:rPr lang="en-GB" sz="1200" b="0" baseline="0" dirty="0" smtClean="0">
                          <a:solidFill>
                            <a:schemeClr val="tx1"/>
                          </a:solidFill>
                          <a:latin typeface="+mj-lt"/>
                        </a:rPr>
                        <a:t>Fun!</a:t>
                      </a:r>
                    </a:p>
                    <a:p>
                      <a:endParaRPr lang="en-GB" sz="1600" b="1" dirty="0" smtClean="0">
                        <a:solidFill>
                          <a:schemeClr val="accent1">
                            <a:lumMod val="75000"/>
                          </a:schemeClr>
                        </a:solidFill>
                      </a:endParaRPr>
                    </a:p>
                    <a:p>
                      <a:pPr marL="0" indent="0">
                        <a:buFont typeface="Arial" panose="020B0604020202020204" pitchFamily="34" charset="0"/>
                        <a:buNone/>
                      </a:pPr>
                      <a:r>
                        <a:rPr lang="en-GB" sz="1200" b="1" i="1" dirty="0" smtClean="0">
                          <a:solidFill>
                            <a:schemeClr val="tx1"/>
                          </a:solidFill>
                          <a:latin typeface="+mj-lt"/>
                        </a:rPr>
                        <a:t>Soundbites</a:t>
                      </a:r>
                      <a:endParaRPr lang="en-GB" sz="1600" b="1" i="1" dirty="0" smtClean="0">
                        <a:solidFill>
                          <a:schemeClr val="tx1"/>
                        </a:solidFill>
                        <a:latin typeface="+mj-lt"/>
                      </a:endParaRPr>
                    </a:p>
                    <a:p>
                      <a:pPr marL="171450" indent="-171450">
                        <a:buFont typeface="Arial" panose="020B0604020202020204" pitchFamily="34" charset="0"/>
                        <a:buChar char="•"/>
                      </a:pPr>
                      <a:r>
                        <a:rPr lang="en-GB" sz="1100" b="0" i="1" dirty="0" smtClean="0">
                          <a:solidFill>
                            <a:schemeClr val="tx1"/>
                          </a:solidFill>
                        </a:rPr>
                        <a:t>‘As a family we have felt really well supported by school. I particularly liked Mr Harris' approach to highlighting the information that was crucial for us all to read.’</a:t>
                      </a:r>
                    </a:p>
                    <a:p>
                      <a:pPr marL="171450" indent="-171450">
                        <a:buFont typeface="Arial" panose="020B0604020202020204" pitchFamily="34" charset="0"/>
                        <a:buChar char="•"/>
                      </a:pPr>
                      <a:r>
                        <a:rPr lang="en-GB" sz="1100" b="0" i="1" dirty="0" smtClean="0">
                          <a:solidFill>
                            <a:schemeClr val="tx1"/>
                          </a:solidFill>
                        </a:rPr>
                        <a:t>‘I do feel the school has high expectations of my child...we really like this and he grows in confidence around his own abilities when he receives positive feedback and extension activities to push him. In this instance the high expectations are a real positive rather than too high and unattainable.’</a:t>
                      </a:r>
                    </a:p>
                    <a:p>
                      <a:pPr marL="171450" indent="-171450">
                        <a:buFont typeface="Arial" panose="020B0604020202020204" pitchFamily="34" charset="0"/>
                        <a:buChar char="•"/>
                      </a:pPr>
                      <a:r>
                        <a:rPr lang="en-GB" sz="1100" b="0" i="1" dirty="0" smtClean="0">
                          <a:solidFill>
                            <a:schemeClr val="tx1"/>
                          </a:solidFill>
                        </a:rPr>
                        <a:t>‘As a family we have felt really well supported by school. I particularly liked Mr Harris' approach to highlighting the information that was crucial for us all to read.’</a:t>
                      </a:r>
                    </a:p>
                  </a:txBody>
                  <a:tcPr/>
                </a:tc>
                <a:extLst>
                  <a:ext uri="{0D108BD9-81ED-4DB2-BD59-A6C34878D82A}">
                    <a16:rowId xmlns:a16="http://schemas.microsoft.com/office/drawing/2014/main" val="870528890"/>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5531375"/>
      </p:ext>
    </p:extLst>
  </p:cSld>
  <p:clrMapOvr>
    <a:masterClrMapping/>
  </p:clrMapOvr>
  <mc:AlternateContent xmlns:mc="http://schemas.openxmlformats.org/markup-compatibility/2006">
    <mc:Choice xmlns:p14="http://schemas.microsoft.com/office/powerpoint/2010/main" Requires="p14">
      <p:transition spd="slow" p14:dur="2000" advTm="41163"/>
    </mc:Choice>
    <mc:Fallback>
      <p:transition spd="slow" advTm="4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3850867" y="154309"/>
            <a:ext cx="4692061" cy="2517456"/>
          </a:xfrm>
          <a:prstGeom prst="roundRect">
            <a:avLst>
              <a:gd name="adj" fmla="val 16667"/>
            </a:avLst>
          </a:prstGeom>
          <a:ln w="57150">
            <a:headEnd/>
            <a:tailEnd/>
          </a:ln>
        </p:spPr>
        <p:style>
          <a:lnRef idx="1">
            <a:schemeClr val="accent1"/>
          </a:lnRef>
          <a:fillRef idx="2">
            <a:schemeClr val="accent1"/>
          </a:fillRef>
          <a:effectRef idx="1">
            <a:schemeClr val="accent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hlinkClick r:id="rId4"/>
              </a:rPr>
              <a:t>STRETCH AND CHALLENGE</a:t>
            </a:r>
            <a:endParaRPr kumimoji="0" lang="en-GB" altLang="en-US" sz="1200" b="1"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Guide students by asking them to summarise, add to and elaborate on new material)  - Use the </a:t>
            </a:r>
            <a:r>
              <a:rPr kumimoji="0" lang="en-GB" altLang="en-US" sz="1050" b="1" i="0" strike="noStrike" cap="none" normalizeH="0" baseline="0" dirty="0">
                <a:ln>
                  <a:noFill/>
                </a:ln>
                <a:solidFill>
                  <a:schemeClr val="tx1"/>
                </a:solidFill>
                <a:effectLst/>
                <a:latin typeface="+mj-lt"/>
                <a:hlinkClick r:id="rId5"/>
              </a:rPr>
              <a:t>Reading Warriors process (see overleaf)</a:t>
            </a:r>
            <a:endParaRPr kumimoji="0" lang="en-GB" altLang="en-US" sz="1050" b="1" i="0" strike="noStrike" cap="none" normalizeH="0" baseline="0" dirty="0">
              <a:ln>
                <a:noFill/>
              </a:ln>
              <a:solidFill>
                <a:schemeClr val="tx1"/>
              </a:solidFill>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Use these words to extend thinking around a topic: BUT, BECAUSE, SO...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Pose—Pause—Pounce and Bounce</a:t>
            </a:r>
          </a:p>
          <a:p>
            <a:pPr marL="171450" indent="-171450" eaLnBrk="0" fontAlgn="base" hangingPunct="0">
              <a:spcBef>
                <a:spcPct val="0"/>
              </a:spcBef>
              <a:spcAft>
                <a:spcPct val="0"/>
              </a:spcAft>
              <a:buFont typeface="Arial" panose="020B0604020202020204" pitchFamily="34" charset="0"/>
              <a:buChar char="•"/>
            </a:pPr>
            <a:r>
              <a:rPr lang="en-GB" altLang="en-US" sz="1050" b="1" dirty="0">
                <a:solidFill>
                  <a:schemeClr val="tx1"/>
                </a:solidFill>
                <a:latin typeface="+mj-lt"/>
                <a:cs typeface="Calibri Light"/>
              </a:rPr>
              <a:t>Probing questions</a:t>
            </a:r>
            <a:endParaRPr lang="en-GB" altLang="en-US" sz="1050" b="1" dirty="0">
              <a:solidFill>
                <a:schemeClr val="tx1"/>
              </a:solidFill>
              <a:latin typeface="+mj-lt"/>
            </a:endParaRPr>
          </a:p>
          <a:p>
            <a:pPr marL="171450" marR="0" lvl="0" indent="-171450" algn="l" defTabSz="914400">
              <a:lnSpc>
                <a:spcPct val="100000"/>
              </a:lnSpc>
              <a:spcBef>
                <a:spcPct val="0"/>
              </a:spcBef>
              <a:spcAft>
                <a:spcPct val="0"/>
              </a:spcAft>
              <a:buClrTx/>
              <a:buSzTx/>
              <a:buFont typeface="Arial" panose="020B0604020202020204" pitchFamily="34" charset="0"/>
              <a:buChar char="•"/>
              <a:tabLst/>
            </a:pPr>
            <a:r>
              <a:rPr kumimoji="0" lang="en-GB" altLang="en-US" sz="1050" b="1" i="0" strike="noStrike" cap="none" normalizeH="0" baseline="0" dirty="0">
                <a:ln>
                  <a:noFill/>
                </a:ln>
                <a:solidFill>
                  <a:schemeClr val="tx1"/>
                </a:solidFill>
                <a:effectLst/>
                <a:latin typeface="+mj-lt"/>
              </a:rPr>
              <a:t>Use HOW and WHY question stems (see grid overleaf)</a:t>
            </a:r>
            <a:endParaRPr lang="en-GB" dirty="0">
              <a:solidFill>
                <a:schemeClr val="tx1"/>
              </a:solidFill>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Use students as experts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Encourage </a:t>
            </a:r>
            <a:r>
              <a:rPr kumimoji="0" lang="en-GB" altLang="en-US" sz="1050" b="0" i="0" strike="noStrike" cap="none" normalizeH="0" baseline="0" dirty="0">
                <a:ln>
                  <a:noFill/>
                </a:ln>
                <a:solidFill>
                  <a:schemeClr val="tx1"/>
                </a:solidFill>
                <a:effectLst/>
                <a:latin typeface="+mj-lt"/>
                <a:hlinkClick r:id="rId6"/>
              </a:rPr>
              <a:t>homework</a:t>
            </a:r>
            <a:r>
              <a:rPr kumimoji="0" lang="en-GB" altLang="en-US" sz="1050" b="0" i="0" strike="noStrike" cap="none" normalizeH="0" baseline="0" dirty="0">
                <a:ln>
                  <a:noFill/>
                </a:ln>
                <a:solidFill>
                  <a:schemeClr val="tx1"/>
                </a:solidFill>
                <a:effectLst/>
                <a:latin typeface="+mj-lt"/>
              </a:rPr>
              <a:t> and independent practice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Use clear progress ladders (success criteria and model)</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solidFill>
                  <a:schemeClr val="tx1"/>
                </a:solidFill>
                <a:effectLst/>
                <a:latin typeface="+mj-lt"/>
              </a:rPr>
              <a:t>APPLY content in context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rgbClr val="FF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1" name="AutoShape 8"/>
          <p:cNvSpPr>
            <a:spLocks noChangeArrowheads="1"/>
          </p:cNvSpPr>
          <p:nvPr/>
        </p:nvSpPr>
        <p:spPr bwMode="auto">
          <a:xfrm>
            <a:off x="3850868" y="3602264"/>
            <a:ext cx="4621553" cy="3125107"/>
          </a:xfrm>
          <a:prstGeom prst="roundRect">
            <a:avLst>
              <a:gd name="adj" fmla="val 16667"/>
            </a:avLst>
          </a:prstGeom>
          <a:gradFill rotWithShape="0">
            <a:gsLst>
              <a:gs pos="0">
                <a:srgbClr val="FFDA66"/>
              </a:gs>
              <a:gs pos="50000">
                <a:srgbClr val="FFF3CC"/>
              </a:gs>
              <a:gs pos="100000">
                <a:srgbClr val="FFDA66"/>
              </a:gs>
            </a:gsLst>
            <a:lin ang="18900000" scaled="1"/>
          </a:gradFill>
          <a:ln w="57150" algn="ctr">
            <a:solidFill>
              <a:srgbClr val="C09100"/>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alibri" panose="020F0502020204030204" pitchFamily="34" charset="0"/>
                <a:hlinkClick r:id="rId7"/>
              </a:rPr>
              <a:t>ENGAGING ALL (BOYS)</a:t>
            </a:r>
            <a:endParaRPr kumimoji="0" lang="en-GB" altLang="en-US" sz="1000" b="0" i="0" u="sng" strike="noStrike" cap="none" normalizeH="0" baseline="0" dirty="0">
              <a:ln>
                <a:noFill/>
              </a:ln>
              <a:solidFill>
                <a:srgbClr val="FF0000"/>
              </a:solidFill>
              <a:effectLst/>
              <a:latin typeface="Calibri" panose="020F0502020204030204" pitchFamily="34" charset="0"/>
            </a:endParaRPr>
          </a:p>
          <a:p>
            <a:pPr marL="171450" indent="-171450" eaLnBrk="0" fontAlgn="base" hangingPunct="0">
              <a:spcBef>
                <a:spcPct val="0"/>
              </a:spcBef>
              <a:spcAft>
                <a:spcPct val="0"/>
              </a:spcAft>
              <a:buFont typeface="Arial" panose="020B0604020202020204" pitchFamily="34" charset="0"/>
              <a:buChar char="•"/>
            </a:pPr>
            <a:r>
              <a:rPr lang="en-GB" altLang="en-US" sz="1050" b="1" dirty="0">
                <a:latin typeface="+mj-lt"/>
              </a:rPr>
              <a:t>First-next-finally - </a:t>
            </a:r>
            <a:r>
              <a:rPr kumimoji="0" lang="en-GB" altLang="en-US" sz="1050" b="0" i="0" strike="noStrike" cap="none" normalizeH="0" baseline="0" dirty="0">
                <a:ln>
                  <a:noFill/>
                </a:ln>
                <a:effectLst/>
                <a:latin typeface="+mj-lt"/>
              </a:rPr>
              <a:t>Deliver new material in small steps </a:t>
            </a:r>
          </a:p>
          <a:p>
            <a:pPr marL="171450" indent="-171450" eaLnBrk="0" fontAlgn="base" hangingPunct="0">
              <a:spcBef>
                <a:spcPct val="0"/>
              </a:spcBef>
              <a:spcAft>
                <a:spcPct val="0"/>
              </a:spcAft>
              <a:buFont typeface="Arial" panose="020B0604020202020204" pitchFamily="34" charset="0"/>
              <a:buChar char="•"/>
            </a:pPr>
            <a:r>
              <a:rPr lang="en-GB" altLang="en-US" sz="1050" dirty="0">
                <a:latin typeface="+mj-lt"/>
                <a:hlinkClick r:id="rId8"/>
              </a:rPr>
              <a:t>Dual coding</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Clear and strict routines. Followed rigidly.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Cue in using</a:t>
            </a:r>
            <a:r>
              <a:rPr kumimoji="0" lang="en-GB" altLang="en-US" sz="1050" b="0" i="0" strike="noStrike" cap="none" normalizeH="0" dirty="0">
                <a:ln>
                  <a:noFill/>
                </a:ln>
                <a:effectLst/>
                <a:latin typeface="+mj-lt"/>
              </a:rPr>
              <a:t> names</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Create real life links</a:t>
            </a:r>
            <a:r>
              <a:rPr kumimoji="0" lang="en-GB" altLang="en-US" sz="1050" b="0" i="0" strike="noStrike" cap="none" normalizeH="0" dirty="0">
                <a:ln>
                  <a:noFill/>
                </a:ln>
                <a:effectLst/>
                <a:latin typeface="+mj-lt"/>
              </a:rPr>
              <a:t> between learning and community</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Opportunities to solve</a:t>
            </a:r>
            <a:r>
              <a:rPr kumimoji="0" lang="en-GB" altLang="en-US" sz="1050" b="0" i="0" strike="noStrike" cap="none" normalizeH="0" dirty="0">
                <a:ln>
                  <a:noFill/>
                </a:ln>
                <a:effectLst/>
                <a:latin typeface="+mj-lt"/>
              </a:rPr>
              <a:t> problems</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Focus on independent discovery and self-direction </a:t>
            </a:r>
            <a:r>
              <a:rPr kumimoji="0" lang="en-GB" altLang="en-US" sz="1050" b="1" i="0" strike="noStrike" cap="none" normalizeH="0" baseline="0" dirty="0">
                <a:ln>
                  <a:noFill/>
                </a:ln>
                <a:effectLst/>
                <a:latin typeface="+mj-lt"/>
                <a:hlinkClick r:id="rId5"/>
              </a:rPr>
              <a:t>(Reciprocal Reading)</a:t>
            </a:r>
            <a:endParaRPr kumimoji="0" lang="en-GB" altLang="en-US" sz="1050" b="1" i="0" strike="noStrike" cap="none" normalizeH="0" baseline="0" dirty="0">
              <a:ln>
                <a:noFill/>
              </a:ln>
              <a:effectLst/>
              <a:latin typeface="+mj-lt"/>
            </a:endParaRPr>
          </a:p>
          <a:p>
            <a:pPr marL="171450" indent="-171450" eaLnBrk="0" fontAlgn="base" hangingPunct="0">
              <a:spcBef>
                <a:spcPct val="0"/>
              </a:spcBef>
              <a:spcAft>
                <a:spcPct val="0"/>
              </a:spcAft>
              <a:buFont typeface="Arial" panose="020B0604020202020204" pitchFamily="34" charset="0"/>
              <a:buChar char="•"/>
            </a:pPr>
            <a:r>
              <a:rPr lang="en-GB" sz="1050" b="1" dirty="0">
                <a:latin typeface="+mj-lt"/>
                <a:hlinkClick r:id="rId9"/>
              </a:rPr>
              <a:t>Be explicit</a:t>
            </a:r>
            <a:r>
              <a:rPr lang="en-GB" sz="1050" dirty="0">
                <a:latin typeface="+mj-lt"/>
              </a:rPr>
              <a:t> – Apply </a:t>
            </a:r>
            <a:r>
              <a:rPr lang="en-GB" sz="1050" dirty="0" err="1">
                <a:latin typeface="+mj-lt"/>
                <a:hlinkClick r:id="rId10"/>
              </a:rPr>
              <a:t>Rosenshine’s</a:t>
            </a:r>
            <a:r>
              <a:rPr lang="en-GB" sz="1050" dirty="0">
                <a:latin typeface="+mj-lt"/>
                <a:hlinkClick r:id="rId10"/>
              </a:rPr>
              <a:t> Principles</a:t>
            </a:r>
            <a:r>
              <a:rPr lang="en-GB" sz="1050" dirty="0">
                <a:latin typeface="+mj-lt"/>
              </a:rPr>
              <a:t> – give explicit instruction (focused demo </a:t>
            </a:r>
            <a:r>
              <a:rPr lang="en-GB" sz="1050" dirty="0">
                <a:latin typeface="+mj-lt"/>
                <a:sym typeface="Wingdings" panose="05000000000000000000" pitchFamily="2" charset="2"/>
              </a:rPr>
              <a:t></a:t>
            </a:r>
            <a:r>
              <a:rPr lang="en-GB" sz="1050" dirty="0">
                <a:latin typeface="+mj-lt"/>
              </a:rPr>
              <a:t>guided practice </a:t>
            </a:r>
            <a:r>
              <a:rPr lang="en-GB" sz="1050" dirty="0">
                <a:latin typeface="+mj-lt"/>
                <a:sym typeface="Wingdings" panose="05000000000000000000" pitchFamily="2" charset="2"/>
              </a:rPr>
              <a:t></a:t>
            </a:r>
            <a:r>
              <a:rPr lang="en-GB" sz="1050" dirty="0">
                <a:latin typeface="+mj-lt"/>
              </a:rPr>
              <a:t> independent practice). </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Give </a:t>
            </a:r>
            <a:r>
              <a:rPr kumimoji="0" lang="en-GB" altLang="en-US" sz="1050" b="1" i="0" strike="noStrike" cap="none" normalizeH="0" baseline="0" dirty="0">
                <a:ln>
                  <a:noFill/>
                </a:ln>
                <a:effectLst/>
                <a:latin typeface="+mj-lt"/>
              </a:rPr>
              <a:t>clear instructions </a:t>
            </a:r>
            <a:r>
              <a:rPr kumimoji="0" lang="en-GB" altLang="en-US" sz="1050" b="0" i="0" strike="noStrike" cap="none" normalizeH="0" baseline="0" dirty="0">
                <a:ln>
                  <a:noFill/>
                </a:ln>
                <a:effectLst/>
                <a:latin typeface="+mj-lt"/>
              </a:rPr>
              <a:t>using </a:t>
            </a:r>
            <a:r>
              <a:rPr kumimoji="0" lang="en-GB" altLang="en-US" sz="1050" b="1" i="0" strike="noStrike" cap="none" normalizeH="0" baseline="0" dirty="0">
                <a:ln>
                  <a:noFill/>
                </a:ln>
                <a:effectLst/>
                <a:latin typeface="+mj-lt"/>
              </a:rPr>
              <a:t>precise command words (see overleaf)</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1" i="0" strike="noStrike" cap="none" normalizeH="0" baseline="0" dirty="0">
                <a:ln>
                  <a:noFill/>
                </a:ln>
                <a:effectLst/>
                <a:latin typeface="+mj-lt"/>
              </a:rPr>
              <a:t>I Do-WE DO-YOU DO</a:t>
            </a:r>
            <a:r>
              <a:rPr kumimoji="0" lang="en-GB" altLang="en-US" sz="1050" b="0" i="0" strike="noStrike" cap="none" normalizeH="0" baseline="0" dirty="0">
                <a:ln>
                  <a:noFill/>
                </a:ln>
                <a:effectLst/>
                <a:latin typeface="+mj-lt"/>
              </a:rPr>
              <a:t> Offer models, WAGOLLs and WABOLLs—use </a:t>
            </a:r>
            <a:r>
              <a:rPr kumimoji="0" lang="en-GB" altLang="en-US" sz="1050" b="0" i="0" strike="noStrike" cap="none" normalizeH="0" baseline="0" dirty="0" err="1">
                <a:ln>
                  <a:noFill/>
                </a:ln>
                <a:effectLst/>
                <a:latin typeface="+mj-lt"/>
              </a:rPr>
              <a:t>visualisers</a:t>
            </a:r>
            <a:endParaRPr kumimoji="0" lang="en-GB" altLang="en-US" sz="1050" b="0" i="0" strike="noStrike" cap="none" normalizeH="0" baseline="0" dirty="0">
              <a:ln>
                <a:noFill/>
              </a:ln>
              <a:effectLst/>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1" i="0" strike="noStrike" cap="none" normalizeH="0" baseline="0" dirty="0">
                <a:ln>
                  <a:noFill/>
                </a:ln>
                <a:effectLst/>
                <a:latin typeface="+mj-lt"/>
              </a:rPr>
              <a:t>Success criteria </a:t>
            </a:r>
            <a:r>
              <a:rPr kumimoji="0" lang="en-GB" altLang="en-US" sz="1050" b="0" i="0" strike="noStrike" cap="none" normalizeH="0" baseline="0" dirty="0">
                <a:ln>
                  <a:noFill/>
                </a:ln>
                <a:effectLst/>
                <a:latin typeface="+mj-lt"/>
              </a:rPr>
              <a:t>Develop independence in terms of self-assessment/correction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Word counts of measured outcomes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50" dirty="0">
                <a:latin typeface="+mj-lt"/>
              </a:rPr>
              <a:t>Blended learning – easy-to-access</a:t>
            </a:r>
            <a:endParaRPr kumimoji="0" lang="en-GB" altLang="en-US" sz="1050" b="0" i="0"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2" name="AutoShape 9"/>
          <p:cNvSpPr>
            <a:spLocks noChangeArrowheads="1"/>
          </p:cNvSpPr>
          <p:nvPr/>
        </p:nvSpPr>
        <p:spPr bwMode="auto">
          <a:xfrm>
            <a:off x="50886" y="3602265"/>
            <a:ext cx="3670164" cy="3125106"/>
          </a:xfrm>
          <a:prstGeom prst="roundRect">
            <a:avLst>
              <a:gd name="adj" fmla="val 16667"/>
            </a:avLst>
          </a:prstGeom>
          <a:ln w="57150">
            <a:headEnd/>
            <a:tailEnd/>
          </a:ln>
        </p:spPr>
        <p:style>
          <a:lnRef idx="1">
            <a:schemeClr val="accent3"/>
          </a:lnRef>
          <a:fillRef idx="2">
            <a:schemeClr val="accent3"/>
          </a:fillRef>
          <a:effectRef idx="1">
            <a:schemeClr val="accent3"/>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alibri" panose="020F0502020204030204" pitchFamily="34" charset="0"/>
                <a:hlinkClick r:id="rId11"/>
              </a:rPr>
              <a:t>FACILITATING FEEDBACK</a:t>
            </a:r>
            <a:endParaRPr kumimoji="0" lang="en-GB" altLang="en-US" sz="1400" b="1"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dirty="0">
                <a:latin typeface="+mj-lt"/>
              </a:rPr>
              <a:t>‘</a:t>
            </a:r>
            <a:r>
              <a:rPr kumimoji="0" lang="en-GB" altLang="en-US" sz="1000" b="0" i="0" strike="noStrike" cap="none" normalizeH="0" baseline="0" dirty="0">
                <a:ln>
                  <a:noFill/>
                </a:ln>
                <a:effectLst/>
                <a:latin typeface="+mj-lt"/>
              </a:rPr>
              <a:t>Try 3B4ME’ - </a:t>
            </a:r>
            <a:r>
              <a:rPr kumimoji="0" lang="en-GB" altLang="en-US" sz="1000" b="0" i="0" strike="noStrike" cap="none" normalizeH="0" baseline="0" dirty="0">
                <a:ln>
                  <a:noFill/>
                </a:ln>
                <a:effectLst/>
                <a:latin typeface="+mj-lt"/>
                <a:hlinkClick r:id="rId12"/>
              </a:rPr>
              <a:t>MWBs</a:t>
            </a:r>
            <a:endParaRPr kumimoji="0" lang="en-GB" altLang="en-US" sz="1000" b="0" i="0"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strike="noStrike" cap="none" normalizeH="0" baseline="0" dirty="0">
                <a:ln>
                  <a:noFill/>
                </a:ln>
                <a:effectLst/>
                <a:latin typeface="+mj-lt"/>
              </a:rPr>
              <a:t>Give </a:t>
            </a:r>
            <a:r>
              <a:rPr kumimoji="0" lang="en-GB" altLang="en-US" sz="1000" b="1" i="0" strike="noStrike" cap="none" normalizeH="0" baseline="0" dirty="0">
                <a:ln>
                  <a:noFill/>
                </a:ln>
                <a:effectLst/>
                <a:latin typeface="+mj-lt"/>
              </a:rPr>
              <a:t>feedback as actions</a:t>
            </a:r>
            <a:r>
              <a:rPr kumimoji="0" lang="en-GB" altLang="en-US" sz="1000" b="0" i="0" strike="noStrike" cap="none" normalizeH="0" baseline="0" dirty="0">
                <a:ln>
                  <a:noFill/>
                </a:ln>
                <a:effectLst/>
                <a:latin typeface="+mj-lt"/>
              </a:rPr>
              <a:t>:</a:t>
            </a:r>
          </a:p>
          <a:p>
            <a:pPr marR="0" lvl="0" algn="l" defTabSz="914400" rtl="0" eaLnBrk="0" fontAlgn="base" latinLnBrk="0" hangingPunct="0">
              <a:lnSpc>
                <a:spcPct val="100000"/>
              </a:lnSpc>
              <a:spcBef>
                <a:spcPct val="0"/>
              </a:spcBef>
              <a:spcAft>
                <a:spcPct val="0"/>
              </a:spcAft>
              <a:buClrTx/>
              <a:buSzPts val="1000"/>
              <a:tabLst/>
            </a:pPr>
            <a:r>
              <a:rPr kumimoji="0" lang="en-GB" altLang="en-US" sz="1000" b="0" i="0" strike="noStrike" cap="none" normalizeH="0" baseline="0" dirty="0">
                <a:ln>
                  <a:noFill/>
                </a:ln>
                <a:effectLst/>
                <a:latin typeface="+mj-lt"/>
              </a:rPr>
              <a:t>         Re-draft/re-do (three times!);</a:t>
            </a:r>
            <a:r>
              <a:rPr kumimoji="0" lang="en-GB" altLang="en-US" sz="1000" b="0" i="0" strike="noStrike" cap="none" normalizeH="0" dirty="0">
                <a:ln>
                  <a:noFill/>
                </a:ln>
                <a:effectLst/>
                <a:latin typeface="+mj-lt"/>
              </a:rPr>
              <a:t> r</a:t>
            </a:r>
            <a:r>
              <a:rPr kumimoji="0" lang="en-GB" altLang="en-US" sz="1000" b="0" i="0" strike="noStrike" cap="none" normalizeH="0" baseline="0" dirty="0">
                <a:ln>
                  <a:noFill/>
                </a:ln>
                <a:effectLst/>
                <a:latin typeface="+mj-lt"/>
              </a:rPr>
              <a:t>ehearse or repeat; revisit      and respond;</a:t>
            </a:r>
            <a:r>
              <a:rPr kumimoji="0" lang="en-GB" altLang="en-US" sz="1000" b="0" i="0" strike="noStrike" cap="none" normalizeH="0" dirty="0">
                <a:ln>
                  <a:noFill/>
                </a:ln>
                <a:effectLst/>
                <a:latin typeface="+mj-lt"/>
              </a:rPr>
              <a:t> r</a:t>
            </a:r>
            <a:r>
              <a:rPr kumimoji="0" lang="en-GB" altLang="en-US" sz="1000" b="0" i="0" strike="noStrike" cap="none" normalizeH="0" baseline="0" dirty="0">
                <a:ln>
                  <a:noFill/>
                </a:ln>
                <a:effectLst/>
                <a:latin typeface="+mj-lt"/>
              </a:rPr>
              <a:t>e-learn and re-test;</a:t>
            </a:r>
            <a:r>
              <a:rPr kumimoji="0" lang="en-GB" altLang="en-US" sz="1000" b="0" i="0" strike="noStrike" cap="none" normalizeH="0" dirty="0">
                <a:ln>
                  <a:noFill/>
                </a:ln>
                <a:effectLst/>
                <a:latin typeface="+mj-lt"/>
              </a:rPr>
              <a:t> r</a:t>
            </a:r>
            <a:r>
              <a:rPr kumimoji="0" lang="en-GB" altLang="en-US" sz="1000" b="0" i="0" strike="noStrike" cap="none" normalizeH="0" baseline="0" dirty="0">
                <a:ln>
                  <a:noFill/>
                </a:ln>
                <a:effectLst/>
                <a:latin typeface="+mj-lt"/>
              </a:rPr>
              <a:t>esearch and record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strike="noStrike" cap="none" normalizeH="0" baseline="0" dirty="0">
                <a:ln>
                  <a:noFill/>
                </a:ln>
                <a:effectLst/>
                <a:latin typeface="+mj-lt"/>
              </a:rPr>
              <a:t>Allow MAD or DIRT time for reflection and improvement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strike="noStrike" cap="none" normalizeH="0" baseline="0" dirty="0">
                <a:ln>
                  <a:noFill/>
                </a:ln>
                <a:effectLst/>
                <a:latin typeface="+mj-lt"/>
              </a:rPr>
              <a:t>Construct appropriate/useful groups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strike="noStrike" cap="none" normalizeH="0" baseline="0" dirty="0">
                <a:ln>
                  <a:noFill/>
                </a:ln>
                <a:effectLst/>
                <a:latin typeface="+mj-lt"/>
              </a:rPr>
              <a:t>Exemplify best answers on mini-whiteboards and discuss/justify</a:t>
            </a:r>
          </a:p>
          <a:p>
            <a:pPr marL="171450" indent="-171450" eaLnBrk="0" fontAlgn="base" hangingPunct="0">
              <a:spcBef>
                <a:spcPct val="0"/>
              </a:spcBef>
              <a:spcAft>
                <a:spcPct val="0"/>
              </a:spcAft>
              <a:buFont typeface="Arial" panose="020B0604020202020204" pitchFamily="34" charset="0"/>
              <a:buChar char="•"/>
            </a:pPr>
            <a:r>
              <a:rPr lang="en-GB" sz="1000" b="1" dirty="0">
                <a:latin typeface="+mj-lt"/>
              </a:rPr>
              <a:t>Use diagnostic assessment </a:t>
            </a:r>
            <a:r>
              <a:rPr lang="en-GB" sz="1000" dirty="0">
                <a:latin typeface="+mj-lt"/>
              </a:rPr>
              <a:t>– mini whiteboards, LS quizzes, open ended questions. Teaching should be responsive.</a:t>
            </a:r>
            <a:endParaRPr lang="en-US" sz="1000" dirty="0">
              <a:latin typeface="+mj-lt"/>
            </a:endParaRPr>
          </a:p>
          <a:p>
            <a:pPr marL="171450" indent="-171450" eaLnBrk="0" fontAlgn="base" hangingPunct="0">
              <a:spcBef>
                <a:spcPct val="0"/>
              </a:spcBef>
              <a:spcAft>
                <a:spcPct val="0"/>
              </a:spcAft>
              <a:buFont typeface="Arial" panose="020B0604020202020204" pitchFamily="34" charset="0"/>
              <a:buChar char="•"/>
            </a:pPr>
            <a:r>
              <a:rPr lang="en-GB" sz="1000" b="1" dirty="0">
                <a:latin typeface="+mj-lt"/>
              </a:rPr>
              <a:t>Use cognitive/metacognitive strategies</a:t>
            </a:r>
            <a:r>
              <a:rPr lang="en-GB" sz="1000" dirty="0">
                <a:latin typeface="+mj-lt"/>
              </a:rPr>
              <a:t> – how will you help students to know more? </a:t>
            </a:r>
            <a:r>
              <a:rPr lang="en-GB" sz="1000" dirty="0">
                <a:latin typeface="+mj-lt"/>
                <a:hlinkClick r:id="rId13"/>
              </a:rPr>
              <a:t>Graphic organisers</a:t>
            </a:r>
            <a:r>
              <a:rPr lang="en-GB" sz="1000" dirty="0">
                <a:latin typeface="+mj-lt"/>
              </a:rPr>
              <a:t>, </a:t>
            </a:r>
            <a:r>
              <a:rPr lang="en-GB" sz="1000" dirty="0">
                <a:latin typeface="+mj-lt"/>
                <a:hlinkClick r:id="rId14"/>
              </a:rPr>
              <a:t>mind-maps</a:t>
            </a:r>
            <a:r>
              <a:rPr lang="en-GB" sz="1000" dirty="0">
                <a:latin typeface="+mj-lt"/>
              </a:rPr>
              <a:t>, Venn diagrams, etc. You may verbalise your thinking more and encourage students to do the same. Lots of red-pen work!</a:t>
            </a:r>
          </a:p>
        </p:txBody>
      </p:sp>
      <p:sp>
        <p:nvSpPr>
          <p:cNvPr id="13" name="AutoShape 10"/>
          <p:cNvSpPr>
            <a:spLocks noChangeArrowheads="1"/>
          </p:cNvSpPr>
          <p:nvPr/>
        </p:nvSpPr>
        <p:spPr bwMode="auto">
          <a:xfrm>
            <a:off x="8579816" y="3289300"/>
            <a:ext cx="3477701" cy="3438071"/>
          </a:xfrm>
          <a:prstGeom prst="roundRect">
            <a:avLst>
              <a:gd name="adj" fmla="val 16667"/>
            </a:avLst>
          </a:prstGeom>
          <a:ln w="57150">
            <a:headEnd/>
            <a:tailEnd/>
          </a:ln>
        </p:spPr>
        <p:style>
          <a:lnRef idx="1">
            <a:schemeClr val="accent6"/>
          </a:lnRef>
          <a:fillRef idx="2">
            <a:schemeClr val="accent6"/>
          </a:fillRef>
          <a:effectRef idx="1">
            <a:schemeClr val="accent6"/>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strike="noStrike" cap="none" normalizeH="0" baseline="0" dirty="0">
                <a:ln>
                  <a:noFill/>
                </a:ln>
                <a:effectLst/>
                <a:latin typeface="Calibri" panose="020F0502020204030204" pitchFamily="34" charset="0"/>
                <a:hlinkClick r:id="rId15"/>
              </a:rPr>
              <a:t>EXAM TECHNIQUE</a:t>
            </a:r>
            <a:endParaRPr kumimoji="0" lang="en-GB" altLang="en-US" sz="1400" b="1" i="0" strike="noStrike" cap="none" normalizeH="0" baseline="0" dirty="0">
              <a:ln>
                <a:noFill/>
              </a:ln>
              <a:effectLst/>
              <a:latin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GB" altLang="en-US" sz="1050" b="1" i="1" strike="noStrike" cap="none" normalizeH="0" baseline="0" dirty="0">
                <a:ln>
                  <a:noFill/>
                </a:ln>
                <a:effectLst/>
                <a:latin typeface="Calibri" panose="020F0502020204030204" pitchFamily="34" charset="0"/>
              </a:rPr>
              <a:t>I DO-WE</a:t>
            </a:r>
            <a:r>
              <a:rPr kumimoji="0" lang="en-GB" altLang="en-US" sz="1050" b="1" i="1" strike="noStrike" cap="none" normalizeH="0" dirty="0">
                <a:ln>
                  <a:noFill/>
                </a:ln>
                <a:effectLst/>
                <a:latin typeface="Calibri" panose="020F0502020204030204" pitchFamily="34" charset="0"/>
              </a:rPr>
              <a:t> DO-YOU DO    </a:t>
            </a:r>
          </a:p>
          <a:p>
            <a:pPr marR="0" lvl="0" algn="l" defTabSz="914400" rtl="0" eaLnBrk="0" fontAlgn="base" latinLnBrk="0" hangingPunct="0">
              <a:lnSpc>
                <a:spcPct val="100000"/>
              </a:lnSpc>
              <a:spcBef>
                <a:spcPct val="0"/>
              </a:spcBef>
              <a:spcAft>
                <a:spcPct val="0"/>
              </a:spcAft>
              <a:buClrTx/>
              <a:buSzTx/>
              <a:tabLst/>
            </a:pPr>
            <a:endParaRPr kumimoji="0" lang="en-GB" altLang="en-US" sz="1050" b="0" i="0" strike="noStrike" cap="none" normalizeH="0" baseline="0" dirty="0">
              <a:ln>
                <a:noFill/>
              </a:ln>
              <a:effectLst/>
              <a:latin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hlinkClick r:id="rId16"/>
              </a:rPr>
              <a:t>Use models </a:t>
            </a:r>
            <a:r>
              <a:rPr kumimoji="0" lang="en-GB" altLang="en-US" sz="1050" b="0" i="0" strike="noStrike" cap="none" normalizeH="0" baseline="0" dirty="0">
                <a:ln>
                  <a:noFill/>
                </a:ln>
                <a:effectLst/>
                <a:latin typeface="+mj-lt"/>
              </a:rPr>
              <a:t>(WAGOLLs </a:t>
            </a:r>
            <a:r>
              <a:rPr kumimoji="0" lang="en-GB" altLang="en-US" sz="1050" b="0" i="0" strike="noStrike" cap="none" normalizeH="0" baseline="0" dirty="0" err="1">
                <a:ln>
                  <a:noFill/>
                </a:ln>
                <a:effectLst/>
                <a:latin typeface="+mj-lt"/>
              </a:rPr>
              <a:t>etc</a:t>
            </a:r>
            <a:r>
              <a:rPr kumimoji="0" lang="en-GB" altLang="en-US" sz="1050" b="0" i="0" strike="noStrike" cap="none" normalizeH="0" baseline="0" dirty="0">
                <a:ln>
                  <a:noFill/>
                </a:ln>
                <a:effectLst/>
                <a:latin typeface="+mj-lt"/>
              </a:rPr>
              <a:t>) and ‘think out loud’ to exemplify the process: </a:t>
            </a:r>
            <a:r>
              <a:rPr kumimoji="0" lang="en-GB" altLang="en-US" sz="1050" b="1" i="0" strike="noStrike" cap="none" normalizeH="0" baseline="0" dirty="0">
                <a:ln>
                  <a:noFill/>
                </a:ln>
                <a:effectLst/>
                <a:latin typeface="+mj-lt"/>
              </a:rPr>
              <a:t>I do, we do, you do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Let students practice on MWBs first (low stakes)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Use </a:t>
            </a:r>
            <a:r>
              <a:rPr kumimoji="0" lang="en-GB" altLang="en-US" sz="1050" b="0" i="0" strike="noStrike" cap="none" normalizeH="0" baseline="0" dirty="0" err="1">
                <a:ln>
                  <a:noFill/>
                </a:ln>
                <a:effectLst/>
                <a:latin typeface="+mj-lt"/>
              </a:rPr>
              <a:t>visualisers</a:t>
            </a:r>
            <a:r>
              <a:rPr kumimoji="0" lang="en-GB" altLang="en-US" sz="1050" b="0" i="0" strike="noStrike" cap="none" normalizeH="0" baseline="0" dirty="0">
                <a:ln>
                  <a:noFill/>
                </a:ln>
                <a:effectLst/>
                <a:latin typeface="+mj-lt"/>
              </a:rPr>
              <a:t> and mini-whiteboards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Look at last questions and the length of successful answers.  Annotate Q and 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Give accurate time-targets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Exam Wrappers/topic-ranking—post-exam evaluation about revision technique, time spent revising, etc.</a:t>
            </a:r>
          </a:p>
          <a:p>
            <a:pPr marL="171450" lvl="0" indent="-171450">
              <a:buFont typeface="Arial" panose="020B0604020202020204" pitchFamily="34" charset="0"/>
              <a:buChar char="•"/>
            </a:pPr>
            <a:r>
              <a:rPr lang="en-GB" sz="1050" b="1" dirty="0">
                <a:latin typeface="+mj-lt"/>
              </a:rPr>
              <a:t>Use scaffolding</a:t>
            </a:r>
            <a:r>
              <a:rPr lang="en-GB" sz="1050" dirty="0">
                <a:latin typeface="+mj-lt"/>
              </a:rPr>
              <a:t> – Give written support. Checklists. Success criteria. </a:t>
            </a:r>
            <a:r>
              <a:rPr lang="en-GB" sz="1050" dirty="0" err="1">
                <a:latin typeface="+mj-lt"/>
                <a:hlinkClick r:id="rId17"/>
              </a:rPr>
              <a:t>Visualiser</a:t>
            </a:r>
            <a:r>
              <a:rPr lang="en-GB" sz="1050" dirty="0">
                <a:latin typeface="+mj-lt"/>
                <a:hlinkClick r:id="rId17"/>
              </a:rPr>
              <a:t> use</a:t>
            </a:r>
            <a:r>
              <a:rPr lang="en-GB" sz="1050" dirty="0">
                <a:latin typeface="+mj-lt"/>
              </a:rPr>
              <a:t>. </a:t>
            </a:r>
            <a:endParaRPr lang="en-GB" sz="2000" dirty="0">
              <a:latin typeface="+mj-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i="0" strike="noStrike" cap="none" normalizeH="0" baseline="0" dirty="0">
                <a:ln>
                  <a:noFill/>
                </a:ln>
                <a:effectLst/>
                <a:latin typeface="+mj-lt"/>
              </a:rPr>
              <a:t>Specify word counts for extended pieces</a:t>
            </a:r>
            <a:endParaRPr kumimoji="0" lang="en-US" altLang="en-US" sz="2400" b="0" i="0" strike="noStrike" cap="none" normalizeH="0" baseline="0" dirty="0">
              <a:ln>
                <a:noFill/>
              </a:ln>
              <a:effectLst/>
              <a:latin typeface="+mj-lt"/>
            </a:endParaRPr>
          </a:p>
        </p:txBody>
      </p:sp>
      <p:sp>
        <p:nvSpPr>
          <p:cNvPr id="14" name="AutoShape 11"/>
          <p:cNvSpPr>
            <a:spLocks noChangeArrowheads="1"/>
          </p:cNvSpPr>
          <p:nvPr/>
        </p:nvSpPr>
        <p:spPr bwMode="auto">
          <a:xfrm>
            <a:off x="8650323" y="154309"/>
            <a:ext cx="3407194" cy="3019964"/>
          </a:xfrm>
          <a:prstGeom prst="roundRect">
            <a:avLst>
              <a:gd name="adj" fmla="val 16667"/>
            </a:avLst>
          </a:prstGeom>
          <a:gradFill rotWithShape="0">
            <a:gsLst>
              <a:gs pos="0">
                <a:srgbClr val="F5B183"/>
              </a:gs>
              <a:gs pos="50000">
                <a:srgbClr val="FCE5D6"/>
              </a:gs>
              <a:gs pos="100000">
                <a:srgbClr val="F5B183"/>
              </a:gs>
            </a:gsLst>
            <a:lin ang="18900000" scaled="1"/>
          </a:gradFill>
          <a:ln w="57150" algn="ctr">
            <a:solidFill>
              <a:srgbClr val="FFC000"/>
            </a:solidFill>
            <a:round/>
            <a:headEnd/>
            <a:tailEnd/>
          </a:ln>
          <a:effectLst>
            <a:outerShdw dist="28398" dir="3806097" algn="ctr" rotWithShape="0">
              <a:srgbClr val="773E18">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alibri" panose="020F0502020204030204" pitchFamily="34" charset="0"/>
                <a:hlinkClick r:id="rId18"/>
              </a:rPr>
              <a:t>UNDERSTANDING AND MEMORY</a:t>
            </a:r>
            <a:endParaRPr kumimoji="0" lang="en-GB" altLang="en-US" sz="1400" b="1"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Weekly and monthly reviews (mini-whiteboards, quick quizzes </a:t>
            </a:r>
            <a:r>
              <a:rPr kumimoji="0" lang="en-GB" altLang="en-US" sz="1050" b="0" strike="noStrike" cap="none" normalizeH="0" baseline="0" dirty="0" err="1">
                <a:ln>
                  <a:noFill/>
                </a:ln>
                <a:effectLst/>
                <a:latin typeface="Calibri Light" panose="020F0302020204030204" pitchFamily="34" charset="0"/>
                <a:cs typeface="Calibri Light" panose="020F0302020204030204" pitchFamily="34" charset="0"/>
              </a:rPr>
              <a:t>etc</a:t>
            </a: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 - </a:t>
            </a:r>
            <a:r>
              <a:rPr kumimoji="0" lang="en-GB" altLang="en-US" sz="1050" b="0" strike="noStrike" cap="none" normalizeH="0" baseline="0" dirty="0" err="1">
                <a:ln>
                  <a:noFill/>
                </a:ln>
                <a:effectLst/>
                <a:latin typeface="Calibri Light" panose="020F0302020204030204" pitchFamily="34" charset="0"/>
                <a:cs typeface="Calibri Light" panose="020F0302020204030204" pitchFamily="34" charset="0"/>
              </a:rPr>
              <a:t>Kahoot</a:t>
            </a:r>
            <a:endPar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Pre-teach subject-specific vocabulary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Wall displays used to prompt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‘Prepare to Teach a lesson 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Flashcards—content on front, contextual questions on back</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Knowledge Organisers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50" dirty="0">
                <a:latin typeface="Calibri Light" panose="020F0302020204030204" pitchFamily="34" charset="0"/>
                <a:cs typeface="Calibri Light" panose="020F0302020204030204" pitchFamily="34" charset="0"/>
                <a:hlinkClick r:id="rId19"/>
              </a:rPr>
              <a:t>Retrieval Practice</a:t>
            </a:r>
            <a:endPar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hlinkClick r:id="rId20"/>
              </a:rPr>
              <a:t>Reading as a priority </a:t>
            </a:r>
            <a:endPar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Learning homework and quick quiz follow-up</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50" b="0" strike="noStrike" cap="none" normalizeH="0" baseline="0" dirty="0">
                <a:ln>
                  <a:noFill/>
                </a:ln>
                <a:effectLst/>
                <a:latin typeface="Calibri Light" panose="020F0302020204030204" pitchFamily="34" charset="0"/>
                <a:cs typeface="Calibri Light" panose="020F0302020204030204" pitchFamily="34" charset="0"/>
              </a:rPr>
              <a:t>Games— 1 pen, 1 dice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50" dirty="0">
                <a:latin typeface="Calibri Light" panose="020F0302020204030204" pitchFamily="34" charset="0"/>
                <a:cs typeface="Calibri Light" panose="020F0302020204030204" pitchFamily="34" charset="0"/>
                <a:hlinkClick r:id="rId21"/>
              </a:rPr>
              <a:t>Revision clock</a:t>
            </a:r>
            <a:endParaRPr lang="en-GB" altLang="en-US" sz="1050" dirty="0">
              <a:latin typeface="Calibri Light" panose="020F0302020204030204" pitchFamily="34" charset="0"/>
              <a:cs typeface="Calibri Light" panose="020F03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50" dirty="0">
                <a:latin typeface="Calibri Light" panose="020F0302020204030204" pitchFamily="34" charset="0"/>
                <a:cs typeface="Calibri Light" panose="020F0302020204030204" pitchFamily="34" charset="0"/>
                <a:hlinkClick r:id="rId22"/>
              </a:rPr>
              <a:t>Vocabulary instruction</a:t>
            </a:r>
            <a:endParaRPr lang="en-GB" altLang="en-US" sz="1050" dirty="0">
              <a:latin typeface="Calibri Light" panose="020F0302020204030204" pitchFamily="34" charset="0"/>
              <a:cs typeface="Calibri Light" panose="020F030202020403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GB" altLang="en-US" sz="14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15" name="AutoShape 12"/>
          <p:cNvSpPr>
            <a:spLocks noChangeArrowheads="1"/>
          </p:cNvSpPr>
          <p:nvPr/>
        </p:nvSpPr>
        <p:spPr bwMode="auto">
          <a:xfrm>
            <a:off x="73309" y="154309"/>
            <a:ext cx="3670164" cy="3358828"/>
          </a:xfrm>
          <a:prstGeom prst="roundRect">
            <a:avLst>
              <a:gd name="adj" fmla="val 16667"/>
            </a:avLst>
          </a:prstGeom>
          <a:ln w="57150">
            <a:headEnd/>
            <a:tailEnd/>
          </a:ln>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smtClean="0">
                <a:ln>
                  <a:noFill/>
                </a:ln>
                <a:solidFill>
                  <a:srgbClr val="00B0F0"/>
                </a:solidFill>
                <a:effectLst/>
                <a:latin typeface="Calibri" panose="020F0502020204030204" pitchFamily="34" charset="0"/>
              </a:rPr>
              <a:t>BASICS</a:t>
            </a:r>
            <a:r>
              <a:rPr kumimoji="0" lang="en-GB" altLang="en-US" sz="1100" b="1" i="0" u="none" strike="noStrike" cap="none" normalizeH="0" dirty="0" smtClean="0">
                <a:ln>
                  <a:noFill/>
                </a:ln>
                <a:solidFill>
                  <a:srgbClr val="00B0F0"/>
                </a:solidFill>
                <a:effectLst/>
                <a:latin typeface="Calibri" panose="020F0502020204030204" pitchFamily="34" charset="0"/>
              </a:rPr>
              <a:t> FOR </a:t>
            </a:r>
            <a:r>
              <a:rPr kumimoji="0" lang="en-GB" altLang="en-US" sz="1100" b="1" i="0" u="none" strike="noStrike" cap="none" normalizeH="0" baseline="0" dirty="0" smtClean="0">
                <a:ln>
                  <a:noFill/>
                </a:ln>
                <a:solidFill>
                  <a:srgbClr val="00B0F0"/>
                </a:solidFill>
                <a:effectLst/>
                <a:latin typeface="Calibri" panose="020F0502020204030204" pitchFamily="34" charset="0"/>
              </a:rPr>
              <a:t>REMOTE LEARNING</a:t>
            </a:r>
            <a:endParaRPr kumimoji="0" lang="en-GB" altLang="en-US" sz="1100" b="1" i="0" u="none" strike="noStrike" cap="none" normalizeH="0" baseline="0" dirty="0">
              <a:ln>
                <a:noFill/>
              </a:ln>
              <a:solidFill>
                <a:srgbClr val="00B0F0"/>
              </a:solidFill>
              <a:effectLst/>
              <a:latin typeface="Calibri" panose="020F0502020204030204" pitchFamily="34" charset="0"/>
            </a:endParaRPr>
          </a:p>
          <a:p>
            <a:pPr>
              <a:spcAft>
                <a:spcPts val="0"/>
              </a:spcAft>
            </a:pPr>
            <a:r>
              <a:rPr lang="en-GB" sz="1100" b="1" dirty="0" smtClean="0">
                <a:ea typeface="Calibri" panose="020F0502020204030204" pitchFamily="34" charset="0"/>
                <a:cs typeface="Times New Roman" panose="02020603050405020304" pitchFamily="18" charset="0"/>
              </a:rPr>
              <a:t>Evidence-Informed </a:t>
            </a:r>
            <a:r>
              <a:rPr lang="en-GB" sz="1100" b="1" dirty="0">
                <a:ea typeface="Calibri" panose="020F0502020204030204" pitchFamily="34" charset="0"/>
                <a:cs typeface="Times New Roman" panose="02020603050405020304" pitchFamily="18" charset="0"/>
              </a:rPr>
              <a:t>Reminders:</a:t>
            </a:r>
            <a:endParaRPr lang="en-GB" sz="1100" dirty="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C00000"/>
                </a:solidFill>
                <a:ea typeface="Calibri" panose="020F0502020204030204" pitchFamily="34" charset="0"/>
                <a:cs typeface="Times New Roman" panose="02020603050405020304" pitchFamily="18" charset="0"/>
              </a:rPr>
              <a:t>R</a:t>
            </a:r>
            <a:r>
              <a:rPr lang="en-GB" sz="1100" dirty="0">
                <a:ea typeface="Calibri" panose="020F0502020204030204" pitchFamily="34" charset="0"/>
                <a:cs typeface="Times New Roman" panose="02020603050405020304" pitchFamily="18" charset="0"/>
              </a:rPr>
              <a:t> – </a:t>
            </a:r>
            <a:r>
              <a:rPr lang="en-GB" sz="1100" dirty="0">
                <a:solidFill>
                  <a:srgbClr val="C00000"/>
                </a:solidFill>
                <a:ea typeface="Calibri" panose="020F0502020204030204" pitchFamily="34" charset="0"/>
                <a:cs typeface="Times New Roman" panose="02020603050405020304" pitchFamily="18" charset="0"/>
              </a:rPr>
              <a:t>retrieval </a:t>
            </a:r>
            <a:r>
              <a:rPr lang="en-GB" sz="1100" dirty="0">
                <a:ea typeface="Calibri" panose="020F0502020204030204" pitchFamily="34" charset="0"/>
                <a:cs typeface="Times New Roman" panose="02020603050405020304" pitchFamily="18" charset="0"/>
              </a:rPr>
              <a:t>and </a:t>
            </a:r>
            <a:r>
              <a:rPr lang="en-GB" sz="1100" dirty="0">
                <a:solidFill>
                  <a:srgbClr val="C00000"/>
                </a:solidFill>
                <a:ea typeface="Calibri" panose="020F0502020204030204" pitchFamily="34" charset="0"/>
                <a:cs typeface="Times New Roman" panose="02020603050405020304" pitchFamily="18" charset="0"/>
              </a:rPr>
              <a:t>recap </a:t>
            </a:r>
            <a:r>
              <a:rPr lang="en-GB" sz="1100" dirty="0">
                <a:ea typeface="Calibri" panose="020F0502020204030204" pitchFamily="34" charset="0"/>
                <a:cs typeface="Times New Roman" panose="02020603050405020304" pitchFamily="18" charset="0"/>
              </a:rPr>
              <a:t>activities. Low-stakes. Quick feedback. Self-marking.</a:t>
            </a:r>
          </a:p>
          <a:p>
            <a:pPr>
              <a:lnSpc>
                <a:spcPct val="107000"/>
              </a:lnSpc>
              <a:spcAft>
                <a:spcPts val="800"/>
              </a:spcAft>
            </a:pPr>
            <a:r>
              <a:rPr lang="en-GB" sz="1100" b="1" dirty="0">
                <a:solidFill>
                  <a:srgbClr val="C00000"/>
                </a:solidFill>
                <a:ea typeface="Calibri" panose="020F0502020204030204" pitchFamily="34" charset="0"/>
                <a:cs typeface="Times New Roman" panose="02020603050405020304" pitchFamily="18" charset="0"/>
              </a:rPr>
              <a:t>E</a:t>
            </a:r>
            <a:r>
              <a:rPr lang="en-GB" sz="1100" dirty="0">
                <a:ea typeface="Calibri" panose="020F0502020204030204" pitchFamily="34" charset="0"/>
                <a:cs typeface="Times New Roman" panose="02020603050405020304" pitchFamily="18" charset="0"/>
              </a:rPr>
              <a:t> – </a:t>
            </a:r>
            <a:r>
              <a:rPr lang="en-GB" sz="1100" dirty="0">
                <a:solidFill>
                  <a:srgbClr val="C00000"/>
                </a:solidFill>
                <a:ea typeface="Calibri" panose="020F0502020204030204" pitchFamily="34" charset="0"/>
                <a:cs typeface="Times New Roman" panose="02020603050405020304" pitchFamily="18" charset="0"/>
              </a:rPr>
              <a:t>Engage </a:t>
            </a:r>
            <a:r>
              <a:rPr lang="en-GB" sz="1100" dirty="0">
                <a:ea typeface="Calibri" panose="020F0502020204030204" pitchFamily="34" charset="0"/>
                <a:cs typeface="Times New Roman" panose="02020603050405020304" pitchFamily="18" charset="0"/>
              </a:rPr>
              <a:t>students – audio/video stimulus, questions, ‘chat’, feedback etc.</a:t>
            </a:r>
          </a:p>
          <a:p>
            <a:pPr>
              <a:spcAft>
                <a:spcPts val="0"/>
              </a:spcAft>
            </a:pPr>
            <a:r>
              <a:rPr lang="en-GB" sz="1100" b="1" dirty="0">
                <a:solidFill>
                  <a:srgbClr val="C00000"/>
                </a:solidFill>
                <a:ea typeface="Calibri" panose="020F0502020204030204" pitchFamily="34" charset="0"/>
                <a:cs typeface="Times New Roman" panose="02020603050405020304" pitchFamily="18" charset="0"/>
              </a:rPr>
              <a:t>M</a:t>
            </a:r>
            <a:r>
              <a:rPr lang="en-GB" sz="1100" dirty="0">
                <a:solidFill>
                  <a:srgbClr val="C00000"/>
                </a:solidFill>
                <a:ea typeface="Calibri" panose="020F0502020204030204" pitchFamily="34" charset="0"/>
                <a:cs typeface="Times New Roman" panose="02020603050405020304" pitchFamily="18" charset="0"/>
              </a:rPr>
              <a:t> </a:t>
            </a:r>
            <a:r>
              <a:rPr lang="en-GB" sz="1100" dirty="0">
                <a:ea typeface="Calibri" panose="020F0502020204030204" pitchFamily="34" charset="0"/>
                <a:cs typeface="Times New Roman" panose="02020603050405020304" pitchFamily="18" charset="0"/>
              </a:rPr>
              <a:t>– </a:t>
            </a:r>
            <a:r>
              <a:rPr lang="en-GB" sz="1100" dirty="0">
                <a:solidFill>
                  <a:srgbClr val="C00000"/>
                </a:solidFill>
                <a:ea typeface="Calibri" panose="020F0502020204030204" pitchFamily="34" charset="0"/>
                <a:cs typeface="Times New Roman" panose="02020603050405020304" pitchFamily="18" charset="0"/>
              </a:rPr>
              <a:t>motivate </a:t>
            </a:r>
            <a:r>
              <a:rPr lang="en-GB" sz="1100" dirty="0">
                <a:ea typeface="Calibri" panose="020F0502020204030204" pitchFamily="34" charset="0"/>
                <a:cs typeface="Times New Roman" panose="02020603050405020304" pitchFamily="18" charset="0"/>
              </a:rPr>
              <a:t>(scaffolding and WAGOLLs, positive </a:t>
            </a:r>
            <a:r>
              <a:rPr lang="en-GB" sz="1100" dirty="0" err="1">
                <a:ea typeface="Calibri" panose="020F0502020204030204" pitchFamily="34" charset="0"/>
                <a:cs typeface="Times New Roman" panose="02020603050405020304" pitchFamily="18" charset="0"/>
              </a:rPr>
              <a:t>Classcharts</a:t>
            </a:r>
            <a:r>
              <a:rPr lang="en-GB" sz="1100" dirty="0">
                <a:ea typeface="Calibri" panose="020F0502020204030204" pitchFamily="34" charset="0"/>
                <a:cs typeface="Times New Roman" panose="02020603050405020304" pitchFamily="18" charset="0"/>
              </a:rPr>
              <a:t>, live lessons) </a:t>
            </a:r>
            <a:endParaRPr lang="en-GB" sz="1100" b="1" dirty="0">
              <a:solidFill>
                <a:srgbClr val="C00000"/>
              </a:solidFill>
              <a:ea typeface="Calibri" panose="020F0502020204030204" pitchFamily="34" charset="0"/>
              <a:cs typeface="Times New Roman" panose="02020603050405020304" pitchFamily="18" charset="0"/>
            </a:endParaRPr>
          </a:p>
          <a:p>
            <a:pPr>
              <a:spcAft>
                <a:spcPts val="0"/>
              </a:spcAft>
            </a:pPr>
            <a:r>
              <a:rPr lang="en-GB" sz="1100" b="1" dirty="0" smtClean="0">
                <a:solidFill>
                  <a:srgbClr val="C00000"/>
                </a:solidFill>
                <a:ea typeface="Calibri" panose="020F0502020204030204" pitchFamily="34" charset="0"/>
                <a:cs typeface="Times New Roman" panose="02020603050405020304" pitchFamily="18" charset="0"/>
              </a:rPr>
              <a:t>O</a:t>
            </a:r>
            <a:r>
              <a:rPr lang="en-GB" sz="1100" dirty="0" smtClean="0">
                <a:solidFill>
                  <a:srgbClr val="C00000"/>
                </a:solidFill>
                <a:ea typeface="Calibri" panose="020F0502020204030204" pitchFamily="34" charset="0"/>
                <a:cs typeface="Times New Roman" panose="02020603050405020304" pitchFamily="18" charset="0"/>
              </a:rPr>
              <a:t> </a:t>
            </a:r>
            <a:r>
              <a:rPr lang="en-GB" sz="1100" dirty="0">
                <a:ea typeface="Calibri" panose="020F0502020204030204" pitchFamily="34" charset="0"/>
                <a:cs typeface="Times New Roman" panose="02020603050405020304" pitchFamily="18" charset="0"/>
              </a:rPr>
              <a:t>– </a:t>
            </a:r>
            <a:r>
              <a:rPr lang="en-GB" sz="1100" dirty="0">
                <a:solidFill>
                  <a:srgbClr val="C00000"/>
                </a:solidFill>
                <a:ea typeface="Calibri" panose="020F0502020204030204" pitchFamily="34" charset="0"/>
                <a:cs typeface="Times New Roman" panose="02020603050405020304" pitchFamily="18" charset="0"/>
              </a:rPr>
              <a:t>Outcomes </a:t>
            </a:r>
            <a:r>
              <a:rPr lang="en-GB" sz="1100" dirty="0">
                <a:ea typeface="Calibri" panose="020F0502020204030204" pitchFamily="34" charset="0"/>
                <a:cs typeface="Times New Roman" panose="02020603050405020304" pitchFamily="18" charset="0"/>
              </a:rPr>
              <a:t>– make explicit using check lists, success criteria, weekly plan/big picture </a:t>
            </a:r>
            <a:r>
              <a:rPr lang="en-GB" sz="1100" dirty="0" err="1">
                <a:ea typeface="Calibri" panose="020F0502020204030204" pitchFamily="34" charset="0"/>
                <a:cs typeface="Times New Roman" panose="02020603050405020304" pitchFamily="18" charset="0"/>
              </a:rPr>
              <a:t>etc</a:t>
            </a:r>
            <a:r>
              <a:rPr lang="en-GB" sz="1100" dirty="0">
                <a:ea typeface="Calibri" panose="020F0502020204030204" pitchFamily="34" charset="0"/>
                <a:cs typeface="Times New Roman" panose="02020603050405020304" pitchFamily="18" charset="0"/>
              </a:rPr>
              <a:t>, especially when using prepared materials (Oak). </a:t>
            </a:r>
          </a:p>
          <a:p>
            <a:pPr>
              <a:spcAft>
                <a:spcPts val="0"/>
              </a:spcAft>
            </a:pPr>
            <a:r>
              <a:rPr lang="en-GB" sz="1100" b="1" dirty="0">
                <a:solidFill>
                  <a:srgbClr val="C00000"/>
                </a:solidFill>
                <a:ea typeface="Calibri" panose="020F0502020204030204" pitchFamily="34" charset="0"/>
                <a:cs typeface="Times New Roman" panose="02020603050405020304" pitchFamily="18" charset="0"/>
              </a:rPr>
              <a:t>T</a:t>
            </a:r>
            <a:r>
              <a:rPr lang="en-GB" sz="1100" dirty="0">
                <a:solidFill>
                  <a:srgbClr val="C00000"/>
                </a:solidFill>
                <a:ea typeface="Calibri" panose="020F0502020204030204" pitchFamily="34" charset="0"/>
                <a:cs typeface="Times New Roman" panose="02020603050405020304" pitchFamily="18" charset="0"/>
              </a:rPr>
              <a:t> </a:t>
            </a:r>
            <a:r>
              <a:rPr lang="en-GB" sz="1100" dirty="0">
                <a:ea typeface="Calibri" panose="020F0502020204030204" pitchFamily="34" charset="0"/>
                <a:cs typeface="Times New Roman" panose="02020603050405020304" pitchFamily="18" charset="0"/>
              </a:rPr>
              <a:t>– </a:t>
            </a:r>
            <a:r>
              <a:rPr lang="en-GB" sz="1100" dirty="0">
                <a:solidFill>
                  <a:srgbClr val="C00000"/>
                </a:solidFill>
                <a:ea typeface="Calibri" panose="020F0502020204030204" pitchFamily="34" charset="0"/>
                <a:cs typeface="Times New Roman" panose="02020603050405020304" pitchFamily="18" charset="0"/>
              </a:rPr>
              <a:t>Teaching </a:t>
            </a:r>
            <a:r>
              <a:rPr lang="en-GB" sz="1100" dirty="0">
                <a:ea typeface="Calibri" panose="020F0502020204030204" pitchFamily="34" charset="0"/>
                <a:cs typeface="Times New Roman" panose="02020603050405020304" pitchFamily="18" charset="0"/>
              </a:rPr>
              <a:t>quality – this is more important than how it is delivered.  Think about how you assess what students have learnt</a:t>
            </a:r>
            <a:r>
              <a:rPr lang="en-GB" sz="1100" dirty="0" smtClean="0">
                <a:ea typeface="Calibri" panose="020F0502020204030204" pitchFamily="34" charset="0"/>
                <a:cs typeface="Times New Roman" panose="02020603050405020304" pitchFamily="18" charset="0"/>
              </a:rPr>
              <a:t>.</a:t>
            </a:r>
            <a:endParaRPr lang="en-GB" sz="1100" dirty="0">
              <a:ea typeface="Calibri" panose="020F0502020204030204" pitchFamily="34" charset="0"/>
              <a:cs typeface="Times New Roman" panose="02020603050405020304" pitchFamily="18" charset="0"/>
            </a:endParaRPr>
          </a:p>
          <a:p>
            <a:pPr>
              <a:spcAft>
                <a:spcPts val="0"/>
              </a:spcAft>
            </a:pPr>
            <a:r>
              <a:rPr lang="en-GB" sz="1100" b="1" dirty="0">
                <a:solidFill>
                  <a:srgbClr val="C00000"/>
                </a:solidFill>
                <a:ea typeface="Calibri" panose="020F0502020204030204" pitchFamily="34" charset="0"/>
                <a:cs typeface="Times New Roman" panose="02020603050405020304" pitchFamily="18" charset="0"/>
              </a:rPr>
              <a:t>E</a:t>
            </a:r>
            <a:r>
              <a:rPr lang="en-GB" sz="1100" dirty="0">
                <a:solidFill>
                  <a:srgbClr val="C00000"/>
                </a:solidFill>
                <a:ea typeface="Calibri" panose="020F0502020204030204" pitchFamily="34" charset="0"/>
                <a:cs typeface="Times New Roman" panose="02020603050405020304" pitchFamily="18" charset="0"/>
              </a:rPr>
              <a:t> </a:t>
            </a:r>
            <a:r>
              <a:rPr lang="en-GB" sz="1100" dirty="0">
                <a:ea typeface="Calibri" panose="020F0502020204030204" pitchFamily="34" charset="0"/>
                <a:cs typeface="Times New Roman" panose="02020603050405020304" pitchFamily="18" charset="0"/>
              </a:rPr>
              <a:t>– </a:t>
            </a:r>
            <a:r>
              <a:rPr lang="en-GB" sz="1100" dirty="0">
                <a:solidFill>
                  <a:srgbClr val="C00000"/>
                </a:solidFill>
                <a:ea typeface="Calibri" panose="020F0502020204030204" pitchFamily="34" charset="0"/>
                <a:cs typeface="Times New Roman" panose="02020603050405020304" pitchFamily="18" charset="0"/>
              </a:rPr>
              <a:t>Expectations </a:t>
            </a:r>
            <a:r>
              <a:rPr lang="en-GB" sz="1100" dirty="0">
                <a:ea typeface="Calibri" panose="020F0502020204030204" pitchFamily="34" charset="0"/>
                <a:cs typeface="Times New Roman" panose="02020603050405020304" pitchFamily="18" charset="0"/>
              </a:rPr>
              <a:t>– refer to those created for remote learning</a:t>
            </a:r>
            <a:r>
              <a:rPr lang="en-GB" sz="1100" dirty="0" smtClean="0">
                <a:ea typeface="Calibri" panose="020F0502020204030204" pitchFamily="34" charset="0"/>
                <a:cs typeface="Times New Roman" panose="02020603050405020304" pitchFamily="18" charset="0"/>
              </a:rPr>
              <a:t>.</a:t>
            </a:r>
            <a:endParaRPr lang="en-GB" sz="1100" dirty="0">
              <a:ea typeface="Calibri" panose="020F0502020204030204" pitchFamily="34" charset="0"/>
              <a:cs typeface="Times New Roman" panose="02020603050405020304" pitchFamily="18" charset="0"/>
            </a:endParaRPr>
          </a:p>
        </p:txBody>
      </p:sp>
      <p:sp>
        <p:nvSpPr>
          <p:cNvPr id="19" name="AutoShape 16"/>
          <p:cNvSpPr>
            <a:spLocks noChangeArrowheads="1"/>
          </p:cNvSpPr>
          <p:nvPr/>
        </p:nvSpPr>
        <p:spPr bwMode="auto">
          <a:xfrm>
            <a:off x="3050767" y="17011"/>
            <a:ext cx="1600200" cy="342900"/>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EMPATHETIC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AutoShape 17"/>
          <p:cNvSpPr>
            <a:spLocks noChangeArrowheads="1"/>
          </p:cNvSpPr>
          <p:nvPr/>
        </p:nvSpPr>
        <p:spPr bwMode="auto">
          <a:xfrm>
            <a:off x="7407781" y="17556"/>
            <a:ext cx="1600200" cy="342900"/>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ACHIEVE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AutoShape 18"/>
          <p:cNvSpPr>
            <a:spLocks noChangeArrowheads="1"/>
          </p:cNvSpPr>
          <p:nvPr/>
        </p:nvSpPr>
        <p:spPr bwMode="auto">
          <a:xfrm>
            <a:off x="-34086" y="3430814"/>
            <a:ext cx="1600200" cy="342900"/>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SELF-MOTIVATED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AutoShape 20"/>
          <p:cNvSpPr>
            <a:spLocks noChangeArrowheads="1"/>
          </p:cNvSpPr>
          <p:nvPr/>
        </p:nvSpPr>
        <p:spPr bwMode="auto">
          <a:xfrm>
            <a:off x="10564711" y="3060337"/>
            <a:ext cx="1600200" cy="342900"/>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RESPECTFUL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AutoShape 21"/>
          <p:cNvSpPr>
            <a:spLocks noChangeArrowheads="1"/>
          </p:cNvSpPr>
          <p:nvPr/>
        </p:nvSpPr>
        <p:spPr bwMode="auto">
          <a:xfrm>
            <a:off x="15530680" y="12806133"/>
            <a:ext cx="1600200" cy="344487"/>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IMAGINATIVE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AutoShape 22"/>
          <p:cNvSpPr>
            <a:spLocks noChangeArrowheads="1"/>
          </p:cNvSpPr>
          <p:nvPr/>
        </p:nvSpPr>
        <p:spPr bwMode="auto">
          <a:xfrm>
            <a:off x="7802139" y="6429507"/>
            <a:ext cx="1600200" cy="342900"/>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POSITIVITY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AutoShape 23"/>
          <p:cNvSpPr>
            <a:spLocks noChangeArrowheads="1"/>
          </p:cNvSpPr>
          <p:nvPr/>
        </p:nvSpPr>
        <p:spPr bwMode="auto">
          <a:xfrm>
            <a:off x="2429268" y="6379695"/>
            <a:ext cx="1600200" cy="344487"/>
          </a:xfrm>
          <a:prstGeom prst="roundRect">
            <a:avLst>
              <a:gd name="adj" fmla="val 16667"/>
            </a:avLst>
          </a:prstGeom>
          <a:gradFill rotWithShape="0">
            <a:gsLst>
              <a:gs pos="0">
                <a:srgbClr val="FFDA66"/>
              </a:gs>
              <a:gs pos="50000">
                <a:srgbClr val="FFF3CC"/>
              </a:gs>
              <a:gs pos="100000">
                <a:srgbClr val="FFDA66"/>
              </a:gs>
            </a:gsLst>
            <a:lin ang="18900000" scaled="1"/>
          </a:gradFill>
          <a:ln w="12700" algn="ctr">
            <a:solidFill>
              <a:srgbClr val="FFDA66"/>
            </a:solidFill>
            <a:round/>
            <a:headEnd/>
            <a:tailEnd/>
          </a:ln>
          <a:effectLst>
            <a:outerShdw dist="28398" dir="3806097" algn="ctr" rotWithShape="0">
              <a:srgbClr val="806000">
                <a:alpha val="50000"/>
              </a:srgbClr>
            </a:outerShdw>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0070C0"/>
                </a:solidFill>
                <a:effectLst/>
                <a:latin typeface="Calibri" panose="020F0502020204030204" pitchFamily="34" charset="0"/>
              </a:rPr>
              <a:t>IMAGINATIVE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ounded Rectangle 28"/>
          <p:cNvSpPr/>
          <p:nvPr/>
        </p:nvSpPr>
        <p:spPr>
          <a:xfrm>
            <a:off x="3849596" y="2723636"/>
            <a:ext cx="4689879" cy="3367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rgbClr val="FFFFFF"/>
                </a:solidFill>
                <a:latin typeface="Calibri" panose="020F0502020204030204" pitchFamily="34" charset="0"/>
              </a:rPr>
              <a:t>BRILLIANT TEACHING AND LEARNING 2020-21 </a:t>
            </a:r>
          </a:p>
        </p:txBody>
      </p:sp>
      <p:sp>
        <p:nvSpPr>
          <p:cNvPr id="30" name="Notched Right Arrow 29"/>
          <p:cNvSpPr/>
          <p:nvPr/>
        </p:nvSpPr>
        <p:spPr>
          <a:xfrm>
            <a:off x="4029468" y="3060337"/>
            <a:ext cx="1317812" cy="599440"/>
          </a:xfrm>
          <a:prstGeom prst="notchedRightArrow">
            <a:avLst/>
          </a:prstGeom>
          <a:ln w="57150">
            <a:solidFill>
              <a:srgbClr val="C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1400" b="1" dirty="0">
                <a:solidFill>
                  <a:schemeClr val="bg1"/>
                </a:solidFill>
              </a:rPr>
              <a:t>FEEDBACK</a:t>
            </a:r>
          </a:p>
        </p:txBody>
      </p:sp>
      <p:sp>
        <p:nvSpPr>
          <p:cNvPr id="31" name="Notched Right Arrow 30"/>
          <p:cNvSpPr/>
          <p:nvPr/>
        </p:nvSpPr>
        <p:spPr>
          <a:xfrm>
            <a:off x="5418123" y="3060337"/>
            <a:ext cx="1317812" cy="599440"/>
          </a:xfrm>
          <a:prstGeom prst="notchedRightArrow">
            <a:avLst/>
          </a:prstGeom>
          <a:ln w="57150">
            <a:solidFill>
              <a:srgbClr val="C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1400" b="1" dirty="0">
                <a:solidFill>
                  <a:schemeClr val="bg1"/>
                </a:solidFill>
              </a:rPr>
              <a:t>PLAN</a:t>
            </a:r>
          </a:p>
        </p:txBody>
      </p:sp>
      <p:sp>
        <p:nvSpPr>
          <p:cNvPr id="32" name="Notched Right Arrow 31"/>
          <p:cNvSpPr/>
          <p:nvPr/>
        </p:nvSpPr>
        <p:spPr>
          <a:xfrm>
            <a:off x="6788474" y="3060337"/>
            <a:ext cx="1317812" cy="599440"/>
          </a:xfrm>
          <a:prstGeom prst="notchedRightArrow">
            <a:avLst/>
          </a:prstGeom>
          <a:ln w="57150">
            <a:solidFill>
              <a:srgbClr val="C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1400" b="1" dirty="0">
                <a:solidFill>
                  <a:schemeClr val="bg1"/>
                </a:solidFill>
              </a:rPr>
              <a:t>TEACH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9875503"/>
      </p:ext>
    </p:extLst>
  </p:cSld>
  <p:clrMapOvr>
    <a:masterClrMapping/>
  </p:clrMapOvr>
  <mc:AlternateContent xmlns:mc="http://schemas.openxmlformats.org/markup-compatibility/2006">
    <mc:Choice xmlns:p14="http://schemas.microsoft.com/office/powerpoint/2010/main" Requires="p14">
      <p:transition spd="slow" p14:dur="2000" advTm="54321"/>
    </mc:Choice>
    <mc:Fallback>
      <p:transition spd="slow" advTm="5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21EE6F10B74F4792BCE42F09861BAC" ma:contentTypeVersion="12" ma:contentTypeDescription="Create a new document." ma:contentTypeScope="" ma:versionID="7599e493d911fa15ae4d8331447b2f27">
  <xsd:schema xmlns:xsd="http://www.w3.org/2001/XMLSchema" xmlns:xs="http://www.w3.org/2001/XMLSchema" xmlns:p="http://schemas.microsoft.com/office/2006/metadata/properties" xmlns:ns2="fb2f7512-3b25-4eb2-a1b9-3f3b8093a243" xmlns:ns3="8a1e64bd-9143-4ded-a195-378f6a14bc09" targetNamespace="http://schemas.microsoft.com/office/2006/metadata/properties" ma:root="true" ma:fieldsID="ad09e815b9af82c7f41a17627641a174" ns2:_="" ns3:_="">
    <xsd:import namespace="fb2f7512-3b25-4eb2-a1b9-3f3b8093a243"/>
    <xsd:import namespace="8a1e64bd-9143-4ded-a195-378f6a14bc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f7512-3b25-4eb2-a1b9-3f3b8093a2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1e64bd-9143-4ded-a195-378f6a14bc0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2877AC-8258-4DB8-830F-0DB4A1BFD078}">
  <ds:schemaRefs>
    <ds:schemaRef ds:uri="http://schemas.microsoft.com/sharepoint/v3/contenttype/forms"/>
  </ds:schemaRefs>
</ds:datastoreItem>
</file>

<file path=customXml/itemProps2.xml><?xml version="1.0" encoding="utf-8"?>
<ds:datastoreItem xmlns:ds="http://schemas.openxmlformats.org/officeDocument/2006/customXml" ds:itemID="{CDA4A66B-558C-4D48-8E2B-080F69047F6C}"/>
</file>

<file path=customXml/itemProps3.xml><?xml version="1.0" encoding="utf-8"?>
<ds:datastoreItem xmlns:ds="http://schemas.openxmlformats.org/officeDocument/2006/customXml" ds:itemID="{11CDC28B-A9DF-4E6A-8A74-469888A87D61}">
  <ds:schemaRefs>
    <ds:schemaRef ds:uri="http://schemas.openxmlformats.org/package/2006/metadata/core-properties"/>
    <ds:schemaRef ds:uri="http://purl.org/dc/elements/1.1/"/>
    <ds:schemaRef ds:uri="http://purl.org/dc/terms/"/>
    <ds:schemaRef ds:uri="http://schemas.microsoft.com/office/2006/metadata/properties"/>
    <ds:schemaRef ds:uri="8e64eebd-ca18-44bb-bb83-139d464f67af"/>
    <ds:schemaRef ds:uri="http://purl.org/dc/dcmitype/"/>
    <ds:schemaRef ds:uri="http://schemas.microsoft.com/office/2006/documentManagement/types"/>
    <ds:schemaRef ds:uri="http://schemas.microsoft.com/office/infopath/2007/PartnerControls"/>
    <ds:schemaRef ds:uri="b79c1256-7b29-4548-950e-8940c3b912d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889</TotalTime>
  <Words>1851</Words>
  <Application>Microsoft Office PowerPoint</Application>
  <PresentationFormat>Widescreen</PresentationFormat>
  <Paragraphs>197</Paragraphs>
  <Slides>3</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Rachel</dc:creator>
  <cp:lastModifiedBy>Long, Rachel</cp:lastModifiedBy>
  <cp:revision>46</cp:revision>
  <cp:lastPrinted>2021-03-26T09:30:13Z</cp:lastPrinted>
  <dcterms:created xsi:type="dcterms:W3CDTF">2021-02-09T12:02:04Z</dcterms:created>
  <dcterms:modified xsi:type="dcterms:W3CDTF">2021-04-07T21:58:21Z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0x010100C521EE6F10B74F4792BCE42F09861BAC</vt:lpwstr>
  </property>
</Properties>
</file>