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ink/ink1.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4" r:id="rId9"/>
    <p:sldId id="263" r:id="rId10"/>
    <p:sldId id="265" r:id="rId11"/>
    <p:sldId id="266" r:id="rId12"/>
    <p:sldId id="267" r:id="rId13"/>
    <p:sldId id="268" r:id="rId14"/>
    <p:sldId id="269" r:id="rId15"/>
    <p:sldId id="270" r:id="rId16"/>
    <p:sldId id="271"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8" d="100"/>
          <a:sy n="68" d="100"/>
        </p:scale>
        <p:origin x="90"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ink/ink1.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6.62116" units="1/cm"/>
          <inkml:channelProperty channel="Y" name="resolution" value="46.54546" units="1/cm"/>
          <inkml:channelProperty channel="T" name="resolution" value="1" units="1/dev"/>
        </inkml:channelProperties>
      </inkml:inkSource>
      <inkml:timestamp xml:id="ts0" timeString="2018-04-08T20:09:52.896"/>
    </inkml:context>
    <inkml:brush xml:id="br0">
      <inkml:brushProperty name="width" value="0.05292" units="cm"/>
      <inkml:brushProperty name="height" value="0.05292" units="cm"/>
      <inkml:brushProperty name="color" value="#FF0000"/>
    </inkml:brush>
  </inkml:definitions>
  <inkml:trace contextRef="#ctx0" brushRef="#br0">26318 11633 0,'0'25'187,"0"25"-171,0-1-1,0 26-15,0-1 16,0-24 0,0-1-1,25 1 1,-1 24-1,-24-24-15,25 25 16,0-51 0,0 51-1,-25-26 1,49 26-16,-24-1 16,0 1-1,0-26 1,0 1-16,-25-1 15,49 1 1,-24 0 0,-25-26-1,25-24-15,0 25 16,24-25 0,-24 0 249,149 0-234,24-49-31,75-26 16,0 26 0,-50 24-1,-49 25 1,-75 0-16,0 0 16,-49-25-1,-25 25 1,-1 0-1,-24-99 282,0 24-281,0-24-16,0-25 16,-24 50-1,-1-1 1,25 1-1,-25 24-15,25 1 16,0-1 0,0 25-1,0 0 1,-25-24-16,0 49 16,25-25-1,0 0 1,0 0-1,0 1-15,-24 24 32,-1 0-17,25 24 204,-25 26-203,-25-50 15,26-50-31,-26 1 16,25-26-1,-25 1 1,26-50-1,-1 50-15,0 24 16,0 0 0,0-24-1,25 49 1,-24 25-16,24-25 16,0 0-1,-25 1 1,0 24-1,25-25 1,-25 25 0,0-25 15,1 25-15,-1 0-1,0 0 16,0 0-15,0 0-16,1 0 16,-1 0 15,-25-25 297,1 0-328,-1 1 16,-24-1-1,-1 0 1,50 0 0,-24 25-16,24 0 15,0 0 1,25-25-1,-25 25 1,1 0-16,-1 0 63,0 0-32,-25 0 0,50 25-31,-25-25 16,1 0-1,-1 0 1,-25 25 0,25-25-16,25 25 15,-49-25 1,24 25-1,0-25 1,0 24 0,1-24 15,-1 50 250,-25 0-265,1-1-1,-1 1 1,25 0-16,0-26 16,1 1 15,24 25-15,0-25-16,-25-1 15,0-24 1,25 25-1,0 25 48,0-25-47,0-1-1,0 26 16,-25-50-15,25 25-16,0 0 16,0-1-1,0 1 1,0 0 0,0 0-1,0 0 16,0-1-15,0 1 0,0 0-1,0 0 17,0 0-17,0-1 1,0 1 15</inkml:trace>
  <inkml:trace contextRef="#ctx0" brushRef="#br0" timeOffset="6674.1806">25772 11509 0,'-74'0'171,"-50"0"-155,-25-24 0,0-26-1,-25 0-15,75-24 16,-25 74 0,25-25-1,0 0 1,24 25-16,1 0 15,-1 0 1,26 0 0,-1 25-1,1-25 298,-26 0-298,1 0 1,-25 0 0,24 0-1,-24 0-15,24 0 16,-24 0 0,50 0-1,-26 0 1,26 0-16,-26 0 15,75 25 251,-25 25-250,-24-26-1,24 1-15,-49 50 16,49-51 0,0 1-1,0-25 1,0 50-16,1-1 375,-26-24-375,0 25 15,1 24 1,49-49 0,-50 0-1,50 24-15,-25-24 16,25 0 0,-24 49-1,-1-24 1,25 0-16,0-1 15,0 1 1,0 24 0,0-24-1,0 24 1,0-24-16,25 0 16,-1-26-1,-24 1 1,25 0-1,25 0-15,24 0 16,25-25 0,1 0-1,24 24 1,-50 1-16,-24 0 16,-1-25-1,1 0 1,-1 0 249,1 0-265,74 0 16,50 0 0,49 0-1,0 0 1,50 0-16,-99 0 16,-50 0-1,-25 0 1,-25 0-1,-49 0 235,25 0-250,24 0 16,1 0 0,-26 0-1,26 0 1,-26 0-16,-24 0 16,25-25-1,-1 0 1,-24-24 265,25-1-265,-26 1-1,76-75 1,-26 24-16,-24 1 16,-1 49-1,-24 1 1,25-1-1,-50 25-15,0 1 16,25 24 0,-25-25-1,0 0 17,24 25-32,-24-25 15,25 0 1,-25 1 15,0-1 0,0 0-15,0 0 0,0 0 15,0 1-16,0-1 1,-25 25-16,1-25 16,-1 25 15,0-25-15,0 25 15,0 0 0,25-25-15,-24 25-1,24-24 1,-25 24 0,0 0-1,25-25 16,-25 25 1,25-25 61,-25 25-14,1 0-17,-1 0-46,0 0 31,0 0-16,0 0 16,0 0-32,1 0 95,24-25 249,-25 0-359,25 1 78,-25 24-31,0 0 31</inkml:trace>
  <inkml:trace contextRef="#ctx0" brushRef="#br0" timeOffset="12207.5891">20538 11336 0,'-49'0'172,"-26"0"-172,1 0 16,-1 25 0,1-1-1,24 1 1,1 25-16,24-25 15,0-1 1,0 1 15,25 0-31,-24 0 16,24 0 15,0-1-15,0 1 46,0 0-46,0 25 0,0-1-1,0-24 1,0 25-16,0-1 15,0-24 1,0 49 0,0-49-1,0 0-15,0 0 16,0 24 0,0 1 15,0-25-16,0 0 1,0 0 0,0-1-1,0 1 1,0 0 0,0 0-1,0 0 16,49-1 266,-49 1-297,25-25 16,25 0 0,-50 25-1,24-25 1,1 0 62,0 0-62,0 0 62,0 0-63,24 0 1,-24 0 0,25 0-1,-1 0 1,1 0-16,-1 0 15,-24 0 1,0 0 0,25-25-1,-26 0 501,1 1-516,-25-1 16,25 25-1,0-50 1,0 1-1,-25 24 17,25 25-1,-25-25-31,0 0 16,24 0-1,-24-24 1,0 24-1,0-25 1,0 25 15,0 1-15,0-1 15,0-25 0,0 25 1,0 1-1,0-1 0,0 0 0,0 0-31,0 0 16,-24 25 0,24-24-1,0-1 1,0 0 15,0 0 16,-25 0 0,25 1-31,0-1 30,-25 25-46,25-25 16,-25 25 31,0-25 281,0 0-312,25 1-1,0-1 1,0 0 0,-24 25-16,24-25 15,-25 25 126,0 0-47,0-25-1,0 25 32</inkml:trace>
  <inkml:trace contextRef="#ctx0" brushRef="#br0" timeOffset="26846.8998">11112 12402 0,'75'0'172,"-1"0"-156,-24 0-1,24 0 1,-24 0 0,-25 0-16,0 0 15,-1 0 48,1-24-48,25 24 235,24 0-234,-24 0 0,49 0-16,25 0 15,-50 0 1,-24 0 0,-25 0-1,0 0-15,-1 0 313,76 49-298,-26-49-15,25 0 16,-24 0 0,-26 25-1,-24 0 1,0-25-16,0 0 31,0 0-15,24 0 249,1 0-249,-1 0 0,26 0-1,-1 0 1,1 0-16,-51 0 15,26 0 1,-25 0 15,49 0 204,-24 0-220,24 0-15,26 0 16,24 0 0,-25 25-1,25-25 1,-75 0-16,1 0 15,0 0 1,-1 0 218,26 0-218,-1-25 0,75 25-1,-25-25-15,-25 25 16,-24 0 0,-1 0-1,-49 0 1,0 0 15,-25 25 188,24 24-204,26-49 1,0 50 0,-1-25-1,1-25-15,24 0 16,25 0 0,-24 0-1,-1 0 1,-24 0-16,-25 0 31,-1 0 266,51 0-297,-1 0 16,26 0-1,98 0 1,-24 0-1,-26 0-15,-48 0 16,-26 0 0,0 0-1,-49 0-15,0 0 235,25 0-220,24 0 1,75 0-16,49-25 16,1 25-1,-26-25 1,-49 25-1,25 0-15,-49 0 16,-26-49 0,-49 49 234,49 0-235,1 0 1,24 0-16,-25 0 16,1 0-1,-26 0 1,-24 0 390,0 0-390,0-25-1,-1 25 1,1 0-16,0-25 16,0 25-1,-25-25 1,49 25-1,-49-25 407,0 1-406,0-1 0,0 0 46,0-25-62,0 26 16,0-26-1,25 25 1,0-25 0,0 26-16,-25-1 15,25 25 1,-1 0 15,-24-25-31,25 25 16,25 0 15,-25 0-15,0 0-1,-1 0 1,1 0-1,0 0 1,0 0-16,24 0 266,1 0-251,49 0 1,0 0 0,1-25-16,-51 25 15,26-25 1,-51 1 15,1 24-31,0 0 31,0 0-15,24-25 0,-24 0-16,25 25 31,-25 0-16,-1 0 1,1 0-16,-25-25 219,0 0-172,0 1-32,0-1 17,0 0-1,0 0 0,0 0-31,0 1 31,0-1 1,0 0-17,0 0 16,0 0-15,0 1 15,0-1 16,0 0 0,0 0-16,0 0 63,-25 1-47,25-1 0,-24 0-16,-1 0 16,25 0 0,-25 25 0,0 0 15,25-24-62,-25 24 31,1 0-15,-1-25 15,0 25 16,0 0-31,0 0-1,25-25 17,-24 25-32,-1 0 15,0-25 1,25 0 15,-25 25 297,0 50-312,-49-50 0,-50 50-1,25-50-15,-25 24 16,-25-24-1,-25 0 1,50 0 0,0 0-16,0 0 15,25 0 1,25 0 0,24 0-1,0-49-15,26 49 313,-26 25-298,-49-25 1,-25 0 0,-50 0-1,25 0 1,25 0-16,0 0 15,-25 0 1,75 0 0,-25 0-16,49 0 15,1 0 1,-26 0 281,1 0-282,-26 0 1,-98 0 0,0 0-1,24 0-15,25 0 16,0-25 0,25 25-1,0-25 1,50 25-16,-1 0 15,1 0 1,24 0 328,-24 0-344,-50 0 15,-25 0 1,-74 0 0,74-25-1,-25 25-15,26 0 16,48-25 0,1 25-1,0 0 1,49 0-16,1 0 344,-50 25-329,-1-25 1,-24 0-16,-49 0 15,-1 0 1,50 0 0,-50 25-1,50-25 1,-25 50-16,75-1 16,-50-49-1,50 50 1,24-1-1,25-73 767,0-1-751,1 25-15,-1-25-1,0 25 16,0 0-31,0-25 16,1 25 0,-26-25 15,25 25-15,0 0-1,1 0 1,-1 0-1,0 0 1,0 0 15,0-24-15,-24 24 281,-1 0-282,1 0-15,-26 0 16,25 0 0,-24 0-1,49 0 1,0 0-16,-24 0 16,24 0-1,0 0 1,0 0-1,1 0 1,-1 0 0,0 0 15,25 49 266,0-24-282,0 25 1,0-1-16,0 1 16,0 24-1,0-24 1,0-1 0,0 1-16,0 0 15,0 24 1,0-49-1,0 24 1,0-24-16,0 0 16,0 25-1,25-50 1,-25 24 0,0 26 265,49-25-266,-49 0 1,50-25-16,-50 25 16,25-25 31,0 24-32,-1 1 1,1-25-1,0 25 1,0-25-16,-25 25 16,25-25-1,-25 25 1,0-1 0,0 1-1,0 0 16,0 0-15,0 0 0,0-1-1,0 1 17,0 0-32,0 0 31,0 0 0,0-1-15,0 1 15,0 0-15,0 0-1,0 0 32,0-1-47,24-24 31,1 0 47,-25-24-62,0-1-16,0 0 16,0 0-1,0 0 17,0 1 30,0-1 63,0 0-94,-25 25-15,25-25 0,0 0 30,0 1-14,0-1-1</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A130CDBE-60CF-433A-BA37-642B4D6A4A3D}" type="datetimeFigureOut">
              <a:rPr lang="en-GB" smtClean="0"/>
              <a:t>08/04/2018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3DB8EB1-A510-46BD-B1DA-A656CA076A3C}" type="slidenum">
              <a:rPr lang="en-GB" smtClean="0"/>
              <a:t>‹#›</a:t>
            </a:fld>
            <a:endParaRPr lang="en-GB"/>
          </a:p>
        </p:txBody>
      </p:sp>
    </p:spTree>
    <p:extLst>
      <p:ext uri="{BB962C8B-B14F-4D97-AF65-F5344CB8AC3E}">
        <p14:creationId xmlns:p14="http://schemas.microsoft.com/office/powerpoint/2010/main" val="32422956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130CDBE-60CF-433A-BA37-642B4D6A4A3D}" type="datetimeFigureOut">
              <a:rPr lang="en-GB" smtClean="0"/>
              <a:t>08/04/2018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3DB8EB1-A510-46BD-B1DA-A656CA076A3C}" type="slidenum">
              <a:rPr lang="en-GB" smtClean="0"/>
              <a:t>‹#›</a:t>
            </a:fld>
            <a:endParaRPr lang="en-GB"/>
          </a:p>
        </p:txBody>
      </p:sp>
    </p:spTree>
    <p:extLst>
      <p:ext uri="{BB962C8B-B14F-4D97-AF65-F5344CB8AC3E}">
        <p14:creationId xmlns:p14="http://schemas.microsoft.com/office/powerpoint/2010/main" val="17834030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130CDBE-60CF-433A-BA37-642B4D6A4A3D}" type="datetimeFigureOut">
              <a:rPr lang="en-GB" smtClean="0"/>
              <a:t>08/04/2018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3DB8EB1-A510-46BD-B1DA-A656CA076A3C}" type="slidenum">
              <a:rPr lang="en-GB" smtClean="0"/>
              <a:t>‹#›</a:t>
            </a:fld>
            <a:endParaRPr lang="en-GB"/>
          </a:p>
        </p:txBody>
      </p:sp>
    </p:spTree>
    <p:extLst>
      <p:ext uri="{BB962C8B-B14F-4D97-AF65-F5344CB8AC3E}">
        <p14:creationId xmlns:p14="http://schemas.microsoft.com/office/powerpoint/2010/main" val="14552415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130CDBE-60CF-433A-BA37-642B4D6A4A3D}" type="datetimeFigureOut">
              <a:rPr lang="en-GB" smtClean="0"/>
              <a:t>08/04/2018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3DB8EB1-A510-46BD-B1DA-A656CA076A3C}" type="slidenum">
              <a:rPr lang="en-GB" smtClean="0"/>
              <a:t>‹#›</a:t>
            </a:fld>
            <a:endParaRPr lang="en-GB"/>
          </a:p>
        </p:txBody>
      </p:sp>
    </p:spTree>
    <p:extLst>
      <p:ext uri="{BB962C8B-B14F-4D97-AF65-F5344CB8AC3E}">
        <p14:creationId xmlns:p14="http://schemas.microsoft.com/office/powerpoint/2010/main" val="12842160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130CDBE-60CF-433A-BA37-642B4D6A4A3D}" type="datetimeFigureOut">
              <a:rPr lang="en-GB" smtClean="0"/>
              <a:t>08/04/2018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3DB8EB1-A510-46BD-B1DA-A656CA076A3C}" type="slidenum">
              <a:rPr lang="en-GB" smtClean="0"/>
              <a:t>‹#›</a:t>
            </a:fld>
            <a:endParaRPr lang="en-GB"/>
          </a:p>
        </p:txBody>
      </p:sp>
    </p:spTree>
    <p:extLst>
      <p:ext uri="{BB962C8B-B14F-4D97-AF65-F5344CB8AC3E}">
        <p14:creationId xmlns:p14="http://schemas.microsoft.com/office/powerpoint/2010/main" val="24690031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A130CDBE-60CF-433A-BA37-642B4D6A4A3D}" type="datetimeFigureOut">
              <a:rPr lang="en-GB" smtClean="0"/>
              <a:t>08/04/2018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3DB8EB1-A510-46BD-B1DA-A656CA076A3C}" type="slidenum">
              <a:rPr lang="en-GB" smtClean="0"/>
              <a:t>‹#›</a:t>
            </a:fld>
            <a:endParaRPr lang="en-GB"/>
          </a:p>
        </p:txBody>
      </p:sp>
    </p:spTree>
    <p:extLst>
      <p:ext uri="{BB962C8B-B14F-4D97-AF65-F5344CB8AC3E}">
        <p14:creationId xmlns:p14="http://schemas.microsoft.com/office/powerpoint/2010/main" val="37476386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A130CDBE-60CF-433A-BA37-642B4D6A4A3D}" type="datetimeFigureOut">
              <a:rPr lang="en-GB" smtClean="0"/>
              <a:t>08/04/2018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3DB8EB1-A510-46BD-B1DA-A656CA076A3C}" type="slidenum">
              <a:rPr lang="en-GB" smtClean="0"/>
              <a:t>‹#›</a:t>
            </a:fld>
            <a:endParaRPr lang="en-GB"/>
          </a:p>
        </p:txBody>
      </p:sp>
    </p:spTree>
    <p:extLst>
      <p:ext uri="{BB962C8B-B14F-4D97-AF65-F5344CB8AC3E}">
        <p14:creationId xmlns:p14="http://schemas.microsoft.com/office/powerpoint/2010/main" val="30467835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A130CDBE-60CF-433A-BA37-642B4D6A4A3D}" type="datetimeFigureOut">
              <a:rPr lang="en-GB" smtClean="0"/>
              <a:t>08/04/2018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3DB8EB1-A510-46BD-B1DA-A656CA076A3C}" type="slidenum">
              <a:rPr lang="en-GB" smtClean="0"/>
              <a:t>‹#›</a:t>
            </a:fld>
            <a:endParaRPr lang="en-GB"/>
          </a:p>
        </p:txBody>
      </p:sp>
    </p:spTree>
    <p:extLst>
      <p:ext uri="{BB962C8B-B14F-4D97-AF65-F5344CB8AC3E}">
        <p14:creationId xmlns:p14="http://schemas.microsoft.com/office/powerpoint/2010/main" val="32544011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130CDBE-60CF-433A-BA37-642B4D6A4A3D}" type="datetimeFigureOut">
              <a:rPr lang="en-GB" smtClean="0"/>
              <a:t>08/04/2018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3DB8EB1-A510-46BD-B1DA-A656CA076A3C}" type="slidenum">
              <a:rPr lang="en-GB" smtClean="0"/>
              <a:t>‹#›</a:t>
            </a:fld>
            <a:endParaRPr lang="en-GB"/>
          </a:p>
        </p:txBody>
      </p:sp>
    </p:spTree>
    <p:extLst>
      <p:ext uri="{BB962C8B-B14F-4D97-AF65-F5344CB8AC3E}">
        <p14:creationId xmlns:p14="http://schemas.microsoft.com/office/powerpoint/2010/main" val="26633295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130CDBE-60CF-433A-BA37-642B4D6A4A3D}" type="datetimeFigureOut">
              <a:rPr lang="en-GB" smtClean="0"/>
              <a:t>08/04/2018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3DB8EB1-A510-46BD-B1DA-A656CA076A3C}" type="slidenum">
              <a:rPr lang="en-GB" smtClean="0"/>
              <a:t>‹#›</a:t>
            </a:fld>
            <a:endParaRPr lang="en-GB"/>
          </a:p>
        </p:txBody>
      </p:sp>
    </p:spTree>
    <p:extLst>
      <p:ext uri="{BB962C8B-B14F-4D97-AF65-F5344CB8AC3E}">
        <p14:creationId xmlns:p14="http://schemas.microsoft.com/office/powerpoint/2010/main" val="38880124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130CDBE-60CF-433A-BA37-642B4D6A4A3D}" type="datetimeFigureOut">
              <a:rPr lang="en-GB" smtClean="0"/>
              <a:t>08/04/2018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3DB8EB1-A510-46BD-B1DA-A656CA076A3C}" type="slidenum">
              <a:rPr lang="en-GB" smtClean="0"/>
              <a:t>‹#›</a:t>
            </a:fld>
            <a:endParaRPr lang="en-GB"/>
          </a:p>
        </p:txBody>
      </p:sp>
    </p:spTree>
    <p:extLst>
      <p:ext uri="{BB962C8B-B14F-4D97-AF65-F5344CB8AC3E}">
        <p14:creationId xmlns:p14="http://schemas.microsoft.com/office/powerpoint/2010/main" val="14111062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7000" b="-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30CDBE-60CF-433A-BA37-642B4D6A4A3D}" type="datetimeFigureOut">
              <a:rPr lang="en-GB" smtClean="0"/>
              <a:t>08/04/2018</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DB8EB1-A510-46BD-B1DA-A656CA076A3C}" type="slidenum">
              <a:rPr lang="en-GB" smtClean="0"/>
              <a:t>‹#›</a:t>
            </a:fld>
            <a:endParaRPr lang="en-GB"/>
          </a:p>
        </p:txBody>
      </p:sp>
    </p:spTree>
    <p:extLst>
      <p:ext uri="{BB962C8B-B14F-4D97-AF65-F5344CB8AC3E}">
        <p14:creationId xmlns:p14="http://schemas.microsoft.com/office/powerpoint/2010/main" val="38029700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06880" y="236099"/>
            <a:ext cx="8492197" cy="1184738"/>
          </a:xfrm>
          <a:solidFill>
            <a:schemeClr val="accent4">
              <a:lumMod val="40000"/>
              <a:lumOff val="60000"/>
            </a:schemeClr>
          </a:solidFill>
          <a:ln w="571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r>
              <a:rPr lang="en-GB" dirty="0" smtClean="0">
                <a:latin typeface="OpenDyslexicAlta" panose="00000500000000000000" pitchFamily="50" charset="0"/>
              </a:rPr>
              <a:t>We Are Reading</a:t>
            </a:r>
            <a:endParaRPr lang="en-GB" dirty="0">
              <a:latin typeface="OpenDyslexicAlta" panose="00000500000000000000" pitchFamily="50" charset="0"/>
            </a:endParaRPr>
          </a:p>
        </p:txBody>
      </p:sp>
    </p:spTree>
    <p:extLst>
      <p:ext uri="{BB962C8B-B14F-4D97-AF65-F5344CB8AC3E}">
        <p14:creationId xmlns:p14="http://schemas.microsoft.com/office/powerpoint/2010/main" val="173390720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4">
              <a:lumMod val="40000"/>
              <a:lumOff val="60000"/>
            </a:schemeClr>
          </a:solidFill>
          <a:ln w="571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r>
              <a:rPr lang="en-GB" dirty="0" smtClean="0">
                <a:latin typeface="OpenDyslexicAlta" panose="00000500000000000000" pitchFamily="50" charset="0"/>
              </a:rPr>
              <a:t>What is already happening?</a:t>
            </a:r>
            <a:endParaRPr lang="en-GB" dirty="0">
              <a:latin typeface="OpenDyslexicAlta" panose="00000500000000000000" pitchFamily="50" charset="0"/>
            </a:endParaRPr>
          </a:p>
        </p:txBody>
      </p:sp>
      <p:sp>
        <p:nvSpPr>
          <p:cNvPr id="3" name="Content Placeholder 2"/>
          <p:cNvSpPr>
            <a:spLocks noGrp="1"/>
          </p:cNvSpPr>
          <p:nvPr>
            <p:ph idx="1"/>
          </p:nvPr>
        </p:nvSpPr>
        <p:spPr>
          <a:solidFill>
            <a:schemeClr val="accent4">
              <a:lumMod val="40000"/>
              <a:lumOff val="60000"/>
            </a:schemeClr>
          </a:solidFill>
          <a:ln w="571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a:bodyPr>
          <a:lstStyle/>
          <a:p>
            <a:r>
              <a:rPr lang="en-GB" dirty="0" smtClean="0">
                <a:latin typeface="OpenDyslexicAlta" panose="00000500000000000000" pitchFamily="50" charset="0"/>
              </a:rPr>
              <a:t>Year 7 have been set a wider reading project over the summer, with contributions from different subject areas</a:t>
            </a:r>
          </a:p>
          <a:p>
            <a:r>
              <a:rPr lang="en-GB" dirty="0" smtClean="0">
                <a:latin typeface="OpenDyslexicAlta" panose="00000500000000000000" pitchFamily="50" charset="0"/>
              </a:rPr>
              <a:t>Wider reading and vocabulary </a:t>
            </a:r>
            <a:r>
              <a:rPr lang="en-GB" dirty="0" err="1" smtClean="0">
                <a:latin typeface="OpenDyslexicAlta" panose="00000500000000000000" pitchFamily="50" charset="0"/>
              </a:rPr>
              <a:t>homeworks</a:t>
            </a:r>
            <a:r>
              <a:rPr lang="en-GB" dirty="0" smtClean="0">
                <a:latin typeface="OpenDyslexicAlta" panose="00000500000000000000" pitchFamily="50" charset="0"/>
              </a:rPr>
              <a:t> set</a:t>
            </a:r>
          </a:p>
          <a:p>
            <a:r>
              <a:rPr lang="en-GB" dirty="0" smtClean="0">
                <a:latin typeface="OpenDyslexicAlta" panose="00000500000000000000" pitchFamily="50" charset="0"/>
              </a:rPr>
              <a:t>Questioning and discussion in lessons</a:t>
            </a:r>
            <a:endParaRPr lang="en-GB" dirty="0">
              <a:latin typeface="OpenDyslexicAlta" panose="00000500000000000000" pitchFamily="50" charset="0"/>
            </a:endParaRPr>
          </a:p>
        </p:txBody>
      </p:sp>
    </p:spTree>
    <p:extLst>
      <p:ext uri="{BB962C8B-B14F-4D97-AF65-F5344CB8AC3E}">
        <p14:creationId xmlns:p14="http://schemas.microsoft.com/office/powerpoint/2010/main" val="12973193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4">
              <a:lumMod val="40000"/>
              <a:lumOff val="60000"/>
            </a:schemeClr>
          </a:solidFill>
          <a:ln w="571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r>
              <a:rPr lang="en-GB" dirty="0" smtClean="0">
                <a:latin typeface="OpenDyslexicAlta" panose="00000500000000000000" pitchFamily="50" charset="0"/>
              </a:rPr>
              <a:t>What do we need to do now?</a:t>
            </a:r>
            <a:endParaRPr lang="en-GB" dirty="0">
              <a:latin typeface="OpenDyslexicAlta" panose="00000500000000000000" pitchFamily="50" charset="0"/>
            </a:endParaRPr>
          </a:p>
        </p:txBody>
      </p:sp>
      <p:sp>
        <p:nvSpPr>
          <p:cNvPr id="3" name="Content Placeholder 2"/>
          <p:cNvSpPr>
            <a:spLocks noGrp="1"/>
          </p:cNvSpPr>
          <p:nvPr>
            <p:ph idx="1"/>
          </p:nvPr>
        </p:nvSpPr>
        <p:spPr>
          <a:solidFill>
            <a:schemeClr val="accent4">
              <a:lumMod val="40000"/>
              <a:lumOff val="60000"/>
            </a:schemeClr>
          </a:solidFill>
          <a:ln w="571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fontScale="92500" lnSpcReduction="10000"/>
          </a:bodyPr>
          <a:lstStyle/>
          <a:p>
            <a:r>
              <a:rPr lang="en-GB" dirty="0" smtClean="0">
                <a:latin typeface="OpenDyslexicAlta" panose="00000500000000000000" pitchFamily="50" charset="0"/>
              </a:rPr>
              <a:t>Build on questioning and discussion in lessons</a:t>
            </a:r>
          </a:p>
          <a:p>
            <a:r>
              <a:rPr lang="en-GB" dirty="0" smtClean="0">
                <a:latin typeface="OpenDyslexicAlta" panose="00000500000000000000" pitchFamily="50" charset="0"/>
              </a:rPr>
              <a:t>Encourage collaborative learning</a:t>
            </a:r>
          </a:p>
          <a:p>
            <a:r>
              <a:rPr lang="en-GB" dirty="0" smtClean="0">
                <a:latin typeface="OpenDyslexicAlta" panose="00000500000000000000" pitchFamily="50" charset="0"/>
              </a:rPr>
              <a:t>Make the reading strategies used explicit and break them up/structure them into questions.</a:t>
            </a:r>
          </a:p>
          <a:p>
            <a:r>
              <a:rPr lang="en-GB" dirty="0" smtClean="0">
                <a:latin typeface="OpenDyslexicAlta" panose="00000500000000000000" pitchFamily="50" charset="0"/>
              </a:rPr>
              <a:t>Encourage more wider reading for pleasure and engagement-this needs to come from us!</a:t>
            </a:r>
          </a:p>
          <a:p>
            <a:r>
              <a:rPr lang="en-GB" dirty="0" smtClean="0">
                <a:latin typeface="OpenDyslexicAlta" panose="00000500000000000000" pitchFamily="50" charset="0"/>
              </a:rPr>
              <a:t>Celebrate and share our own reading with the students</a:t>
            </a:r>
          </a:p>
          <a:p>
            <a:r>
              <a:rPr lang="en-GB" dirty="0" smtClean="0">
                <a:latin typeface="OpenDyslexicAlta" panose="00000500000000000000" pitchFamily="50" charset="0"/>
              </a:rPr>
              <a:t>Get students to do their own research and teach other members of the class about their findings</a:t>
            </a:r>
          </a:p>
          <a:p>
            <a:r>
              <a:rPr lang="en-GB" dirty="0" smtClean="0">
                <a:latin typeface="OpenDyslexicAlta" panose="00000500000000000000" pitchFamily="50" charset="0"/>
              </a:rPr>
              <a:t>Discuss the etymology of the vocabulary in our subject.</a:t>
            </a:r>
          </a:p>
          <a:p>
            <a:endParaRPr lang="en-GB" dirty="0" smtClean="0">
              <a:latin typeface="OpenDyslexicAlta" panose="00000500000000000000" pitchFamily="50" charset="0"/>
            </a:endParaRPr>
          </a:p>
        </p:txBody>
      </p:sp>
    </p:spTree>
    <p:extLst>
      <p:ext uri="{BB962C8B-B14F-4D97-AF65-F5344CB8AC3E}">
        <p14:creationId xmlns:p14="http://schemas.microsoft.com/office/powerpoint/2010/main" val="27169745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4">
              <a:lumMod val="40000"/>
              <a:lumOff val="60000"/>
            </a:schemeClr>
          </a:solidFill>
          <a:ln w="571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r>
              <a:rPr lang="en-GB" dirty="0" smtClean="0">
                <a:latin typeface="OpenDyslexicAlta" panose="00000500000000000000" pitchFamily="50" charset="0"/>
              </a:rPr>
              <a:t>What else?</a:t>
            </a:r>
            <a:endParaRPr lang="en-GB" dirty="0">
              <a:latin typeface="OpenDyslexicAlta" panose="00000500000000000000" pitchFamily="50" charset="0"/>
            </a:endParaRPr>
          </a:p>
        </p:txBody>
      </p:sp>
      <p:sp>
        <p:nvSpPr>
          <p:cNvPr id="3" name="Content Placeholder 2"/>
          <p:cNvSpPr>
            <a:spLocks noGrp="1"/>
          </p:cNvSpPr>
          <p:nvPr>
            <p:ph idx="1"/>
          </p:nvPr>
        </p:nvSpPr>
        <p:spPr>
          <a:solidFill>
            <a:schemeClr val="accent4">
              <a:lumMod val="40000"/>
              <a:lumOff val="60000"/>
            </a:schemeClr>
          </a:solidFill>
          <a:ln w="571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a:bodyPr>
          <a:lstStyle/>
          <a:p>
            <a:r>
              <a:rPr lang="en-GB" dirty="0" smtClean="0">
                <a:latin typeface="OpenDyslexicAlta" panose="00000500000000000000" pitchFamily="50" charset="0"/>
              </a:rPr>
              <a:t>Random Reading relaunch</a:t>
            </a:r>
          </a:p>
          <a:p>
            <a:r>
              <a:rPr lang="en-GB" dirty="0" smtClean="0">
                <a:latin typeface="OpenDyslexicAlta" panose="00000500000000000000" pitchFamily="50" charset="0"/>
              </a:rPr>
              <a:t>Posters on doors updated</a:t>
            </a:r>
          </a:p>
          <a:p>
            <a:r>
              <a:rPr lang="en-GB" dirty="0" smtClean="0">
                <a:latin typeface="OpenDyslexicAlta" panose="00000500000000000000" pitchFamily="50" charset="0"/>
              </a:rPr>
              <a:t>Set reading </a:t>
            </a:r>
            <a:r>
              <a:rPr lang="en-GB" dirty="0" err="1" smtClean="0">
                <a:latin typeface="OpenDyslexicAlta" panose="00000500000000000000" pitchFamily="50" charset="0"/>
              </a:rPr>
              <a:t>homeworks</a:t>
            </a:r>
            <a:endParaRPr lang="en-GB" dirty="0">
              <a:latin typeface="OpenDyslexicAlta" panose="00000500000000000000" pitchFamily="50" charset="0"/>
            </a:endParaRPr>
          </a:p>
          <a:p>
            <a:r>
              <a:rPr lang="en-GB" dirty="0" smtClean="0">
                <a:latin typeface="OpenDyslexicAlta" panose="00000500000000000000" pitchFamily="50" charset="0"/>
              </a:rPr>
              <a:t>Use the library</a:t>
            </a:r>
          </a:p>
          <a:p>
            <a:r>
              <a:rPr lang="en-GB" dirty="0" smtClean="0">
                <a:latin typeface="OpenDyslexicAlta" panose="00000500000000000000" pitchFamily="50" charset="0"/>
              </a:rPr>
              <a:t>Celebration of reading timetabled into your subject as a starter activity??</a:t>
            </a:r>
          </a:p>
        </p:txBody>
      </p:sp>
    </p:spTree>
    <p:extLst>
      <p:ext uri="{BB962C8B-B14F-4D97-AF65-F5344CB8AC3E}">
        <p14:creationId xmlns:p14="http://schemas.microsoft.com/office/powerpoint/2010/main" val="4030844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6431866" y="4470"/>
            <a:ext cx="4679650" cy="6853530"/>
          </a:xfrm>
          <a:prstGeom prst="rect">
            <a:avLst/>
          </a:prstGeom>
        </p:spPr>
      </p:pic>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a:blip r:embed="rId3"/>
          <a:stretch>
            <a:fillRect/>
          </a:stretch>
        </p:blipFill>
        <p:spPr>
          <a:xfrm>
            <a:off x="166979" y="0"/>
            <a:ext cx="4770780" cy="6595549"/>
          </a:xfrm>
          <a:prstGeom prst="rect">
            <a:avLst/>
          </a:prstGeom>
        </p:spPr>
      </p:pic>
    </p:spTree>
    <p:extLst>
      <p:ext uri="{BB962C8B-B14F-4D97-AF65-F5344CB8AC3E}">
        <p14:creationId xmlns:p14="http://schemas.microsoft.com/office/powerpoint/2010/main" val="21592001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a:blip r:embed="rId2"/>
          <a:stretch>
            <a:fillRect/>
          </a:stretch>
        </p:blipFill>
        <p:spPr>
          <a:xfrm>
            <a:off x="942536" y="-43380"/>
            <a:ext cx="9888855" cy="6901380"/>
          </a:xfrm>
          <a:prstGeom prst="rect">
            <a:avLst/>
          </a:prstGeom>
        </p:spPr>
      </p:pic>
    </p:spTree>
    <p:extLst>
      <p:ext uri="{BB962C8B-B14F-4D97-AF65-F5344CB8AC3E}">
        <p14:creationId xmlns:p14="http://schemas.microsoft.com/office/powerpoint/2010/main" val="5583766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rotWithShape="1">
          <a:blip r:embed="rId2"/>
          <a:srcRect l="17092" t="10862" r="44868" b="16319"/>
          <a:stretch/>
        </p:blipFill>
        <p:spPr>
          <a:xfrm>
            <a:off x="2148115" y="0"/>
            <a:ext cx="6255658" cy="6732630"/>
          </a:xfrm>
          <a:prstGeom prst="rect">
            <a:avLst/>
          </a:prstGeom>
        </p:spPr>
      </p:pic>
    </p:spTree>
    <p:extLst>
      <p:ext uri="{BB962C8B-B14F-4D97-AF65-F5344CB8AC3E}">
        <p14:creationId xmlns:p14="http://schemas.microsoft.com/office/powerpoint/2010/main" val="18414127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a:blip r:embed="rId2"/>
          <a:stretch>
            <a:fillRect/>
          </a:stretch>
        </p:blipFill>
        <p:spPr>
          <a:xfrm>
            <a:off x="0" y="0"/>
            <a:ext cx="12192000" cy="7047914"/>
          </a:xfrm>
          <a:prstGeom prst="rect">
            <a:avLst/>
          </a:prstGeom>
        </p:spPr>
      </p:pic>
    </p:spTree>
    <p:extLst>
      <p:ext uri="{BB962C8B-B14F-4D97-AF65-F5344CB8AC3E}">
        <p14:creationId xmlns:p14="http://schemas.microsoft.com/office/powerpoint/2010/main" val="10234166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4">
              <a:lumMod val="40000"/>
              <a:lumOff val="60000"/>
            </a:schemeClr>
          </a:solidFill>
          <a:ln w="571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r>
              <a:rPr lang="en-GB" dirty="0" smtClean="0">
                <a:latin typeface="OpenDyslexicAlta" panose="00000500000000000000" pitchFamily="50" charset="0"/>
              </a:rPr>
              <a:t>Why does Reading Matter?</a:t>
            </a:r>
            <a:endParaRPr lang="en-GB" dirty="0">
              <a:latin typeface="OpenDyslexicAlta" panose="00000500000000000000" pitchFamily="50" charset="0"/>
            </a:endParaRPr>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a:blip r:embed="rId2"/>
          <a:stretch>
            <a:fillRect/>
          </a:stretch>
        </p:blipFill>
        <p:spPr>
          <a:xfrm>
            <a:off x="1476749" y="1334256"/>
            <a:ext cx="9524188" cy="5354741"/>
          </a:xfrm>
          <a:prstGeom prst="rect">
            <a:avLst/>
          </a:prstGeom>
        </p:spPr>
      </p:pic>
      <mc:AlternateContent xmlns:mc="http://schemas.openxmlformats.org/markup-compatibility/2006">
        <mc:Choice xmlns:p14="http://schemas.microsoft.com/office/powerpoint/2010/main" Requires="p14">
          <p:contentPart p14:bwMode="auto" r:id="rId3">
            <p14:nvContentPartPr>
              <p14:cNvPr id="5" name="Ink 4"/>
              <p14:cNvContentPartPr/>
              <p14:nvPr/>
            </p14:nvContentPartPr>
            <p14:xfrm>
              <a:off x="3884400" y="3911040"/>
              <a:ext cx="6340320" cy="741600"/>
            </p14:xfrm>
          </p:contentPart>
        </mc:Choice>
        <mc:Fallback>
          <p:pic>
            <p:nvPicPr>
              <p:cNvPr id="5" name="Ink 4"/>
              <p:cNvPicPr/>
              <p:nvPr/>
            </p:nvPicPr>
            <p:blipFill>
              <a:blip r:embed="rId4"/>
              <a:stretch>
                <a:fillRect/>
              </a:stretch>
            </p:blipFill>
            <p:spPr>
              <a:xfrm>
                <a:off x="3875040" y="3901680"/>
                <a:ext cx="6359040" cy="760320"/>
              </a:xfrm>
              <a:prstGeom prst="rect">
                <a:avLst/>
              </a:prstGeom>
            </p:spPr>
          </p:pic>
        </mc:Fallback>
      </mc:AlternateContent>
    </p:spTree>
    <p:extLst>
      <p:ext uri="{BB962C8B-B14F-4D97-AF65-F5344CB8AC3E}">
        <p14:creationId xmlns:p14="http://schemas.microsoft.com/office/powerpoint/2010/main" val="4924514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4">
              <a:lumMod val="40000"/>
              <a:lumOff val="60000"/>
            </a:schemeClr>
          </a:solidFill>
          <a:ln w="571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r>
              <a:rPr lang="en-GB" dirty="0" smtClean="0">
                <a:latin typeface="OpenDyslexicAlta" panose="00000500000000000000" pitchFamily="50" charset="0"/>
              </a:rPr>
              <a:t>What does this mean?</a:t>
            </a:r>
            <a:endParaRPr lang="en-GB" dirty="0">
              <a:latin typeface="OpenDyslexicAlta" panose="00000500000000000000" pitchFamily="50" charset="0"/>
            </a:endParaRPr>
          </a:p>
        </p:txBody>
      </p:sp>
      <p:sp>
        <p:nvSpPr>
          <p:cNvPr id="3" name="Content Placeholder 2"/>
          <p:cNvSpPr>
            <a:spLocks noGrp="1"/>
          </p:cNvSpPr>
          <p:nvPr>
            <p:ph idx="1"/>
          </p:nvPr>
        </p:nvSpPr>
        <p:spPr>
          <a:solidFill>
            <a:schemeClr val="accent4">
              <a:lumMod val="40000"/>
              <a:lumOff val="60000"/>
            </a:schemeClr>
          </a:solidFill>
          <a:ln w="571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r>
              <a:rPr lang="en-GB" dirty="0">
                <a:latin typeface="OpenDyslexicAlta" panose="00000500000000000000" pitchFamily="50" charset="0"/>
              </a:rPr>
              <a:t>Reading comprehension approaches to improving reading focus on learners’ understanding of the </a:t>
            </a:r>
            <a:r>
              <a:rPr lang="en-GB" dirty="0" smtClean="0">
                <a:latin typeface="OpenDyslexicAlta" panose="00000500000000000000" pitchFamily="50" charset="0"/>
              </a:rPr>
              <a:t>text.</a:t>
            </a:r>
          </a:p>
          <a:p>
            <a:r>
              <a:rPr lang="en-GB" dirty="0" smtClean="0">
                <a:latin typeface="OpenDyslexicAlta" panose="00000500000000000000" pitchFamily="50" charset="0"/>
              </a:rPr>
              <a:t>They </a:t>
            </a:r>
            <a:r>
              <a:rPr lang="en-GB" dirty="0">
                <a:latin typeface="OpenDyslexicAlta" panose="00000500000000000000" pitchFamily="50" charset="0"/>
              </a:rPr>
              <a:t>teach a range of techniques that enable pupils to comprehend the meaning of what is written, such as inferring the meaning from context, summarising or identifying key points, using graphic or semantic organisers, developing questioning strategies, and monitoring their own comprehension and identifying difficulties </a:t>
            </a:r>
            <a:r>
              <a:rPr lang="en-GB" dirty="0" smtClean="0">
                <a:latin typeface="OpenDyslexicAlta" panose="00000500000000000000" pitchFamily="50" charset="0"/>
              </a:rPr>
              <a:t>themselves.  </a:t>
            </a:r>
            <a:endParaRPr lang="en-GB" dirty="0">
              <a:latin typeface="OpenDyslexicAlta" panose="00000500000000000000" pitchFamily="50" charset="0"/>
            </a:endParaRPr>
          </a:p>
        </p:txBody>
      </p:sp>
    </p:spTree>
    <p:extLst>
      <p:ext uri="{BB962C8B-B14F-4D97-AF65-F5344CB8AC3E}">
        <p14:creationId xmlns:p14="http://schemas.microsoft.com/office/powerpoint/2010/main" val="13914355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4">
              <a:lumMod val="40000"/>
              <a:lumOff val="60000"/>
            </a:schemeClr>
          </a:solidFill>
          <a:ln w="571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r>
              <a:rPr lang="en-GB" dirty="0" smtClean="0">
                <a:latin typeface="OpenDyslexicAlta" panose="00000500000000000000" pitchFamily="50" charset="0"/>
              </a:rPr>
              <a:t>What does this mean?</a:t>
            </a:r>
            <a:endParaRPr lang="en-GB" dirty="0">
              <a:latin typeface="OpenDyslexicAlta" panose="00000500000000000000" pitchFamily="50" charset="0"/>
            </a:endParaRPr>
          </a:p>
        </p:txBody>
      </p:sp>
      <p:sp>
        <p:nvSpPr>
          <p:cNvPr id="3" name="Content Placeholder 2"/>
          <p:cNvSpPr>
            <a:spLocks noGrp="1"/>
          </p:cNvSpPr>
          <p:nvPr>
            <p:ph idx="1"/>
          </p:nvPr>
        </p:nvSpPr>
        <p:spPr>
          <a:solidFill>
            <a:schemeClr val="accent4">
              <a:lumMod val="40000"/>
              <a:lumOff val="60000"/>
            </a:schemeClr>
          </a:solidFill>
          <a:ln w="571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fontScale="85000" lnSpcReduction="20000"/>
          </a:bodyPr>
          <a:lstStyle/>
          <a:p>
            <a:r>
              <a:rPr lang="en-GB" dirty="0">
                <a:latin typeface="OpenDyslexicAlta" panose="00000500000000000000" pitchFamily="50" charset="0"/>
              </a:rPr>
              <a:t>On average, reading comprehension approaches improve learning by an additional five months’ progress over the course of a school year. These approaches appear to be particularly effective for older readers (aged 8 or above) who are not making expected progress</a:t>
            </a:r>
            <a:r>
              <a:rPr lang="en-GB" dirty="0" smtClean="0">
                <a:latin typeface="OpenDyslexicAlta" panose="00000500000000000000" pitchFamily="50" charset="0"/>
              </a:rPr>
              <a:t>.</a:t>
            </a:r>
          </a:p>
          <a:p>
            <a:r>
              <a:rPr lang="en-GB" dirty="0">
                <a:latin typeface="OpenDyslexicAlta" panose="00000500000000000000" pitchFamily="50" charset="0"/>
              </a:rPr>
              <a:t>Successful reading comprehension approaches carefully select activities for pupils according to their reading capabilities, and ensure that texts provide an effective, but not overwhelming, challenge</a:t>
            </a:r>
            <a:r>
              <a:rPr lang="en-GB" dirty="0" smtClean="0">
                <a:latin typeface="OpenDyslexicAlta" panose="00000500000000000000" pitchFamily="50" charset="0"/>
              </a:rPr>
              <a:t>.</a:t>
            </a:r>
          </a:p>
          <a:p>
            <a:r>
              <a:rPr lang="en-GB" dirty="0">
                <a:latin typeface="OpenDyslexicAlta" panose="00000500000000000000" pitchFamily="50" charset="0"/>
              </a:rPr>
              <a:t>Many of the approaches can be usefully combined with phonics, collaborative and peer-learning techniques. The use of techniques such as graphic organisers and drawing pupils’ attention to text structures are likely to be particularly useful when reading expository or information texts.</a:t>
            </a:r>
          </a:p>
        </p:txBody>
      </p:sp>
    </p:spTree>
    <p:extLst>
      <p:ext uri="{BB962C8B-B14F-4D97-AF65-F5344CB8AC3E}">
        <p14:creationId xmlns:p14="http://schemas.microsoft.com/office/powerpoint/2010/main" val="10906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4">
              <a:lumMod val="40000"/>
              <a:lumOff val="60000"/>
            </a:schemeClr>
          </a:solidFill>
          <a:ln w="571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r>
              <a:rPr lang="en-GB" dirty="0" smtClean="0">
                <a:latin typeface="OpenDyslexicAlta" panose="00000500000000000000" pitchFamily="50" charset="0"/>
              </a:rPr>
              <a:t>What does this mean?</a:t>
            </a:r>
            <a:endParaRPr lang="en-GB" dirty="0">
              <a:latin typeface="OpenDyslexicAlta" panose="00000500000000000000" pitchFamily="50" charset="0"/>
            </a:endParaRPr>
          </a:p>
        </p:txBody>
      </p:sp>
      <p:sp>
        <p:nvSpPr>
          <p:cNvPr id="3" name="Content Placeholder 2"/>
          <p:cNvSpPr>
            <a:spLocks noGrp="1"/>
          </p:cNvSpPr>
          <p:nvPr>
            <p:ph idx="1"/>
          </p:nvPr>
        </p:nvSpPr>
        <p:spPr>
          <a:solidFill>
            <a:schemeClr val="accent4">
              <a:lumMod val="40000"/>
              <a:lumOff val="60000"/>
            </a:schemeClr>
          </a:solidFill>
          <a:ln w="571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fontScale="85000" lnSpcReduction="10000"/>
          </a:bodyPr>
          <a:lstStyle/>
          <a:p>
            <a:r>
              <a:rPr lang="en-GB" dirty="0" smtClean="0">
                <a:latin typeface="OpenDyslexicAlta" panose="00000500000000000000" pitchFamily="50" charset="0"/>
              </a:rPr>
              <a:t>Reading comprehension approaches focus on learners’ understanding of words and texts. </a:t>
            </a:r>
          </a:p>
          <a:p>
            <a:r>
              <a:rPr lang="en-GB" dirty="0" smtClean="0">
                <a:latin typeface="OpenDyslexicAlta" panose="00000500000000000000" pitchFamily="50" charset="0"/>
              </a:rPr>
              <a:t>They seek to develop pupils’ skills through the explicit teaching and application of strategies focusing on meaning. </a:t>
            </a:r>
          </a:p>
          <a:p>
            <a:r>
              <a:rPr lang="en-GB" dirty="0" smtClean="0">
                <a:latin typeface="OpenDyslexicAlta" panose="00000500000000000000" pitchFamily="50" charset="0"/>
              </a:rPr>
              <a:t>Examples include techniques which pupils can use to monitor their own understanding, </a:t>
            </a:r>
            <a:r>
              <a:rPr lang="en-GB" b="1" u="sng" dirty="0" smtClean="0">
                <a:latin typeface="OpenDyslexicAlta" panose="00000500000000000000" pitchFamily="50" charset="0"/>
              </a:rPr>
              <a:t>such as inferring meaning from context, summarising or identifying key points, and developing questioning strategies.</a:t>
            </a:r>
          </a:p>
          <a:p>
            <a:r>
              <a:rPr lang="en-GB" dirty="0" smtClean="0">
                <a:latin typeface="OpenDyslexicAlta" panose="00000500000000000000" pitchFamily="50" charset="0"/>
              </a:rPr>
              <a:t>In addition, observational evidence suggests teachers tend to rely on a narrow range of comprehension strategies in their teaching, so it is likely that this is an area where high-quality professional development is helpful</a:t>
            </a:r>
            <a:r>
              <a:rPr lang="en-GB" dirty="0" smtClean="0"/>
              <a:t>.</a:t>
            </a:r>
            <a:endParaRPr lang="en-GB" b="1" u="sng" dirty="0">
              <a:latin typeface="OpenDyslexicAlta" panose="00000500000000000000" pitchFamily="50" charset="0"/>
            </a:endParaRPr>
          </a:p>
        </p:txBody>
      </p:sp>
    </p:spTree>
    <p:extLst>
      <p:ext uri="{BB962C8B-B14F-4D97-AF65-F5344CB8AC3E}">
        <p14:creationId xmlns:p14="http://schemas.microsoft.com/office/powerpoint/2010/main" val="29296885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4">
              <a:lumMod val="40000"/>
              <a:lumOff val="60000"/>
            </a:schemeClr>
          </a:solidFill>
          <a:ln w="571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r>
              <a:rPr lang="en-GB" dirty="0" smtClean="0">
                <a:latin typeface="OpenDyslexicAlta" panose="00000500000000000000" pitchFamily="50" charset="0"/>
              </a:rPr>
              <a:t>Discussion</a:t>
            </a:r>
            <a:endParaRPr lang="en-GB" dirty="0">
              <a:latin typeface="OpenDyslexicAlta" panose="00000500000000000000" pitchFamily="50" charset="0"/>
            </a:endParaRPr>
          </a:p>
        </p:txBody>
      </p:sp>
      <p:sp>
        <p:nvSpPr>
          <p:cNvPr id="3" name="Content Placeholder 2"/>
          <p:cNvSpPr>
            <a:spLocks noGrp="1"/>
          </p:cNvSpPr>
          <p:nvPr>
            <p:ph idx="1"/>
          </p:nvPr>
        </p:nvSpPr>
        <p:spPr>
          <a:solidFill>
            <a:schemeClr val="accent4">
              <a:lumMod val="40000"/>
              <a:lumOff val="60000"/>
            </a:schemeClr>
          </a:solidFill>
          <a:ln w="571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fontScale="92500" lnSpcReduction="20000"/>
          </a:bodyPr>
          <a:lstStyle/>
          <a:p>
            <a:pPr marL="514350" indent="-514350">
              <a:buAutoNum type="arabicPeriod"/>
            </a:pPr>
            <a:r>
              <a:rPr lang="en-GB" dirty="0" smtClean="0">
                <a:latin typeface="OpenDyslexicAlta" panose="00000500000000000000" pitchFamily="50" charset="0"/>
              </a:rPr>
              <a:t>Effectively diagnosing reading difficulties is an important first step, particularly for older struggling readers. Are you confident as to whether the problem(s) a pupil has are related to decoding, the structure of language or vocabulary, which may be subject-specific? </a:t>
            </a:r>
          </a:p>
          <a:p>
            <a:pPr marL="514350" indent="-514350">
              <a:buAutoNum type="arabicPeriod"/>
            </a:pPr>
            <a:r>
              <a:rPr lang="en-GB" dirty="0" smtClean="0">
                <a:latin typeface="OpenDyslexicAlta" panose="00000500000000000000" pitchFamily="50" charset="0"/>
              </a:rPr>
              <a:t>2. Approaches to increase pupils’ vocabulary are not likely to improve reading comprehension unless vocabulary is taught in context. Is this happening? </a:t>
            </a:r>
          </a:p>
          <a:p>
            <a:pPr marL="514350" indent="-514350">
              <a:buAutoNum type="arabicPeriod"/>
            </a:pPr>
            <a:r>
              <a:rPr lang="en-GB" dirty="0" smtClean="0">
                <a:latin typeface="OpenDyslexicAlta" panose="00000500000000000000" pitchFamily="50" charset="0"/>
              </a:rPr>
              <a:t>3. Successfully adopting new reading comprehension interventions is likely to benefit from high-quality professional development. How are you planning to support teachers or teaching assistants in delivering new approaches?</a:t>
            </a:r>
            <a:endParaRPr lang="en-GB" b="1" u="sng" dirty="0">
              <a:latin typeface="OpenDyslexicAlta" panose="00000500000000000000" pitchFamily="50" charset="0"/>
            </a:endParaRPr>
          </a:p>
        </p:txBody>
      </p:sp>
    </p:spTree>
    <p:extLst>
      <p:ext uri="{BB962C8B-B14F-4D97-AF65-F5344CB8AC3E}">
        <p14:creationId xmlns:p14="http://schemas.microsoft.com/office/powerpoint/2010/main" val="23108934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4">
              <a:lumMod val="40000"/>
              <a:lumOff val="60000"/>
            </a:schemeClr>
          </a:solidFill>
          <a:ln w="571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r>
              <a:rPr lang="en-GB" dirty="0" smtClean="0">
                <a:latin typeface="OpenDyslexicAlta" panose="00000500000000000000" pitchFamily="50" charset="0"/>
              </a:rPr>
              <a:t>Reading is Everyone’s Problem and Everyone’s Solution</a:t>
            </a:r>
            <a:endParaRPr lang="en-GB" dirty="0">
              <a:latin typeface="OpenDyslexicAlta" panose="00000500000000000000" pitchFamily="50" charset="0"/>
            </a:endParaRPr>
          </a:p>
        </p:txBody>
      </p:sp>
      <p:sp>
        <p:nvSpPr>
          <p:cNvPr id="3" name="Content Placeholder 2"/>
          <p:cNvSpPr>
            <a:spLocks noGrp="1"/>
          </p:cNvSpPr>
          <p:nvPr>
            <p:ph idx="1"/>
          </p:nvPr>
        </p:nvSpPr>
        <p:spPr>
          <a:solidFill>
            <a:schemeClr val="accent4">
              <a:lumMod val="40000"/>
              <a:lumOff val="60000"/>
            </a:schemeClr>
          </a:solidFill>
          <a:ln w="571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fontScale="70000" lnSpcReduction="20000"/>
          </a:bodyPr>
          <a:lstStyle/>
          <a:p>
            <a:pPr marL="514350" indent="-514350">
              <a:buAutoNum type="arabicPeriod"/>
            </a:pPr>
            <a:r>
              <a:rPr lang="en-GB" dirty="0" smtClean="0">
                <a:latin typeface="OpenDyslexicAlta" panose="00000500000000000000" pitchFamily="50" charset="0"/>
              </a:rPr>
              <a:t>Reading is NOT literacy –it is a fundamental part of teaching and learning</a:t>
            </a:r>
          </a:p>
          <a:p>
            <a:pPr marL="514350" indent="-514350">
              <a:buAutoNum type="arabicPeriod"/>
            </a:pPr>
            <a:r>
              <a:rPr lang="en-GB" dirty="0" smtClean="0">
                <a:latin typeface="OpenDyslexicAlta" panose="00000500000000000000" pitchFamily="50" charset="0"/>
              </a:rPr>
              <a:t>It is vital that we make the reading strategies we use explicit to students</a:t>
            </a:r>
          </a:p>
          <a:p>
            <a:pPr marL="514350" indent="-514350">
              <a:buAutoNum type="arabicPeriod"/>
            </a:pPr>
            <a:r>
              <a:rPr lang="en-GB" dirty="0" smtClean="0">
                <a:latin typeface="OpenDyslexicAlta" panose="00000500000000000000" pitchFamily="50" charset="0"/>
              </a:rPr>
              <a:t>Talk about what words mean</a:t>
            </a:r>
          </a:p>
          <a:p>
            <a:pPr marL="514350" indent="-514350">
              <a:buAutoNum type="arabicPeriod"/>
            </a:pPr>
            <a:r>
              <a:rPr lang="en-GB" dirty="0" smtClean="0">
                <a:latin typeface="OpenDyslexicAlta" panose="00000500000000000000" pitchFamily="50" charset="0"/>
              </a:rPr>
              <a:t>Talk about where these words come from</a:t>
            </a:r>
          </a:p>
          <a:p>
            <a:pPr marL="514350" indent="-514350">
              <a:buAutoNum type="arabicPeriod"/>
            </a:pPr>
            <a:r>
              <a:rPr lang="en-GB" dirty="0" smtClean="0">
                <a:latin typeface="OpenDyslexicAlta" panose="00000500000000000000" pitchFamily="50" charset="0"/>
              </a:rPr>
              <a:t>Talk about what is going on in the exam questions and resources we use</a:t>
            </a:r>
          </a:p>
          <a:p>
            <a:pPr marL="514350" indent="-514350">
              <a:buAutoNum type="arabicPeriod"/>
            </a:pPr>
            <a:r>
              <a:rPr lang="en-GB" dirty="0" smtClean="0">
                <a:latin typeface="OpenDyslexicAlta" panose="00000500000000000000" pitchFamily="50" charset="0"/>
              </a:rPr>
              <a:t>Provide students with wider reading and talk to them about it…discussion and collaboration develops comprehension</a:t>
            </a:r>
          </a:p>
          <a:p>
            <a:pPr marL="514350" indent="-514350">
              <a:buAutoNum type="arabicPeriod"/>
            </a:pPr>
            <a:r>
              <a:rPr lang="en-GB" dirty="0" smtClean="0">
                <a:latin typeface="OpenDyslexicAlta" panose="00000500000000000000" pitchFamily="50" charset="0"/>
              </a:rPr>
              <a:t>Actively question students about the meaning of the material we read</a:t>
            </a:r>
          </a:p>
          <a:p>
            <a:pPr marL="514350" indent="-514350">
              <a:buAutoNum type="arabicPeriod"/>
            </a:pPr>
            <a:r>
              <a:rPr lang="en-GB" dirty="0" smtClean="0">
                <a:latin typeface="OpenDyslexicAlta" panose="00000500000000000000" pitchFamily="50" charset="0"/>
              </a:rPr>
              <a:t>Encourage students to read widely around the subject to show enthusiasm and passion for the subject and show students the relevance of what they are learning</a:t>
            </a:r>
          </a:p>
          <a:p>
            <a:pPr marL="0" indent="0">
              <a:buNone/>
            </a:pPr>
            <a:endParaRPr lang="en-GB" b="1" u="sng" dirty="0">
              <a:latin typeface="OpenDyslexicAlta" panose="00000500000000000000" pitchFamily="50" charset="0"/>
            </a:endParaRPr>
          </a:p>
        </p:txBody>
      </p:sp>
    </p:spTree>
    <p:extLst>
      <p:ext uri="{BB962C8B-B14F-4D97-AF65-F5344CB8AC3E}">
        <p14:creationId xmlns:p14="http://schemas.microsoft.com/office/powerpoint/2010/main" val="9866139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a:blip r:embed="rId2"/>
          <a:stretch>
            <a:fillRect/>
          </a:stretch>
        </p:blipFill>
        <p:spPr>
          <a:xfrm>
            <a:off x="4458917" y="343127"/>
            <a:ext cx="4133114" cy="5862925"/>
          </a:xfrm>
          <a:prstGeom prst="rect">
            <a:avLst/>
          </a:prstGeom>
        </p:spPr>
      </p:pic>
    </p:spTree>
    <p:extLst>
      <p:ext uri="{BB962C8B-B14F-4D97-AF65-F5344CB8AC3E}">
        <p14:creationId xmlns:p14="http://schemas.microsoft.com/office/powerpoint/2010/main" val="24581760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4">
              <a:lumMod val="40000"/>
              <a:lumOff val="60000"/>
            </a:schemeClr>
          </a:solidFill>
          <a:ln w="571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r>
              <a:rPr lang="en-GB" dirty="0" smtClean="0">
                <a:latin typeface="OpenDyslexicAlta" panose="00000500000000000000" pitchFamily="50" charset="0"/>
              </a:rPr>
              <a:t>The Pledge</a:t>
            </a:r>
            <a:endParaRPr lang="en-GB" dirty="0">
              <a:latin typeface="OpenDyslexicAlta" panose="00000500000000000000" pitchFamily="50" charset="0"/>
            </a:endParaRPr>
          </a:p>
        </p:txBody>
      </p:sp>
      <p:sp>
        <p:nvSpPr>
          <p:cNvPr id="3" name="Content Placeholder 2"/>
          <p:cNvSpPr>
            <a:spLocks noGrp="1"/>
          </p:cNvSpPr>
          <p:nvPr>
            <p:ph idx="1"/>
          </p:nvPr>
        </p:nvSpPr>
        <p:spPr>
          <a:solidFill>
            <a:schemeClr val="accent4">
              <a:lumMod val="40000"/>
              <a:lumOff val="60000"/>
            </a:schemeClr>
          </a:solidFill>
          <a:ln w="571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fontScale="92500"/>
          </a:bodyPr>
          <a:lstStyle/>
          <a:p>
            <a:pPr marL="0" indent="0">
              <a:buNone/>
            </a:pPr>
            <a:r>
              <a:rPr lang="en-GB" dirty="0">
                <a:latin typeface="OpenDyslexicAlta" panose="00000500000000000000" pitchFamily="50" charset="0"/>
              </a:rPr>
              <a:t>During the year of reading, we are committed to:</a:t>
            </a:r>
          </a:p>
          <a:p>
            <a:r>
              <a:rPr lang="en-GB" dirty="0" smtClean="0">
                <a:latin typeface="OpenDyslexicAlta" panose="00000500000000000000" pitchFamily="50" charset="0"/>
              </a:rPr>
              <a:t>Becoming </a:t>
            </a:r>
            <a:r>
              <a:rPr lang="en-GB" dirty="0">
                <a:latin typeface="OpenDyslexicAlta" panose="00000500000000000000" pitchFamily="50" charset="0"/>
              </a:rPr>
              <a:t>a reading school.</a:t>
            </a:r>
          </a:p>
          <a:p>
            <a:r>
              <a:rPr lang="en-GB" dirty="0" smtClean="0">
                <a:latin typeface="OpenDyslexicAlta" panose="00000500000000000000" pitchFamily="50" charset="0"/>
              </a:rPr>
              <a:t>Seeking </a:t>
            </a:r>
            <a:r>
              <a:rPr lang="en-GB" dirty="0">
                <a:latin typeface="OpenDyslexicAlta" panose="00000500000000000000" pitchFamily="50" charset="0"/>
              </a:rPr>
              <a:t>out every opportunity to improve standards </a:t>
            </a:r>
            <a:r>
              <a:rPr lang="en-GB" dirty="0" smtClean="0">
                <a:latin typeface="OpenDyslexicAlta" panose="00000500000000000000" pitchFamily="50" charset="0"/>
              </a:rPr>
              <a:t>in reading </a:t>
            </a:r>
            <a:r>
              <a:rPr lang="en-GB" dirty="0">
                <a:latin typeface="OpenDyslexicAlta" panose="00000500000000000000" pitchFamily="50" charset="0"/>
              </a:rPr>
              <a:t>within our school.</a:t>
            </a:r>
          </a:p>
          <a:p>
            <a:r>
              <a:rPr lang="en-GB" dirty="0" smtClean="0">
                <a:latin typeface="OpenDyslexicAlta" panose="00000500000000000000" pitchFamily="50" charset="0"/>
              </a:rPr>
              <a:t>Encouraging </a:t>
            </a:r>
            <a:r>
              <a:rPr lang="en-GB" dirty="0">
                <a:latin typeface="OpenDyslexicAlta" panose="00000500000000000000" pitchFamily="50" charset="0"/>
              </a:rPr>
              <a:t>reading for pleasure.</a:t>
            </a:r>
          </a:p>
          <a:p>
            <a:r>
              <a:rPr lang="en-GB" b="1" u="sng" dirty="0" smtClean="0">
                <a:latin typeface="OpenDyslexicAlta" panose="00000500000000000000" pitchFamily="50" charset="0"/>
              </a:rPr>
              <a:t>Enabling </a:t>
            </a:r>
            <a:r>
              <a:rPr lang="en-GB" b="1" u="sng" dirty="0">
                <a:latin typeface="OpenDyslexicAlta" panose="00000500000000000000" pitchFamily="50" charset="0"/>
              </a:rPr>
              <a:t>children to read in depth in a wide range </a:t>
            </a:r>
            <a:r>
              <a:rPr lang="en-GB" b="1" u="sng" dirty="0" smtClean="0">
                <a:latin typeface="OpenDyslexicAlta" panose="00000500000000000000" pitchFamily="50" charset="0"/>
              </a:rPr>
              <a:t>of subjects</a:t>
            </a:r>
            <a:r>
              <a:rPr lang="en-GB" b="1" u="sng" dirty="0">
                <a:latin typeface="OpenDyslexicAlta" panose="00000500000000000000" pitchFamily="50" charset="0"/>
              </a:rPr>
              <a:t>, deepening their knowledge and </a:t>
            </a:r>
            <a:r>
              <a:rPr lang="en-GB" b="1" u="sng" dirty="0" smtClean="0">
                <a:latin typeface="OpenDyslexicAlta" panose="00000500000000000000" pitchFamily="50" charset="0"/>
              </a:rPr>
              <a:t>understanding across </a:t>
            </a:r>
            <a:r>
              <a:rPr lang="en-GB" b="1" u="sng" dirty="0">
                <a:latin typeface="OpenDyslexicAlta" panose="00000500000000000000" pitchFamily="50" charset="0"/>
              </a:rPr>
              <a:t>the curriculum.</a:t>
            </a:r>
          </a:p>
          <a:p>
            <a:r>
              <a:rPr lang="en-GB" dirty="0" smtClean="0">
                <a:latin typeface="OpenDyslexicAlta" panose="00000500000000000000" pitchFamily="50" charset="0"/>
              </a:rPr>
              <a:t>Working </a:t>
            </a:r>
            <a:r>
              <a:rPr lang="en-GB" dirty="0">
                <a:latin typeface="OpenDyslexicAlta" panose="00000500000000000000" pitchFamily="50" charset="0"/>
              </a:rPr>
              <a:t>with other schools, our local library and </a:t>
            </a:r>
            <a:r>
              <a:rPr lang="en-GB" dirty="0" smtClean="0">
                <a:latin typeface="OpenDyslexicAlta" panose="00000500000000000000" pitchFamily="50" charset="0"/>
              </a:rPr>
              <a:t>other partners </a:t>
            </a:r>
            <a:r>
              <a:rPr lang="en-GB" dirty="0">
                <a:latin typeface="OpenDyslexicAlta" panose="00000500000000000000" pitchFamily="50" charset="0"/>
              </a:rPr>
              <a:t>to promote reading as a life-long skill.</a:t>
            </a:r>
            <a:endParaRPr lang="en-GB" b="1" u="sng" dirty="0">
              <a:latin typeface="OpenDyslexicAlta" panose="00000500000000000000" pitchFamily="50" charset="0"/>
            </a:endParaRPr>
          </a:p>
        </p:txBody>
      </p:sp>
    </p:spTree>
    <p:extLst>
      <p:ext uri="{BB962C8B-B14F-4D97-AF65-F5344CB8AC3E}">
        <p14:creationId xmlns:p14="http://schemas.microsoft.com/office/powerpoint/2010/main" val="369014930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72</TotalTime>
  <Words>749</Words>
  <Application>Microsoft Office PowerPoint</Application>
  <PresentationFormat>Widescreen</PresentationFormat>
  <Paragraphs>52</Paragraphs>
  <Slides>16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Calibri Light</vt:lpstr>
      <vt:lpstr>OpenDyslexicAlta</vt:lpstr>
      <vt:lpstr>Office Theme</vt:lpstr>
      <vt:lpstr>We Are Reading</vt:lpstr>
      <vt:lpstr>Why does Reading Matter?</vt:lpstr>
      <vt:lpstr>What does this mean?</vt:lpstr>
      <vt:lpstr>What does this mean?</vt:lpstr>
      <vt:lpstr>What does this mean?</vt:lpstr>
      <vt:lpstr>Discussion</vt:lpstr>
      <vt:lpstr>Reading is Everyone’s Problem and Everyone’s Solution</vt:lpstr>
      <vt:lpstr>PowerPoint Presentation</vt:lpstr>
      <vt:lpstr>The Pledge</vt:lpstr>
      <vt:lpstr>What is already happening?</vt:lpstr>
      <vt:lpstr>What do we need to do now?</vt:lpstr>
      <vt:lpstr>What else?</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 Are Reading</dc:title>
  <dc:creator>Christian, Anita</dc:creator>
  <cp:lastModifiedBy>Christian, Anita</cp:lastModifiedBy>
  <cp:revision>7</cp:revision>
  <dcterms:created xsi:type="dcterms:W3CDTF">2018-04-08T20:09:37Z</dcterms:created>
  <dcterms:modified xsi:type="dcterms:W3CDTF">2018-04-08T21:22:19Z</dcterms:modified>
</cp:coreProperties>
</file>