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notesMasterIdLst>
    <p:notesMasterId r:id="rId14"/>
  </p:notesMasterIdLst>
  <p:sldIdLst>
    <p:sldId id="256" r:id="rId6"/>
    <p:sldId id="262" r:id="rId7"/>
    <p:sldId id="280" r:id="rId8"/>
    <p:sldId id="281" r:id="rId9"/>
    <p:sldId id="284" r:id="rId10"/>
    <p:sldId id="285" r:id="rId11"/>
    <p:sldId id="286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2E16-619C-4C5D-AA95-0C7ADE90E44D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D49D8-D9FD-4EF2-A39B-652E9C275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0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8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48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6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2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40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58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2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37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11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5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246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46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418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7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1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8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6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8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4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4A37-7AC5-4454-865D-6999FC488F2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007D-8767-413C-92CA-6FC698B56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3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A659-F4AA-4FF2-A869-7BAF29339245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F1B2-F37C-49FA-8378-795BFB327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8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GHW6O3Mf0q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op.police.uk/safety-centre/" TargetMode="External"/><Relationship Id="rId7" Type="http://schemas.openxmlformats.org/officeDocument/2006/relationships/hyperlink" Target="https://www.thinkuknow.co.uk/" TargetMode="External"/><Relationship Id="rId2" Type="http://schemas.openxmlformats.org/officeDocument/2006/relationships/hyperlink" Target="https://www.internetmatters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fearless.org/" TargetMode="External"/><Relationship Id="rId5" Type="http://schemas.openxmlformats.org/officeDocument/2006/relationships/hyperlink" Target="http://www.childline.org.uk/" TargetMode="External"/><Relationship Id="rId4" Type="http://schemas.openxmlformats.org/officeDocument/2006/relationships/hyperlink" Target="https://www.saferinternet.org.uk/advice-centre/young-people/resources-11-19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y9Z5tuqLE4Q" TargetMode="External"/><Relationship Id="rId3" Type="http://schemas.openxmlformats.org/officeDocument/2006/relationships/hyperlink" Target="https://www.youtube.com/watch?v=XWdWPNXiGXU" TargetMode="External"/><Relationship Id="rId7" Type="http://schemas.openxmlformats.org/officeDocument/2006/relationships/hyperlink" Target="https://youtu.be/em5qprEAYdw" TargetMode="External"/><Relationship Id="rId2" Type="http://schemas.openxmlformats.org/officeDocument/2006/relationships/hyperlink" Target="https://www.youtube.com/watch?v=SjujcFx93Ok&amp;feature=youtu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YFs_FkncqA" TargetMode="External"/><Relationship Id="rId11" Type="http://schemas.openxmlformats.org/officeDocument/2006/relationships/hyperlink" Target="https://www.youtube.com/watch?v=wZKO4sb9BAk" TargetMode="External"/><Relationship Id="rId5" Type="http://schemas.openxmlformats.org/officeDocument/2006/relationships/hyperlink" Target="https://www.youtube.com/watch?v=cR64okqz0xI" TargetMode="External"/><Relationship Id="rId10" Type="http://schemas.openxmlformats.org/officeDocument/2006/relationships/hyperlink" Target="https://www.youtube.com/watch?v=iVQRvSxn6gM" TargetMode="External"/><Relationship Id="rId4" Type="http://schemas.openxmlformats.org/officeDocument/2006/relationships/hyperlink" Target="https://www.youtube.com/watch?v=k0Kt5A_xplU" TargetMode="External"/><Relationship Id="rId9" Type="http://schemas.openxmlformats.org/officeDocument/2006/relationships/hyperlink" Target="https://youtu.be/95OFYS6p4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39C7-0AF7-4880-9465-4F6FEA829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226629"/>
            <a:ext cx="9144000" cy="499664"/>
          </a:xfrm>
        </p:spPr>
        <p:txBody>
          <a:bodyPr anchor="ctr">
            <a:normAutofit/>
          </a:bodyPr>
          <a:lstStyle/>
          <a:p>
            <a:r>
              <a:rPr lang="en-GB" sz="2400" dirty="0" smtClean="0">
                <a:latin typeface="OpenDyslexic" panose="00000500000000000000" pitchFamily="50" charset="0"/>
              </a:rPr>
              <a:t>#</a:t>
            </a:r>
            <a:r>
              <a:rPr lang="en-GB" sz="2400" dirty="0" err="1" smtClean="0">
                <a:latin typeface="OpenDyslexic" panose="00000500000000000000" pitchFamily="50" charset="0"/>
              </a:rPr>
              <a:t>mentalhealth</a:t>
            </a:r>
            <a:r>
              <a:rPr lang="en-GB" sz="2400" dirty="0" smtClean="0">
                <a:latin typeface="OpenDyslexic" panose="00000500000000000000" pitchFamily="50" charset="0"/>
              </a:rPr>
              <a:t> #wellbeing #</a:t>
            </a:r>
            <a:r>
              <a:rPr lang="en-GB" sz="2400" dirty="0" err="1" smtClean="0">
                <a:latin typeface="OpenDyslexic" panose="00000500000000000000" pitchFamily="50" charset="0"/>
              </a:rPr>
              <a:t>mentalhealth</a:t>
            </a:r>
            <a:endParaRPr lang="en-GB" sz="2400" dirty="0">
              <a:latin typeface="OpenDyslexic" panose="00000500000000000000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699" y="143333"/>
            <a:ext cx="884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Weekly Reflection</a:t>
            </a:r>
          </a:p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13th </a:t>
            </a:r>
            <a:r>
              <a:rPr lang="en-GB" sz="2800" dirty="0" smtClean="0">
                <a:latin typeface="OpenDyslexic" panose="00000500000000000000" pitchFamily="50" charset="0"/>
              </a:rPr>
              <a:t>July </a:t>
            </a:r>
            <a:r>
              <a:rPr lang="en-GB" sz="2800" dirty="0" smtClean="0">
                <a:latin typeface="OpenDyslexic" panose="00000500000000000000" pitchFamily="50" charset="0"/>
              </a:rPr>
              <a:t>2020</a:t>
            </a:r>
          </a:p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Keeping Safe Online </a:t>
            </a:r>
            <a:endParaRPr lang="en-GB" sz="2800" dirty="0" smtClean="0">
              <a:latin typeface="OpenDyslexic" panose="00000500000000000000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503" y="1528328"/>
            <a:ext cx="6160771" cy="431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121"/>
            <a:ext cx="7886700" cy="55070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latin typeface="OpenDyslexic" panose="00000500000000000000" pitchFamily="50" charset="0"/>
              </a:rPr>
              <a:t>Keeping Safe Online </a:t>
            </a:r>
            <a:endParaRPr lang="en-GB" sz="2400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182" y="862149"/>
            <a:ext cx="4934495" cy="57310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800" u="sng" dirty="0" smtClean="0">
                <a:latin typeface="OpenDyslexic" panose="00000500000000000000" pitchFamily="50" charset="0"/>
              </a:rPr>
              <a:t>What does keeping safe online mean to you? </a:t>
            </a:r>
            <a:endParaRPr lang="en-GB" sz="1800" u="sng" dirty="0" smtClean="0">
              <a:latin typeface="OpenDyslexic" panose="00000500000000000000" pitchFamily="50" charset="0"/>
            </a:endParaRPr>
          </a:p>
          <a:p>
            <a:pPr marL="0" indent="0" algn="ctr">
              <a:buNone/>
            </a:pPr>
            <a:endParaRPr lang="en-GB" sz="2400" u="sng" dirty="0" smtClean="0">
              <a:latin typeface="OpenDyslexic" panose="00000500000000000000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76" y="1302962"/>
            <a:ext cx="3396344" cy="52902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7555" y="627828"/>
            <a:ext cx="3866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 panose="00000500000000000000" pitchFamily="50" charset="0"/>
                <a:ea typeface="+mn-ea"/>
                <a:cs typeface="+mn-cs"/>
              </a:rPr>
              <a:t>How are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 panose="00000500000000000000" pitchFamily="50" charset="0"/>
                <a:ea typeface="+mn-ea"/>
                <a:cs typeface="+mn-cs"/>
              </a:rPr>
              <a:t>you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 panose="00000500000000000000" pitchFamily="50" charset="0"/>
                <a:ea typeface="+mn-ea"/>
                <a:cs typeface="+mn-cs"/>
              </a:rPr>
              <a:t>feeling this week?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" panose="00000500000000000000" pitchFamily="50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6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68" y="143059"/>
            <a:ext cx="6294664" cy="678951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OpenDyslexic" panose="00000500000000000000" pitchFamily="50" charset="0"/>
              </a:rPr>
              <a:t>Keeping Safe Online</a:t>
            </a:r>
            <a:endParaRPr lang="en-GB" sz="3200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28" y="705396"/>
            <a:ext cx="7849144" cy="5314814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OpenDyslexic" panose="00000500000000000000" pitchFamily="50" charset="0"/>
              </a:rPr>
              <a:t>There are lots of </a:t>
            </a:r>
            <a:r>
              <a:rPr lang="en-GB" sz="1600" u="sng" dirty="0" smtClean="0">
                <a:latin typeface="OpenDyslexic" panose="00000500000000000000" pitchFamily="50" charset="0"/>
              </a:rPr>
              <a:t>great reasons</a:t>
            </a:r>
            <a:r>
              <a:rPr lang="en-GB" sz="1600" dirty="0" smtClean="0">
                <a:latin typeface="OpenDyslexic" panose="00000500000000000000" pitchFamily="50" charset="0"/>
              </a:rPr>
              <a:t>  for using the internet but there are also </a:t>
            </a:r>
            <a:r>
              <a:rPr lang="en-GB" sz="1600" u="sng" dirty="0" smtClean="0">
                <a:latin typeface="OpenDyslexic" panose="00000500000000000000" pitchFamily="50" charset="0"/>
              </a:rPr>
              <a:t>lots of risks</a:t>
            </a:r>
            <a:r>
              <a:rPr lang="en-GB" sz="1600" dirty="0" smtClean="0">
                <a:latin typeface="OpenDyslexic" panose="00000500000000000000" pitchFamily="50" charset="0"/>
              </a:rPr>
              <a:t> associated with internet use.</a:t>
            </a:r>
          </a:p>
          <a:p>
            <a:pPr fontAlgn="base"/>
            <a:r>
              <a:rPr lang="en-US" sz="1600" dirty="0">
                <a:latin typeface="OpenDyslexic" panose="00000500000000000000" pitchFamily="50" charset="0"/>
              </a:rPr>
              <a:t>What does ‘Don’t talk to strangers’ mean?​</a:t>
            </a:r>
          </a:p>
          <a:p>
            <a:pPr fontAlgn="base"/>
            <a:r>
              <a:rPr lang="en-US" sz="1600" dirty="0">
                <a:latin typeface="OpenDyslexic" panose="00000500000000000000" pitchFamily="50" charset="0"/>
              </a:rPr>
              <a:t>How might this ‘rule’ </a:t>
            </a:r>
            <a:r>
              <a:rPr lang="en-US" sz="1600" dirty="0" smtClean="0">
                <a:latin typeface="OpenDyslexic" panose="00000500000000000000" pitchFamily="50" charset="0"/>
              </a:rPr>
              <a:t>change, </a:t>
            </a:r>
            <a:r>
              <a:rPr lang="en-US" sz="1600" dirty="0">
                <a:latin typeface="OpenDyslexic" panose="00000500000000000000" pitchFamily="50" charset="0"/>
              </a:rPr>
              <a:t>when we communicate with people online?​</a:t>
            </a:r>
          </a:p>
          <a:p>
            <a:pPr fontAlgn="base"/>
            <a:r>
              <a:rPr lang="en-US" sz="1600" dirty="0">
                <a:latin typeface="OpenDyslexic" panose="00000500000000000000" pitchFamily="50" charset="0"/>
              </a:rPr>
              <a:t>What are the key messages from </a:t>
            </a:r>
            <a:r>
              <a:rPr lang="en-US" sz="1600" dirty="0" smtClean="0">
                <a:latin typeface="OpenDyslexic" panose="00000500000000000000" pitchFamily="50" charset="0"/>
              </a:rPr>
              <a:t>this </a:t>
            </a:r>
            <a:r>
              <a:rPr lang="en-US" sz="1600" dirty="0">
                <a:latin typeface="OpenDyslexic" panose="00000500000000000000" pitchFamily="50" charset="0"/>
              </a:rPr>
              <a:t>One Direction Parody Online Safety Song?</a:t>
            </a:r>
            <a:r>
              <a:rPr lang="en-US" sz="1600" dirty="0" smtClean="0">
                <a:latin typeface="OpenDyslexic" panose="00000500000000000000" pitchFamily="50" charset="0"/>
              </a:rPr>
              <a:t>​</a:t>
            </a:r>
          </a:p>
          <a:p>
            <a:pPr fontAlgn="base"/>
            <a:endParaRPr lang="en-US" sz="1600" dirty="0">
              <a:latin typeface="OpenDyslexic" panose="00000500000000000000" pitchFamily="50" charset="0"/>
            </a:endParaRPr>
          </a:p>
          <a:p>
            <a:pPr fontAlgn="base"/>
            <a:endParaRPr lang="en-US" sz="1600" dirty="0">
              <a:latin typeface="OpenDyslexic" panose="00000500000000000000" pitchFamily="50" charset="0"/>
            </a:endParaRPr>
          </a:p>
          <a:p>
            <a:endParaRPr lang="en-GB" sz="1600" dirty="0">
              <a:latin typeface="OpenDyslexic" panose="00000500000000000000" pitchFamily="50" charset="0"/>
            </a:endParaRPr>
          </a:p>
        </p:txBody>
      </p:sp>
      <p:pic>
        <p:nvPicPr>
          <p:cNvPr id="4" name="GHW6O3Mf0q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11273" y="2756263"/>
            <a:ext cx="6617064" cy="372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1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8514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>
                <a:solidFill>
                  <a:srgbClr val="000000"/>
                </a:solidFill>
                <a:latin typeface="OpenDyslexic" panose="00000500000000000000" pitchFamily="50" charset="0"/>
              </a:rPr>
              <a:t>What is a gut feeling?​</a:t>
            </a:r>
          </a:p>
          <a:p>
            <a:pPr fontAlgn="base"/>
            <a:r>
              <a:rPr lang="en-US" sz="2000" dirty="0">
                <a:solidFill>
                  <a:srgbClr val="000000"/>
                </a:solidFill>
                <a:latin typeface="OpenDyslexic" panose="00000500000000000000" pitchFamily="50" charset="0"/>
              </a:rPr>
              <a:t>Have you ever had this feeling?​</a:t>
            </a:r>
          </a:p>
          <a:p>
            <a:r>
              <a:rPr lang="en-GB" sz="2000" dirty="0">
                <a:latin typeface="OpenDyslexic" panose="00000500000000000000" pitchFamily="50" charset="0"/>
              </a:rPr>
              <a:t>Your gut feeling could also be seen as your intuition about a situation. </a:t>
            </a:r>
            <a:r>
              <a:rPr lang="en-GB" sz="2000" dirty="0" smtClean="0">
                <a:latin typeface="OpenDyslexic" panose="00000500000000000000" pitchFamily="50" charset="0"/>
              </a:rPr>
              <a:t>​</a:t>
            </a:r>
            <a:endParaRPr lang="en-GB" sz="2000" dirty="0">
              <a:latin typeface="OpenDyslexic" panose="00000500000000000000" pitchFamily="50" charset="0"/>
            </a:endParaRPr>
          </a:p>
          <a:p>
            <a:r>
              <a:rPr lang="en-GB" sz="2000" dirty="0">
                <a:latin typeface="OpenDyslexic" panose="00000500000000000000" pitchFamily="50" charset="0"/>
              </a:rPr>
              <a:t>It is the feeling you get about whether something is right or wrong and it may be warning you of risks or dangers about to happen.​</a:t>
            </a:r>
          </a:p>
          <a:p>
            <a:endParaRPr lang="en-GB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8948" y="151580"/>
            <a:ext cx="6386104" cy="683080"/>
          </a:xfrm>
        </p:spPr>
        <p:txBody>
          <a:bodyPr>
            <a:normAutofit/>
          </a:bodyPr>
          <a:lstStyle/>
          <a:p>
            <a:pPr algn="ctr"/>
            <a:r>
              <a:rPr lang="en-GB" sz="2400" u="sng" dirty="0" smtClean="0">
                <a:latin typeface="OpenDyslexic" panose="00000500000000000000" pitchFamily="50" charset="0"/>
              </a:rPr>
              <a:t>Keeping Safe Online</a:t>
            </a:r>
            <a:endParaRPr lang="en-GB" sz="2400" u="sng" dirty="0">
              <a:latin typeface="OpenDyslexic" panose="00000500000000000000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891" y="4246242"/>
            <a:ext cx="2247219" cy="2247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" y="4246243"/>
            <a:ext cx="3600874" cy="23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205" y="834660"/>
            <a:ext cx="8149590" cy="4651395"/>
          </a:xfrm>
        </p:spPr>
        <p:txBody>
          <a:bodyPr>
            <a:normAutofit/>
          </a:bodyPr>
          <a:lstStyle/>
          <a:p>
            <a:pPr algn="ctr"/>
            <a:r>
              <a:rPr lang="en-GB" sz="2000" b="1" u="sng" dirty="0">
                <a:solidFill>
                  <a:srgbClr val="000000"/>
                </a:solidFill>
                <a:latin typeface="OpenDyslexic" panose="00000500000000000000" pitchFamily="50" charset="0"/>
              </a:rPr>
              <a:t>What online situations might you get a “gut feeling” that tells you that you may be at risk?</a:t>
            </a:r>
            <a:r>
              <a:rPr lang="en-GB" sz="2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GB" sz="20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marL="0" indent="0" algn="ctr">
              <a:buNone/>
            </a:pPr>
            <a:endParaRPr lang="en-GB" sz="2000" b="1" u="sng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 sz="1800" dirty="0">
                <a:latin typeface="OpenDyslexic" panose="00000500000000000000" pitchFamily="50" charset="0"/>
              </a:rPr>
              <a:t>The Internet gives students a wide range of opportunities to connect with or learn from people who may not be in their circle of close friends — </a:t>
            </a:r>
            <a:endParaRPr lang="en-US" sz="1800" dirty="0" smtClean="0">
              <a:latin typeface="OpenDyslexic" panose="00000500000000000000" pitchFamily="50" charset="0"/>
            </a:endParaRPr>
          </a:p>
          <a:p>
            <a:pPr fontAlgn="base"/>
            <a:r>
              <a:rPr lang="en-US" sz="1800" dirty="0" smtClean="0">
                <a:latin typeface="OpenDyslexic" panose="00000500000000000000" pitchFamily="50" charset="0"/>
              </a:rPr>
              <a:t>whether</a:t>
            </a:r>
            <a:r>
              <a:rPr lang="en-US" sz="1800" dirty="0">
                <a:latin typeface="OpenDyslexic" panose="00000500000000000000" pitchFamily="50" charset="0"/>
              </a:rPr>
              <a:t> </a:t>
            </a:r>
            <a:r>
              <a:rPr lang="en-US" sz="1800" dirty="0" smtClean="0">
                <a:latin typeface="OpenDyslexic" panose="00000500000000000000" pitchFamily="50" charset="0"/>
              </a:rPr>
              <a:t>​through </a:t>
            </a:r>
            <a:r>
              <a:rPr lang="en-US" sz="1800" dirty="0">
                <a:latin typeface="OpenDyslexic" panose="00000500000000000000" pitchFamily="50" charset="0"/>
              </a:rPr>
              <a:t>games, social network sites, blogs, instant messaging, forums, and so on. ​</a:t>
            </a:r>
          </a:p>
          <a:p>
            <a:pPr fontAlgn="base"/>
            <a:r>
              <a:rPr lang="en-US" sz="1800" dirty="0">
                <a:latin typeface="OpenDyslexic" panose="00000500000000000000" pitchFamily="50" charset="0"/>
              </a:rPr>
              <a:t>While this can be great, connecting with people online occasionally can carry risks </a:t>
            </a:r>
            <a:r>
              <a:rPr lang="en-US" sz="1800" dirty="0" smtClean="0">
                <a:latin typeface="OpenDyslexic" panose="00000500000000000000" pitchFamily="50" charset="0"/>
              </a:rPr>
              <a:t>​</a:t>
            </a:r>
          </a:p>
          <a:p>
            <a:pPr algn="ctr" fontAlgn="base"/>
            <a:r>
              <a:rPr lang="en-US" sz="1800" u="sng" dirty="0">
                <a:latin typeface="OpenDyslexic" panose="00000500000000000000" pitchFamily="50" charset="0"/>
              </a:rPr>
              <a:t>What are the risks with connecting with others online?</a:t>
            </a:r>
            <a:r>
              <a:rPr lang="en-US" sz="1800" u="sng" dirty="0" smtClean="0">
                <a:latin typeface="OpenDyslexic" panose="00000500000000000000" pitchFamily="50" charset="0"/>
              </a:rPr>
              <a:t>​</a:t>
            </a:r>
            <a:endParaRPr lang="en-US" sz="1800" u="sng" dirty="0">
              <a:latin typeface="OpenDyslexic" panose="00000500000000000000" pitchFamily="50" charset="0"/>
            </a:endParaRPr>
          </a:p>
          <a:p>
            <a:pPr algn="ctr" fontAlgn="base"/>
            <a:r>
              <a:rPr lang="en-US" sz="1800" u="sng" dirty="0">
                <a:latin typeface="OpenDyslexic" panose="00000500000000000000" pitchFamily="50" charset="0"/>
              </a:rPr>
              <a:t>How can we reduce these risks?​</a:t>
            </a:r>
          </a:p>
          <a:p>
            <a:pPr algn="ctr" fontAlgn="base"/>
            <a:endParaRPr lang="en-US" sz="1800" u="sng" dirty="0">
              <a:latin typeface="OpenDyslexic" panose="00000500000000000000" pitchFamily="50" charset="0"/>
            </a:endParaRPr>
          </a:p>
          <a:p>
            <a:pPr algn="ctr"/>
            <a:endParaRPr lang="en-GB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8948" y="151580"/>
            <a:ext cx="6386104" cy="683080"/>
          </a:xfrm>
        </p:spPr>
        <p:txBody>
          <a:bodyPr>
            <a:normAutofit/>
          </a:bodyPr>
          <a:lstStyle/>
          <a:p>
            <a:pPr algn="ctr"/>
            <a:r>
              <a:rPr lang="en-GB" sz="2400" u="sng" dirty="0" smtClean="0">
                <a:latin typeface="OpenDyslexic" panose="00000500000000000000" pitchFamily="50" charset="0"/>
              </a:rPr>
              <a:t>Keeping Safe Online</a:t>
            </a:r>
            <a:endParaRPr lang="en-GB" sz="2400" u="sng" dirty="0">
              <a:latin typeface="OpenDyslexic" panose="00000500000000000000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266" y="4773250"/>
            <a:ext cx="1869210" cy="18692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24" y="4835457"/>
            <a:ext cx="2715441" cy="180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53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8948" y="151580"/>
            <a:ext cx="6386104" cy="683080"/>
          </a:xfrm>
        </p:spPr>
        <p:txBody>
          <a:bodyPr>
            <a:normAutofit/>
          </a:bodyPr>
          <a:lstStyle/>
          <a:p>
            <a:pPr algn="ctr"/>
            <a:r>
              <a:rPr lang="en-GB" sz="2400" u="sng" dirty="0" smtClean="0">
                <a:latin typeface="OpenDyslexic" panose="00000500000000000000" pitchFamily="50" charset="0"/>
              </a:rPr>
              <a:t>Keeping Safe Online</a:t>
            </a:r>
            <a:endParaRPr lang="en-GB" sz="2400" u="sng" dirty="0">
              <a:latin typeface="OpenDyslexic" panose="00000500000000000000" pitchFamily="50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2514" y="834660"/>
            <a:ext cx="7992836" cy="5342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u="sng" dirty="0" smtClean="0">
                <a:latin typeface="OpenDyslexic" panose="00000500000000000000" pitchFamily="50" charset="0"/>
              </a:rPr>
              <a:t>What can you do to keep safe online?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Don’t </a:t>
            </a:r>
            <a:r>
              <a:rPr lang="en-GB" sz="1500" dirty="0">
                <a:latin typeface="OpenDyslexic" panose="00000500000000000000" pitchFamily="50" charset="0"/>
              </a:rPr>
              <a:t>post any personal information online – like your address, email address or mobile number.</a:t>
            </a:r>
          </a:p>
          <a:p>
            <a:pPr fontAlgn="base"/>
            <a:r>
              <a:rPr lang="en-GB" sz="1500" dirty="0">
                <a:latin typeface="OpenDyslexic" panose="00000500000000000000" pitchFamily="50" charset="0"/>
              </a:rPr>
              <a:t>T</a:t>
            </a:r>
            <a:r>
              <a:rPr lang="en-GB" sz="1500" dirty="0" smtClean="0">
                <a:latin typeface="OpenDyslexic" panose="00000500000000000000" pitchFamily="50" charset="0"/>
              </a:rPr>
              <a:t>hink </a:t>
            </a:r>
            <a:r>
              <a:rPr lang="en-GB" sz="1500" dirty="0">
                <a:latin typeface="OpenDyslexic" panose="00000500000000000000" pitchFamily="50" charset="0"/>
              </a:rPr>
              <a:t>carefully before posting pictures or videos of yourself.  Once you’ve put  a picture of yourself online most people can see it and may be able to download it, it’s not just yours </a:t>
            </a:r>
            <a:r>
              <a:rPr lang="en-GB" sz="1500" dirty="0" smtClean="0">
                <a:latin typeface="OpenDyslexic" panose="00000500000000000000" pitchFamily="50" charset="0"/>
              </a:rPr>
              <a:t>anymore.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Keep </a:t>
            </a:r>
            <a:r>
              <a:rPr lang="en-GB" sz="1500" dirty="0">
                <a:latin typeface="OpenDyslexic" panose="00000500000000000000" pitchFamily="50" charset="0"/>
              </a:rPr>
              <a:t>your privacy settings as high as </a:t>
            </a:r>
            <a:r>
              <a:rPr lang="en-GB" sz="1500" dirty="0" smtClean="0">
                <a:latin typeface="OpenDyslexic" panose="00000500000000000000" pitchFamily="50" charset="0"/>
              </a:rPr>
              <a:t>possible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Never </a:t>
            </a:r>
            <a:r>
              <a:rPr lang="en-GB" sz="1500" dirty="0">
                <a:latin typeface="OpenDyslexic" panose="00000500000000000000" pitchFamily="50" charset="0"/>
              </a:rPr>
              <a:t>give out your </a:t>
            </a:r>
            <a:r>
              <a:rPr lang="en-GB" sz="1500" dirty="0" smtClean="0">
                <a:latin typeface="OpenDyslexic" panose="00000500000000000000" pitchFamily="50" charset="0"/>
              </a:rPr>
              <a:t>passwords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Don’t </a:t>
            </a:r>
            <a:r>
              <a:rPr lang="en-GB" sz="1500" dirty="0">
                <a:latin typeface="OpenDyslexic" panose="00000500000000000000" pitchFamily="50" charset="0"/>
              </a:rPr>
              <a:t>befriend people you don’t </a:t>
            </a:r>
            <a:r>
              <a:rPr lang="en-GB" sz="1500" dirty="0" smtClean="0">
                <a:latin typeface="OpenDyslexic" panose="00000500000000000000" pitchFamily="50" charset="0"/>
              </a:rPr>
              <a:t>know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Don’t </a:t>
            </a:r>
            <a:r>
              <a:rPr lang="en-GB" sz="1500" dirty="0">
                <a:latin typeface="OpenDyslexic" panose="00000500000000000000" pitchFamily="50" charset="0"/>
              </a:rPr>
              <a:t>meet up with people you’ve met online.  Speak to your parent or carer about people suggesting you </a:t>
            </a:r>
            <a:r>
              <a:rPr lang="en-GB" sz="1500" dirty="0" smtClean="0">
                <a:latin typeface="OpenDyslexic" panose="00000500000000000000" pitchFamily="50" charset="0"/>
              </a:rPr>
              <a:t>do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Remember </a:t>
            </a:r>
            <a:r>
              <a:rPr lang="en-GB" sz="1500" dirty="0">
                <a:latin typeface="OpenDyslexic" panose="00000500000000000000" pitchFamily="50" charset="0"/>
              </a:rPr>
              <a:t>that not everyone online is who they say they </a:t>
            </a:r>
            <a:r>
              <a:rPr lang="en-GB" sz="1500" dirty="0" smtClean="0">
                <a:latin typeface="OpenDyslexic" panose="00000500000000000000" pitchFamily="50" charset="0"/>
              </a:rPr>
              <a:t>are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Think </a:t>
            </a:r>
            <a:r>
              <a:rPr lang="en-GB" sz="1500" dirty="0">
                <a:latin typeface="OpenDyslexic" panose="00000500000000000000" pitchFamily="50" charset="0"/>
              </a:rPr>
              <a:t>carefully about what you say before you post something </a:t>
            </a:r>
            <a:r>
              <a:rPr lang="en-GB" sz="1500" dirty="0" smtClean="0">
                <a:latin typeface="OpenDyslexic" panose="00000500000000000000" pitchFamily="50" charset="0"/>
              </a:rPr>
              <a:t>online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Respect </a:t>
            </a:r>
            <a:r>
              <a:rPr lang="en-GB" sz="1500" dirty="0">
                <a:latin typeface="OpenDyslexic" panose="00000500000000000000" pitchFamily="50" charset="0"/>
              </a:rPr>
              <a:t>other people’s views, even if you don’t agree with someone else’s views doesn’t mean you need to be </a:t>
            </a:r>
            <a:r>
              <a:rPr lang="en-GB" sz="1500" dirty="0" smtClean="0">
                <a:latin typeface="OpenDyslexic" panose="00000500000000000000" pitchFamily="50" charset="0"/>
              </a:rPr>
              <a:t>rude</a:t>
            </a:r>
          </a:p>
          <a:p>
            <a:pPr fontAlgn="base"/>
            <a:r>
              <a:rPr lang="en-GB" sz="1500" dirty="0" smtClean="0">
                <a:latin typeface="OpenDyslexic" panose="00000500000000000000" pitchFamily="50" charset="0"/>
              </a:rPr>
              <a:t>If </a:t>
            </a:r>
            <a:r>
              <a:rPr lang="en-GB" sz="1500" dirty="0">
                <a:latin typeface="OpenDyslexic" panose="00000500000000000000" pitchFamily="50" charset="0"/>
              </a:rPr>
              <a:t>you see something online that makes you feel uncomfortable, unsafe or worried: leave the website, turn off your computer if you want to and tell a trusted adult immediately.</a:t>
            </a:r>
          </a:p>
          <a:p>
            <a:pPr algn="ctr"/>
            <a:endParaRPr lang="en-GB" sz="1500" u="sng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5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u="sng" dirty="0" smtClean="0">
                <a:latin typeface="OpenDyslexic" panose="00000500000000000000" pitchFamily="50" charset="0"/>
              </a:rPr>
              <a:t>Further Information on this topic</a:t>
            </a:r>
            <a:endParaRPr lang="en-GB" sz="3200" u="sng" dirty="0">
              <a:latin typeface="OpenDyslexic" panose="000005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8123464" cy="4713923"/>
          </a:xfrm>
        </p:spPr>
        <p:txBody>
          <a:bodyPr>
            <a:noAutofit/>
          </a:bodyPr>
          <a:lstStyle/>
          <a:p>
            <a:pPr fontAlgn="base"/>
            <a:r>
              <a:rPr lang="en-US" sz="1800" dirty="0">
                <a:latin typeface="OpenDyslexic" panose="00000500000000000000" pitchFamily="50" charset="0"/>
              </a:rPr>
              <a:t>SPECIFIC FURTHER INFORMATION ON THIS TOPIC CAN BE FOUND HERE:​</a:t>
            </a:r>
          </a:p>
          <a:p>
            <a:pPr fontAlgn="base"/>
            <a:r>
              <a:rPr lang="en-US" sz="1800" u="sng" dirty="0">
                <a:latin typeface="OpenDyslexic" panose="00000500000000000000" pitchFamily="50" charset="0"/>
                <a:hlinkClick r:id="rId2"/>
              </a:rPr>
              <a:t>https://www.internetmatters.org</a:t>
            </a:r>
            <a:r>
              <a:rPr lang="en-US" sz="1800" dirty="0">
                <a:latin typeface="OpenDyslexic" panose="00000500000000000000" pitchFamily="50" charset="0"/>
              </a:rPr>
              <a:t> ​</a:t>
            </a:r>
          </a:p>
          <a:p>
            <a:pPr fontAlgn="base"/>
            <a:r>
              <a:rPr lang="en-US" sz="1800" u="sng" dirty="0">
                <a:latin typeface="OpenDyslexic" panose="00000500000000000000" pitchFamily="50" charset="0"/>
                <a:hlinkClick r:id="rId3"/>
              </a:rPr>
              <a:t>https://www.ceop.police.uk/safety-centre/</a:t>
            </a:r>
            <a:r>
              <a:rPr lang="en-US" sz="1800" dirty="0">
                <a:latin typeface="OpenDyslexic" panose="00000500000000000000" pitchFamily="50" charset="0"/>
              </a:rPr>
              <a:t>  CEOP Report Website ​</a:t>
            </a:r>
          </a:p>
          <a:p>
            <a:pPr fontAlgn="base"/>
            <a:r>
              <a:rPr lang="en-US" sz="1800" u="sng" dirty="0">
                <a:latin typeface="OpenDyslexic" panose="00000500000000000000" pitchFamily="50" charset="0"/>
                <a:hlinkClick r:id="rId4"/>
              </a:rPr>
              <a:t>https://www.saferinternet.org.uk/advice-centre/young-people/resources-11-19s</a:t>
            </a:r>
            <a:r>
              <a:rPr lang="en-US" sz="1800" dirty="0">
                <a:latin typeface="OpenDyslexic" panose="00000500000000000000" pitchFamily="50" charset="0"/>
              </a:rPr>
              <a:t>​</a:t>
            </a:r>
          </a:p>
          <a:p>
            <a:pPr fontAlgn="base"/>
            <a:r>
              <a:rPr lang="en-US" sz="1800" dirty="0" err="1">
                <a:latin typeface="OpenDyslexic" panose="00000500000000000000" pitchFamily="50" charset="0"/>
              </a:rPr>
              <a:t>Childline</a:t>
            </a:r>
            <a:r>
              <a:rPr lang="en-US" sz="1800" dirty="0">
                <a:latin typeface="OpenDyslexic" panose="00000500000000000000" pitchFamily="50" charset="0"/>
              </a:rPr>
              <a:t> – 0800 1111 </a:t>
            </a:r>
            <a:r>
              <a:rPr lang="en-US" sz="1800" u="sng" dirty="0">
                <a:latin typeface="OpenDyslexic" panose="00000500000000000000" pitchFamily="50" charset="0"/>
                <a:hlinkClick r:id="rId5"/>
              </a:rPr>
              <a:t>www.childline.org.uk</a:t>
            </a:r>
            <a:r>
              <a:rPr lang="en-US" sz="1800" dirty="0">
                <a:latin typeface="OpenDyslexic" panose="00000500000000000000" pitchFamily="50" charset="0"/>
              </a:rPr>
              <a:t>  - To find support and advice for young people about a range of issues​</a:t>
            </a:r>
          </a:p>
          <a:p>
            <a:pPr fontAlgn="base"/>
            <a:r>
              <a:rPr lang="en-US" sz="1800" dirty="0">
                <a:latin typeface="OpenDyslexic" panose="00000500000000000000" pitchFamily="50" charset="0"/>
              </a:rPr>
              <a:t>Fearless (crime stoppers) – </a:t>
            </a:r>
            <a:r>
              <a:rPr lang="en-US" sz="1800" u="sng" dirty="0">
                <a:latin typeface="OpenDyslexic" panose="00000500000000000000" pitchFamily="50" charset="0"/>
                <a:hlinkClick r:id="rId6"/>
              </a:rPr>
              <a:t>www.fearless.org</a:t>
            </a:r>
            <a:r>
              <a:rPr lang="en-US" sz="1800" dirty="0">
                <a:latin typeface="OpenDyslexic" panose="00000500000000000000" pitchFamily="50" charset="0"/>
              </a:rPr>
              <a:t> For advice and a way to anonymously report crime​</a:t>
            </a:r>
          </a:p>
          <a:p>
            <a:pPr fontAlgn="base"/>
            <a:r>
              <a:rPr lang="en-US" sz="1800" u="sng" dirty="0">
                <a:latin typeface="OpenDyslexic" panose="00000500000000000000" pitchFamily="50" charset="0"/>
                <a:hlinkClick r:id="rId7"/>
              </a:rPr>
              <a:t>https://www.thinkuknow.co.uk</a:t>
            </a:r>
            <a:r>
              <a:rPr lang="en-US" sz="1800" dirty="0">
                <a:latin typeface="OpenDyslexic" panose="00000500000000000000" pitchFamily="50" charset="0"/>
              </a:rPr>
              <a:t>  Think You ​</a:t>
            </a:r>
          </a:p>
          <a:p>
            <a:pPr fontAlgn="base"/>
            <a:r>
              <a:rPr lang="en-US" sz="1800" dirty="0">
                <a:latin typeface="OpenDyslexic" panose="00000500000000000000" pitchFamily="50" charset="0"/>
              </a:rPr>
              <a:t>Know Internet Safety Website ​</a:t>
            </a:r>
          </a:p>
          <a:p>
            <a:endParaRPr lang="en-GB" sz="1800" dirty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6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CED04-CE36-4CA1-8207-00C1E222D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40" y="99603"/>
            <a:ext cx="8674718" cy="6392635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GB" sz="1800" b="1" u="sng" dirty="0" smtClean="0">
                <a:latin typeface="OpenDyslexic" panose="00000500000000000000" pitchFamily="50" charset="0"/>
              </a:rPr>
              <a:t>Keeping Safe Online</a:t>
            </a:r>
            <a:endParaRPr lang="en-GB" sz="1800" b="1" u="sng" dirty="0">
              <a:latin typeface="OpenDyslexic" panose="00000500000000000000" pitchFamily="50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34640" y="668031"/>
            <a:ext cx="8737419" cy="58323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Some of you may have heard of Sam </a:t>
            </a:r>
            <a:r>
              <a:rPr lang="en-GB" sz="1400" dirty="0" err="1" smtClean="0">
                <a:latin typeface="OpenDyslexic" panose="00000500000000000000" pitchFamily="50" charset="0"/>
              </a:rPr>
              <a:t>Tyrer</a:t>
            </a:r>
            <a:r>
              <a:rPr lang="en-GB" sz="1400" dirty="0" smtClean="0">
                <a:latin typeface="OpenDyslexic" panose="00000500000000000000" pitchFamily="50" charset="0"/>
              </a:rPr>
              <a:t> from Change Talks.  He has visited us quite a few times and was in the middle of delivering some workshops to some of you.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He along with his colleague Dave have delivered some Mental Health Family Hour live webinar’s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10 – Your Mental Health Questions answered  - </a:t>
            </a:r>
            <a:r>
              <a:rPr lang="en-GB" sz="1400" dirty="0" smtClean="0">
                <a:latin typeface="OpenDyslexic" panose="00000500000000000000" pitchFamily="50" charset="0"/>
                <a:hlinkClick r:id="rId2"/>
              </a:rPr>
              <a:t>https://www.youtube.com/watch?v=SjujcFx93Ok&amp;feature=youtu.be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9 – Mindfulness and Visualisation techniques - </a:t>
            </a:r>
            <a:r>
              <a:rPr lang="en-GB" sz="1400" dirty="0" smtClean="0">
                <a:latin typeface="OpenDyslexic" panose="00000500000000000000" pitchFamily="50" charset="0"/>
                <a:hlinkClick r:id="rId3"/>
              </a:rPr>
              <a:t>https://www.youtube.com/watch?v=XWdWPNXiGXU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8 – Resilience, Peer-pressure and bullying - </a:t>
            </a:r>
            <a:r>
              <a:rPr lang="en-GB" sz="1400" dirty="0" smtClean="0">
                <a:latin typeface="OpenDyslexic" panose="00000500000000000000" pitchFamily="50" charset="0"/>
                <a:hlinkClick r:id="rId4"/>
              </a:rPr>
              <a:t>https://www.youtube.com/watch?v=k0Kt5A_xplU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7 – Beliefs, Self-esteem and confidence - </a:t>
            </a:r>
            <a:r>
              <a:rPr lang="en-GB" sz="1400" dirty="0" smtClean="0">
                <a:latin typeface="OpenDyslexic" panose="00000500000000000000" pitchFamily="50" charset="0"/>
                <a:hlinkClick r:id="rId5"/>
              </a:rPr>
              <a:t>https://www.youtube.com/watch?v=cR64okqz0xI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6 – Eating Disorders and Body Image - </a:t>
            </a:r>
            <a:r>
              <a:rPr lang="en-GB" sz="1400" dirty="0" smtClean="0">
                <a:latin typeface="OpenDyslexic" panose="00000500000000000000" pitchFamily="50" charset="0"/>
                <a:hlinkClick r:id="rId6"/>
              </a:rPr>
              <a:t>https://www.youtube.com/watch?v=EYFs_FkncqA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5 - Motivation, depression and suicide - </a:t>
            </a:r>
            <a:r>
              <a:rPr lang="en-GB" sz="1400" dirty="0" smtClean="0">
                <a:latin typeface="OpenDyslexic" panose="00000500000000000000" pitchFamily="50" charset="0"/>
                <a:hlinkClick r:id="rId7"/>
              </a:rPr>
              <a:t>https://youtu.be/em5qprEAYdw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4 – Stress and coping strategies - </a:t>
            </a:r>
            <a:r>
              <a:rPr lang="en-GB" sz="1400" dirty="0" smtClean="0">
                <a:latin typeface="OpenDyslexic" panose="00000500000000000000" pitchFamily="50" charset="0"/>
                <a:hlinkClick r:id="rId8"/>
              </a:rPr>
              <a:t>https://youtu.be/y9Z5tuqLE4Q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3 – Social Media and Body Image - </a:t>
            </a:r>
            <a:r>
              <a:rPr lang="en-GB" sz="1400" dirty="0" smtClean="0">
                <a:latin typeface="OpenDyslexic" panose="00000500000000000000" pitchFamily="50" charset="0"/>
                <a:hlinkClick r:id="rId9"/>
              </a:rPr>
              <a:t>https://youtu.be/95OFYS6p4E8</a:t>
            </a:r>
            <a:endParaRPr lang="en-GB" sz="1400" dirty="0" smtClean="0">
              <a:latin typeface="OpenDyslexic" panose="00000500000000000000" pitchFamily="50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OpenDyslexic" panose="00000500000000000000" pitchFamily="50" charset="0"/>
                <a:cs typeface="Calibri" panose="020F0502020204030204" pitchFamily="34" charset="0"/>
              </a:rPr>
              <a:t>Episode 2 - Communicating about Mental Health – </a:t>
            </a:r>
            <a:r>
              <a:rPr lang="en-US" altLang="en-US" sz="1400" dirty="0" smtClean="0">
                <a:solidFill>
                  <a:srgbClr val="1F497D"/>
                </a:solidFill>
                <a:latin typeface="OpenDyslexic" panose="00000500000000000000" pitchFamily="50" charset="0"/>
                <a:cs typeface="Calibri" panose="020F0502020204030204" pitchFamily="34" charset="0"/>
                <a:hlinkClick r:id="rId10"/>
              </a:rPr>
              <a:t>https://www.youtube.com/watch?v=iVQRvSxn6gM</a:t>
            </a:r>
            <a:endParaRPr lang="en-US" altLang="en-US" sz="1400" dirty="0" smtClean="0">
              <a:latin typeface="OpenDyslexic" panose="00000500000000000000" pitchFamily="50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400" dirty="0" smtClean="0">
                <a:latin typeface="OpenDyslexic" panose="00000500000000000000" pitchFamily="50" charset="0"/>
              </a:rPr>
              <a:t>Episode 1 – Anxiety - </a:t>
            </a:r>
            <a:r>
              <a:rPr lang="en-GB" sz="1400" dirty="0" smtClean="0">
                <a:latin typeface="OpenDyslexic" panose="00000500000000000000" pitchFamily="50" charset="0"/>
                <a:hlinkClick r:id="rId11"/>
              </a:rPr>
              <a:t>https://www.youtube.com/watch?v=wZKO4sb9BAk</a:t>
            </a:r>
            <a:endParaRPr lang="en-GB" sz="1400" dirty="0" smtClean="0">
              <a:latin typeface="OpenDyslex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B417E76C3EB42B65B491DAFAEAB19" ma:contentTypeVersion="20" ma:contentTypeDescription="Create a new document." ma:contentTypeScope="" ma:versionID="1e8293ad2261e17a49da2dd44c436416">
  <xsd:schema xmlns:xsd="http://www.w3.org/2001/XMLSchema" xmlns:xs="http://www.w3.org/2001/XMLSchema" xmlns:p="http://schemas.microsoft.com/office/2006/metadata/properties" xmlns:ns3="d809a86a-e11e-4447-bbfc-61aeff7c01e9" targetNamespace="http://schemas.microsoft.com/office/2006/metadata/properties" ma:root="true" ma:fieldsID="c840bb5db599b738b4c11b97a450cbf0" ns3:_="">
    <xsd:import namespace="d809a86a-e11e-4447-bbfc-61aeff7c01e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9a86a-e11e-4447-bbfc-61aeff7c01e9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dexed="tru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MediaServiceAutoTags" ma:internalName="MediaServiceAutoTags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d809a86a-e11e-4447-bbfc-61aeff7c01e9">
      <UserInfo>
        <DisplayName/>
        <AccountId xsi:nil="true"/>
        <AccountType/>
      </UserInfo>
    </Owner>
    <Students xmlns="d809a86a-e11e-4447-bbfc-61aeff7c01e9">
      <UserInfo>
        <DisplayName/>
        <AccountId xsi:nil="true"/>
        <AccountType/>
      </UserInfo>
    </Students>
    <NotebookType xmlns="d809a86a-e11e-4447-bbfc-61aeff7c01e9" xsi:nil="true"/>
    <Invited_Teachers xmlns="d809a86a-e11e-4447-bbfc-61aeff7c01e9" xsi:nil="true"/>
    <Self_Registration_Enabled xmlns="d809a86a-e11e-4447-bbfc-61aeff7c01e9" xsi:nil="true"/>
    <AppVersion xmlns="d809a86a-e11e-4447-bbfc-61aeff7c01e9" xsi:nil="true"/>
    <Invited_Students xmlns="d809a86a-e11e-4447-bbfc-61aeff7c01e9" xsi:nil="true"/>
    <DefaultSectionNames xmlns="d809a86a-e11e-4447-bbfc-61aeff7c01e9" xsi:nil="true"/>
    <FolderType xmlns="d809a86a-e11e-4447-bbfc-61aeff7c01e9" xsi:nil="true"/>
    <Teachers xmlns="d809a86a-e11e-4447-bbfc-61aeff7c01e9">
      <UserInfo>
        <DisplayName/>
        <AccountId xsi:nil="true"/>
        <AccountType/>
      </UserInfo>
    </Teachers>
    <Student_Groups xmlns="d809a86a-e11e-4447-bbfc-61aeff7c01e9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2A0804-A4DD-4860-84E4-F5431078B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9a86a-e11e-4447-bbfc-61aeff7c0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3AEEC6-D237-4759-B579-128D4A944941}">
  <ds:schemaRefs>
    <ds:schemaRef ds:uri="http://schemas.openxmlformats.org/package/2006/metadata/core-properties"/>
    <ds:schemaRef ds:uri="d809a86a-e11e-4447-bbfc-61aeff7c01e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E845FE-F213-4D6D-A300-C1DADF28C7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</TotalTime>
  <Words>320</Words>
  <Application>Microsoft Office PowerPoint</Application>
  <PresentationFormat>On-screen Show (4:3)</PresentationFormat>
  <Paragraphs>61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OpenDyslexic</vt:lpstr>
      <vt:lpstr>Office Theme</vt:lpstr>
      <vt:lpstr>1_Office Theme</vt:lpstr>
      <vt:lpstr>#mentalhealth #wellbeing #mentalhealth</vt:lpstr>
      <vt:lpstr>Keeping Safe Online </vt:lpstr>
      <vt:lpstr>Keeping Safe Online</vt:lpstr>
      <vt:lpstr>Keeping Safe Online</vt:lpstr>
      <vt:lpstr>Keeping Safe Online</vt:lpstr>
      <vt:lpstr>Keeping Safe Online</vt:lpstr>
      <vt:lpstr>Further Information on this topic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#blacklivesmatter #lovenothate</dc:title>
  <dc:creator>Rebecca Sweeney</dc:creator>
  <cp:lastModifiedBy>Sweeney, Rebecca</cp:lastModifiedBy>
  <cp:revision>86</cp:revision>
  <dcterms:created xsi:type="dcterms:W3CDTF">2020-06-03T20:05:16Z</dcterms:created>
  <dcterms:modified xsi:type="dcterms:W3CDTF">2020-07-10T12:29:00Z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0x010100B9EB417E76C3EB42B65B491DAFAEAB19</vt:lpwstr>
  </property>
</Properties>
</file>