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sldIdLst>
    <p:sldId id="268" r:id="rId5"/>
    <p:sldId id="269" r:id="rId6"/>
    <p:sldId id="271" r:id="rId7"/>
    <p:sldId id="27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C2827-03F4-0F4F-DA28-85E0A3E17BCE}" v="2" dt="2022-01-05T08:02:31.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94674"/>
  </p:normalViewPr>
  <p:slideViewPr>
    <p:cSldViewPr snapToGrid="0" snapToObjects="1">
      <p:cViewPr varScale="1">
        <p:scale>
          <a:sx n="69" d="100"/>
          <a:sy n="69" d="100"/>
        </p:scale>
        <p:origin x="107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Keith" userId="S::s.keith@waltonledale.lancs.sch.uk::09974772-ee56-4c02-970d-0ba6fc2bbee8" providerId="AD" clId="Web-{C33C2827-03F4-0F4F-DA28-85E0A3E17BCE}"/>
    <pc:docChg chg="modSld">
      <pc:chgData name="Stuart Keith" userId="S::s.keith@waltonledale.lancs.sch.uk::09974772-ee56-4c02-970d-0ba6fc2bbee8" providerId="AD" clId="Web-{C33C2827-03F4-0F4F-DA28-85E0A3E17BCE}" dt="2022-01-05T08:02:28.190" v="0" actId="20577"/>
      <pc:docMkLst>
        <pc:docMk/>
      </pc:docMkLst>
      <pc:sldChg chg="modSp">
        <pc:chgData name="Stuart Keith" userId="S::s.keith@waltonledale.lancs.sch.uk::09974772-ee56-4c02-970d-0ba6fc2bbee8" providerId="AD" clId="Web-{C33C2827-03F4-0F4F-DA28-85E0A3E17BCE}" dt="2022-01-05T08:02:28.190" v="0" actId="20577"/>
        <pc:sldMkLst>
          <pc:docMk/>
          <pc:sldMk cId="3296243866" sldId="272"/>
        </pc:sldMkLst>
        <pc:spChg chg="mod">
          <ac:chgData name="Stuart Keith" userId="S::s.keith@waltonledale.lancs.sch.uk::09974772-ee56-4c02-970d-0ba6fc2bbee8" providerId="AD" clId="Web-{C33C2827-03F4-0F4F-DA28-85E0A3E17BCE}" dt="2022-01-05T08:02:28.190" v="0" actId="20577"/>
          <ac:spMkLst>
            <pc:docMk/>
            <pc:sldMk cId="3296243866" sldId="272"/>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395007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29553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402658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wo Conten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r>
              <a:t>Title Text</a:t>
            </a:r>
          </a:p>
        </p:txBody>
      </p:sp>
      <p:sp>
        <p:nvSpPr>
          <p:cNvPr id="35" name="Shape 35"/>
          <p:cNvSpPr>
            <a:spLocks noGrp="1"/>
          </p:cNvSpPr>
          <p:nvPr>
            <p:ph type="body" sz="half" idx="1"/>
          </p:nvPr>
        </p:nvSpPr>
        <p:spPr>
          <a:xfrm>
            <a:off x="719999" y="1825626"/>
            <a:ext cx="5136003" cy="399998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830668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95184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177667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274585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194869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399262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140230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354480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4A97D6-EC72-9540-BDAF-91A6D79A9F50}" type="datetimeFigureOut">
              <a:rPr lang="en-US" smtClean="0"/>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4F2D2-2A64-334F-AA66-F90E909D9FA7}" type="slidenum">
              <a:rPr lang="en-US" smtClean="0"/>
              <a:t>‹#›</a:t>
            </a:fld>
            <a:endParaRPr lang="en-US" dirty="0"/>
          </a:p>
        </p:txBody>
      </p:sp>
    </p:spTree>
    <p:extLst>
      <p:ext uri="{BB962C8B-B14F-4D97-AF65-F5344CB8AC3E}">
        <p14:creationId xmlns:p14="http://schemas.microsoft.com/office/powerpoint/2010/main" val="211744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A97D6-EC72-9540-BDAF-91A6D79A9F50}" type="datetimeFigureOut">
              <a:rPr lang="en-US" smtClean="0"/>
              <a:t>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4F2D2-2A64-334F-AA66-F90E909D9FA7}" type="slidenum">
              <a:rPr lang="en-US" smtClean="0"/>
              <a:t>‹#›</a:t>
            </a:fld>
            <a:endParaRPr lang="en-US" dirty="0"/>
          </a:p>
        </p:txBody>
      </p:sp>
    </p:spTree>
    <p:extLst>
      <p:ext uri="{BB962C8B-B14F-4D97-AF65-F5344CB8AC3E}">
        <p14:creationId xmlns:p14="http://schemas.microsoft.com/office/powerpoint/2010/main" val="35029734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4" name="Shape 114"/>
          <p:cNvSpPr>
            <a:spLocks noGrp="1"/>
          </p:cNvSpPr>
          <p:nvPr>
            <p:ph type="title"/>
          </p:nvPr>
        </p:nvSpPr>
        <p:spPr>
          <a:xfrm>
            <a:off x="115229" y="438"/>
            <a:ext cx="7010399" cy="780148"/>
          </a:xfrm>
          <a:prstGeom prst="rect">
            <a:avLst/>
          </a:prstGeom>
        </p:spPr>
        <p:txBody>
          <a:bodyPr vert="horz" lIns="91440" tIns="45720" rIns="91440" bIns="45720" rtlCol="0" anchor="ctr">
            <a:normAutofit/>
          </a:bodyPr>
          <a:lstStyle/>
          <a:p>
            <a:r>
              <a:rPr lang="en-US" b="1" kern="1200" dirty="0">
                <a:solidFill>
                  <a:schemeClr val="tx1"/>
                </a:solidFill>
                <a:latin typeface="+mj-lt"/>
                <a:ea typeface="+mj-ea"/>
                <a:cs typeface="+mj-cs"/>
              </a:rPr>
              <a:t>Why choose GCSE Geography?</a:t>
            </a:r>
          </a:p>
        </p:txBody>
      </p:sp>
      <p:sp>
        <p:nvSpPr>
          <p:cNvPr id="115" name="Shape 115"/>
          <p:cNvSpPr>
            <a:spLocks noGrp="1"/>
          </p:cNvSpPr>
          <p:nvPr>
            <p:ph type="body" sz="half" idx="1"/>
          </p:nvPr>
        </p:nvSpPr>
        <p:spPr>
          <a:xfrm>
            <a:off x="511153" y="974324"/>
            <a:ext cx="5856193" cy="5604895"/>
          </a:xfrm>
          <a:prstGeom prst="rect">
            <a:avLst/>
          </a:prstGeom>
        </p:spPr>
        <p:txBody>
          <a:bodyPr vert="horz" lIns="91440" tIns="45720" rIns="91440" bIns="45720" rtlCol="0" anchor="t">
            <a:normAutofit lnSpcReduction="10000"/>
          </a:bodyPr>
          <a:lstStyle/>
          <a:p>
            <a:pPr fontAlgn="base"/>
            <a:r>
              <a:rPr lang="en-US" sz="2000" dirty="0"/>
              <a:t>The world in which we live is likely to change more in the next 50 years than it has ever done before. Our role in that change is more important than ever. Geography explains the changes and helps to prepare people. It is a subject about now and the future. </a:t>
            </a:r>
          </a:p>
          <a:p>
            <a:pPr fontAlgn="base"/>
            <a:r>
              <a:rPr lang="en-US" sz="2000" dirty="0"/>
              <a:t>Geography gives a balanced viewpoint which is good preparation for the world of work. Employers want people with the following attributes:</a:t>
            </a:r>
          </a:p>
          <a:p>
            <a:pPr lvl="0" fontAlgn="base"/>
            <a:r>
              <a:rPr lang="en-US" sz="2000" dirty="0"/>
              <a:t>Good communication skills      </a:t>
            </a:r>
          </a:p>
          <a:p>
            <a:pPr lvl="0" fontAlgn="base"/>
            <a:r>
              <a:rPr lang="en-US" sz="2000" dirty="0"/>
              <a:t>Ability to manage themselves</a:t>
            </a:r>
          </a:p>
          <a:p>
            <a:pPr lvl="0" fontAlgn="base"/>
            <a:r>
              <a:rPr lang="en-US" sz="2000" dirty="0"/>
              <a:t>Ability to work as a team         </a:t>
            </a:r>
          </a:p>
          <a:p>
            <a:pPr lvl="0" fontAlgn="base"/>
            <a:r>
              <a:rPr lang="en-US" sz="2000" dirty="0"/>
              <a:t>Numeracy and literacy</a:t>
            </a:r>
          </a:p>
          <a:p>
            <a:pPr lvl="0" fontAlgn="base"/>
            <a:r>
              <a:rPr lang="en-US" sz="2000" dirty="0"/>
              <a:t>Ability to solve problems          </a:t>
            </a:r>
          </a:p>
          <a:p>
            <a:pPr lvl="0" fontAlgn="base"/>
            <a:r>
              <a:rPr lang="en-US" sz="2000" dirty="0"/>
              <a:t>Computer literacy</a:t>
            </a:r>
          </a:p>
          <a:p>
            <a:pPr lvl="0" fontAlgn="base"/>
            <a:r>
              <a:rPr lang="en-US" sz="2000" dirty="0"/>
              <a:t>Spatial awareness                   </a:t>
            </a:r>
          </a:p>
          <a:p>
            <a:pPr lvl="0" fontAlgn="base"/>
            <a:r>
              <a:rPr lang="en-US" sz="2000" dirty="0"/>
              <a:t>Environmental and social awareness</a:t>
            </a:r>
          </a:p>
        </p:txBody>
      </p:sp>
      <p:sp>
        <p:nvSpPr>
          <p:cNvPr id="129" name="Freeform: Shape 12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7716644" y="178419"/>
            <a:ext cx="4475356" cy="4195645"/>
          </a:xfrm>
          <a:prstGeom prst="rect">
            <a:avLst/>
          </a:prstGeom>
        </p:spPr>
      </p:pic>
    </p:spTree>
    <p:extLst>
      <p:ext uri="{BB962C8B-B14F-4D97-AF65-F5344CB8AC3E}">
        <p14:creationId xmlns:p14="http://schemas.microsoft.com/office/powerpoint/2010/main" val="1150992156"/>
      </p:ext>
    </p:extLst>
  </p:cSld>
  <p:clrMapOvr>
    <a:overrideClrMapping bg1="dk1" tx1="lt1" bg2="dk2" tx2="lt2" accent1="accent1" accent2="accent2" accent3="accent3" accent4="accent4" accent5="accent5" accent6="accent6" hlink="hlink" folHlink="folHlink"/>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Shape 114"/>
          <p:cNvSpPr>
            <a:spLocks noGrp="1"/>
          </p:cNvSpPr>
          <p:nvPr>
            <p:ph type="title"/>
          </p:nvPr>
        </p:nvSpPr>
        <p:spPr>
          <a:xfrm>
            <a:off x="282879" y="1435325"/>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Why choose GCSE Geography?</a:t>
            </a:r>
          </a:p>
        </p:txBody>
      </p:sp>
      <p:sp>
        <p:nvSpPr>
          <p:cNvPr id="115" name="Shape 115"/>
          <p:cNvSpPr>
            <a:spLocks noGrp="1"/>
          </p:cNvSpPr>
          <p:nvPr>
            <p:ph type="body" sz="half" idx="1"/>
          </p:nvPr>
        </p:nvSpPr>
        <p:spPr>
          <a:xfrm>
            <a:off x="3308957" y="4539184"/>
            <a:ext cx="8511336" cy="1928521"/>
          </a:xfrm>
          <a:prstGeom prst="rect">
            <a:avLst/>
          </a:prstGeom>
          <a:solidFill>
            <a:schemeClr val="tx1"/>
          </a:solidFill>
        </p:spPr>
        <p:txBody>
          <a:bodyPr vert="horz" lIns="91440" tIns="45720" rIns="91440" bIns="45720" rtlCol="0">
            <a:normAutofit lnSpcReduction="10000"/>
          </a:bodyPr>
          <a:lstStyle/>
          <a:p>
            <a:pPr marL="0" indent="0">
              <a:spcBef>
                <a:spcPts val="0"/>
              </a:spcBef>
              <a:spcAft>
                <a:spcPts val="600"/>
              </a:spcAft>
              <a:buNone/>
              <a:defRPr/>
            </a:pPr>
            <a:r>
              <a:rPr lang="en-US" sz="2400" dirty="0">
                <a:solidFill>
                  <a:schemeClr val="bg1"/>
                </a:solidFill>
              </a:rPr>
              <a:t>You may be planning to go to university or the world of work, whichever option you choose, the study of Geography will equip you with invaluable skills for the future. A Geography qualification is extremely useful for a very wide range of careers and further courses of study. Nationally, geography has one of the best graduate employment records in the country. </a:t>
            </a:r>
          </a:p>
        </p:txBody>
      </p:sp>
      <p:graphicFrame>
        <p:nvGraphicFramePr>
          <p:cNvPr id="4" name="Table 3"/>
          <p:cNvGraphicFramePr>
            <a:graphicFrameLocks noGrp="1"/>
          </p:cNvGraphicFramePr>
          <p:nvPr>
            <p:extLst>
              <p:ext uri="{D42A27DB-BD31-4B8C-83A1-F6EECF244321}">
                <p14:modId xmlns:p14="http://schemas.microsoft.com/office/powerpoint/2010/main" val="2593003394"/>
              </p:ext>
            </p:extLst>
          </p:nvPr>
        </p:nvGraphicFramePr>
        <p:xfrm>
          <a:off x="3308957" y="390294"/>
          <a:ext cx="8600163" cy="3788234"/>
        </p:xfrm>
        <a:graphic>
          <a:graphicData uri="http://schemas.openxmlformats.org/drawingml/2006/table">
            <a:tbl>
              <a:tblPr firstRow="1" firstCol="1" bandRow="1">
                <a:tableStyleId>{5C22544A-7EE6-4342-B048-85BDC9FD1C3A}</a:tableStyleId>
              </a:tblPr>
              <a:tblGrid>
                <a:gridCol w="4357861">
                  <a:extLst>
                    <a:ext uri="{9D8B030D-6E8A-4147-A177-3AD203B41FA5}">
                      <a16:colId xmlns:a16="http://schemas.microsoft.com/office/drawing/2014/main" val="20000"/>
                    </a:ext>
                  </a:extLst>
                </a:gridCol>
                <a:gridCol w="4242302">
                  <a:extLst>
                    <a:ext uri="{9D8B030D-6E8A-4147-A177-3AD203B41FA5}">
                      <a16:colId xmlns:a16="http://schemas.microsoft.com/office/drawing/2014/main" val="20001"/>
                    </a:ext>
                  </a:extLst>
                </a:gridCol>
              </a:tblGrid>
              <a:tr h="437380">
                <a:tc>
                  <a:txBody>
                    <a:bodyPr/>
                    <a:lstStyle/>
                    <a:p>
                      <a:pPr marL="0" marR="0" algn="l">
                        <a:lnSpc>
                          <a:spcPts val="1680"/>
                        </a:lnSpc>
                        <a:spcBef>
                          <a:spcPts val="0"/>
                        </a:spcBef>
                        <a:spcAft>
                          <a:spcPts val="0"/>
                        </a:spcAft>
                      </a:pPr>
                      <a:r>
                        <a:rPr lang="en-GB" sz="2400" b="0" dirty="0">
                          <a:solidFill>
                            <a:schemeClr val="tx1"/>
                          </a:solidFill>
                          <a:effectLst/>
                        </a:rPr>
                        <a:t>Geographers can...</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tx1"/>
                          </a:solidFill>
                          <a:effectLst/>
                        </a:rPr>
                        <a:t>Geographers are...</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0"/>
                  </a:ext>
                </a:extLst>
              </a:tr>
              <a:tr h="437380">
                <a:tc>
                  <a:txBody>
                    <a:bodyPr/>
                    <a:lstStyle/>
                    <a:p>
                      <a:pPr marL="0" marR="0" algn="l">
                        <a:lnSpc>
                          <a:spcPts val="1680"/>
                        </a:lnSpc>
                        <a:spcBef>
                          <a:spcPts val="0"/>
                        </a:spcBef>
                        <a:spcAft>
                          <a:spcPts val="0"/>
                        </a:spcAft>
                      </a:pPr>
                      <a:r>
                        <a:rPr lang="en-GB" sz="2400" b="0" dirty="0">
                          <a:solidFill>
                            <a:schemeClr val="tx1"/>
                          </a:solidFill>
                          <a:effectLst/>
                        </a:rPr>
                        <a:t>Make a concise report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Good communicators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1"/>
                  </a:ext>
                </a:extLst>
              </a:tr>
              <a:tr h="437380">
                <a:tc>
                  <a:txBody>
                    <a:bodyPr/>
                    <a:lstStyle/>
                    <a:p>
                      <a:pPr marL="0" marR="0" algn="l">
                        <a:lnSpc>
                          <a:spcPts val="1680"/>
                        </a:lnSpc>
                        <a:spcBef>
                          <a:spcPts val="0"/>
                        </a:spcBef>
                        <a:spcAft>
                          <a:spcPts val="0"/>
                        </a:spcAft>
                      </a:pPr>
                      <a:r>
                        <a:rPr lang="en-GB" sz="2400" b="0" dirty="0">
                          <a:solidFill>
                            <a:schemeClr val="tx1"/>
                          </a:solidFill>
                          <a:effectLst/>
                        </a:rPr>
                        <a:t>Handle data</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Spatially aware</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2"/>
                  </a:ext>
                </a:extLst>
              </a:tr>
              <a:tr h="437380">
                <a:tc>
                  <a:txBody>
                    <a:bodyPr/>
                    <a:lstStyle/>
                    <a:p>
                      <a:pPr marL="0" marR="0" algn="l">
                        <a:lnSpc>
                          <a:spcPts val="1680"/>
                        </a:lnSpc>
                        <a:spcBef>
                          <a:spcPts val="0"/>
                        </a:spcBef>
                        <a:spcAft>
                          <a:spcPts val="0"/>
                        </a:spcAft>
                      </a:pPr>
                      <a:r>
                        <a:rPr lang="en-GB" sz="2400" b="0" dirty="0">
                          <a:solidFill>
                            <a:schemeClr val="tx1"/>
                          </a:solidFill>
                          <a:effectLst/>
                        </a:rPr>
                        <a:t>Ask questions and find answers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Problem solvers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3"/>
                  </a:ext>
                </a:extLst>
              </a:tr>
              <a:tr h="437380">
                <a:tc>
                  <a:txBody>
                    <a:bodyPr/>
                    <a:lstStyle/>
                    <a:p>
                      <a:pPr marL="0" marR="0" algn="l">
                        <a:lnSpc>
                          <a:spcPts val="1680"/>
                        </a:lnSpc>
                        <a:spcBef>
                          <a:spcPts val="0"/>
                        </a:spcBef>
                        <a:spcAft>
                          <a:spcPts val="0"/>
                        </a:spcAft>
                      </a:pPr>
                      <a:r>
                        <a:rPr lang="en-GB" sz="2400" b="0" dirty="0">
                          <a:solidFill>
                            <a:schemeClr val="tx1"/>
                          </a:solidFill>
                          <a:effectLst/>
                        </a:rPr>
                        <a:t>Make decisions about an issue</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Good team players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4"/>
                  </a:ext>
                </a:extLst>
              </a:tr>
              <a:tr h="437380">
                <a:tc>
                  <a:txBody>
                    <a:bodyPr/>
                    <a:lstStyle/>
                    <a:p>
                      <a:pPr marL="0" marR="0" algn="l">
                        <a:lnSpc>
                          <a:spcPts val="1680"/>
                        </a:lnSpc>
                        <a:spcBef>
                          <a:spcPts val="0"/>
                        </a:spcBef>
                        <a:spcAft>
                          <a:spcPts val="0"/>
                        </a:spcAft>
                      </a:pPr>
                      <a:r>
                        <a:rPr lang="en-GB" sz="2400" b="0" dirty="0">
                          <a:solidFill>
                            <a:schemeClr val="tx1"/>
                          </a:solidFill>
                          <a:effectLst/>
                        </a:rPr>
                        <a:t>Analyse material</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Computer literate</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5"/>
                  </a:ext>
                </a:extLst>
              </a:tr>
              <a:tr h="437380">
                <a:tc>
                  <a:txBody>
                    <a:bodyPr/>
                    <a:lstStyle/>
                    <a:p>
                      <a:pPr marL="0" marR="0" algn="l">
                        <a:lnSpc>
                          <a:spcPts val="1680"/>
                        </a:lnSpc>
                        <a:spcBef>
                          <a:spcPts val="0"/>
                        </a:spcBef>
                        <a:spcAft>
                          <a:spcPts val="0"/>
                        </a:spcAft>
                      </a:pPr>
                      <a:r>
                        <a:rPr lang="en-GB" sz="2400" b="0" dirty="0">
                          <a:solidFill>
                            <a:schemeClr val="tx1"/>
                          </a:solidFill>
                          <a:effectLst/>
                        </a:rPr>
                        <a:t>Organise themselves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Well rounded, flexible thinkers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6"/>
                  </a:ext>
                </a:extLst>
              </a:tr>
              <a:tr h="726574">
                <a:tc>
                  <a:txBody>
                    <a:bodyPr/>
                    <a:lstStyle/>
                    <a:p>
                      <a:pPr marL="0" marR="0" algn="l">
                        <a:lnSpc>
                          <a:spcPts val="1680"/>
                        </a:lnSpc>
                        <a:spcBef>
                          <a:spcPts val="0"/>
                        </a:spcBef>
                        <a:spcAft>
                          <a:spcPts val="0"/>
                        </a:spcAft>
                      </a:pPr>
                      <a:r>
                        <a:rPr lang="en-GB" sz="2400" b="0" dirty="0">
                          <a:solidFill>
                            <a:schemeClr val="tx1"/>
                          </a:solidFill>
                          <a:effectLst/>
                        </a:rPr>
                        <a:t>Think creatively and independently</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Socially, economically and environmentally aware</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780177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Shape 114"/>
          <p:cNvSpPr>
            <a:spLocks noGrp="1"/>
          </p:cNvSpPr>
          <p:nvPr>
            <p:ph type="title"/>
          </p:nvPr>
        </p:nvSpPr>
        <p:spPr>
          <a:xfrm>
            <a:off x="282879" y="1435325"/>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Possible Geographical careers</a:t>
            </a:r>
          </a:p>
        </p:txBody>
      </p:sp>
      <p:sp>
        <p:nvSpPr>
          <p:cNvPr id="115" name="Shape 115"/>
          <p:cNvSpPr>
            <a:spLocks noGrp="1"/>
          </p:cNvSpPr>
          <p:nvPr>
            <p:ph type="body" sz="half" idx="1"/>
          </p:nvPr>
        </p:nvSpPr>
        <p:spPr>
          <a:xfrm>
            <a:off x="7828155" y="5809785"/>
            <a:ext cx="3992137" cy="657920"/>
          </a:xfrm>
          <a:prstGeom prst="rect">
            <a:avLst/>
          </a:prstGeom>
          <a:solidFill>
            <a:schemeClr val="tx1"/>
          </a:solidFill>
        </p:spPr>
        <p:txBody>
          <a:bodyPr vert="horz" lIns="91440" tIns="45720" rIns="91440" bIns="45720" rtlCol="0">
            <a:normAutofit fontScale="92500" lnSpcReduction="10000"/>
          </a:bodyPr>
          <a:lstStyle/>
          <a:p>
            <a:pPr marL="0" indent="0">
              <a:spcBef>
                <a:spcPts val="0"/>
              </a:spcBef>
              <a:spcAft>
                <a:spcPts val="600"/>
              </a:spcAft>
              <a:buNone/>
              <a:defRPr/>
            </a:pPr>
            <a:r>
              <a:rPr lang="en-US" sz="2400" dirty="0">
                <a:solidFill>
                  <a:schemeClr val="bg1"/>
                </a:solidFill>
              </a:rPr>
              <a:t>Ps – </a:t>
            </a:r>
            <a:r>
              <a:rPr lang="en-US" sz="2400" dirty="0" err="1">
                <a:solidFill>
                  <a:schemeClr val="bg1"/>
                </a:solidFill>
              </a:rPr>
              <a:t>shhh</a:t>
            </a:r>
            <a:r>
              <a:rPr lang="en-US" sz="2400" dirty="0">
                <a:solidFill>
                  <a:schemeClr val="bg1"/>
                </a:solidFill>
              </a:rPr>
              <a:t> you could even be a teacher</a:t>
            </a:r>
          </a:p>
        </p:txBody>
      </p:sp>
      <p:graphicFrame>
        <p:nvGraphicFramePr>
          <p:cNvPr id="4" name="Table 3"/>
          <p:cNvGraphicFramePr>
            <a:graphicFrameLocks noGrp="1"/>
          </p:cNvGraphicFramePr>
          <p:nvPr>
            <p:extLst>
              <p:ext uri="{D42A27DB-BD31-4B8C-83A1-F6EECF244321}">
                <p14:modId xmlns:p14="http://schemas.microsoft.com/office/powerpoint/2010/main" val="2499870125"/>
              </p:ext>
            </p:extLst>
          </p:nvPr>
        </p:nvGraphicFramePr>
        <p:xfrm>
          <a:off x="3308957" y="390294"/>
          <a:ext cx="8600163" cy="5077055"/>
        </p:xfrm>
        <a:graphic>
          <a:graphicData uri="http://schemas.openxmlformats.org/drawingml/2006/table">
            <a:tbl>
              <a:tblPr firstRow="1" firstCol="1" bandRow="1">
                <a:tableStyleId>{5C22544A-7EE6-4342-B048-85BDC9FD1C3A}</a:tableStyleId>
              </a:tblPr>
              <a:tblGrid>
                <a:gridCol w="4357861">
                  <a:extLst>
                    <a:ext uri="{9D8B030D-6E8A-4147-A177-3AD203B41FA5}">
                      <a16:colId xmlns:a16="http://schemas.microsoft.com/office/drawing/2014/main" val="20000"/>
                    </a:ext>
                  </a:extLst>
                </a:gridCol>
                <a:gridCol w="4242302">
                  <a:extLst>
                    <a:ext uri="{9D8B030D-6E8A-4147-A177-3AD203B41FA5}">
                      <a16:colId xmlns:a16="http://schemas.microsoft.com/office/drawing/2014/main" val="20001"/>
                    </a:ext>
                  </a:extLst>
                </a:gridCol>
              </a:tblGrid>
              <a:tr h="669993">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Planning and development </a:t>
                      </a:r>
                      <a:r>
                        <a:rPr lang="en-GB" sz="2400" b="0" baseline="0" dirty="0">
                          <a:solidFill>
                            <a:schemeClr val="tx1"/>
                          </a:solidFill>
                          <a:effectLst/>
                          <a:latin typeface="Calibri" charset="0"/>
                          <a:ea typeface="Calibri" charset="0"/>
                          <a:cs typeface="Times New Roman" charset="0"/>
                        </a:rPr>
                        <a:t>surveyor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Water</a:t>
                      </a:r>
                      <a:r>
                        <a:rPr lang="en-GB" sz="2400" b="0" baseline="0" dirty="0">
                          <a:solidFill>
                            <a:schemeClr val="tx1"/>
                          </a:solidFill>
                          <a:effectLst/>
                          <a:latin typeface="Calibri" charset="0"/>
                          <a:ea typeface="Calibri" charset="0"/>
                          <a:cs typeface="Times New Roman" charset="0"/>
                        </a:rPr>
                        <a:t> conservation officers</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0"/>
                  </a:ext>
                </a:extLst>
              </a:tr>
              <a:tr h="567793">
                <a:tc>
                  <a:txBody>
                    <a:bodyPr/>
                    <a:lstStyle/>
                    <a:p>
                      <a:pPr marL="0" marR="0" algn="l">
                        <a:lnSpc>
                          <a:spcPts val="1680"/>
                        </a:lnSpc>
                        <a:spcBef>
                          <a:spcPts val="0"/>
                        </a:spcBef>
                        <a:spcAft>
                          <a:spcPts val="0"/>
                        </a:spcAft>
                      </a:pPr>
                      <a:r>
                        <a:rPr lang="en-GB" sz="2400" b="0" dirty="0">
                          <a:solidFill>
                            <a:schemeClr val="tx1"/>
                          </a:solidFill>
                          <a:effectLst/>
                        </a:rPr>
                        <a:t>Environmental</a:t>
                      </a:r>
                      <a:r>
                        <a:rPr lang="en-GB" sz="2400" b="0" baseline="0" dirty="0">
                          <a:solidFill>
                            <a:schemeClr val="tx1"/>
                          </a:solidFill>
                          <a:effectLst/>
                        </a:rPr>
                        <a:t> manager/consultant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Commercial/residential</a:t>
                      </a:r>
                      <a:r>
                        <a:rPr lang="en-GB" sz="2400" b="0" baseline="0" dirty="0">
                          <a:solidFill>
                            <a:schemeClr val="tx1"/>
                          </a:solidFill>
                          <a:effectLst/>
                          <a:latin typeface="Calibri" charset="0"/>
                          <a:ea typeface="Calibri" charset="0"/>
                          <a:cs typeface="Times New Roman" charset="0"/>
                        </a:rPr>
                        <a:t> surveyor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1"/>
                  </a:ext>
                </a:extLst>
              </a:tr>
              <a:tr h="567793">
                <a:tc>
                  <a:txBody>
                    <a:bodyPr/>
                    <a:lstStyle/>
                    <a:p>
                      <a:pPr marL="0" marR="0" algn="l">
                        <a:lnSpc>
                          <a:spcPts val="1680"/>
                        </a:lnSpc>
                        <a:spcBef>
                          <a:spcPts val="0"/>
                        </a:spcBef>
                        <a:spcAft>
                          <a:spcPts val="0"/>
                        </a:spcAft>
                      </a:pPr>
                      <a:r>
                        <a:rPr lang="en-GB" sz="2400" b="0" dirty="0">
                          <a:solidFill>
                            <a:schemeClr val="tx1"/>
                          </a:solidFill>
                          <a:effectLst/>
                          <a:latin typeface="+mn-lt"/>
                          <a:ea typeface="+mn-ea"/>
                          <a:cs typeface="+mn-cs"/>
                        </a:rPr>
                        <a:t>Exploration</a:t>
                      </a:r>
                      <a:r>
                        <a:rPr lang="en-GB" sz="2400" b="0" baseline="0" dirty="0">
                          <a:solidFill>
                            <a:schemeClr val="tx1"/>
                          </a:solidFill>
                          <a:effectLst/>
                          <a:latin typeface="+mn-lt"/>
                          <a:ea typeface="+mn-ea"/>
                          <a:cs typeface="+mn-cs"/>
                        </a:rPr>
                        <a:t> geologist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dk1"/>
                          </a:solidFill>
                          <a:effectLst/>
                          <a:latin typeface="+mn-lt"/>
                          <a:ea typeface="+mn-ea"/>
                          <a:cs typeface="+mn-cs"/>
                        </a:rPr>
                        <a:t>Logistics</a:t>
                      </a:r>
                      <a:r>
                        <a:rPr lang="en-GB" sz="2400" b="0" baseline="0" dirty="0">
                          <a:solidFill>
                            <a:schemeClr val="dk1"/>
                          </a:solidFill>
                          <a:effectLst/>
                          <a:latin typeface="+mn-lt"/>
                          <a:ea typeface="+mn-ea"/>
                          <a:cs typeface="+mn-cs"/>
                        </a:rPr>
                        <a:t> and distribution manager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2"/>
                  </a:ext>
                </a:extLst>
              </a:tr>
              <a:tr h="669993">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Geographical</a:t>
                      </a:r>
                      <a:r>
                        <a:rPr lang="en-GB" sz="2400" b="0" baseline="0" dirty="0">
                          <a:solidFill>
                            <a:schemeClr val="tx1"/>
                          </a:solidFill>
                          <a:effectLst/>
                          <a:latin typeface="Calibri" charset="0"/>
                          <a:ea typeface="Calibri" charset="0"/>
                          <a:cs typeface="Times New Roman" charset="0"/>
                        </a:rPr>
                        <a:t> Information Systems manager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International aid/development</a:t>
                      </a:r>
                      <a:r>
                        <a:rPr lang="en-GB" sz="2400" b="0" baseline="0" dirty="0">
                          <a:solidFill>
                            <a:schemeClr val="tx1"/>
                          </a:solidFill>
                          <a:effectLst/>
                          <a:latin typeface="Calibri" charset="0"/>
                          <a:ea typeface="Calibri" charset="0"/>
                          <a:cs typeface="Times New Roman" charset="0"/>
                        </a:rPr>
                        <a:t> worker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3"/>
                  </a:ext>
                </a:extLst>
              </a:tr>
              <a:tr h="558115">
                <a:tc>
                  <a:txBody>
                    <a:bodyPr/>
                    <a:lstStyle/>
                    <a:p>
                      <a:pPr marL="0" marR="0" algn="l">
                        <a:lnSpc>
                          <a:spcPts val="1680"/>
                        </a:lnSpc>
                        <a:spcBef>
                          <a:spcPts val="0"/>
                        </a:spcBef>
                        <a:spcAft>
                          <a:spcPts val="0"/>
                        </a:spcAft>
                      </a:pPr>
                      <a:r>
                        <a:rPr lang="en-GB" sz="2400" b="0" dirty="0">
                          <a:solidFill>
                            <a:schemeClr val="tx1"/>
                          </a:solidFill>
                          <a:effectLst/>
                          <a:latin typeface="+mn-lt"/>
                          <a:ea typeface="+mn-ea"/>
                          <a:cs typeface="+mn-cs"/>
                        </a:rPr>
                        <a:t>Landscape</a:t>
                      </a:r>
                      <a:r>
                        <a:rPr lang="en-GB" sz="2400" b="0" baseline="0" dirty="0">
                          <a:solidFill>
                            <a:schemeClr val="tx1"/>
                          </a:solidFill>
                          <a:effectLst/>
                          <a:latin typeface="+mn-lt"/>
                          <a:ea typeface="+mn-ea"/>
                          <a:cs typeface="+mn-cs"/>
                        </a:rPr>
                        <a:t> architect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dk1"/>
                          </a:solidFill>
                          <a:effectLst/>
                          <a:latin typeface="+mn-lt"/>
                          <a:ea typeface="+mn-ea"/>
                          <a:cs typeface="+mn-cs"/>
                        </a:rPr>
                        <a:t>Political</a:t>
                      </a:r>
                      <a:r>
                        <a:rPr lang="en-GB" sz="2400" b="0" baseline="0" dirty="0">
                          <a:solidFill>
                            <a:schemeClr val="dk1"/>
                          </a:solidFill>
                          <a:effectLst/>
                          <a:latin typeface="+mn-lt"/>
                          <a:ea typeface="+mn-ea"/>
                          <a:cs typeface="+mn-cs"/>
                        </a:rPr>
                        <a:t> risk analyst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4"/>
                  </a:ext>
                </a:extLst>
              </a:tr>
              <a:tr h="558115">
                <a:tc>
                  <a:txBody>
                    <a:bodyPr/>
                    <a:lstStyle/>
                    <a:p>
                      <a:pPr marL="0" marR="0" algn="l">
                        <a:lnSpc>
                          <a:spcPts val="1680"/>
                        </a:lnSpc>
                        <a:spcBef>
                          <a:spcPts val="0"/>
                        </a:spcBef>
                        <a:spcAft>
                          <a:spcPts val="0"/>
                        </a:spcAft>
                      </a:pPr>
                      <a:r>
                        <a:rPr lang="en-GB" sz="2400" b="0" dirty="0">
                          <a:solidFill>
                            <a:schemeClr val="tx1"/>
                          </a:solidFill>
                          <a:effectLst/>
                          <a:latin typeface="+mn-lt"/>
                          <a:ea typeface="+mn-ea"/>
                          <a:cs typeface="+mn-cs"/>
                        </a:rPr>
                        <a:t>Nature</a:t>
                      </a:r>
                      <a:r>
                        <a:rPr lang="en-GB" sz="2400" b="0" baseline="0" dirty="0">
                          <a:solidFill>
                            <a:schemeClr val="tx1"/>
                          </a:solidFill>
                          <a:effectLst/>
                          <a:latin typeface="+mn-lt"/>
                          <a:ea typeface="+mn-ea"/>
                          <a:cs typeface="+mn-cs"/>
                        </a:rPr>
                        <a:t> conservation officer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effectLst/>
                        </a:rPr>
                        <a:t>Cartographer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5"/>
                  </a:ext>
                </a:extLst>
              </a:tr>
              <a:tr h="558115">
                <a:tc>
                  <a:txBody>
                    <a:bodyPr/>
                    <a:lstStyle/>
                    <a:p>
                      <a:pPr marL="0" marR="0" algn="l">
                        <a:lnSpc>
                          <a:spcPts val="1680"/>
                        </a:lnSpc>
                        <a:spcBef>
                          <a:spcPts val="0"/>
                        </a:spcBef>
                        <a:spcAft>
                          <a:spcPts val="0"/>
                        </a:spcAft>
                      </a:pPr>
                      <a:r>
                        <a:rPr lang="en-GB" sz="2400" b="0" dirty="0">
                          <a:solidFill>
                            <a:schemeClr val="tx1"/>
                          </a:solidFill>
                          <a:effectLst/>
                          <a:latin typeface="+mn-lt"/>
                          <a:ea typeface="+mn-ea"/>
                          <a:cs typeface="+mn-cs"/>
                        </a:rPr>
                        <a:t>Town</a:t>
                      </a:r>
                      <a:r>
                        <a:rPr lang="en-GB" sz="2400" b="0" baseline="0" dirty="0">
                          <a:solidFill>
                            <a:schemeClr val="tx1"/>
                          </a:solidFill>
                          <a:effectLst/>
                          <a:latin typeface="+mn-lt"/>
                          <a:ea typeface="+mn-ea"/>
                          <a:cs typeface="+mn-cs"/>
                        </a:rPr>
                        <a:t> and country planner</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Police/crime</a:t>
                      </a:r>
                      <a:r>
                        <a:rPr lang="en-GB" sz="2400" b="0" baseline="0" dirty="0">
                          <a:solidFill>
                            <a:schemeClr val="tx1"/>
                          </a:solidFill>
                          <a:effectLst/>
                          <a:latin typeface="Calibri" charset="0"/>
                          <a:ea typeface="Calibri" charset="0"/>
                          <a:cs typeface="Times New Roman" charset="0"/>
                        </a:rPr>
                        <a:t> analyst</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6"/>
                  </a:ext>
                </a:extLst>
              </a:tr>
              <a:tr h="927138">
                <a:tc>
                  <a:txBody>
                    <a:bodyPr/>
                    <a:lstStyle/>
                    <a:p>
                      <a:pPr marL="0" marR="0" algn="l">
                        <a:lnSpc>
                          <a:spcPts val="1680"/>
                        </a:lnSpc>
                        <a:spcBef>
                          <a:spcPts val="0"/>
                        </a:spcBef>
                        <a:spcAft>
                          <a:spcPts val="0"/>
                        </a:spcAft>
                      </a:pPr>
                      <a:r>
                        <a:rPr lang="en-GB" sz="2400" b="0" dirty="0">
                          <a:solidFill>
                            <a:schemeClr val="tx1"/>
                          </a:solidFill>
                          <a:effectLst/>
                          <a:latin typeface="Calibri" charset="0"/>
                          <a:ea typeface="Calibri" charset="0"/>
                          <a:cs typeface="Times New Roman" charset="0"/>
                        </a:rPr>
                        <a:t>Transportation planner</a:t>
                      </a:r>
                    </a:p>
                  </a:txBody>
                  <a:tcPr marL="33388" marR="33388" marT="33388" marB="33388" anchor="ctr">
                    <a:solidFill>
                      <a:schemeClr val="bg1">
                        <a:lumMod val="95000"/>
                      </a:schemeClr>
                    </a:solidFill>
                  </a:tcPr>
                </a:tc>
                <a:tc>
                  <a:txBody>
                    <a:bodyPr/>
                    <a:lstStyle/>
                    <a:p>
                      <a:pPr marL="0" marR="0" algn="l">
                        <a:lnSpc>
                          <a:spcPts val="1680"/>
                        </a:lnSpc>
                        <a:spcBef>
                          <a:spcPts val="0"/>
                        </a:spcBef>
                        <a:spcAft>
                          <a:spcPts val="0"/>
                        </a:spcAft>
                      </a:pPr>
                      <a:r>
                        <a:rPr lang="en-GB" sz="2400" b="0" dirty="0">
                          <a:solidFill>
                            <a:schemeClr val="dk1"/>
                          </a:solidFill>
                          <a:effectLst/>
                          <a:latin typeface="+mn-lt"/>
                          <a:ea typeface="+mn-ea"/>
                          <a:cs typeface="+mn-cs"/>
                        </a:rPr>
                        <a:t>Epidemiologist</a:t>
                      </a:r>
                      <a:r>
                        <a:rPr lang="en-GB" sz="2400" b="0" baseline="0" dirty="0">
                          <a:solidFill>
                            <a:schemeClr val="dk1"/>
                          </a:solidFill>
                          <a:effectLst/>
                          <a:latin typeface="+mn-lt"/>
                          <a:ea typeface="+mn-ea"/>
                          <a:cs typeface="+mn-cs"/>
                        </a:rPr>
                        <a:t> – specialist in how diseases/viruses spread.</a:t>
                      </a:r>
                      <a:endParaRPr lang="en-GB" sz="2400" b="0" dirty="0">
                        <a:solidFill>
                          <a:schemeClr val="tx1"/>
                        </a:solidFill>
                        <a:effectLst/>
                        <a:latin typeface="Calibri" charset="0"/>
                        <a:ea typeface="Calibri" charset="0"/>
                        <a:cs typeface="Times New Roman" charset="0"/>
                      </a:endParaRPr>
                    </a:p>
                  </a:txBody>
                  <a:tcPr marL="33388" marR="33388" marT="33388" marB="33388"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72014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Shape 114"/>
          <p:cNvSpPr>
            <a:spLocks noGrp="1"/>
          </p:cNvSpPr>
          <p:nvPr>
            <p:ph type="title"/>
          </p:nvPr>
        </p:nvSpPr>
        <p:spPr>
          <a:xfrm>
            <a:off x="107008" y="1835375"/>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dirty="0">
                <a:solidFill>
                  <a:srgbClr val="FFFFFF"/>
                </a:solidFill>
              </a:rPr>
              <a:t>Has</a:t>
            </a:r>
            <a:r>
              <a:rPr lang="en-US" sz="2600" b="1" kern="1200" dirty="0">
                <a:solidFill>
                  <a:srgbClr val="FFFFFF"/>
                </a:solidFill>
                <a:latin typeface="+mj-lt"/>
                <a:ea typeface="+mj-ea"/>
                <a:cs typeface="+mj-cs"/>
              </a:rPr>
              <a:t> anyone important ever chosen geography?</a:t>
            </a:r>
          </a:p>
        </p:txBody>
      </p:sp>
      <p:pic>
        <p:nvPicPr>
          <p:cNvPr id="3" name="Picture 2"/>
          <p:cNvPicPr>
            <a:picLocks noChangeAspect="1"/>
          </p:cNvPicPr>
          <p:nvPr/>
        </p:nvPicPr>
        <p:blipFill>
          <a:blip r:embed="rId2"/>
          <a:stretch>
            <a:fillRect/>
          </a:stretch>
        </p:blipFill>
        <p:spPr>
          <a:xfrm>
            <a:off x="3026079" y="0"/>
            <a:ext cx="4075151" cy="3352800"/>
          </a:xfrm>
          <a:prstGeom prst="rect">
            <a:avLst/>
          </a:prstGeom>
        </p:spPr>
      </p:pic>
      <p:pic>
        <p:nvPicPr>
          <p:cNvPr id="5" name="Picture 4"/>
          <p:cNvPicPr>
            <a:picLocks noChangeAspect="1"/>
          </p:cNvPicPr>
          <p:nvPr/>
        </p:nvPicPr>
        <p:blipFill rotWithShape="1">
          <a:blip r:embed="rId3"/>
          <a:srcRect l="10424" r="22933"/>
          <a:stretch/>
        </p:blipFill>
        <p:spPr>
          <a:xfrm>
            <a:off x="7101230" y="3352801"/>
            <a:ext cx="5090770" cy="3505200"/>
          </a:xfrm>
          <a:prstGeom prst="rect">
            <a:avLst/>
          </a:prstGeom>
        </p:spPr>
      </p:pic>
      <p:sp>
        <p:nvSpPr>
          <p:cNvPr id="9" name="Shape 114"/>
          <p:cNvSpPr txBox="1">
            <a:spLocks/>
          </p:cNvSpPr>
          <p:nvPr/>
        </p:nvSpPr>
        <p:spPr>
          <a:xfrm>
            <a:off x="3521379" y="3733801"/>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FF"/>
                </a:solidFill>
              </a:rPr>
              <a:t>Only our future king to name just one</a:t>
            </a:r>
          </a:p>
        </p:txBody>
      </p:sp>
      <p:sp>
        <p:nvSpPr>
          <p:cNvPr id="10" name="Shape 114"/>
          <p:cNvSpPr txBox="1">
            <a:spLocks/>
          </p:cNvSpPr>
          <p:nvPr/>
        </p:nvSpPr>
        <p:spPr>
          <a:xfrm>
            <a:off x="8113752" y="3048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rgbClr val="FFFFFF"/>
                </a:solidFill>
              </a:rPr>
              <a:t>Prince William studied Geography at St. Andrews </a:t>
            </a:r>
          </a:p>
        </p:txBody>
      </p:sp>
    </p:spTree>
    <p:extLst>
      <p:ext uri="{BB962C8B-B14F-4D97-AF65-F5344CB8AC3E}">
        <p14:creationId xmlns:p14="http://schemas.microsoft.com/office/powerpoint/2010/main" val="3296243866"/>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9FF985E831F14AB564F09E3FFDF8D0" ma:contentTypeVersion="12" ma:contentTypeDescription="Create a new document." ma:contentTypeScope="" ma:versionID="c43342a50b9e2b3ff6ee34109396cf68">
  <xsd:schema xmlns:xsd="http://www.w3.org/2001/XMLSchema" xmlns:xs="http://www.w3.org/2001/XMLSchema" xmlns:p="http://schemas.microsoft.com/office/2006/metadata/properties" xmlns:ns2="ec36fff7-63ed-43ef-9e4f-2d37d750b7db" xmlns:ns3="86eb32c4-3dad-45d5-a9f3-4978cb784179" targetNamespace="http://schemas.microsoft.com/office/2006/metadata/properties" ma:root="true" ma:fieldsID="3409d8f79b289e9f1da002e3d820b453" ns2:_="" ns3:_="">
    <xsd:import namespace="ec36fff7-63ed-43ef-9e4f-2d37d750b7db"/>
    <xsd:import namespace="86eb32c4-3dad-45d5-a9f3-4978cb7841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6fff7-63ed-43ef-9e4f-2d37d750b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eb32c4-3dad-45d5-a9f3-4978cb7841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4FA966-505E-4B4C-ACFD-E7F6D07CD600}">
  <ds:schemaRefs>
    <ds:schemaRef ds:uri="http://schemas.microsoft.com/sharepoint/v3/contenttype/forms"/>
  </ds:schemaRefs>
</ds:datastoreItem>
</file>

<file path=customXml/itemProps2.xml><?xml version="1.0" encoding="utf-8"?>
<ds:datastoreItem xmlns:ds="http://schemas.openxmlformats.org/officeDocument/2006/customXml" ds:itemID="{909C8CA1-31B8-4E8B-9603-2C3CA2533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6fff7-63ed-43ef-9e4f-2d37d750b7db"/>
    <ds:schemaRef ds:uri="86eb32c4-3dad-45d5-a9f3-4978cb7841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74CDB-A8B6-4499-95C2-36A08406D4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TotalTime>
  <Words>267</Words>
  <Application>Microsoft Office PowerPoint</Application>
  <PresentationFormat>Widescreen</PresentationFormat>
  <Paragraphs>50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Why choose GCSE Geography?</vt:lpstr>
      <vt:lpstr>Why choose GCSE Geography?</vt:lpstr>
      <vt:lpstr>Possible Geographical careers</vt:lpstr>
      <vt:lpstr>Has anyone important ever chosen geography?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choose GCSE Geography?</dc:title>
  <dc:creator>Stuart Keith</dc:creator>
  <cp:lastModifiedBy>Jennifer Main</cp:lastModifiedBy>
  <cp:revision>7</cp:revision>
  <dcterms:created xsi:type="dcterms:W3CDTF">2019-01-22T19:36:48Z</dcterms:created>
  <dcterms:modified xsi:type="dcterms:W3CDTF">2022-01-05T08:02:38Z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0x0101005D9FF985E831F14AB564F09E3FFDF8D0</vt:lpwstr>
  </property>
</Properties>
</file>