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1" r:id="rId2"/>
    <p:sldId id="256" r:id="rId3"/>
    <p:sldId id="275" r:id="rId4"/>
    <p:sldId id="276" r:id="rId5"/>
    <p:sldId id="285" r:id="rId6"/>
    <p:sldId id="257" r:id="rId7"/>
    <p:sldId id="282" r:id="rId8"/>
    <p:sldId id="284" r:id="rId9"/>
    <p:sldId id="288" r:id="rId10"/>
    <p:sldId id="287" r:id="rId11"/>
    <p:sldId id="296" r:id="rId12"/>
    <p:sldId id="258" r:id="rId13"/>
    <p:sldId id="260" r:id="rId14"/>
    <p:sldId id="297" r:id="rId15"/>
    <p:sldId id="259" r:id="rId16"/>
    <p:sldId id="290" r:id="rId17"/>
    <p:sldId id="280" r:id="rId18"/>
    <p:sldId id="272" r:id="rId19"/>
    <p:sldId id="269" r:id="rId20"/>
    <p:sldId id="271" r:id="rId21"/>
    <p:sldId id="286" r:id="rId22"/>
    <p:sldId id="283" r:id="rId23"/>
    <p:sldId id="295" r:id="rId24"/>
    <p:sldId id="294" r:id="rId25"/>
    <p:sldId id="263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>
      <p:cViewPr varScale="1">
        <p:scale>
          <a:sx n="73" d="100"/>
          <a:sy n="73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rrisj\AppData\Local\Temp\OneNote\16.0\NT\1\Further%20analysis%20of%20PI%20vs%20ATL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ATL against P8 score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rdlPerformanceDetailCurrentEngE!$AO$6</c:f>
              <c:strCache>
                <c:ptCount val="1"/>
                <c:pt idx="0">
                  <c:v>Averages of the averages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rdlPerformanceDetailCurrentEngE!$AD$7:$AD$154</c:f>
              <c:numCache>
                <c:formatCode>General</c:formatCode>
                <c:ptCount val="148"/>
                <c:pt idx="2" formatCode="[$-10809]0.00">
                  <c:v>-19.18</c:v>
                </c:pt>
                <c:pt idx="3" formatCode="[$-10809]0.00">
                  <c:v>-6.51</c:v>
                </c:pt>
                <c:pt idx="4" formatCode="[$-10809]0.00">
                  <c:v>-12.46</c:v>
                </c:pt>
                <c:pt idx="5" formatCode="[$-10809]0.00">
                  <c:v>5.54</c:v>
                </c:pt>
                <c:pt idx="6" formatCode="[$-10809]0.00">
                  <c:v>-22.46</c:v>
                </c:pt>
                <c:pt idx="7" formatCode="[$-10809]0.00">
                  <c:v>-55.18</c:v>
                </c:pt>
                <c:pt idx="8" formatCode="[$-10809]0.00">
                  <c:v>-17.850000000000001</c:v>
                </c:pt>
                <c:pt idx="9" formatCode="[$-10809]0.00">
                  <c:v>8.8699999999999992</c:v>
                </c:pt>
                <c:pt idx="10" formatCode="[$-10809]0.00">
                  <c:v>-2.5099999999999998</c:v>
                </c:pt>
                <c:pt idx="11" formatCode="[$-10809]0.00">
                  <c:v>-5.5</c:v>
                </c:pt>
                <c:pt idx="12" formatCode="[$-10809]0.00">
                  <c:v>-0.52</c:v>
                </c:pt>
                <c:pt idx="13" formatCode="[$-10809]0.00">
                  <c:v>-10.02</c:v>
                </c:pt>
                <c:pt idx="14" formatCode="[$-10809]0.00">
                  <c:v>10.57</c:v>
                </c:pt>
                <c:pt idx="15" formatCode="[$-10809]0.00">
                  <c:v>-20.07</c:v>
                </c:pt>
                <c:pt idx="16" formatCode="[$-10809]0.00">
                  <c:v>-16.920000000000002</c:v>
                </c:pt>
                <c:pt idx="17" formatCode="[$-10809]0.00">
                  <c:v>-2.92</c:v>
                </c:pt>
                <c:pt idx="18" formatCode="[$-10809]0.00">
                  <c:v>14.07</c:v>
                </c:pt>
                <c:pt idx="19" formatCode="[$-10809]0.00">
                  <c:v>15.2</c:v>
                </c:pt>
                <c:pt idx="20" formatCode="[$-10809]0.00">
                  <c:v>4.3899999999999997</c:v>
                </c:pt>
                <c:pt idx="21" formatCode="[$-10809]0.00">
                  <c:v>2.2799999999999998</c:v>
                </c:pt>
                <c:pt idx="22" formatCode="[$-10809]0.00">
                  <c:v>-11.02</c:v>
                </c:pt>
                <c:pt idx="23" formatCode="[$-10809]0.00">
                  <c:v>8.39</c:v>
                </c:pt>
                <c:pt idx="24" formatCode="[$-10809]0.00">
                  <c:v>-8.86</c:v>
                </c:pt>
                <c:pt idx="25" formatCode="[$-10809]0.00">
                  <c:v>-12.3</c:v>
                </c:pt>
                <c:pt idx="26" formatCode="[$-10809]0.00">
                  <c:v>-3.02</c:v>
                </c:pt>
                <c:pt idx="27" formatCode="[$-10809]0.00">
                  <c:v>-18.61</c:v>
                </c:pt>
                <c:pt idx="28" formatCode="[$-10809]0.00">
                  <c:v>0.48</c:v>
                </c:pt>
                <c:pt idx="29" formatCode="[$-10809]0.00">
                  <c:v>3.93</c:v>
                </c:pt>
                <c:pt idx="30" formatCode="[$-10809]0.00">
                  <c:v>12.08</c:v>
                </c:pt>
                <c:pt idx="31" formatCode="[$-10809]0.00">
                  <c:v>-12.07</c:v>
                </c:pt>
                <c:pt idx="32" formatCode="[$-10809]0.00">
                  <c:v>-2.58</c:v>
                </c:pt>
                <c:pt idx="33" formatCode="[$-10809]0.00">
                  <c:v>4.9800000000000004</c:v>
                </c:pt>
                <c:pt idx="34" formatCode="[$-10809]0.00">
                  <c:v>-33.51</c:v>
                </c:pt>
                <c:pt idx="35" formatCode="[$-10809]0.00">
                  <c:v>-21.51</c:v>
                </c:pt>
                <c:pt idx="36" formatCode="[$-10809]0.00">
                  <c:v>-12.42</c:v>
                </c:pt>
                <c:pt idx="37" formatCode="[$-10809]0.00">
                  <c:v>-8.35</c:v>
                </c:pt>
                <c:pt idx="38" formatCode="[$-10809]0.00">
                  <c:v>4.07</c:v>
                </c:pt>
                <c:pt idx="39" formatCode="[$-10809]0.00">
                  <c:v>-10.02</c:v>
                </c:pt>
                <c:pt idx="40" formatCode="[$-10809]0.00">
                  <c:v>-1.85</c:v>
                </c:pt>
                <c:pt idx="41" formatCode="[$-10809]0.00">
                  <c:v>1.47</c:v>
                </c:pt>
                <c:pt idx="42" formatCode="[$-10809]0.00">
                  <c:v>-8.9499999999999993</c:v>
                </c:pt>
                <c:pt idx="43" formatCode="[$-10809]0.00">
                  <c:v>-12.51</c:v>
                </c:pt>
                <c:pt idx="44" formatCode="[$-10809]0.00">
                  <c:v>6.07</c:v>
                </c:pt>
                <c:pt idx="45" formatCode="[$-10809]0.00">
                  <c:v>-19.46</c:v>
                </c:pt>
                <c:pt idx="46" formatCode="[$-10809]0.00">
                  <c:v>-16.02</c:v>
                </c:pt>
                <c:pt idx="47" formatCode="[$-10809]0.00">
                  <c:v>1.1499999999999999</c:v>
                </c:pt>
                <c:pt idx="48" formatCode="[$-10809]0.00">
                  <c:v>-8.67</c:v>
                </c:pt>
                <c:pt idx="49" formatCode="[$-10809]0.00">
                  <c:v>-7.8</c:v>
                </c:pt>
                <c:pt idx="50" formatCode="[$-10809]0.00">
                  <c:v>-17.920000000000002</c:v>
                </c:pt>
                <c:pt idx="51" formatCode="[$-10809]0.00">
                  <c:v>-9.0299999999999994</c:v>
                </c:pt>
                <c:pt idx="52" formatCode="[$-10809]0.00">
                  <c:v>-9.01</c:v>
                </c:pt>
                <c:pt idx="53" formatCode="[$-10809]0.00">
                  <c:v>-18.86</c:v>
                </c:pt>
                <c:pt idx="54" formatCode="[$-10809]0.00">
                  <c:v>-4.68</c:v>
                </c:pt>
                <c:pt idx="55" formatCode="[$-10809]0.00">
                  <c:v>-0.2</c:v>
                </c:pt>
                <c:pt idx="56" formatCode="[$-10809]0.00">
                  <c:v>-15.2</c:v>
                </c:pt>
                <c:pt idx="57" formatCode="[$-10809]0.00">
                  <c:v>-5.22</c:v>
                </c:pt>
                <c:pt idx="58" formatCode="[$-10809]0.00">
                  <c:v>1.57</c:v>
                </c:pt>
                <c:pt idx="59" formatCode="[$-10809]0.00">
                  <c:v>-7.61</c:v>
                </c:pt>
                <c:pt idx="60" formatCode="[$-10809]0.00">
                  <c:v>-20.91</c:v>
                </c:pt>
                <c:pt idx="61" formatCode="[$-10809]0.00">
                  <c:v>-0.11</c:v>
                </c:pt>
                <c:pt idx="62" formatCode="[$-10809]0.00">
                  <c:v>-19.510000000000002</c:v>
                </c:pt>
                <c:pt idx="63" formatCode="[$-10809]0.00">
                  <c:v>-15.02</c:v>
                </c:pt>
                <c:pt idx="64" formatCode="[$-10809]0.00">
                  <c:v>7.54</c:v>
                </c:pt>
                <c:pt idx="65" formatCode="[$-10809]0.00">
                  <c:v>20.54</c:v>
                </c:pt>
                <c:pt idx="66" formatCode="[$-10809]0.00">
                  <c:v>9.08</c:v>
                </c:pt>
                <c:pt idx="67" formatCode="[$-10809]0.00">
                  <c:v>-5.96</c:v>
                </c:pt>
                <c:pt idx="68" formatCode="[$-10809]0.00">
                  <c:v>-4.8600000000000003</c:v>
                </c:pt>
                <c:pt idx="69" formatCode="[$-10809]0.00">
                  <c:v>-20.85</c:v>
                </c:pt>
                <c:pt idx="70" formatCode="[$-10809]0.00">
                  <c:v>-28.02</c:v>
                </c:pt>
                <c:pt idx="71" formatCode="[$-10809]0.00">
                  <c:v>-14.92</c:v>
                </c:pt>
                <c:pt idx="72" formatCode="[$-10809]0.00">
                  <c:v>-11.03</c:v>
                </c:pt>
                <c:pt idx="73" formatCode="[$-10809]0.00">
                  <c:v>-14.24</c:v>
                </c:pt>
                <c:pt idx="74" formatCode="[$-10809]0.00">
                  <c:v>6.08</c:v>
                </c:pt>
                <c:pt idx="75" formatCode="[$-10809]0.00">
                  <c:v>7.57</c:v>
                </c:pt>
                <c:pt idx="76" formatCode="[$-10809]0.00">
                  <c:v>-8.61</c:v>
                </c:pt>
                <c:pt idx="77" formatCode="[$-10809]0.00">
                  <c:v>-4.57</c:v>
                </c:pt>
                <c:pt idx="78" formatCode="[$-10809]0.00">
                  <c:v>-12.8</c:v>
                </c:pt>
                <c:pt idx="79" formatCode="[$-10809]0.00">
                  <c:v>-6.11</c:v>
                </c:pt>
                <c:pt idx="80" formatCode="[$-10809]0.00">
                  <c:v>0.14000000000000001</c:v>
                </c:pt>
                <c:pt idx="81" formatCode="[$-10809]0.00">
                  <c:v>-7.92</c:v>
                </c:pt>
                <c:pt idx="82" formatCode="[$-10809]0.00">
                  <c:v>2.89</c:v>
                </c:pt>
                <c:pt idx="84" formatCode="[$-10809]0.00">
                  <c:v>-1.5</c:v>
                </c:pt>
                <c:pt idx="85" formatCode="[$-10809]0.00">
                  <c:v>-9.51</c:v>
                </c:pt>
                <c:pt idx="86" formatCode="[$-10809]0.00">
                  <c:v>-4.3</c:v>
                </c:pt>
                <c:pt idx="87" formatCode="[$-10809]0.00">
                  <c:v>-17.07</c:v>
                </c:pt>
                <c:pt idx="88" formatCode="[$-10809]0.00">
                  <c:v>-2.91</c:v>
                </c:pt>
                <c:pt idx="89" formatCode="[$-10809]0.00">
                  <c:v>-1.08</c:v>
                </c:pt>
                <c:pt idx="90" formatCode="[$-10809]0.00">
                  <c:v>9.92</c:v>
                </c:pt>
                <c:pt idx="91" formatCode="[$-10809]0.00">
                  <c:v>7.04</c:v>
                </c:pt>
                <c:pt idx="92" formatCode="[$-10809]0.00">
                  <c:v>-10.61</c:v>
                </c:pt>
                <c:pt idx="93" formatCode="[$-10809]0.00">
                  <c:v>-4.46</c:v>
                </c:pt>
                <c:pt idx="94" formatCode="[$-10809]0.00">
                  <c:v>3.28</c:v>
                </c:pt>
                <c:pt idx="95" formatCode="[$-10809]0.00">
                  <c:v>-8.6999999999999993</c:v>
                </c:pt>
                <c:pt idx="96" formatCode="[$-10809]0.00">
                  <c:v>8.99</c:v>
                </c:pt>
                <c:pt idx="97" formatCode="[$-10809]0.00">
                  <c:v>-4.92</c:v>
                </c:pt>
                <c:pt idx="98" formatCode="[$-10809]0.00">
                  <c:v>-31.02</c:v>
                </c:pt>
                <c:pt idx="99" formatCode="[$-10809]0.00">
                  <c:v>3.39</c:v>
                </c:pt>
                <c:pt idx="100" formatCode="[$-10809]0.00">
                  <c:v>5.14</c:v>
                </c:pt>
                <c:pt idx="101" formatCode="[$-10809]0.00">
                  <c:v>-2.2200000000000002</c:v>
                </c:pt>
                <c:pt idx="102" formatCode="[$-10809]0.00">
                  <c:v>2.4900000000000002</c:v>
                </c:pt>
                <c:pt idx="103" formatCode="[$-10809]0.00">
                  <c:v>-9.4600000000000009</c:v>
                </c:pt>
                <c:pt idx="104" formatCode="[$-10809]0.00">
                  <c:v>-10.79</c:v>
                </c:pt>
                <c:pt idx="105" formatCode="[$-10809]0.00">
                  <c:v>-20.46</c:v>
                </c:pt>
                <c:pt idx="106" formatCode="[$-10809]0.00">
                  <c:v>-19.46</c:v>
                </c:pt>
                <c:pt idx="107" formatCode="[$-10809]0.00">
                  <c:v>-18.22</c:v>
                </c:pt>
                <c:pt idx="108" formatCode="[$-10809]0.00">
                  <c:v>9.39</c:v>
                </c:pt>
                <c:pt idx="109" formatCode="[$-10809]0.00">
                  <c:v>18.28</c:v>
                </c:pt>
                <c:pt idx="111" formatCode="[$-10809]0.00">
                  <c:v>6.08</c:v>
                </c:pt>
                <c:pt idx="112" formatCode="[$-10809]0.00">
                  <c:v>-20.079999999999998</c:v>
                </c:pt>
                <c:pt idx="113" formatCode="[$-10809]0.00">
                  <c:v>-11.25</c:v>
                </c:pt>
                <c:pt idx="114" formatCode="[$-10809]0.00">
                  <c:v>12.7</c:v>
                </c:pt>
                <c:pt idx="115" formatCode="[$-10809]0.00">
                  <c:v>4.58</c:v>
                </c:pt>
                <c:pt idx="116" formatCode="[$-10809]0.00">
                  <c:v>-5.79</c:v>
                </c:pt>
                <c:pt idx="117" formatCode="[$-10809]0.00">
                  <c:v>15.04</c:v>
                </c:pt>
                <c:pt idx="118" formatCode="[$-10809]0.00">
                  <c:v>-25.51</c:v>
                </c:pt>
                <c:pt idx="119" formatCode="[$-10809]0.00">
                  <c:v>5.49</c:v>
                </c:pt>
                <c:pt idx="121" formatCode="[$-10809]0.00">
                  <c:v>-6.29</c:v>
                </c:pt>
                <c:pt idx="122" formatCode="[$-10809]0.00">
                  <c:v>-6.46</c:v>
                </c:pt>
                <c:pt idx="123" formatCode="[$-10809]0.00">
                  <c:v>-15.97</c:v>
                </c:pt>
                <c:pt idx="124" formatCode="[$-10809]0.00">
                  <c:v>10.28</c:v>
                </c:pt>
                <c:pt idx="125" formatCode="[$-10809]0.00">
                  <c:v>-14.95</c:v>
                </c:pt>
                <c:pt idx="126" formatCode="[$-10809]0.00">
                  <c:v>-0.18</c:v>
                </c:pt>
                <c:pt idx="127" formatCode="[$-10809]0.00">
                  <c:v>-6.67</c:v>
                </c:pt>
                <c:pt idx="128" formatCode="[$-10809]0.00">
                  <c:v>14.14</c:v>
                </c:pt>
                <c:pt idx="129" formatCode="[$-10809]0.00">
                  <c:v>-19.010000000000002</c:v>
                </c:pt>
                <c:pt idx="130" formatCode="[$-10809]0.00">
                  <c:v>0.82</c:v>
                </c:pt>
                <c:pt idx="131" formatCode="[$-10809]0.00">
                  <c:v>-16.510000000000002</c:v>
                </c:pt>
                <c:pt idx="132" formatCode="[$-10809]0.00">
                  <c:v>-2.85</c:v>
                </c:pt>
                <c:pt idx="133" formatCode="[$-10809]0.00">
                  <c:v>-11.86</c:v>
                </c:pt>
                <c:pt idx="134" formatCode="[$-10809]0.00">
                  <c:v>24.2</c:v>
                </c:pt>
                <c:pt idx="135" formatCode="[$-10809]0.00">
                  <c:v>-16.46</c:v>
                </c:pt>
                <c:pt idx="137" formatCode="[$-10809]0.00">
                  <c:v>7.07</c:v>
                </c:pt>
                <c:pt idx="138" formatCode="[$-10809]0.00">
                  <c:v>-35.51</c:v>
                </c:pt>
                <c:pt idx="139" formatCode="[$-10809]0.00">
                  <c:v>-9.7899999999999991</c:v>
                </c:pt>
                <c:pt idx="140" formatCode="[$-10809]0.00">
                  <c:v>-6.45</c:v>
                </c:pt>
                <c:pt idx="141" formatCode="[$-10809]0.00">
                  <c:v>13.2</c:v>
                </c:pt>
                <c:pt idx="142" formatCode="[$-10809]0.00">
                  <c:v>10.199999999999999</c:v>
                </c:pt>
                <c:pt idx="143" formatCode="[$-10809]0.00">
                  <c:v>6.08</c:v>
                </c:pt>
                <c:pt idx="144" formatCode="[$-10809]0.00">
                  <c:v>7.04</c:v>
                </c:pt>
                <c:pt idx="145" formatCode="[$-10809]0.00">
                  <c:v>17.2</c:v>
                </c:pt>
                <c:pt idx="146" formatCode="[$-10809]0.00">
                  <c:v>4.1500000000000004</c:v>
                </c:pt>
                <c:pt idx="147" formatCode="[$-10809]0.00">
                  <c:v>-1.51</c:v>
                </c:pt>
              </c:numCache>
            </c:numRef>
          </c:xVal>
          <c:yVal>
            <c:numRef>
              <c:f>rdlPerformanceDetailCurrentEngE!$AO$7:$AO$154</c:f>
              <c:numCache>
                <c:formatCode>0.00</c:formatCode>
                <c:ptCount val="148"/>
                <c:pt idx="0">
                  <c:v>1</c:v>
                </c:pt>
                <c:pt idx="1">
                  <c:v>1.7633333333333334</c:v>
                </c:pt>
                <c:pt idx="2">
                  <c:v>3.0466666666666669</c:v>
                </c:pt>
                <c:pt idx="3">
                  <c:v>2.5266666666666668</c:v>
                </c:pt>
                <c:pt idx="4">
                  <c:v>2.1466666666666669</c:v>
                </c:pt>
                <c:pt idx="5">
                  <c:v>1.19</c:v>
                </c:pt>
                <c:pt idx="6">
                  <c:v>2.6199999999999997</c:v>
                </c:pt>
                <c:pt idx="8">
                  <c:v>3.19</c:v>
                </c:pt>
                <c:pt idx="9">
                  <c:v>1</c:v>
                </c:pt>
                <c:pt idx="10">
                  <c:v>3.0933333333333337</c:v>
                </c:pt>
                <c:pt idx="11">
                  <c:v>2.5566666666666666</c:v>
                </c:pt>
                <c:pt idx="12">
                  <c:v>1.57</c:v>
                </c:pt>
                <c:pt idx="13">
                  <c:v>2.2866666666666666</c:v>
                </c:pt>
                <c:pt idx="14">
                  <c:v>1.76</c:v>
                </c:pt>
                <c:pt idx="15">
                  <c:v>3.57</c:v>
                </c:pt>
                <c:pt idx="16">
                  <c:v>2.4300000000000002</c:v>
                </c:pt>
                <c:pt idx="17">
                  <c:v>1.8066666666666666</c:v>
                </c:pt>
                <c:pt idx="18">
                  <c:v>1.1899999999999997</c:v>
                </c:pt>
                <c:pt idx="19">
                  <c:v>1.0566666666666666</c:v>
                </c:pt>
                <c:pt idx="20">
                  <c:v>1.3366666666666667</c:v>
                </c:pt>
                <c:pt idx="21">
                  <c:v>1.2766666666666666</c:v>
                </c:pt>
                <c:pt idx="22">
                  <c:v>3.19</c:v>
                </c:pt>
                <c:pt idx="23">
                  <c:v>1.0566666666666666</c:v>
                </c:pt>
                <c:pt idx="24">
                  <c:v>1.9533333333333334</c:v>
                </c:pt>
                <c:pt idx="25">
                  <c:v>3.4266666666666672</c:v>
                </c:pt>
                <c:pt idx="26">
                  <c:v>1.6166666666666669</c:v>
                </c:pt>
                <c:pt idx="27">
                  <c:v>2.5</c:v>
                </c:pt>
                <c:pt idx="28">
                  <c:v>1.24</c:v>
                </c:pt>
                <c:pt idx="29">
                  <c:v>2.1933333333333334</c:v>
                </c:pt>
                <c:pt idx="30">
                  <c:v>1.76</c:v>
                </c:pt>
                <c:pt idx="31">
                  <c:v>3.57</c:v>
                </c:pt>
                <c:pt idx="32">
                  <c:v>1.0966666666666667</c:v>
                </c:pt>
                <c:pt idx="33">
                  <c:v>1.76</c:v>
                </c:pt>
                <c:pt idx="34">
                  <c:v>3.3333333333333335</c:v>
                </c:pt>
                <c:pt idx="35">
                  <c:v>2.4766666666666666</c:v>
                </c:pt>
                <c:pt idx="36">
                  <c:v>1.9966666666666668</c:v>
                </c:pt>
                <c:pt idx="37">
                  <c:v>2.0466666666666669</c:v>
                </c:pt>
                <c:pt idx="38">
                  <c:v>2.4266666666666667</c:v>
                </c:pt>
                <c:pt idx="39">
                  <c:v>2.3333333333333335</c:v>
                </c:pt>
                <c:pt idx="40">
                  <c:v>1.8099999999999998</c:v>
                </c:pt>
                <c:pt idx="41">
                  <c:v>2</c:v>
                </c:pt>
                <c:pt idx="42">
                  <c:v>2.2866666666666671</c:v>
                </c:pt>
                <c:pt idx="43">
                  <c:v>2.7166666666666668</c:v>
                </c:pt>
                <c:pt idx="44">
                  <c:v>1.5266666666666666</c:v>
                </c:pt>
                <c:pt idx="45">
                  <c:v>2.0466666666666669</c:v>
                </c:pt>
                <c:pt idx="46">
                  <c:v>2.38</c:v>
                </c:pt>
                <c:pt idx="47">
                  <c:v>1.8333333333333333</c:v>
                </c:pt>
                <c:pt idx="48">
                  <c:v>2.1433333333333331</c:v>
                </c:pt>
                <c:pt idx="49">
                  <c:v>1.3833333333333331</c:v>
                </c:pt>
                <c:pt idx="50">
                  <c:v>2.1433333333333331</c:v>
                </c:pt>
                <c:pt idx="51">
                  <c:v>1.8100000000000003</c:v>
                </c:pt>
                <c:pt idx="52">
                  <c:v>2.5266666666666668</c:v>
                </c:pt>
                <c:pt idx="53">
                  <c:v>2.3833333333333333</c:v>
                </c:pt>
                <c:pt idx="54">
                  <c:v>1.71</c:v>
                </c:pt>
                <c:pt idx="55">
                  <c:v>1.2866666666666664</c:v>
                </c:pt>
                <c:pt idx="56">
                  <c:v>3</c:v>
                </c:pt>
                <c:pt idx="57">
                  <c:v>1.4766666666666666</c:v>
                </c:pt>
                <c:pt idx="58">
                  <c:v>2.8066666666666666</c:v>
                </c:pt>
                <c:pt idx="59">
                  <c:v>1.6633333333333333</c:v>
                </c:pt>
                <c:pt idx="60">
                  <c:v>1.8066666666666666</c:v>
                </c:pt>
                <c:pt idx="61">
                  <c:v>1.8099999999999998</c:v>
                </c:pt>
                <c:pt idx="62">
                  <c:v>2.1466666666666669</c:v>
                </c:pt>
                <c:pt idx="63">
                  <c:v>2.9499999999999997</c:v>
                </c:pt>
                <c:pt idx="64">
                  <c:v>1.2366666666666666</c:v>
                </c:pt>
                <c:pt idx="65">
                  <c:v>1</c:v>
                </c:pt>
                <c:pt idx="66">
                  <c:v>1.4733333333333334</c:v>
                </c:pt>
                <c:pt idx="67">
                  <c:v>3.19</c:v>
                </c:pt>
                <c:pt idx="68">
                  <c:v>2.476666666666667</c:v>
                </c:pt>
                <c:pt idx="69">
                  <c:v>1.89</c:v>
                </c:pt>
                <c:pt idx="70">
                  <c:v>3.0933333333333333</c:v>
                </c:pt>
                <c:pt idx="71">
                  <c:v>2.0866666666666664</c:v>
                </c:pt>
                <c:pt idx="72">
                  <c:v>1.76</c:v>
                </c:pt>
                <c:pt idx="73">
                  <c:v>2.4266666666666667</c:v>
                </c:pt>
                <c:pt idx="74">
                  <c:v>1.6166666666666665</c:v>
                </c:pt>
                <c:pt idx="75">
                  <c:v>1.8066666666666666</c:v>
                </c:pt>
                <c:pt idx="76">
                  <c:v>1.3333333333333333</c:v>
                </c:pt>
                <c:pt idx="77">
                  <c:v>2.3833333333333333</c:v>
                </c:pt>
                <c:pt idx="78">
                  <c:v>1.8566666666666667</c:v>
                </c:pt>
                <c:pt idx="79">
                  <c:v>3.2866666666666666</c:v>
                </c:pt>
                <c:pt idx="80">
                  <c:v>2.3333333333333335</c:v>
                </c:pt>
                <c:pt idx="81">
                  <c:v>2.5233333333333334</c:v>
                </c:pt>
                <c:pt idx="82">
                  <c:v>1.2866666666666664</c:v>
                </c:pt>
                <c:pt idx="83">
                  <c:v>2.1433333333333331</c:v>
                </c:pt>
                <c:pt idx="84">
                  <c:v>2.3800000000000003</c:v>
                </c:pt>
                <c:pt idx="85">
                  <c:v>1.8566666666666667</c:v>
                </c:pt>
                <c:pt idx="86">
                  <c:v>1.57</c:v>
                </c:pt>
                <c:pt idx="87">
                  <c:v>2.7133333333333334</c:v>
                </c:pt>
                <c:pt idx="88">
                  <c:v>1.9966666666666668</c:v>
                </c:pt>
                <c:pt idx="89">
                  <c:v>2.19</c:v>
                </c:pt>
                <c:pt idx="90">
                  <c:v>1.1433333333333333</c:v>
                </c:pt>
                <c:pt idx="91">
                  <c:v>1.5233333333333334</c:v>
                </c:pt>
                <c:pt idx="92">
                  <c:v>1.9433333333333334</c:v>
                </c:pt>
                <c:pt idx="93">
                  <c:v>1.8100000000000003</c:v>
                </c:pt>
                <c:pt idx="94">
                  <c:v>1.1666666666666667</c:v>
                </c:pt>
                <c:pt idx="95">
                  <c:v>2.0500000000000003</c:v>
                </c:pt>
                <c:pt idx="96">
                  <c:v>1.8100000000000003</c:v>
                </c:pt>
                <c:pt idx="97">
                  <c:v>2</c:v>
                </c:pt>
                <c:pt idx="98">
                  <c:v>3.7600000000000002</c:v>
                </c:pt>
                <c:pt idx="99">
                  <c:v>1</c:v>
                </c:pt>
                <c:pt idx="100">
                  <c:v>2.2866666666666666</c:v>
                </c:pt>
                <c:pt idx="101">
                  <c:v>1.9433333333333334</c:v>
                </c:pt>
                <c:pt idx="102">
                  <c:v>2</c:v>
                </c:pt>
                <c:pt idx="103">
                  <c:v>2.19</c:v>
                </c:pt>
                <c:pt idx="104">
                  <c:v>1.906666666666667</c:v>
                </c:pt>
                <c:pt idx="105">
                  <c:v>2.4300000000000002</c:v>
                </c:pt>
                <c:pt idx="106">
                  <c:v>2.2833333333333332</c:v>
                </c:pt>
                <c:pt idx="107">
                  <c:v>2.9033333333333338</c:v>
                </c:pt>
                <c:pt idx="108">
                  <c:v>1.1100000000000001</c:v>
                </c:pt>
                <c:pt idx="109">
                  <c:v>1</c:v>
                </c:pt>
                <c:pt idx="110">
                  <c:v>1.5833333333333333</c:v>
                </c:pt>
                <c:pt idx="111">
                  <c:v>1.7133333333333336</c:v>
                </c:pt>
                <c:pt idx="112">
                  <c:v>3.4766666666666666</c:v>
                </c:pt>
                <c:pt idx="113">
                  <c:v>2.4299999999999997</c:v>
                </c:pt>
                <c:pt idx="114">
                  <c:v>1.5</c:v>
                </c:pt>
                <c:pt idx="115">
                  <c:v>1.76</c:v>
                </c:pt>
                <c:pt idx="116">
                  <c:v>1.9533333333333334</c:v>
                </c:pt>
                <c:pt idx="117">
                  <c:v>1.8566666666666667</c:v>
                </c:pt>
                <c:pt idx="119">
                  <c:v>1.5233333333333334</c:v>
                </c:pt>
                <c:pt idx="120">
                  <c:v>1.4433333333333334</c:v>
                </c:pt>
                <c:pt idx="121">
                  <c:v>2.4466666666666668</c:v>
                </c:pt>
                <c:pt idx="122">
                  <c:v>1.8099999999999998</c:v>
                </c:pt>
                <c:pt idx="123">
                  <c:v>2.9066666666666663</c:v>
                </c:pt>
                <c:pt idx="124">
                  <c:v>1.2766666666666666</c:v>
                </c:pt>
                <c:pt idx="125">
                  <c:v>2.6199999999999997</c:v>
                </c:pt>
                <c:pt idx="126">
                  <c:v>1.7233333333333334</c:v>
                </c:pt>
                <c:pt idx="127">
                  <c:v>1.8566666666666667</c:v>
                </c:pt>
                <c:pt idx="128">
                  <c:v>1.8066666666666666</c:v>
                </c:pt>
                <c:pt idx="129">
                  <c:v>2.9033333333333338</c:v>
                </c:pt>
                <c:pt idx="130">
                  <c:v>1.39</c:v>
                </c:pt>
                <c:pt idx="131">
                  <c:v>2.86</c:v>
                </c:pt>
                <c:pt idx="132">
                  <c:v>1.8100000000000003</c:v>
                </c:pt>
                <c:pt idx="133">
                  <c:v>1.57</c:v>
                </c:pt>
                <c:pt idx="134">
                  <c:v>1</c:v>
                </c:pt>
                <c:pt idx="135">
                  <c:v>3.1866666666666661</c:v>
                </c:pt>
                <c:pt idx="136">
                  <c:v>2.2866666666666666</c:v>
                </c:pt>
                <c:pt idx="137">
                  <c:v>1.57</c:v>
                </c:pt>
                <c:pt idx="138">
                  <c:v>3.0533333333333332</c:v>
                </c:pt>
                <c:pt idx="139">
                  <c:v>1.9533333333333334</c:v>
                </c:pt>
                <c:pt idx="140">
                  <c:v>1.906666666666667</c:v>
                </c:pt>
                <c:pt idx="141">
                  <c:v>1.0566666666666666</c:v>
                </c:pt>
                <c:pt idx="142">
                  <c:v>1.28</c:v>
                </c:pt>
                <c:pt idx="143">
                  <c:v>1.57</c:v>
                </c:pt>
                <c:pt idx="144">
                  <c:v>1.24</c:v>
                </c:pt>
                <c:pt idx="145">
                  <c:v>1.0566666666666666</c:v>
                </c:pt>
                <c:pt idx="146">
                  <c:v>1.38</c:v>
                </c:pt>
                <c:pt idx="147">
                  <c:v>1.4766666666666666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CF-4185-ADD8-F61DC5F56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361176"/>
        <c:axId val="1"/>
      </c:scatterChart>
      <c:valAx>
        <c:axId val="344361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D4D4D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43611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9D57D6-933A-4595-97A5-9B57F00FCD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BB4FD5-046E-42C0-A239-2486893F4D35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A89C43-BD96-4E85-98BA-CD17003312EE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F9DF-8AC8-4E0E-9D1F-B649FAE5893D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F9DF-8AC8-4E0E-9D1F-B649FAE5893D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5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42BEDF-943F-4C00-A24A-00987BA2748E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2915F5-E087-4834-8120-6E45C4BA59DE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3A3E0-20BC-42C0-BE1B-F9B5553101A9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EC58F-20EA-4AA9-81CC-BA182D889BD6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F800CB-8569-451D-AF34-C25E2C37D070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6FF4D-2101-4466-8937-F6E6C2F20929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1E5CB0-3569-434E-B8E3-B277C346A055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F73E9-75E8-406C-9A55-78EFC2ABCFF6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F90BCE-E721-46B4-8929-14D610CB9F77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62A299-BB46-43D1-8D95-7AC4D8FBD2AD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8C7EE5-1A3B-423C-B65A-A58B9A0A2E2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ACF82D-9E66-47FC-99E4-4E562AD5FB84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75581A-4C7C-49A1-8ED7-A0E9B35F717B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182DF6-C43A-4B1B-B20C-F05076419669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2AD4-2036-4764-8BE8-2627BFDC53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198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B93EF-8DC8-43B0-8E14-BFCA8EDD64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399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808E-0CF0-485D-83A6-A24CCC70F1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440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FA84-FE0E-49D3-977A-2502246128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695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BEAC-A2AC-40B9-B61B-406B1703E6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01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6B670-74BA-4A19-8AD4-4284AA989B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78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660F9-9831-4D3E-B883-D98C090E4F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64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ABA9-E9C6-459C-A1D8-5FED7B27AF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9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528F9-0FAA-436A-8645-6272A5DB07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37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0F79C-1275-4D26-B064-EF6F25E8C7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0D6A3-E028-4335-A9B4-F539ED1EE4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115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6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44E461A-2A54-4BF3-BB21-927199ACF7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uk/url?sa=i&amp;rct=j&amp;q=&amp;esrc=s&amp;frm=1&amp;source=images&amp;cd=&amp;cad=rja&amp;docid=5Zq4vNOyhNELRM&amp;tbnid=O9m-zMAUZUYhRM:&amp;ved=0CAUQjRw&amp;url=http://www.atitlanblueblog.blindlemons.com/index.php/2010/10/exactly-like-pulling-teeth/&amp;ei=WtM5UtLQErOR7Ab2m4HYBQ&amp;psig=AFQjCNFxSc0r78t1CQgWkvi1CKLi6OUJLQ&amp;ust=1379607388606861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google.co.uk/url?sa=i&amp;rct=j&amp;q=&amp;esrc=s&amp;frm=1&amp;source=images&amp;cd=&amp;cad=rja&amp;docid=w8MJuxqXU0WCqM&amp;tbnid=aQazLsQv52P4ZM:&amp;ved=0CAUQjRw&amp;url=http://4c3d.wordpress.com/&amp;ei=qtE5UqXiGKur0AXQoYG4Bw&amp;bvm=bv.52288139,d.d2k&amp;psig=AFQjCNFBBxgiLUtpOZUQv1ygxJtD9CD31w&amp;ust=137960716266691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1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692275" y="342900"/>
            <a:ext cx="68389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chemeClr val="bg1"/>
                </a:solidFill>
              </a:rPr>
              <a:t>WALTON-LE-DALE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95288" y="2565400"/>
            <a:ext cx="84248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</a:rPr>
              <a:t>WELCOME TO YEAR 10: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</a:rPr>
              <a:t>GUIDE TO EXAM COURSES AND WORK EXPERIENCE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solidFill>
                  <a:schemeClr val="bg1"/>
                </a:solidFill>
              </a:rPr>
              <a:t>“</a:t>
            </a:r>
            <a:r>
              <a:rPr lang="en-GB" altLang="en-US" sz="4400" dirty="0" smtClean="0">
                <a:solidFill>
                  <a:schemeClr val="bg1"/>
                </a:solidFill>
              </a:rPr>
              <a:t>We are aspirational for ourselves and others”</a:t>
            </a:r>
            <a:endParaRPr lang="en-GB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95288" y="1068388"/>
            <a:ext cx="34448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1507" name="Picture 5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0" y="1393825"/>
            <a:ext cx="9144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</p:txBody>
      </p:sp>
      <p:pic>
        <p:nvPicPr>
          <p:cNvPr id="7" name="Picture 15" descr="sir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8313" y="6294438"/>
            <a:ext cx="819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bg1"/>
                </a:solidFill>
              </a:rPr>
              <a:t>If you think you can or think you can’t, You’re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2" r="46526" b="3098"/>
          <a:stretch>
            <a:fillRect/>
          </a:stretch>
        </p:blipFill>
        <p:spPr bwMode="auto">
          <a:xfrm>
            <a:off x="1692275" y="188913"/>
            <a:ext cx="5472113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2804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 We expect every student to aim for the highest possible </a:t>
            </a:r>
            <a:r>
              <a:rPr lang="en-GB" altLang="en-US" sz="2400" dirty="0" smtClean="0">
                <a:solidFill>
                  <a:schemeClr val="bg1"/>
                </a:solidFill>
              </a:rPr>
              <a:t>grades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 We will not set a target grade – we expect the best from everyone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The reports will show 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bg1"/>
                </a:solidFill>
              </a:rPr>
              <a:t>Progress – expected, good, exceptional, less than expected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bg1"/>
                </a:solidFill>
              </a:rPr>
              <a:t>C</a:t>
            </a:r>
            <a:r>
              <a:rPr lang="en-GB" altLang="en-US" sz="1800" dirty="0" smtClean="0">
                <a:solidFill>
                  <a:schemeClr val="bg1"/>
                </a:solidFill>
              </a:rPr>
              <a:t>urrent </a:t>
            </a:r>
            <a:r>
              <a:rPr lang="en-GB" altLang="en-US" sz="1800" dirty="0">
                <a:solidFill>
                  <a:schemeClr val="bg1"/>
                </a:solidFill>
              </a:rPr>
              <a:t>grade </a:t>
            </a:r>
            <a:r>
              <a:rPr lang="en-GB" altLang="en-US" sz="1800" dirty="0" smtClean="0">
                <a:solidFill>
                  <a:schemeClr val="bg1"/>
                </a:solidFill>
              </a:rPr>
              <a:t>- estimated</a:t>
            </a:r>
          </a:p>
          <a:p>
            <a:pPr lvl="1"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1800" dirty="0" smtClean="0">
                <a:solidFill>
                  <a:schemeClr val="bg1"/>
                </a:solidFill>
              </a:rPr>
              <a:t>Attitude to Learning </a:t>
            </a:r>
            <a:r>
              <a:rPr lang="en-GB" altLang="en-US" sz="1800" dirty="0">
                <a:solidFill>
                  <a:schemeClr val="bg1"/>
                </a:solidFill>
              </a:rPr>
              <a:t>– broken down into homework, assessments, classwork, effort, behaviour – so you can see where any issues are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Independence &amp; Resilience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After-school support</a:t>
            </a:r>
          </a:p>
        </p:txBody>
      </p:sp>
      <p:pic>
        <p:nvPicPr>
          <p:cNvPr id="24579" name="Picture 5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771775" y="115888"/>
            <a:ext cx="4146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u="sng">
                <a:solidFill>
                  <a:schemeClr val="bg1"/>
                </a:solidFill>
              </a:rPr>
              <a:t>Expectations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34925" y="6381750"/>
            <a:ext cx="91440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Additional intervention / support if below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455738" y="352425"/>
            <a:ext cx="808513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u="sng">
                <a:solidFill>
                  <a:schemeClr val="bg1"/>
                </a:solidFill>
              </a:rPr>
              <a:t>Attendance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High Attendance = High Achievement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539750" y="2060575"/>
          <a:ext cx="8161338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Chart" r:id="rId4" imgW="9534449" imgH="5010302" progId="Excel.Chart.8">
                  <p:embed/>
                </p:oleObj>
              </mc:Choice>
              <mc:Fallback>
                <p:oleObj name="Chart" r:id="rId4" imgW="9534449" imgH="5010302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8161338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8" name="Picture 6" descr="new shie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1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455738" y="352425"/>
            <a:ext cx="8085137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u="sng" dirty="0" smtClean="0">
                <a:solidFill>
                  <a:schemeClr val="bg1"/>
                </a:solidFill>
              </a:rPr>
              <a:t>Attitude to Learning</a:t>
            </a:r>
            <a:endParaRPr lang="en-GB" altLang="en-US" sz="4000" u="sng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bg1"/>
                </a:solidFill>
              </a:rPr>
              <a:t>Good attitude to learning  </a:t>
            </a:r>
            <a:r>
              <a:rPr lang="en-GB" altLang="en-US" sz="1800" dirty="0">
                <a:solidFill>
                  <a:schemeClr val="bg1"/>
                </a:solidFill>
              </a:rPr>
              <a:t>= High Achievement</a:t>
            </a:r>
          </a:p>
        </p:txBody>
      </p:sp>
      <p:pic>
        <p:nvPicPr>
          <p:cNvPr id="26628" name="Picture 6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1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661900"/>
              </p:ext>
            </p:extLst>
          </p:nvPr>
        </p:nvGraphicFramePr>
        <p:xfrm>
          <a:off x="467544" y="2026552"/>
          <a:ext cx="8280920" cy="449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69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07950" y="990600"/>
            <a:ext cx="9036050" cy="58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</a:rPr>
              <a:t> </a:t>
            </a:r>
            <a:r>
              <a:rPr lang="en-GB" altLang="en-US" sz="2400" dirty="0">
                <a:solidFill>
                  <a:schemeClr val="bg1"/>
                </a:solidFill>
              </a:rPr>
              <a:t>Some subjects have a coursework element (Controlled Assessment) – for example Art, the vocational subjects, </a:t>
            </a:r>
            <a:r>
              <a:rPr lang="en-GB" altLang="en-US" sz="2400" dirty="0" smtClean="0">
                <a:solidFill>
                  <a:schemeClr val="bg1"/>
                </a:solidFill>
              </a:rPr>
              <a:t>Technology….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Coursework is usually worth 20-30</a:t>
            </a:r>
            <a:r>
              <a:rPr lang="en-GB" altLang="en-US" sz="2400" dirty="0" smtClean="0">
                <a:solidFill>
                  <a:schemeClr val="bg1"/>
                </a:solidFill>
              </a:rPr>
              <a:t>% - sometimes more for vocational subjects.</a:t>
            </a:r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 Students are given a deadline for each piece of coursework or part of a coursework.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chemeClr val="bg1"/>
                </a:solidFill>
              </a:rPr>
              <a:t> Please check that your child is meeting these deadlines and that it is of the right standard.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pic>
        <p:nvPicPr>
          <p:cNvPr id="28675" name="Picture 5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843213" y="-26988"/>
            <a:ext cx="414655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b="1" u="sng">
                <a:solidFill>
                  <a:schemeClr val="bg1"/>
                </a:solidFill>
              </a:rPr>
              <a:t>Coursework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0825" y="1268413"/>
            <a:ext cx="79263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sz="2000">
                <a:solidFill>
                  <a:schemeClr val="bg1"/>
                </a:solidFill>
              </a:rPr>
              <a:t> </a:t>
            </a:r>
            <a:r>
              <a:rPr lang="en-GB" altLang="en-US" sz="2800">
                <a:solidFill>
                  <a:schemeClr val="bg1"/>
                </a:solidFill>
              </a:rPr>
              <a:t>Home contact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sz="2800">
                <a:solidFill>
                  <a:schemeClr val="bg1"/>
                </a:solidFill>
              </a:rPr>
              <a:t>Small group support  / One to one tuition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sz="2800">
                <a:solidFill>
                  <a:schemeClr val="bg1"/>
                </a:solidFill>
              </a:rPr>
              <a:t> Task is repeated / re-done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sz="2800">
                <a:solidFill>
                  <a:schemeClr val="bg1"/>
                </a:solidFill>
              </a:rPr>
              <a:t> After school Study Support – additional lessons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sz="2800">
                <a:solidFill>
                  <a:schemeClr val="bg1"/>
                </a:solidFill>
              </a:rPr>
              <a:t> Mentor support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bg1"/>
              </a:solidFill>
            </a:endParaRPr>
          </a:p>
        </p:txBody>
      </p:sp>
      <p:pic>
        <p:nvPicPr>
          <p:cNvPr id="30723" name="Picture 3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60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835150" y="115888"/>
            <a:ext cx="4983163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>
                <a:solidFill>
                  <a:schemeClr val="bg1"/>
                </a:solidFill>
              </a:rPr>
              <a:t>If it is not right…..</a:t>
            </a:r>
          </a:p>
        </p:txBody>
      </p:sp>
      <p:pic>
        <p:nvPicPr>
          <p:cNvPr id="30725" name="Picture 2" descr="http://4c3d.files.wordpress.com/2013/08/excluded_learne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80963"/>
            <a:ext cx="23383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http://www.atitlanblueblog.blindlemons.com/wp-content/uploads/2010/10/PullingTeeth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4159250"/>
            <a:ext cx="32670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new 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603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1835150" y="-26988"/>
            <a:ext cx="3479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>
                <a:solidFill>
                  <a:schemeClr val="bg1"/>
                </a:solidFill>
              </a:rPr>
              <a:t>Final Exams</a:t>
            </a: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0" y="1125538"/>
            <a:ext cx="9032024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</a:rPr>
              <a:t> All GCSEs have a final exam (or 2 or 3)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chemeClr val="bg1"/>
                </a:solidFill>
              </a:rPr>
              <a:t> NOTES – Students need to keep up to date with work, organise their work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                  and keep it (usually in exercise books) so they can revise from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                   these notes. EXERCISE BOOKS NEED TO BE NEAT </a:t>
            </a:r>
            <a:r>
              <a:rPr lang="en-GB" altLang="en-US" sz="2000" dirty="0" smtClean="0">
                <a:solidFill>
                  <a:schemeClr val="bg1"/>
                </a:solidFill>
              </a:rPr>
              <a:t>etc. 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REVISION – Will need to start early – March in Y11 – but will also need to be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                     done for Y10 exams, Y11 mocks. </a:t>
            </a:r>
            <a:r>
              <a:rPr lang="en-GB" altLang="en-US" sz="2000" dirty="0" smtClean="0">
                <a:solidFill>
                  <a:schemeClr val="bg1"/>
                </a:solidFill>
              </a:rPr>
              <a:t> Revision guides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                    WHY ? Because it helps in real exams</a:t>
            </a:r>
            <a:r>
              <a:rPr lang="en-GB" altLang="en-US" sz="2000" dirty="0" smtClean="0">
                <a:solidFill>
                  <a:schemeClr val="bg1"/>
                </a:solidFill>
              </a:rPr>
              <a:t>.  Retrieval practice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EXAM LANGUAGE &amp; QUESTIONS – Increased emphasis on understanding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                                                             what an exam question means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bg1"/>
                </a:solidFill>
              </a:rPr>
              <a:t>EXTENDED WRITING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NEED TO PRACTICE EXAM QUESTIONS / PAPERS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HOMEWORK- NOT GOT ANY ??!!!! REVISE</a:t>
            </a:r>
            <a:endParaRPr lang="en-GB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0062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bg1"/>
                </a:solidFill>
                <a:latin typeface="Comic Sans MS" panose="030F0702030302020204" pitchFamily="66" charset="0"/>
              </a:rPr>
              <a:t>MENTORING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28019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YEAR 10 - For students who may be:</a:t>
            </a:r>
          </a:p>
          <a:p>
            <a:pPr eaLnBrk="1" hangingPunct="1"/>
            <a:endParaRPr lang="en-GB" altLang="en-US" sz="90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 falling short of their target grades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GB" altLang="en-US" sz="2400" smtClean="0">
                <a:solidFill>
                  <a:schemeClr val="bg1"/>
                </a:solidFill>
                <a:latin typeface="Comic Sans MS" panose="030F0702030302020204" pitchFamily="66" charset="0"/>
              </a:rPr>
              <a:t> experiencing difficulties that are leading to underachievement in a number of subjects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GB" altLang="en-US" sz="2000" smtClean="0">
              <a:solidFill>
                <a:schemeClr val="bg1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8313" y="3644900"/>
            <a:ext cx="8001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Comic Sans MS" panose="030F0702030302020204" pitchFamily="66" charset="0"/>
              </a:rPr>
              <a:t>YEAR 11 - For all students</a:t>
            </a:r>
            <a:endParaRPr lang="en-GB" altLang="en-US" sz="2800">
              <a:solidFill>
                <a:schemeClr val="bg1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90513" y="4941888"/>
            <a:ext cx="8385175" cy="15859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mentor will work with the student and parents to make sure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student is working hard, on target and up to date in all subjects.</a:t>
            </a:r>
            <a:r>
              <a:rPr lang="en-GB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The mentor will intervene if the student falls behind and work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students &amp; subject teachers to manage ‘catch-up’.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5867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2286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PARENTS - WHAT YOU CAN DO TO HELP </a:t>
            </a:r>
            <a:r>
              <a:rPr lang="en-GB" altLang="en-US" sz="2400" b="1" i="1">
                <a:solidFill>
                  <a:schemeClr val="bg1"/>
                </a:solidFill>
                <a:latin typeface="Comic Sans MS" panose="030F0702030302020204" pitchFamily="66" charset="0"/>
              </a:rPr>
              <a:t>AND</a:t>
            </a:r>
            <a:r>
              <a:rPr lang="en-GB" altLang="en-US" sz="2400" b="1">
                <a:solidFill>
                  <a:schemeClr val="bg1"/>
                </a:solidFill>
                <a:latin typeface="Comic Sans MS" panose="030F0702030302020204" pitchFamily="66" charset="0"/>
              </a:rPr>
              <a:t> KEEP YOUR SANITY UNTIL GCSEs ARE FINISHED!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403350" y="260350"/>
            <a:ext cx="7416800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</a:rPr>
              <a:t>Everything you need to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</a:rPr>
              <a:t>know about KS4 so that your children can be successful &amp;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</a:rPr>
              <a:t>help you in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</a:rPr>
              <a:t>your old age!</a:t>
            </a:r>
          </a:p>
        </p:txBody>
      </p:sp>
      <p:pic>
        <p:nvPicPr>
          <p:cNvPr id="5123" name="Picture 6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1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879475"/>
            <a:ext cx="9144000" cy="409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“What work do you need to do?”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“Show me the work that you have done….”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Is there somewhere to study?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Xbox &amp; Snapchat are not the same as work.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Contact </a:t>
            </a: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school, in particular your child’s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  Head of Section to check on progress AND   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  attitude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66813" y="-39688"/>
            <a:ext cx="4256087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solidFill>
                  <a:schemeClr val="bg1"/>
                </a:solidFill>
              </a:rPr>
              <a:t>Jobs for Parents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721100" y="2484438"/>
          <a:ext cx="1897063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Clip" r:id="rId3" imgW="1032358" imgH="1145743" progId="MS_ClipArt_Gallery.2">
                  <p:embed/>
                </p:oleObj>
              </mc:Choice>
              <mc:Fallback>
                <p:oleObj name="Clip" r:id="rId3" imgW="1032358" imgH="114574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484438"/>
                        <a:ext cx="1897063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03350" y="5465763"/>
            <a:ext cx="6602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Who thinks they can pull it out of a hat at the last minute.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4200" y="957263"/>
            <a:ext cx="63150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</a:rPr>
              <a:t>‘LASTMINUTE.COM  MAN’ ?</a:t>
            </a:r>
            <a:endParaRPr lang="en-GB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8" name="Picture 16" descr="tate_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1" t="11397" r="31615" b="12794"/>
          <a:stretch>
            <a:fillRect/>
          </a:stretch>
        </p:blipFill>
        <p:spPr bwMode="auto">
          <a:xfrm>
            <a:off x="2940050" y="3792538"/>
            <a:ext cx="252095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1828800" y="1506538"/>
            <a:ext cx="2794000" cy="1687512"/>
          </a:xfrm>
          <a:prstGeom prst="wedgeEllipseCallout">
            <a:avLst>
              <a:gd name="adj1" fmla="val -24657"/>
              <a:gd name="adj2" fmla="val 70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Am I bothered ?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4054475" y="1631950"/>
            <a:ext cx="2794000" cy="1687513"/>
          </a:xfrm>
          <a:prstGeom prst="wedgeEllipseCallout">
            <a:avLst>
              <a:gd name="adj1" fmla="val -24657"/>
              <a:gd name="adj2" fmla="val 70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Am I bothered ?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0" y="938213"/>
            <a:ext cx="2794000" cy="1687512"/>
          </a:xfrm>
          <a:prstGeom prst="wedgeEllipseCallout">
            <a:avLst>
              <a:gd name="adj1" fmla="val 56250"/>
              <a:gd name="adj2" fmla="val 16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Am I bothered ?</a:t>
            </a:r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>
            <a:off x="3724275" y="0"/>
            <a:ext cx="2794000" cy="1687513"/>
          </a:xfrm>
          <a:prstGeom prst="wedgeEllipseCallout">
            <a:avLst>
              <a:gd name="adj1" fmla="val -35398"/>
              <a:gd name="adj2" fmla="val 174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Am I bothered ?</a:t>
            </a: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6350000" y="1928813"/>
            <a:ext cx="2794000" cy="1687512"/>
          </a:xfrm>
          <a:prstGeom prst="wedgeEllipseCallout">
            <a:avLst>
              <a:gd name="adj1" fmla="val -76819"/>
              <a:gd name="adj2" fmla="val 67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Am I bothered ?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6272213" y="0"/>
            <a:ext cx="2794000" cy="1687513"/>
          </a:xfrm>
          <a:prstGeom prst="wedgeEllipseCallout">
            <a:avLst>
              <a:gd name="adj1" fmla="val -24657"/>
              <a:gd name="adj2" fmla="val 700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Am I bothered ?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044700" y="1722438"/>
            <a:ext cx="2794000" cy="1687512"/>
          </a:xfrm>
          <a:prstGeom prst="wedgeEllipseCallout">
            <a:avLst>
              <a:gd name="adj1" fmla="val 9657"/>
              <a:gd name="adj2" fmla="val 785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Am I really bothered ?</a:t>
            </a: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6350000" y="3721100"/>
            <a:ext cx="2794000" cy="1687513"/>
          </a:xfrm>
          <a:prstGeom prst="wedgeEllipseCallout">
            <a:avLst>
              <a:gd name="adj1" fmla="val -68921"/>
              <a:gd name="adj2" fmla="val 41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Tell me, am I bothered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0" y="2659063"/>
            <a:ext cx="2794000" cy="1687512"/>
          </a:xfrm>
          <a:prstGeom prst="wedgeEllipseCallout">
            <a:avLst>
              <a:gd name="adj1" fmla="val 56250"/>
              <a:gd name="adj2" fmla="val 273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Do I look bothered ?</a:t>
            </a:r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23813" y="258763"/>
            <a:ext cx="3798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FFFF"/>
                </a:solidFill>
              </a:rPr>
              <a:t>EXAM WORRIES ?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940425" y="5719763"/>
            <a:ext cx="3203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Even if they say not,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they usually are</a:t>
            </a:r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>
            <a:off x="0" y="4343400"/>
            <a:ext cx="2794000" cy="2514600"/>
          </a:xfrm>
          <a:prstGeom prst="wedgeEllipseCallout">
            <a:avLst>
              <a:gd name="adj1" fmla="val 62954"/>
              <a:gd name="adj2" fmla="val -137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Look at my face; do I look bothered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7" grpId="1" animBg="1"/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6" grpId="0"/>
      <p:bldP spid="440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19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/>
          <a:stretch>
            <a:fillRect/>
          </a:stretch>
        </p:blipFill>
        <p:spPr bwMode="auto">
          <a:xfrm>
            <a:off x="-193675" y="1106488"/>
            <a:ext cx="96408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155700"/>
            <a:ext cx="8266112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2296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800">
                <a:solidFill>
                  <a:schemeClr val="bg1"/>
                </a:solidFill>
                <a:latin typeface="Comic Sans MS" panose="030F0702030302020204" pitchFamily="66" charset="0"/>
              </a:rPr>
              <a:t>“The fight is won or lost far away from witnesses - behind the lines, in the gym, and out there on the road, long before I dance under those lights” </a:t>
            </a:r>
            <a:br>
              <a:rPr lang="en-GB" altLang="en-US" sz="480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GB" altLang="en-US" sz="4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76600" y="5791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76600" y="5715000"/>
            <a:ext cx="5715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800" b="1">
                <a:solidFill>
                  <a:schemeClr val="bg1"/>
                </a:solidFill>
                <a:latin typeface="Comic Sans MS" panose="030F0702030302020204" pitchFamily="66" charset="0"/>
              </a:rPr>
              <a:t>Muhammad Ali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895600" y="-100013"/>
            <a:ext cx="422275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</a:rPr>
              <a:t>KS4 Courses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50825" y="849313"/>
            <a:ext cx="864711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chemeClr val="bg1"/>
                </a:solidFill>
              </a:rPr>
              <a:t>  All students take English Language, English Literature, Maths, Science, ‘ICT’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    AND THREE OPTIONS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chemeClr val="bg1"/>
                </a:solidFill>
              </a:rPr>
              <a:t>  English, Maths and most options are GCSEs and worth one award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chemeClr val="bg1"/>
                </a:solidFill>
              </a:rPr>
              <a:t>  Science: Some students take triple Science (Bi, </a:t>
            </a:r>
            <a:r>
              <a:rPr lang="en-GB" altLang="en-US" sz="2000" dirty="0" err="1">
                <a:solidFill>
                  <a:schemeClr val="bg1"/>
                </a:solidFill>
              </a:rPr>
              <a:t>Ch</a:t>
            </a:r>
            <a:r>
              <a:rPr lang="en-GB" altLang="en-US" sz="2000" dirty="0">
                <a:solidFill>
                  <a:schemeClr val="bg1"/>
                </a:solidFill>
              </a:rPr>
              <a:t>, </a:t>
            </a:r>
            <a:r>
              <a:rPr lang="en-GB" altLang="en-US" sz="2000" dirty="0" err="1">
                <a:solidFill>
                  <a:schemeClr val="bg1"/>
                </a:solidFill>
              </a:rPr>
              <a:t>Phy</a:t>
            </a:r>
            <a:r>
              <a:rPr lang="en-GB" altLang="en-US" sz="2000" dirty="0">
                <a:solidFill>
                  <a:schemeClr val="bg1"/>
                </a:solidFill>
              </a:rPr>
              <a:t>); others take dual award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GB" altLang="en-US" sz="2000" dirty="0">
                <a:solidFill>
                  <a:schemeClr val="bg1"/>
                </a:solidFill>
              </a:rPr>
              <a:t>  ICT, Health &amp; Social Care, </a:t>
            </a:r>
            <a:r>
              <a:rPr lang="en-GB" altLang="en-US" sz="2000" dirty="0" smtClean="0">
                <a:solidFill>
                  <a:schemeClr val="bg1"/>
                </a:solidFill>
              </a:rPr>
              <a:t>Enterprise, </a:t>
            </a:r>
            <a:r>
              <a:rPr lang="en-GB" altLang="en-US" sz="2000" dirty="0">
                <a:solidFill>
                  <a:schemeClr val="bg1"/>
                </a:solidFill>
              </a:rPr>
              <a:t>Performance, </a:t>
            </a:r>
            <a:r>
              <a:rPr lang="en-GB" altLang="en-US" sz="2000" dirty="0" smtClean="0">
                <a:solidFill>
                  <a:schemeClr val="bg1"/>
                </a:solidFill>
              </a:rPr>
              <a:t>Sport…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	are </a:t>
            </a:r>
            <a:r>
              <a:rPr lang="en-GB" altLang="en-US" sz="2000" b="1" u="sng" dirty="0">
                <a:solidFill>
                  <a:schemeClr val="bg1"/>
                </a:solidFill>
              </a:rPr>
              <a:t>vocational</a:t>
            </a:r>
            <a:r>
              <a:rPr lang="en-GB" altLang="en-US" sz="2000" dirty="0">
                <a:solidFill>
                  <a:schemeClr val="bg1"/>
                </a:solidFill>
              </a:rPr>
              <a:t> courses </a:t>
            </a:r>
            <a:r>
              <a:rPr lang="en-GB" altLang="en-US" sz="2000" dirty="0" smtClean="0">
                <a:solidFill>
                  <a:schemeClr val="bg1"/>
                </a:solidFill>
              </a:rPr>
              <a:t>– Technical Awards</a:t>
            </a: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     These are the equivalent of 1 GCSE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22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Careers, PSE are done in addition – for example on Enrichment Days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50825" y="6096000"/>
            <a:ext cx="8464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</a:rPr>
              <a:t>The above are referred to as LEVEL 1 &amp; LEVEL 2 courses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j040392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33375"/>
            <a:ext cx="8964613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4211638" y="4652963"/>
            <a:ext cx="29384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GCSE grades 1 to 4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4602163" y="3716338"/>
            <a:ext cx="33670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GCSE grades 5-9,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BTEC Diplomas; NVQs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5773738" y="2997200"/>
            <a:ext cx="1822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A Levels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 BTEC Level 3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6800850" y="2492375"/>
            <a:ext cx="1300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1692275" y="4565650"/>
            <a:ext cx="1392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Level 1</a:t>
            </a:r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2843213" y="3716338"/>
            <a:ext cx="1392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Level 2</a:t>
            </a: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3995738" y="3068638"/>
            <a:ext cx="1392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Level 3</a:t>
            </a: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5003800" y="2420938"/>
            <a:ext cx="1392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Level 4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1455738" y="296863"/>
            <a:ext cx="4983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u="sng"/>
              <a:t>Qualification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939122" y="116483"/>
            <a:ext cx="84561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u="sng" dirty="0" smtClean="0">
                <a:solidFill>
                  <a:schemeClr val="bg1"/>
                </a:solidFill>
              </a:rPr>
              <a:t>Recent changes </a:t>
            </a:r>
            <a:r>
              <a:rPr lang="en-GB" altLang="en-US" sz="5400" u="sng" dirty="0">
                <a:solidFill>
                  <a:schemeClr val="bg1"/>
                </a:solidFill>
              </a:rPr>
              <a:t>to GCSEs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9163" y="1039813"/>
            <a:ext cx="7974012" cy="584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GCSE courses to be assessed by exams at the end of Y11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More exams at the end of the 2 years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Coursework to be reduced in importance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English – no marks for ‘Speaking &amp; Listening’, no coursework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Maths – more problem solving and worded questions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Exams made more difficult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Exams – more factual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Exam questions - language makes understanding more difficult</a:t>
            </a:r>
          </a:p>
          <a:p>
            <a:pPr marL="342900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Only 60% or so will achieve grade 4 or above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GB" dirty="0">
                <a:solidFill>
                  <a:schemeClr val="bg1"/>
                </a:solidFill>
                <a:latin typeface="Arial" charset="0"/>
              </a:rPr>
              <a:t>                                - more of the marks are for spelling, grammar</a:t>
            </a:r>
          </a:p>
          <a:p>
            <a:pPr eaLnBrk="1" hangingPunct="1">
              <a:defRPr/>
            </a:pPr>
            <a:endParaRPr lang="en-GB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07950" y="1196975"/>
            <a:ext cx="9036050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 </a:t>
            </a:r>
            <a:r>
              <a:rPr lang="en-GB" altLang="en-US" sz="2400" b="1" u="sng">
                <a:solidFill>
                  <a:schemeClr val="bg1"/>
                </a:solidFill>
              </a:rPr>
              <a:t>GCSEs</a:t>
            </a:r>
            <a:r>
              <a:rPr lang="en-GB" altLang="en-US" sz="1800">
                <a:solidFill>
                  <a:schemeClr val="bg1"/>
                </a:solidFill>
              </a:rPr>
              <a:t>	- Grades are from 1 to 9, with 9 being the highest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This is a change from grades G to A*, with the idea from Government that students should achieve more.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GB" altLang="en-US" sz="1800" b="1" u="sng">
                <a:solidFill>
                  <a:schemeClr val="bg1"/>
                </a:solidFill>
              </a:rPr>
              <a:t>BTEC &amp; Technical Award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Grades are Distinction*, Distinction (equivalent to a Grade 7), Merit, Pass (equivalent to a Grade 4), then Level 1 Pass</a:t>
            </a:r>
          </a:p>
          <a:p>
            <a:pPr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endParaRPr lang="en-GB" altLang="en-US" sz="1800">
              <a:solidFill>
                <a:schemeClr val="bg1"/>
              </a:solidFill>
            </a:endParaRPr>
          </a:p>
        </p:txBody>
      </p:sp>
      <p:pic>
        <p:nvPicPr>
          <p:cNvPr id="13315" name="Picture 5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39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916238" y="44450"/>
            <a:ext cx="2432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5400" u="sng">
                <a:solidFill>
                  <a:schemeClr val="bg1"/>
                </a:solidFill>
              </a:rPr>
              <a:t>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en-GB" altLang="en-US" b="1" u="sng" dirty="0" smtClean="0">
                <a:solidFill>
                  <a:schemeClr val="bg1"/>
                </a:solidFill>
              </a:rPr>
              <a:t>College courses </a:t>
            </a:r>
            <a:r>
              <a:rPr lang="en-GB" altLang="en-US" b="1" u="sng" dirty="0" smtClean="0">
                <a:solidFill>
                  <a:schemeClr val="bg1"/>
                </a:solidFill>
              </a:rPr>
              <a:t>2020</a:t>
            </a:r>
            <a:endParaRPr lang="en-GB" altLang="en-US" b="1" u="sng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5175"/>
            <a:ext cx="9144000" cy="60928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en-GB" dirty="0" smtClean="0">
                <a:solidFill>
                  <a:schemeClr val="bg1"/>
                </a:solidFill>
              </a:rPr>
              <a:t>96% attendance</a:t>
            </a:r>
          </a:p>
          <a:p>
            <a:pPr>
              <a:lnSpc>
                <a:spcPct val="160000"/>
              </a:lnSpc>
              <a:defRPr/>
            </a:pPr>
            <a:r>
              <a:rPr lang="en-GB" dirty="0" smtClean="0">
                <a:solidFill>
                  <a:schemeClr val="bg1"/>
                </a:solidFill>
              </a:rPr>
              <a:t>‘</a:t>
            </a:r>
            <a:r>
              <a:rPr lang="en-GB" dirty="0">
                <a:solidFill>
                  <a:schemeClr val="bg1"/>
                </a:solidFill>
              </a:rPr>
              <a:t>every hour of classroom tuition is matched with an hour of personal </a:t>
            </a:r>
            <a:r>
              <a:rPr lang="en-GB" dirty="0" smtClean="0">
                <a:solidFill>
                  <a:schemeClr val="bg1"/>
                </a:solidFill>
              </a:rPr>
              <a:t>study’</a:t>
            </a:r>
          </a:p>
          <a:p>
            <a:pPr>
              <a:lnSpc>
                <a:spcPct val="160000"/>
              </a:lnSpc>
              <a:defRPr/>
            </a:pPr>
            <a:r>
              <a:rPr lang="en-GB" b="1" u="sng" dirty="0" smtClean="0">
                <a:solidFill>
                  <a:schemeClr val="bg1"/>
                </a:solidFill>
              </a:rPr>
              <a:t>A Levels: </a:t>
            </a:r>
            <a:r>
              <a:rPr lang="en-GB" dirty="0" smtClean="0">
                <a:solidFill>
                  <a:schemeClr val="bg1"/>
                </a:solidFill>
              </a:rPr>
              <a:t>at </a:t>
            </a:r>
            <a:r>
              <a:rPr lang="en-GB" dirty="0">
                <a:solidFill>
                  <a:schemeClr val="bg1"/>
                </a:solidFill>
              </a:rPr>
              <a:t>least grade 5</a:t>
            </a:r>
            <a:r>
              <a:rPr lang="en-GB" dirty="0" smtClean="0">
                <a:solidFill>
                  <a:schemeClr val="bg1"/>
                </a:solidFill>
              </a:rPr>
              <a:t> in </a:t>
            </a:r>
            <a:r>
              <a:rPr lang="en-GB" b="1" u="sng" dirty="0">
                <a:solidFill>
                  <a:schemeClr val="bg1"/>
                </a:solidFill>
              </a:rPr>
              <a:t>five</a:t>
            </a:r>
            <a:r>
              <a:rPr lang="en-GB" dirty="0">
                <a:solidFill>
                  <a:schemeClr val="bg1"/>
                </a:solidFill>
              </a:rPr>
              <a:t> separate National Curriculum </a:t>
            </a:r>
            <a:r>
              <a:rPr lang="en-GB" dirty="0" smtClean="0">
                <a:solidFill>
                  <a:schemeClr val="bg1"/>
                </a:solidFill>
              </a:rPr>
              <a:t>subjects at </a:t>
            </a:r>
            <a:r>
              <a:rPr lang="en-GB" dirty="0">
                <a:solidFill>
                  <a:schemeClr val="bg1"/>
                </a:solidFill>
              </a:rPr>
              <a:t>GCSE </a:t>
            </a:r>
            <a:r>
              <a:rPr lang="en-GB" dirty="0" smtClean="0">
                <a:solidFill>
                  <a:schemeClr val="bg1"/>
                </a:solidFill>
              </a:rPr>
              <a:t>level, INCLUDING English &amp; Maths (Cardinal Newman tends to look at GCSEs first)</a:t>
            </a:r>
          </a:p>
          <a:p>
            <a:pPr>
              <a:lnSpc>
                <a:spcPct val="160000"/>
              </a:lnSpc>
              <a:defRPr/>
            </a:pPr>
            <a:r>
              <a:rPr lang="en-GB" b="1" u="sng" dirty="0" smtClean="0">
                <a:solidFill>
                  <a:schemeClr val="bg1"/>
                </a:solidFill>
              </a:rPr>
              <a:t>Level 3 Vocational: </a:t>
            </a:r>
            <a:r>
              <a:rPr lang="en-GB" dirty="0" smtClean="0">
                <a:solidFill>
                  <a:schemeClr val="bg1"/>
                </a:solidFill>
              </a:rPr>
              <a:t>5 X GRADE 4s at GCSE including </a:t>
            </a:r>
            <a:r>
              <a:rPr lang="en-GB" dirty="0" err="1" smtClean="0">
                <a:solidFill>
                  <a:schemeClr val="bg1"/>
                </a:solidFill>
              </a:rPr>
              <a:t>Eng</a:t>
            </a:r>
            <a:r>
              <a:rPr lang="en-GB" dirty="0" smtClean="0">
                <a:solidFill>
                  <a:schemeClr val="bg1"/>
                </a:solidFill>
              </a:rPr>
              <a:t> &amp; Maths </a:t>
            </a:r>
          </a:p>
          <a:p>
            <a:pPr>
              <a:lnSpc>
                <a:spcPct val="160000"/>
              </a:lnSpc>
              <a:defRPr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Apprenticeship (Level 2): 5 x grade 4s, including  E &amp; M</a:t>
            </a:r>
          </a:p>
          <a:p>
            <a:pPr marL="0" indent="0" algn="ctr">
              <a:buFontTx/>
              <a:buNone/>
              <a:defRPr/>
            </a:pPr>
            <a:r>
              <a:rPr lang="en-GB" dirty="0" smtClean="0">
                <a:solidFill>
                  <a:srgbClr val="FFFF00"/>
                </a:solidFill>
              </a:rPr>
              <a:t>If you do not get a 4 in </a:t>
            </a:r>
            <a:r>
              <a:rPr lang="en-GB" dirty="0" err="1">
                <a:solidFill>
                  <a:srgbClr val="FFFF00"/>
                </a:solidFill>
              </a:rPr>
              <a:t>E</a:t>
            </a:r>
            <a:r>
              <a:rPr lang="en-GB" dirty="0" err="1" smtClean="0">
                <a:solidFill>
                  <a:srgbClr val="FFFF00"/>
                </a:solidFill>
              </a:rPr>
              <a:t>n</a:t>
            </a:r>
            <a:r>
              <a:rPr lang="en-GB" dirty="0" smtClean="0">
                <a:solidFill>
                  <a:srgbClr val="FFFF00"/>
                </a:solidFill>
              </a:rPr>
              <a:t> &amp; Ma -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5288" y="1068388"/>
            <a:ext cx="34448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eaLnBrk="1" hangingPunct="1">
              <a:lnSpc>
                <a:spcPct val="140000"/>
              </a:lnSpc>
              <a:spcBef>
                <a:spcPct val="0"/>
              </a:spcBef>
            </a:pPr>
            <a:r>
              <a:rPr lang="en-GB" altLang="en-US" sz="2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387" name="Picture 5" descr="new 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4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2246313" y="2708275"/>
            <a:ext cx="503078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</a:rPr>
              <a:t>The Challenge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</a:rPr>
              <a:t>and our support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393825"/>
            <a:ext cx="9144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A8486"/>
            </a:gs>
            <a:gs pos="50000">
              <a:srgbClr val="9ABEC1"/>
            </a:gs>
            <a:gs pos="100000">
              <a:srgbClr val="B8E3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27088" y="44450"/>
            <a:ext cx="52276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 b="1"/>
              <a:t>MEMORISING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1331913" y="1557338"/>
            <a:ext cx="0" cy="4824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331913" y="638175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1" name="Freeform 7"/>
          <p:cNvSpPr>
            <a:spLocks/>
          </p:cNvSpPr>
          <p:nvPr/>
        </p:nvSpPr>
        <p:spPr bwMode="auto">
          <a:xfrm>
            <a:off x="1331913" y="1544638"/>
            <a:ext cx="6624637" cy="4381500"/>
          </a:xfrm>
          <a:custGeom>
            <a:avLst/>
            <a:gdLst>
              <a:gd name="T0" fmla="*/ 0 w 4173"/>
              <a:gd name="T1" fmla="*/ 2147483646 h 2760"/>
              <a:gd name="T2" fmla="*/ 2147483646 w 4173"/>
              <a:gd name="T3" fmla="*/ 2147483646 h 2760"/>
              <a:gd name="T4" fmla="*/ 2147483646 w 4173"/>
              <a:gd name="T5" fmla="*/ 2147483646 h 2760"/>
              <a:gd name="T6" fmla="*/ 2147483646 w 4173"/>
              <a:gd name="T7" fmla="*/ 2147483646 h 2760"/>
              <a:gd name="T8" fmla="*/ 2147483646 w 4173"/>
              <a:gd name="T9" fmla="*/ 2147483646 h 2760"/>
              <a:gd name="T10" fmla="*/ 2147483646 w 4173"/>
              <a:gd name="T11" fmla="*/ 2147483646 h 2760"/>
              <a:gd name="T12" fmla="*/ 2147483646 w 4173"/>
              <a:gd name="T13" fmla="*/ 2147483646 h 27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73" h="2760">
                <a:moveTo>
                  <a:pt x="0" y="597"/>
                </a:moveTo>
                <a:cubicBezTo>
                  <a:pt x="41" y="578"/>
                  <a:pt x="83" y="560"/>
                  <a:pt x="136" y="507"/>
                </a:cubicBezTo>
                <a:cubicBezTo>
                  <a:pt x="189" y="454"/>
                  <a:pt x="241" y="310"/>
                  <a:pt x="317" y="280"/>
                </a:cubicBezTo>
                <a:cubicBezTo>
                  <a:pt x="393" y="250"/>
                  <a:pt x="378" y="0"/>
                  <a:pt x="590" y="325"/>
                </a:cubicBezTo>
                <a:cubicBezTo>
                  <a:pt x="802" y="650"/>
                  <a:pt x="1217" y="1837"/>
                  <a:pt x="1587" y="2230"/>
                </a:cubicBezTo>
                <a:cubicBezTo>
                  <a:pt x="1957" y="2623"/>
                  <a:pt x="2381" y="2608"/>
                  <a:pt x="2812" y="2684"/>
                </a:cubicBezTo>
                <a:cubicBezTo>
                  <a:pt x="3243" y="2760"/>
                  <a:pt x="3946" y="2684"/>
                  <a:pt x="4173" y="26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2" name="Freeform 8"/>
          <p:cNvSpPr>
            <a:spLocks/>
          </p:cNvSpPr>
          <p:nvPr/>
        </p:nvSpPr>
        <p:spPr bwMode="auto">
          <a:xfrm>
            <a:off x="2195513" y="1760538"/>
            <a:ext cx="6073775" cy="1776412"/>
          </a:xfrm>
          <a:custGeom>
            <a:avLst/>
            <a:gdLst>
              <a:gd name="T0" fmla="*/ 0 w 3826"/>
              <a:gd name="T1" fmla="*/ 2147483646 h 1119"/>
              <a:gd name="T2" fmla="*/ 2147483646 w 3826"/>
              <a:gd name="T3" fmla="*/ 2147483646 h 1119"/>
              <a:gd name="T4" fmla="*/ 2147483646 w 3826"/>
              <a:gd name="T5" fmla="*/ 2147483646 h 1119"/>
              <a:gd name="T6" fmla="*/ 2147483646 w 3826"/>
              <a:gd name="T7" fmla="*/ 2147483646 h 1119"/>
              <a:gd name="T8" fmla="*/ 2147483646 w 3826"/>
              <a:gd name="T9" fmla="*/ 2147483646 h 1119"/>
              <a:gd name="T10" fmla="*/ 2147483646 w 3826"/>
              <a:gd name="T11" fmla="*/ 2147483646 h 1119"/>
              <a:gd name="T12" fmla="*/ 2147483646 w 3826"/>
              <a:gd name="T13" fmla="*/ 2147483646 h 1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26" h="1119">
                <a:moveTo>
                  <a:pt x="0" y="98"/>
                </a:moveTo>
                <a:cubicBezTo>
                  <a:pt x="87" y="53"/>
                  <a:pt x="174" y="8"/>
                  <a:pt x="272" y="8"/>
                </a:cubicBezTo>
                <a:cubicBezTo>
                  <a:pt x="370" y="8"/>
                  <a:pt x="431" y="0"/>
                  <a:pt x="590" y="98"/>
                </a:cubicBezTo>
                <a:cubicBezTo>
                  <a:pt x="749" y="196"/>
                  <a:pt x="953" y="453"/>
                  <a:pt x="1225" y="597"/>
                </a:cubicBezTo>
                <a:cubicBezTo>
                  <a:pt x="1497" y="741"/>
                  <a:pt x="1830" y="877"/>
                  <a:pt x="2223" y="960"/>
                </a:cubicBezTo>
                <a:cubicBezTo>
                  <a:pt x="2616" y="1043"/>
                  <a:pt x="3342" y="1073"/>
                  <a:pt x="3584" y="1096"/>
                </a:cubicBezTo>
                <a:cubicBezTo>
                  <a:pt x="3826" y="1119"/>
                  <a:pt x="3750" y="1107"/>
                  <a:pt x="3674" y="10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3" name="Freeform 9"/>
          <p:cNvSpPr>
            <a:spLocks/>
          </p:cNvSpPr>
          <p:nvPr/>
        </p:nvSpPr>
        <p:spPr bwMode="auto">
          <a:xfrm>
            <a:off x="3348038" y="1749425"/>
            <a:ext cx="4895850" cy="671513"/>
          </a:xfrm>
          <a:custGeom>
            <a:avLst/>
            <a:gdLst>
              <a:gd name="T0" fmla="*/ 0 w 3084"/>
              <a:gd name="T1" fmla="*/ 2147483646 h 423"/>
              <a:gd name="T2" fmla="*/ 2147483646 w 3084"/>
              <a:gd name="T3" fmla="*/ 2147483646 h 423"/>
              <a:gd name="T4" fmla="*/ 2147483646 w 3084"/>
              <a:gd name="T5" fmla="*/ 2147483646 h 423"/>
              <a:gd name="T6" fmla="*/ 2147483646 w 3084"/>
              <a:gd name="T7" fmla="*/ 2147483646 h 423"/>
              <a:gd name="T8" fmla="*/ 2147483646 w 3084"/>
              <a:gd name="T9" fmla="*/ 2147483646 h 423"/>
              <a:gd name="T10" fmla="*/ 2147483646 w 3084"/>
              <a:gd name="T11" fmla="*/ 2147483646 h 423"/>
              <a:gd name="T12" fmla="*/ 2147483646 w 3084"/>
              <a:gd name="T13" fmla="*/ 2147483646 h 4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84" h="423">
                <a:moveTo>
                  <a:pt x="0" y="196"/>
                </a:moveTo>
                <a:cubicBezTo>
                  <a:pt x="64" y="143"/>
                  <a:pt x="128" y="90"/>
                  <a:pt x="181" y="60"/>
                </a:cubicBezTo>
                <a:cubicBezTo>
                  <a:pt x="234" y="30"/>
                  <a:pt x="226" y="0"/>
                  <a:pt x="317" y="15"/>
                </a:cubicBezTo>
                <a:cubicBezTo>
                  <a:pt x="408" y="30"/>
                  <a:pt x="529" y="98"/>
                  <a:pt x="726" y="151"/>
                </a:cubicBezTo>
                <a:cubicBezTo>
                  <a:pt x="923" y="204"/>
                  <a:pt x="1248" y="294"/>
                  <a:pt x="1497" y="332"/>
                </a:cubicBezTo>
                <a:cubicBezTo>
                  <a:pt x="1746" y="370"/>
                  <a:pt x="1959" y="363"/>
                  <a:pt x="2223" y="378"/>
                </a:cubicBezTo>
                <a:cubicBezTo>
                  <a:pt x="2487" y="393"/>
                  <a:pt x="2785" y="408"/>
                  <a:pt x="3084" y="4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4" name="Freeform 10"/>
          <p:cNvSpPr>
            <a:spLocks/>
          </p:cNvSpPr>
          <p:nvPr/>
        </p:nvSpPr>
        <p:spPr bwMode="auto">
          <a:xfrm>
            <a:off x="6516688" y="1976438"/>
            <a:ext cx="1655762" cy="373062"/>
          </a:xfrm>
          <a:custGeom>
            <a:avLst/>
            <a:gdLst>
              <a:gd name="T0" fmla="*/ 0 w 1043"/>
              <a:gd name="T1" fmla="*/ 2147483646 h 235"/>
              <a:gd name="T2" fmla="*/ 2147483646 w 1043"/>
              <a:gd name="T3" fmla="*/ 2147483646 h 235"/>
              <a:gd name="T4" fmla="*/ 2147483646 w 1043"/>
              <a:gd name="T5" fmla="*/ 2147483646 h 235"/>
              <a:gd name="T6" fmla="*/ 2147483646 w 1043"/>
              <a:gd name="T7" fmla="*/ 2147483646 h 235"/>
              <a:gd name="T8" fmla="*/ 2147483646 w 1043"/>
              <a:gd name="T9" fmla="*/ 2147483646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43" h="235">
                <a:moveTo>
                  <a:pt x="0" y="235"/>
                </a:moveTo>
                <a:cubicBezTo>
                  <a:pt x="68" y="186"/>
                  <a:pt x="136" y="137"/>
                  <a:pt x="181" y="99"/>
                </a:cubicBezTo>
                <a:cubicBezTo>
                  <a:pt x="226" y="61"/>
                  <a:pt x="212" y="16"/>
                  <a:pt x="272" y="8"/>
                </a:cubicBezTo>
                <a:cubicBezTo>
                  <a:pt x="332" y="0"/>
                  <a:pt x="416" y="46"/>
                  <a:pt x="544" y="53"/>
                </a:cubicBezTo>
                <a:cubicBezTo>
                  <a:pt x="672" y="60"/>
                  <a:pt x="960" y="53"/>
                  <a:pt x="1043" y="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8008938" y="6256338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TIME</a:t>
            </a:r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1795463" y="64008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 hour</a:t>
            </a:r>
          </a:p>
        </p:txBody>
      </p:sp>
      <p:sp>
        <p:nvSpPr>
          <p:cNvPr id="19467" name="Text Box 13"/>
          <p:cNvSpPr txBox="1">
            <a:spLocks noChangeArrowheads="1"/>
          </p:cNvSpPr>
          <p:nvPr/>
        </p:nvSpPr>
        <p:spPr bwMode="auto">
          <a:xfrm>
            <a:off x="3327400" y="6400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 day</a:t>
            </a:r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5775325" y="63817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1 week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11188" y="55165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20%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611188" y="20605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80%</a:t>
            </a:r>
          </a:p>
        </p:txBody>
      </p:sp>
      <p:sp>
        <p:nvSpPr>
          <p:cNvPr id="19471" name="Text Box 17"/>
          <p:cNvSpPr txBox="1">
            <a:spLocks noChangeArrowheads="1"/>
          </p:cNvSpPr>
          <p:nvPr/>
        </p:nvSpPr>
        <p:spPr bwMode="auto">
          <a:xfrm>
            <a:off x="611188" y="4292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40%</a:t>
            </a: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611188" y="32131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60%</a:t>
            </a:r>
          </a:p>
        </p:txBody>
      </p:sp>
      <p:sp>
        <p:nvSpPr>
          <p:cNvPr id="19473" name="Text Box 3"/>
          <p:cNvSpPr txBox="1">
            <a:spLocks noChangeArrowheads="1"/>
          </p:cNvSpPr>
          <p:nvPr/>
        </p:nvSpPr>
        <p:spPr bwMode="auto">
          <a:xfrm>
            <a:off x="3041650" y="1223963"/>
            <a:ext cx="54673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You forget 80% of what you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1021</Words>
  <Application>Microsoft Office PowerPoint</Application>
  <PresentationFormat>On-screen Show (4:3)</PresentationFormat>
  <Paragraphs>184</Paragraphs>
  <Slides>25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Comic Sans MS</vt:lpstr>
      <vt:lpstr>Wingdings</vt:lpstr>
      <vt:lpstr>Default Design</vt:lpstr>
      <vt:lpstr>Chart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College courses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Walton-le-Dale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</dc:creator>
  <cp:lastModifiedBy>J Harris</cp:lastModifiedBy>
  <cp:revision>71</cp:revision>
  <dcterms:created xsi:type="dcterms:W3CDTF">2005-10-10T12:50:08Z</dcterms:created>
  <dcterms:modified xsi:type="dcterms:W3CDTF">2019-09-30T12:44:32Z</dcterms:modified>
</cp:coreProperties>
</file>