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9" r:id="rId4"/>
    <p:sldId id="288" r:id="rId5"/>
    <p:sldId id="260" r:id="rId6"/>
    <p:sldId id="284" r:id="rId7"/>
    <p:sldId id="285" r:id="rId8"/>
    <p:sldId id="286" r:id="rId9"/>
    <p:sldId id="277" r:id="rId10"/>
    <p:sldId id="278" r:id="rId11"/>
    <p:sldId id="279" r:id="rId12"/>
    <p:sldId id="280" r:id="rId13"/>
    <p:sldId id="281" r:id="rId14"/>
    <p:sldId id="283" r:id="rId15"/>
    <p:sldId id="263" r:id="rId16"/>
    <p:sldId id="266" r:id="rId17"/>
    <p:sldId id="262" r:id="rId18"/>
    <p:sldId id="264" r:id="rId19"/>
    <p:sldId id="261" r:id="rId20"/>
    <p:sldId id="272" r:id="rId21"/>
    <p:sldId id="267" r:id="rId22"/>
    <p:sldId id="265" r:id="rId23"/>
    <p:sldId id="268" r:id="rId24"/>
    <p:sldId id="269" r:id="rId25"/>
    <p:sldId id="273" r:id="rId26"/>
    <p:sldId id="274" r:id="rId27"/>
    <p:sldId id="270" r:id="rId28"/>
    <p:sldId id="271"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A09468-0810-432B-B735-5761BFF7DE75}"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351953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09468-0810-432B-B735-5761BFF7DE75}"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139908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09468-0810-432B-B735-5761BFF7DE75}"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376651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A09468-0810-432B-B735-5761BFF7DE75}"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2742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09468-0810-432B-B735-5761BFF7DE75}" type="datetimeFigureOut">
              <a:rPr lang="en-GB" smtClean="0"/>
              <a:t>30/09/2022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340402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A09468-0810-432B-B735-5761BFF7DE75}" type="datetimeFigureOut">
              <a:rPr lang="en-GB" smtClean="0"/>
              <a:t>30/09/2022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305442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A09468-0810-432B-B735-5761BFF7DE75}" type="datetimeFigureOut">
              <a:rPr lang="en-GB" smtClean="0"/>
              <a:t>30/09/2022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32972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A09468-0810-432B-B735-5761BFF7DE75}" type="datetimeFigureOut">
              <a:rPr lang="en-GB" smtClean="0"/>
              <a:t>30/09/2022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125902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09468-0810-432B-B735-5761BFF7DE75}" type="datetimeFigureOut">
              <a:rPr lang="en-GB" smtClean="0"/>
              <a:t>30/09/2022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88616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09468-0810-432B-B735-5761BFF7DE75}" type="datetimeFigureOut">
              <a:rPr lang="en-GB" smtClean="0"/>
              <a:t>30/09/2022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219514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09468-0810-432B-B735-5761BFF7DE75}" type="datetimeFigureOut">
              <a:rPr lang="en-GB" smtClean="0"/>
              <a:t>30/09/2022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5E578-110B-4393-93BB-1AD58276B9ED}" type="slidenum">
              <a:rPr lang="en-GB" smtClean="0"/>
              <a:t>‹#›</a:t>
            </a:fld>
            <a:endParaRPr lang="en-GB"/>
          </a:p>
        </p:txBody>
      </p:sp>
    </p:spTree>
    <p:extLst>
      <p:ext uri="{BB962C8B-B14F-4D97-AF65-F5344CB8AC3E}">
        <p14:creationId xmlns:p14="http://schemas.microsoft.com/office/powerpoint/2010/main" val="28642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09468-0810-432B-B735-5761BFF7DE75}" type="datetimeFigureOut">
              <a:rPr lang="en-GB" smtClean="0"/>
              <a:t>30/09/2022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5E578-110B-4393-93BB-1AD58276B9ED}" type="slidenum">
              <a:rPr lang="en-GB" smtClean="0"/>
              <a:t>‹#›</a:t>
            </a:fld>
            <a:endParaRPr lang="en-GB"/>
          </a:p>
        </p:txBody>
      </p:sp>
    </p:spTree>
    <p:extLst>
      <p:ext uri="{BB962C8B-B14F-4D97-AF65-F5344CB8AC3E}">
        <p14:creationId xmlns:p14="http://schemas.microsoft.com/office/powerpoint/2010/main" val="1841133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fif"/><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 Id="rId5" Type="http://schemas.openxmlformats.org/officeDocument/2006/relationships/image" Target="../media/image14.jfif"/><Relationship Id="rId4" Type="http://schemas.openxmlformats.org/officeDocument/2006/relationships/image" Target="../media/image13.jfif"/></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fif"/><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publications/pe-and-sport-premium-conditions-of-grant-2021-to-2022/pe-and-sport-premium-conditions-of-grant-2021-to-2022-maintained-school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Lead Inclusion School Role</a:t>
            </a:r>
            <a:br>
              <a:rPr lang="en-GB" dirty="0" smtClean="0"/>
            </a:br>
            <a:r>
              <a:rPr lang="en-GB" dirty="0" smtClean="0"/>
              <a:t>and PE overview, 2021- 2022 </a:t>
            </a:r>
            <a:endParaRPr lang="en-GB" dirty="0"/>
          </a:p>
        </p:txBody>
      </p:sp>
      <p:sp>
        <p:nvSpPr>
          <p:cNvPr id="3" name="Subtitle 2"/>
          <p:cNvSpPr>
            <a:spLocks noGrp="1"/>
          </p:cNvSpPr>
          <p:nvPr>
            <p:ph type="subTitle" idx="1"/>
          </p:nvPr>
        </p:nvSpPr>
        <p:spPr/>
        <p:txBody>
          <a:bodyPr/>
          <a:lstStyle/>
          <a:p>
            <a:r>
              <a:rPr lang="en-GB" dirty="0" smtClean="0"/>
              <a:t>Peter Clayton</a:t>
            </a:r>
          </a:p>
          <a:p>
            <a:r>
              <a:rPr lang="en-GB" dirty="0" smtClean="0"/>
              <a:t>Warmley Park School </a:t>
            </a:r>
            <a:r>
              <a:rPr lang="en-GB" smtClean="0"/>
              <a:t>and College</a:t>
            </a:r>
            <a:endParaRPr lang="en-GB" dirty="0"/>
          </a:p>
        </p:txBody>
      </p:sp>
    </p:spTree>
    <p:extLst>
      <p:ext uri="{BB962C8B-B14F-4D97-AF65-F5344CB8AC3E}">
        <p14:creationId xmlns:p14="http://schemas.microsoft.com/office/powerpoint/2010/main" val="1120107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949869"/>
          </a:xfrm>
        </p:spPr>
        <p:txBody>
          <a:bodyPr>
            <a:normAutofit fontScale="90000"/>
          </a:bodyPr>
          <a:lstStyle/>
          <a:p>
            <a:pPr lvl="0" algn="ctr" eaLnBrk="0" fontAlgn="base" hangingPunct="0">
              <a:lnSpc>
                <a:spcPct val="100000"/>
              </a:lnSpc>
              <a:spcAft>
                <a:spcPct val="0"/>
              </a:spcAft>
            </a:pPr>
            <a:r>
              <a:rPr lang="en-GB" altLang="en-US" sz="2000" u="sng" dirty="0">
                <a:solidFill>
                  <a:prstClr val="black"/>
                </a:solidFill>
                <a:latin typeface="+mn-lt"/>
                <a:ea typeface="Calibri" panose="020F0502020204030204" pitchFamily="34" charset="0"/>
                <a:cs typeface="Times New Roman" panose="02020603050405020304" pitchFamily="18" charset="0"/>
              </a:rPr>
              <a:t>Warmley Park School PE Festivals/Events and Competitions.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(Includes</a:t>
            </a:r>
            <a:r>
              <a:rPr lang="en-GB" altLang="en-US" sz="2000" u="sng" dirty="0">
                <a:solidFill>
                  <a:prstClr val="black"/>
                </a:solidFill>
                <a:latin typeface="+mn-lt"/>
                <a:ea typeface="Calibri" panose="020F0502020204030204" pitchFamily="34" charset="0"/>
                <a:cs typeface="Times New Roman" panose="02020603050405020304" pitchFamily="18" charset="0"/>
              </a:rPr>
              <a:t>: Intra class, inter school,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county, regional) sheet 2  </a:t>
            </a:r>
            <a:r>
              <a:rPr lang="en-GB" altLang="en-US" sz="2000" dirty="0">
                <a:solidFill>
                  <a:prstClr val="black"/>
                </a:solidFill>
                <a:latin typeface="+mn-lt"/>
                <a:ea typeface="+mn-ea"/>
                <a:cs typeface="+mn-cs"/>
              </a:rPr>
              <a:t/>
            </a:r>
            <a:br>
              <a:rPr lang="en-GB" altLang="en-US" sz="2000" dirty="0">
                <a:solidFill>
                  <a:prstClr val="black"/>
                </a:solidFill>
                <a:latin typeface="+mn-lt"/>
                <a:ea typeface="+mn-ea"/>
                <a:cs typeface="+mn-cs"/>
              </a:rPr>
            </a:br>
            <a:endParaRPr lang="en-GB"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19742634"/>
              </p:ext>
            </p:extLst>
          </p:nvPr>
        </p:nvGraphicFramePr>
        <p:xfrm>
          <a:off x="934720" y="1158241"/>
          <a:ext cx="10419081" cy="5341255"/>
        </p:xfrm>
        <a:graphic>
          <a:graphicData uri="http://schemas.openxmlformats.org/drawingml/2006/table">
            <a:tbl>
              <a:tblPr firstRow="1" bandRow="1">
                <a:tableStyleId>{5C22544A-7EE6-4342-B048-85BDC9FD1C3A}</a:tableStyleId>
              </a:tblPr>
              <a:tblGrid>
                <a:gridCol w="1965234">
                  <a:extLst>
                    <a:ext uri="{9D8B030D-6E8A-4147-A177-3AD203B41FA5}">
                      <a16:colId xmlns:a16="http://schemas.microsoft.com/office/drawing/2014/main" val="2760169087"/>
                    </a:ext>
                  </a:extLst>
                </a:gridCol>
                <a:gridCol w="4980820">
                  <a:extLst>
                    <a:ext uri="{9D8B030D-6E8A-4147-A177-3AD203B41FA5}">
                      <a16:colId xmlns:a16="http://schemas.microsoft.com/office/drawing/2014/main" val="149536011"/>
                    </a:ext>
                  </a:extLst>
                </a:gridCol>
                <a:gridCol w="3473027">
                  <a:extLst>
                    <a:ext uri="{9D8B030D-6E8A-4147-A177-3AD203B41FA5}">
                      <a16:colId xmlns:a16="http://schemas.microsoft.com/office/drawing/2014/main" val="1110559524"/>
                    </a:ext>
                  </a:extLst>
                </a:gridCol>
              </a:tblGrid>
              <a:tr h="885371">
                <a:tc>
                  <a:txBody>
                    <a:bodyPr/>
                    <a:lstStyle/>
                    <a:p>
                      <a:r>
                        <a:rPr lang="en-GB" dirty="0" smtClean="0"/>
                        <a:t>Date</a:t>
                      </a:r>
                      <a:endParaRPr lang="en-GB" dirty="0"/>
                    </a:p>
                  </a:txBody>
                  <a:tcPr/>
                </a:tc>
                <a:tc>
                  <a:txBody>
                    <a:bodyPr/>
                    <a:lstStyle/>
                    <a:p>
                      <a:r>
                        <a:rPr lang="en-GB" dirty="0" smtClean="0"/>
                        <a:t>Event Description</a:t>
                      </a:r>
                      <a:endParaRPr lang="en-GB" dirty="0"/>
                    </a:p>
                  </a:txBody>
                  <a:tcPr/>
                </a:tc>
                <a:tc>
                  <a:txBody>
                    <a:bodyPr/>
                    <a:lstStyle/>
                    <a:p>
                      <a:r>
                        <a:rPr lang="en-GB" dirty="0" smtClean="0"/>
                        <a:t>Student information</a:t>
                      </a:r>
                      <a:endParaRPr lang="en-GB" dirty="0"/>
                    </a:p>
                  </a:txBody>
                  <a:tcPr/>
                </a:tc>
                <a:extLst>
                  <a:ext uri="{0D108BD9-81ED-4DB2-BD59-A6C34878D82A}">
                    <a16:rowId xmlns:a16="http://schemas.microsoft.com/office/drawing/2014/main" val="212365970"/>
                  </a:ext>
                </a:extLst>
              </a:tr>
              <a:tr h="885371">
                <a:tc>
                  <a:txBody>
                    <a:bodyPr/>
                    <a:lstStyle/>
                    <a:p>
                      <a:r>
                        <a:rPr lang="en-GB" dirty="0" smtClean="0"/>
                        <a:t>Fri 10</a:t>
                      </a:r>
                      <a:r>
                        <a:rPr lang="en-GB" baseline="30000" dirty="0" smtClean="0"/>
                        <a:t>th</a:t>
                      </a:r>
                      <a:r>
                        <a:rPr lang="en-GB" dirty="0" smtClean="0"/>
                        <a:t> Dec 2021</a:t>
                      </a:r>
                      <a:endParaRPr lang="en-GB" dirty="0"/>
                    </a:p>
                  </a:txBody>
                  <a:tcPr/>
                </a:tc>
                <a:tc>
                  <a:txBody>
                    <a:bodyPr/>
                    <a:lstStyle/>
                    <a:p>
                      <a:r>
                        <a:rPr lang="en-GB" dirty="0" smtClean="0"/>
                        <a:t>Dance Festival Online, Bristol Bears</a:t>
                      </a:r>
                      <a:endParaRPr lang="en-GB" dirty="0"/>
                    </a:p>
                  </a:txBody>
                  <a:tcPr/>
                </a:tc>
                <a:tc>
                  <a:txBody>
                    <a:bodyPr/>
                    <a:lstStyle/>
                    <a:p>
                      <a:r>
                        <a:rPr lang="en-GB" dirty="0" smtClean="0"/>
                        <a:t>Several classes</a:t>
                      </a:r>
                      <a:r>
                        <a:rPr lang="en-GB" baseline="0" dirty="0" smtClean="0"/>
                        <a:t> booked on line.</a:t>
                      </a:r>
                      <a:endParaRPr lang="en-GB" dirty="0"/>
                    </a:p>
                  </a:txBody>
                  <a:tcPr/>
                </a:tc>
                <a:extLst>
                  <a:ext uri="{0D108BD9-81ED-4DB2-BD59-A6C34878D82A}">
                    <a16:rowId xmlns:a16="http://schemas.microsoft.com/office/drawing/2014/main" val="3432540142"/>
                  </a:ext>
                </a:extLst>
              </a:tr>
              <a:tr h="885371">
                <a:tc>
                  <a:txBody>
                    <a:bodyPr/>
                    <a:lstStyle/>
                    <a:p>
                      <a:r>
                        <a:rPr lang="en-GB" dirty="0" smtClean="0"/>
                        <a:t>Thu 13</a:t>
                      </a:r>
                      <a:r>
                        <a:rPr lang="en-GB" baseline="30000" dirty="0" smtClean="0"/>
                        <a:t>th</a:t>
                      </a:r>
                      <a:r>
                        <a:rPr lang="en-GB" dirty="0" smtClean="0"/>
                        <a:t> Jan 2022</a:t>
                      </a:r>
                    </a:p>
                    <a:p>
                      <a:r>
                        <a:rPr lang="en-GB" dirty="0" smtClean="0"/>
                        <a:t>Fri 21</a:t>
                      </a:r>
                      <a:r>
                        <a:rPr lang="en-GB" baseline="30000" dirty="0" smtClean="0"/>
                        <a:t>st</a:t>
                      </a:r>
                      <a:r>
                        <a:rPr lang="en-GB" dirty="0" smtClean="0"/>
                        <a:t> Jan 2022</a:t>
                      </a:r>
                      <a:endParaRPr lang="en-GB" dirty="0"/>
                    </a:p>
                  </a:txBody>
                  <a:tcPr/>
                </a:tc>
                <a:tc>
                  <a:txBody>
                    <a:bodyPr/>
                    <a:lstStyle/>
                    <a:p>
                      <a:r>
                        <a:rPr lang="en-GB" dirty="0" smtClean="0"/>
                        <a:t>Step Into Sport Inclusive</a:t>
                      </a:r>
                      <a:r>
                        <a:rPr lang="en-GB" baseline="0" dirty="0" smtClean="0"/>
                        <a:t> Leadership Course 1, UWE</a:t>
                      </a:r>
                    </a:p>
                    <a:p>
                      <a:r>
                        <a:rPr lang="en-GB" baseline="0" dirty="0" smtClean="0"/>
                        <a:t>Step Into Sport Inclusive Leadership Course 2, Bath</a:t>
                      </a:r>
                      <a:endParaRPr lang="en-GB" dirty="0"/>
                    </a:p>
                  </a:txBody>
                  <a:tcPr/>
                </a:tc>
                <a:tc>
                  <a:txBody>
                    <a:bodyPr/>
                    <a:lstStyle/>
                    <a:p>
                      <a:r>
                        <a:rPr lang="en-GB" dirty="0" smtClean="0"/>
                        <a:t>Post 16, 8 students total.</a:t>
                      </a:r>
                    </a:p>
                    <a:p>
                      <a:r>
                        <a:rPr lang="en-GB" dirty="0" smtClean="0"/>
                        <a:t>(88 mainstream students attended)</a:t>
                      </a:r>
                      <a:endParaRPr lang="en-GB" dirty="0"/>
                    </a:p>
                  </a:txBody>
                  <a:tcPr/>
                </a:tc>
                <a:extLst>
                  <a:ext uri="{0D108BD9-81ED-4DB2-BD59-A6C34878D82A}">
                    <a16:rowId xmlns:a16="http://schemas.microsoft.com/office/drawing/2014/main" val="58799488"/>
                  </a:ext>
                </a:extLst>
              </a:tr>
              <a:tr h="885371">
                <a:tc>
                  <a:txBody>
                    <a:bodyPr/>
                    <a:lstStyle/>
                    <a:p>
                      <a:r>
                        <a:rPr lang="en-GB" dirty="0" smtClean="0"/>
                        <a:t>Thu 20</a:t>
                      </a:r>
                      <a:r>
                        <a:rPr lang="en-GB" baseline="30000" dirty="0" smtClean="0"/>
                        <a:t>th</a:t>
                      </a:r>
                      <a:r>
                        <a:rPr lang="en-GB" dirty="0" smtClean="0"/>
                        <a:t> Jan 2022</a:t>
                      </a:r>
                      <a:endParaRPr lang="en-GB" dirty="0"/>
                    </a:p>
                  </a:txBody>
                  <a:tcPr/>
                </a:tc>
                <a:tc>
                  <a:txBody>
                    <a:bodyPr/>
                    <a:lstStyle/>
                    <a:p>
                      <a:r>
                        <a:rPr lang="en-GB" dirty="0" smtClean="0"/>
                        <a:t>Inclusive </a:t>
                      </a:r>
                      <a:r>
                        <a:rPr lang="en-GB" dirty="0" err="1" smtClean="0"/>
                        <a:t>Boccia</a:t>
                      </a:r>
                      <a:r>
                        <a:rPr lang="en-GB" dirty="0" smtClean="0"/>
                        <a:t> and</a:t>
                      </a:r>
                      <a:r>
                        <a:rPr lang="en-GB" baseline="0" dirty="0" smtClean="0"/>
                        <a:t> NAK Comp, CSET, </a:t>
                      </a:r>
                      <a:r>
                        <a:rPr lang="en-GB" baseline="0" dirty="0" err="1" smtClean="0"/>
                        <a:t>Mangotsfield</a:t>
                      </a:r>
                      <a:endParaRPr lang="en-GB" dirty="0"/>
                    </a:p>
                  </a:txBody>
                  <a:tcPr/>
                </a:tc>
                <a:tc>
                  <a:txBody>
                    <a:bodyPr/>
                    <a:lstStyle/>
                    <a:p>
                      <a:r>
                        <a:rPr lang="en-GB" dirty="0" smtClean="0"/>
                        <a:t>KS2, 5 students</a:t>
                      </a:r>
                      <a:r>
                        <a:rPr lang="en-GB" baseline="0" dirty="0" smtClean="0"/>
                        <a:t> total.</a:t>
                      </a:r>
                    </a:p>
                    <a:p>
                      <a:r>
                        <a:rPr lang="en-GB" baseline="0" dirty="0" smtClean="0"/>
                        <a:t>DNA due to </a:t>
                      </a:r>
                      <a:r>
                        <a:rPr lang="en-GB" baseline="0" dirty="0" err="1" smtClean="0"/>
                        <a:t>Covid</a:t>
                      </a:r>
                      <a:endParaRPr lang="en-GB" dirty="0"/>
                    </a:p>
                  </a:txBody>
                  <a:tcPr/>
                </a:tc>
                <a:extLst>
                  <a:ext uri="{0D108BD9-81ED-4DB2-BD59-A6C34878D82A}">
                    <a16:rowId xmlns:a16="http://schemas.microsoft.com/office/drawing/2014/main" val="85933580"/>
                  </a:ext>
                </a:extLst>
              </a:tr>
              <a:tr h="885371">
                <a:tc>
                  <a:txBody>
                    <a:bodyPr/>
                    <a:lstStyle/>
                    <a:p>
                      <a:r>
                        <a:rPr lang="en-GB" dirty="0" smtClean="0"/>
                        <a:t>Fri 18</a:t>
                      </a:r>
                      <a:r>
                        <a:rPr lang="en-GB" baseline="30000" dirty="0" smtClean="0"/>
                        <a:t>th</a:t>
                      </a:r>
                      <a:r>
                        <a:rPr lang="en-GB" dirty="0" smtClean="0"/>
                        <a:t> Feb 2022</a:t>
                      </a:r>
                      <a:endParaRPr lang="en-GB" dirty="0"/>
                    </a:p>
                  </a:txBody>
                  <a:tcPr/>
                </a:tc>
                <a:tc>
                  <a:txBody>
                    <a:bodyPr/>
                    <a:lstStyle/>
                    <a:p>
                      <a:r>
                        <a:rPr lang="en-GB" dirty="0" smtClean="0"/>
                        <a:t>Target Games Festival, Ashton Gate,</a:t>
                      </a:r>
                      <a:r>
                        <a:rPr lang="en-GB" baseline="0" dirty="0" smtClean="0"/>
                        <a:t> Bristol Bears</a:t>
                      </a:r>
                      <a:endParaRPr lang="en-GB" dirty="0"/>
                    </a:p>
                  </a:txBody>
                  <a:tcPr/>
                </a:tc>
                <a:tc>
                  <a:txBody>
                    <a:bodyPr/>
                    <a:lstStyle/>
                    <a:p>
                      <a:r>
                        <a:rPr lang="en-GB" dirty="0" smtClean="0"/>
                        <a:t>KS3, 6 students total.</a:t>
                      </a:r>
                    </a:p>
                    <a:p>
                      <a:r>
                        <a:rPr lang="en-GB" dirty="0" smtClean="0"/>
                        <a:t>DNA Storm school closed.</a:t>
                      </a:r>
                    </a:p>
                    <a:p>
                      <a:r>
                        <a:rPr lang="en-GB" dirty="0" smtClean="0"/>
                        <a:t>DNA</a:t>
                      </a:r>
                      <a:r>
                        <a:rPr lang="en-GB" baseline="0" dirty="0" smtClean="0"/>
                        <a:t> rearranged date (18</a:t>
                      </a:r>
                      <a:r>
                        <a:rPr lang="en-GB" baseline="30000" dirty="0" smtClean="0"/>
                        <a:t>th</a:t>
                      </a:r>
                      <a:r>
                        <a:rPr lang="en-GB" baseline="0" dirty="0" smtClean="0"/>
                        <a:t> Mar 22)</a:t>
                      </a:r>
                      <a:endParaRPr lang="en-GB" dirty="0"/>
                    </a:p>
                  </a:txBody>
                  <a:tcPr/>
                </a:tc>
                <a:extLst>
                  <a:ext uri="{0D108BD9-81ED-4DB2-BD59-A6C34878D82A}">
                    <a16:rowId xmlns:a16="http://schemas.microsoft.com/office/drawing/2014/main" val="3280455092"/>
                  </a:ext>
                </a:extLst>
              </a:tr>
              <a:tr h="885371">
                <a:tc>
                  <a:txBody>
                    <a:bodyPr/>
                    <a:lstStyle/>
                    <a:p>
                      <a:r>
                        <a:rPr lang="en-GB" dirty="0" smtClean="0"/>
                        <a:t>Thu 10</a:t>
                      </a:r>
                      <a:r>
                        <a:rPr lang="en-GB" baseline="30000" dirty="0" smtClean="0"/>
                        <a:t>th</a:t>
                      </a:r>
                      <a:r>
                        <a:rPr lang="en-GB" dirty="0" smtClean="0"/>
                        <a:t> Mar 2022</a:t>
                      </a:r>
                      <a:endParaRPr lang="en-GB" dirty="0"/>
                    </a:p>
                  </a:txBody>
                  <a:tcPr/>
                </a:tc>
                <a:tc>
                  <a:txBody>
                    <a:bodyPr/>
                    <a:lstStyle/>
                    <a:p>
                      <a:r>
                        <a:rPr lang="en-GB" dirty="0" smtClean="0"/>
                        <a:t>KS2 Intra class</a:t>
                      </a:r>
                      <a:r>
                        <a:rPr lang="en-GB" baseline="0" dirty="0" smtClean="0"/>
                        <a:t> multi sports festival, CSET support</a:t>
                      </a:r>
                      <a:endParaRPr lang="en-GB" dirty="0"/>
                    </a:p>
                  </a:txBody>
                  <a:tcPr/>
                </a:tc>
                <a:tc>
                  <a:txBody>
                    <a:bodyPr/>
                    <a:lstStyle/>
                    <a:p>
                      <a:r>
                        <a:rPr lang="en-GB" dirty="0" smtClean="0"/>
                        <a:t>KS2 all</a:t>
                      </a:r>
                      <a:r>
                        <a:rPr lang="en-GB" baseline="0" dirty="0" smtClean="0"/>
                        <a:t> classes.</a:t>
                      </a:r>
                    </a:p>
                    <a:p>
                      <a:r>
                        <a:rPr lang="en-GB" baseline="0" dirty="0" smtClean="0"/>
                        <a:t>DNA due to </a:t>
                      </a:r>
                      <a:r>
                        <a:rPr lang="en-GB" baseline="0" dirty="0" err="1" smtClean="0"/>
                        <a:t>Covid</a:t>
                      </a:r>
                      <a:endParaRPr lang="en-GB" dirty="0"/>
                    </a:p>
                  </a:txBody>
                  <a:tcPr/>
                </a:tc>
                <a:extLst>
                  <a:ext uri="{0D108BD9-81ED-4DB2-BD59-A6C34878D82A}">
                    <a16:rowId xmlns:a16="http://schemas.microsoft.com/office/drawing/2014/main" val="1527812977"/>
                  </a:ext>
                </a:extLst>
              </a:tr>
            </a:tbl>
          </a:graphicData>
        </a:graphic>
      </p:graphicFrame>
    </p:spTree>
    <p:extLst>
      <p:ext uri="{BB962C8B-B14F-4D97-AF65-F5344CB8AC3E}">
        <p14:creationId xmlns:p14="http://schemas.microsoft.com/office/powerpoint/2010/main" val="4279514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949869"/>
          </a:xfrm>
        </p:spPr>
        <p:txBody>
          <a:bodyPr>
            <a:normAutofit fontScale="90000"/>
          </a:bodyPr>
          <a:lstStyle/>
          <a:p>
            <a:pPr lvl="0" algn="ctr" eaLnBrk="0" fontAlgn="base" hangingPunct="0">
              <a:lnSpc>
                <a:spcPct val="100000"/>
              </a:lnSpc>
              <a:spcAft>
                <a:spcPct val="0"/>
              </a:spcAft>
            </a:pPr>
            <a:r>
              <a:rPr lang="en-GB" altLang="en-US" sz="2000" u="sng" dirty="0">
                <a:solidFill>
                  <a:prstClr val="black"/>
                </a:solidFill>
                <a:latin typeface="+mn-lt"/>
                <a:ea typeface="Calibri" panose="020F0502020204030204" pitchFamily="34" charset="0"/>
                <a:cs typeface="Times New Roman" panose="02020603050405020304" pitchFamily="18" charset="0"/>
              </a:rPr>
              <a:t>Warmley Park School PE Festivals/Events and Competitions.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(Includes</a:t>
            </a:r>
            <a:r>
              <a:rPr lang="en-GB" altLang="en-US" sz="2000" u="sng" dirty="0">
                <a:solidFill>
                  <a:prstClr val="black"/>
                </a:solidFill>
                <a:latin typeface="+mn-lt"/>
                <a:ea typeface="Calibri" panose="020F0502020204030204" pitchFamily="34" charset="0"/>
                <a:cs typeface="Times New Roman" panose="02020603050405020304" pitchFamily="18" charset="0"/>
              </a:rPr>
              <a:t>: Intra class, inter school,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county, regional) sheet 3  </a:t>
            </a:r>
            <a:r>
              <a:rPr lang="en-GB" altLang="en-US" sz="2000" dirty="0">
                <a:solidFill>
                  <a:prstClr val="black"/>
                </a:solidFill>
                <a:latin typeface="+mn-lt"/>
                <a:ea typeface="+mn-ea"/>
                <a:cs typeface="+mn-cs"/>
              </a:rPr>
              <a:t/>
            </a:r>
            <a:br>
              <a:rPr lang="en-GB" altLang="en-US" sz="2000" dirty="0">
                <a:solidFill>
                  <a:prstClr val="black"/>
                </a:solidFill>
                <a:latin typeface="+mn-lt"/>
                <a:ea typeface="+mn-ea"/>
                <a:cs typeface="+mn-cs"/>
              </a:rPr>
            </a:br>
            <a:endParaRPr lang="en-GB"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902104536"/>
              </p:ext>
            </p:extLst>
          </p:nvPr>
        </p:nvGraphicFramePr>
        <p:xfrm>
          <a:off x="934720" y="1158241"/>
          <a:ext cx="10419081" cy="5341255"/>
        </p:xfrm>
        <a:graphic>
          <a:graphicData uri="http://schemas.openxmlformats.org/drawingml/2006/table">
            <a:tbl>
              <a:tblPr firstRow="1" bandRow="1">
                <a:tableStyleId>{5C22544A-7EE6-4342-B048-85BDC9FD1C3A}</a:tableStyleId>
              </a:tblPr>
              <a:tblGrid>
                <a:gridCol w="1965234">
                  <a:extLst>
                    <a:ext uri="{9D8B030D-6E8A-4147-A177-3AD203B41FA5}">
                      <a16:colId xmlns:a16="http://schemas.microsoft.com/office/drawing/2014/main" val="2760169087"/>
                    </a:ext>
                  </a:extLst>
                </a:gridCol>
                <a:gridCol w="4980820">
                  <a:extLst>
                    <a:ext uri="{9D8B030D-6E8A-4147-A177-3AD203B41FA5}">
                      <a16:colId xmlns:a16="http://schemas.microsoft.com/office/drawing/2014/main" val="149536011"/>
                    </a:ext>
                  </a:extLst>
                </a:gridCol>
                <a:gridCol w="3473027">
                  <a:extLst>
                    <a:ext uri="{9D8B030D-6E8A-4147-A177-3AD203B41FA5}">
                      <a16:colId xmlns:a16="http://schemas.microsoft.com/office/drawing/2014/main" val="1110559524"/>
                    </a:ext>
                  </a:extLst>
                </a:gridCol>
              </a:tblGrid>
              <a:tr h="885371">
                <a:tc>
                  <a:txBody>
                    <a:bodyPr/>
                    <a:lstStyle/>
                    <a:p>
                      <a:r>
                        <a:rPr lang="en-GB" dirty="0" smtClean="0"/>
                        <a:t>Date</a:t>
                      </a:r>
                      <a:endParaRPr lang="en-GB" dirty="0"/>
                    </a:p>
                  </a:txBody>
                  <a:tcPr/>
                </a:tc>
                <a:tc>
                  <a:txBody>
                    <a:bodyPr/>
                    <a:lstStyle/>
                    <a:p>
                      <a:r>
                        <a:rPr lang="en-GB" dirty="0" smtClean="0"/>
                        <a:t>Event Description</a:t>
                      </a:r>
                      <a:endParaRPr lang="en-GB" dirty="0"/>
                    </a:p>
                  </a:txBody>
                  <a:tcPr/>
                </a:tc>
                <a:tc>
                  <a:txBody>
                    <a:bodyPr/>
                    <a:lstStyle/>
                    <a:p>
                      <a:r>
                        <a:rPr lang="en-GB" dirty="0" smtClean="0"/>
                        <a:t>Student information</a:t>
                      </a:r>
                      <a:endParaRPr lang="en-GB" dirty="0"/>
                    </a:p>
                  </a:txBody>
                  <a:tcPr/>
                </a:tc>
                <a:extLst>
                  <a:ext uri="{0D108BD9-81ED-4DB2-BD59-A6C34878D82A}">
                    <a16:rowId xmlns:a16="http://schemas.microsoft.com/office/drawing/2014/main" val="212365970"/>
                  </a:ext>
                </a:extLst>
              </a:tr>
              <a:tr h="885371">
                <a:tc>
                  <a:txBody>
                    <a:bodyPr/>
                    <a:lstStyle/>
                    <a:p>
                      <a:r>
                        <a:rPr lang="en-GB" dirty="0" smtClean="0"/>
                        <a:t>Fri 25</a:t>
                      </a:r>
                      <a:r>
                        <a:rPr lang="en-GB" baseline="30000" dirty="0" smtClean="0"/>
                        <a:t>th</a:t>
                      </a:r>
                      <a:r>
                        <a:rPr lang="en-GB" dirty="0" smtClean="0"/>
                        <a:t> Mar 2022</a:t>
                      </a:r>
                      <a:endParaRPr lang="en-GB" dirty="0"/>
                    </a:p>
                  </a:txBody>
                  <a:tcPr/>
                </a:tc>
                <a:tc>
                  <a:txBody>
                    <a:bodyPr/>
                    <a:lstStyle/>
                    <a:p>
                      <a:r>
                        <a:rPr lang="en-GB" dirty="0" smtClean="0"/>
                        <a:t>Table Cricket, County Event, UWE,</a:t>
                      </a:r>
                      <a:r>
                        <a:rPr lang="en-GB" baseline="0" dirty="0" smtClean="0"/>
                        <a:t> </a:t>
                      </a:r>
                      <a:r>
                        <a:rPr lang="en-GB" baseline="0" dirty="0" err="1" smtClean="0"/>
                        <a:t>Glos</a:t>
                      </a:r>
                      <a:r>
                        <a:rPr lang="en-GB" baseline="0" dirty="0" smtClean="0"/>
                        <a:t> CCC</a:t>
                      </a:r>
                      <a:endParaRPr lang="en-GB" dirty="0"/>
                    </a:p>
                  </a:txBody>
                  <a:tcPr/>
                </a:tc>
                <a:tc>
                  <a:txBody>
                    <a:bodyPr/>
                    <a:lstStyle/>
                    <a:p>
                      <a:r>
                        <a:rPr lang="en-GB" dirty="0" smtClean="0"/>
                        <a:t>Post 16, 8 students total</a:t>
                      </a:r>
                    </a:p>
                    <a:p>
                      <a:r>
                        <a:rPr lang="en-GB" dirty="0" smtClean="0"/>
                        <a:t>2</a:t>
                      </a:r>
                      <a:r>
                        <a:rPr lang="en-GB" baseline="30000" dirty="0" smtClean="0"/>
                        <a:t>nd</a:t>
                      </a:r>
                      <a:r>
                        <a:rPr lang="en-GB" dirty="0" smtClean="0"/>
                        <a:t> position.</a:t>
                      </a:r>
                      <a:endParaRPr lang="en-GB" dirty="0"/>
                    </a:p>
                  </a:txBody>
                  <a:tcPr/>
                </a:tc>
                <a:extLst>
                  <a:ext uri="{0D108BD9-81ED-4DB2-BD59-A6C34878D82A}">
                    <a16:rowId xmlns:a16="http://schemas.microsoft.com/office/drawing/2014/main" val="3432540142"/>
                  </a:ext>
                </a:extLst>
              </a:tr>
              <a:tr h="885371">
                <a:tc>
                  <a:txBody>
                    <a:bodyPr/>
                    <a:lstStyle/>
                    <a:p>
                      <a:r>
                        <a:rPr lang="en-GB" dirty="0" smtClean="0"/>
                        <a:t>Fri 8</a:t>
                      </a:r>
                      <a:r>
                        <a:rPr lang="en-GB" baseline="30000" dirty="0" smtClean="0"/>
                        <a:t>th</a:t>
                      </a:r>
                      <a:r>
                        <a:rPr lang="en-GB" dirty="0" smtClean="0"/>
                        <a:t> April 2022</a:t>
                      </a:r>
                      <a:endParaRPr lang="en-GB" dirty="0"/>
                    </a:p>
                  </a:txBody>
                  <a:tcPr/>
                </a:tc>
                <a:tc>
                  <a:txBody>
                    <a:bodyPr/>
                    <a:lstStyle/>
                    <a:p>
                      <a:r>
                        <a:rPr lang="en-GB" dirty="0" smtClean="0"/>
                        <a:t>Tennis Festival, Ashton Gate, Bristol Bears</a:t>
                      </a:r>
                      <a:endParaRPr lang="en-GB" dirty="0"/>
                    </a:p>
                  </a:txBody>
                  <a:tcPr/>
                </a:tc>
                <a:tc>
                  <a:txBody>
                    <a:bodyPr/>
                    <a:lstStyle/>
                    <a:p>
                      <a:r>
                        <a:rPr lang="en-GB" dirty="0" smtClean="0"/>
                        <a:t>KS2/3, 10 students total.</a:t>
                      </a:r>
                      <a:endParaRPr lang="en-GB" dirty="0"/>
                    </a:p>
                  </a:txBody>
                  <a:tcPr/>
                </a:tc>
                <a:extLst>
                  <a:ext uri="{0D108BD9-81ED-4DB2-BD59-A6C34878D82A}">
                    <a16:rowId xmlns:a16="http://schemas.microsoft.com/office/drawing/2014/main" val="58799488"/>
                  </a:ext>
                </a:extLst>
              </a:tr>
              <a:tr h="885371">
                <a:tc>
                  <a:txBody>
                    <a:bodyPr/>
                    <a:lstStyle/>
                    <a:p>
                      <a:r>
                        <a:rPr lang="en-GB" dirty="0" smtClean="0"/>
                        <a:t>Sat 7</a:t>
                      </a:r>
                      <a:r>
                        <a:rPr lang="en-GB" baseline="30000" dirty="0" smtClean="0"/>
                        <a:t>th</a:t>
                      </a:r>
                      <a:r>
                        <a:rPr lang="en-GB" dirty="0" smtClean="0"/>
                        <a:t> May 2022</a:t>
                      </a:r>
                      <a:endParaRPr lang="en-GB" dirty="0"/>
                    </a:p>
                  </a:txBody>
                  <a:tcPr/>
                </a:tc>
                <a:tc>
                  <a:txBody>
                    <a:bodyPr/>
                    <a:lstStyle/>
                    <a:p>
                      <a:r>
                        <a:rPr lang="en-GB" dirty="0" smtClean="0"/>
                        <a:t>Jubilee Challenge 1 and 3, Ten Tors Event, Dartmoor</a:t>
                      </a:r>
                    </a:p>
                    <a:p>
                      <a:r>
                        <a:rPr lang="en-GB" dirty="0" smtClean="0"/>
                        <a:t>(note weekly</a:t>
                      </a:r>
                      <a:r>
                        <a:rPr lang="en-GB" baseline="0" dirty="0" smtClean="0"/>
                        <a:t> training sessions from Jan to May)</a:t>
                      </a:r>
                      <a:endParaRPr lang="en-GB" dirty="0"/>
                    </a:p>
                  </a:txBody>
                  <a:tcPr/>
                </a:tc>
                <a:tc>
                  <a:txBody>
                    <a:bodyPr/>
                    <a:lstStyle/>
                    <a:p>
                      <a:r>
                        <a:rPr lang="en-GB" dirty="0" smtClean="0"/>
                        <a:t>Post 16, 16 students</a:t>
                      </a:r>
                      <a:r>
                        <a:rPr lang="en-GB" baseline="0" dirty="0" smtClean="0"/>
                        <a:t> total.</a:t>
                      </a:r>
                      <a:endParaRPr lang="en-GB" dirty="0"/>
                    </a:p>
                  </a:txBody>
                  <a:tcPr/>
                </a:tc>
                <a:extLst>
                  <a:ext uri="{0D108BD9-81ED-4DB2-BD59-A6C34878D82A}">
                    <a16:rowId xmlns:a16="http://schemas.microsoft.com/office/drawing/2014/main" val="85933580"/>
                  </a:ext>
                </a:extLst>
              </a:tr>
              <a:tr h="885371">
                <a:tc>
                  <a:txBody>
                    <a:bodyPr/>
                    <a:lstStyle/>
                    <a:p>
                      <a:r>
                        <a:rPr lang="en-GB" dirty="0" smtClean="0"/>
                        <a:t>Thu 12</a:t>
                      </a:r>
                      <a:r>
                        <a:rPr lang="en-GB" baseline="30000" dirty="0" smtClean="0"/>
                        <a:t>th</a:t>
                      </a:r>
                      <a:r>
                        <a:rPr lang="en-GB" dirty="0" smtClean="0"/>
                        <a:t> May 2022</a:t>
                      </a:r>
                      <a:endParaRPr lang="en-GB" dirty="0"/>
                    </a:p>
                  </a:txBody>
                  <a:tcPr/>
                </a:tc>
                <a:tc>
                  <a:txBody>
                    <a:bodyPr/>
                    <a:lstStyle/>
                    <a:p>
                      <a:r>
                        <a:rPr lang="en-GB" dirty="0" smtClean="0"/>
                        <a:t>KS2/3 Obstacle Course Circuits, CSET supported</a:t>
                      </a:r>
                    </a:p>
                    <a:p>
                      <a:r>
                        <a:rPr lang="en-GB" dirty="0" smtClean="0"/>
                        <a:t>Intra class event</a:t>
                      </a:r>
                      <a:endParaRPr lang="en-GB" dirty="0"/>
                    </a:p>
                  </a:txBody>
                  <a:tcPr/>
                </a:tc>
                <a:tc>
                  <a:txBody>
                    <a:bodyPr/>
                    <a:lstStyle/>
                    <a:p>
                      <a:r>
                        <a:rPr lang="en-GB" dirty="0" smtClean="0"/>
                        <a:t>All KS2 classes involved on rota.</a:t>
                      </a:r>
                      <a:endParaRPr lang="en-GB" dirty="0"/>
                    </a:p>
                  </a:txBody>
                  <a:tcPr/>
                </a:tc>
                <a:extLst>
                  <a:ext uri="{0D108BD9-81ED-4DB2-BD59-A6C34878D82A}">
                    <a16:rowId xmlns:a16="http://schemas.microsoft.com/office/drawing/2014/main" val="3280455092"/>
                  </a:ext>
                </a:extLst>
              </a:tr>
              <a:tr h="885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Fri 13</a:t>
                      </a:r>
                      <a:r>
                        <a:rPr lang="en-GB" baseline="30000" dirty="0" smtClean="0"/>
                        <a:t>th</a:t>
                      </a:r>
                      <a:r>
                        <a:rPr lang="en-GB" dirty="0" smtClean="0"/>
                        <a:t> May</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All Move</a:t>
                      </a:r>
                      <a:r>
                        <a:rPr lang="en-GB" baseline="0" dirty="0" smtClean="0"/>
                        <a:t> Project, Festival at WPS</a:t>
                      </a:r>
                      <a:endParaRPr lang="en-GB" dirty="0" smtClean="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College</a:t>
                      </a:r>
                      <a:r>
                        <a:rPr lang="en-GB" baseline="0" dirty="0" smtClean="0"/>
                        <a:t> students</a:t>
                      </a:r>
                      <a:endParaRPr lang="en-GB" dirty="0" smtClean="0"/>
                    </a:p>
                    <a:p>
                      <a:endParaRPr lang="en-GB" dirty="0"/>
                    </a:p>
                  </a:txBody>
                  <a:tcPr/>
                </a:tc>
                <a:extLst>
                  <a:ext uri="{0D108BD9-81ED-4DB2-BD59-A6C34878D82A}">
                    <a16:rowId xmlns:a16="http://schemas.microsoft.com/office/drawing/2014/main" val="1527812977"/>
                  </a:ext>
                </a:extLst>
              </a:tr>
            </a:tbl>
          </a:graphicData>
        </a:graphic>
      </p:graphicFrame>
    </p:spTree>
    <p:extLst>
      <p:ext uri="{BB962C8B-B14F-4D97-AF65-F5344CB8AC3E}">
        <p14:creationId xmlns:p14="http://schemas.microsoft.com/office/powerpoint/2010/main" val="1590488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949869"/>
          </a:xfrm>
        </p:spPr>
        <p:txBody>
          <a:bodyPr>
            <a:normAutofit fontScale="90000"/>
          </a:bodyPr>
          <a:lstStyle/>
          <a:p>
            <a:pPr lvl="0" algn="ctr" eaLnBrk="0" fontAlgn="base" hangingPunct="0">
              <a:lnSpc>
                <a:spcPct val="100000"/>
              </a:lnSpc>
              <a:spcAft>
                <a:spcPct val="0"/>
              </a:spcAft>
            </a:pPr>
            <a:r>
              <a:rPr lang="en-GB" altLang="en-US" sz="2000" u="sng" dirty="0">
                <a:solidFill>
                  <a:prstClr val="black"/>
                </a:solidFill>
                <a:latin typeface="+mn-lt"/>
                <a:ea typeface="Calibri" panose="020F0502020204030204" pitchFamily="34" charset="0"/>
                <a:cs typeface="Times New Roman" panose="02020603050405020304" pitchFamily="18" charset="0"/>
              </a:rPr>
              <a:t>Warmley Park School PE Festivals/Events and Competitions.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(Includes</a:t>
            </a:r>
            <a:r>
              <a:rPr lang="en-GB" altLang="en-US" sz="2000" u="sng" dirty="0">
                <a:solidFill>
                  <a:prstClr val="black"/>
                </a:solidFill>
                <a:latin typeface="+mn-lt"/>
                <a:ea typeface="Calibri" panose="020F0502020204030204" pitchFamily="34" charset="0"/>
                <a:cs typeface="Times New Roman" panose="02020603050405020304" pitchFamily="18" charset="0"/>
              </a:rPr>
              <a:t>: Intra class, inter school,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county, regional) sheet 4  </a:t>
            </a:r>
            <a:r>
              <a:rPr lang="en-GB" altLang="en-US" sz="2000" dirty="0">
                <a:solidFill>
                  <a:prstClr val="black"/>
                </a:solidFill>
                <a:latin typeface="+mn-lt"/>
                <a:ea typeface="+mn-ea"/>
                <a:cs typeface="+mn-cs"/>
              </a:rPr>
              <a:t/>
            </a:r>
            <a:br>
              <a:rPr lang="en-GB" altLang="en-US" sz="2000" dirty="0">
                <a:solidFill>
                  <a:prstClr val="black"/>
                </a:solidFill>
                <a:latin typeface="+mn-lt"/>
                <a:ea typeface="+mn-ea"/>
                <a:cs typeface="+mn-cs"/>
              </a:rPr>
            </a:br>
            <a:endParaRPr lang="en-GB"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595133269"/>
              </p:ext>
            </p:extLst>
          </p:nvPr>
        </p:nvGraphicFramePr>
        <p:xfrm>
          <a:off x="934720" y="1158241"/>
          <a:ext cx="10419081" cy="5370284"/>
        </p:xfrm>
        <a:graphic>
          <a:graphicData uri="http://schemas.openxmlformats.org/drawingml/2006/table">
            <a:tbl>
              <a:tblPr firstRow="1" bandRow="1">
                <a:tableStyleId>{5C22544A-7EE6-4342-B048-85BDC9FD1C3A}</a:tableStyleId>
              </a:tblPr>
              <a:tblGrid>
                <a:gridCol w="1965234">
                  <a:extLst>
                    <a:ext uri="{9D8B030D-6E8A-4147-A177-3AD203B41FA5}">
                      <a16:colId xmlns:a16="http://schemas.microsoft.com/office/drawing/2014/main" val="2760169087"/>
                    </a:ext>
                  </a:extLst>
                </a:gridCol>
                <a:gridCol w="4980820">
                  <a:extLst>
                    <a:ext uri="{9D8B030D-6E8A-4147-A177-3AD203B41FA5}">
                      <a16:colId xmlns:a16="http://schemas.microsoft.com/office/drawing/2014/main" val="149536011"/>
                    </a:ext>
                  </a:extLst>
                </a:gridCol>
                <a:gridCol w="3473027">
                  <a:extLst>
                    <a:ext uri="{9D8B030D-6E8A-4147-A177-3AD203B41FA5}">
                      <a16:colId xmlns:a16="http://schemas.microsoft.com/office/drawing/2014/main" val="1110559524"/>
                    </a:ext>
                  </a:extLst>
                </a:gridCol>
              </a:tblGrid>
              <a:tr h="885371">
                <a:tc>
                  <a:txBody>
                    <a:bodyPr/>
                    <a:lstStyle/>
                    <a:p>
                      <a:r>
                        <a:rPr lang="en-GB" dirty="0" smtClean="0"/>
                        <a:t>Date</a:t>
                      </a:r>
                      <a:endParaRPr lang="en-GB" dirty="0"/>
                    </a:p>
                  </a:txBody>
                  <a:tcPr/>
                </a:tc>
                <a:tc>
                  <a:txBody>
                    <a:bodyPr/>
                    <a:lstStyle/>
                    <a:p>
                      <a:r>
                        <a:rPr lang="en-GB" dirty="0" smtClean="0"/>
                        <a:t>Event Description</a:t>
                      </a:r>
                      <a:endParaRPr lang="en-GB" dirty="0"/>
                    </a:p>
                  </a:txBody>
                  <a:tcPr/>
                </a:tc>
                <a:tc>
                  <a:txBody>
                    <a:bodyPr/>
                    <a:lstStyle/>
                    <a:p>
                      <a:r>
                        <a:rPr lang="en-GB" dirty="0" smtClean="0"/>
                        <a:t>Student information</a:t>
                      </a:r>
                      <a:endParaRPr lang="en-GB" dirty="0"/>
                    </a:p>
                  </a:txBody>
                  <a:tcPr/>
                </a:tc>
                <a:extLst>
                  <a:ext uri="{0D108BD9-81ED-4DB2-BD59-A6C34878D82A}">
                    <a16:rowId xmlns:a16="http://schemas.microsoft.com/office/drawing/2014/main" val="212365970"/>
                  </a:ext>
                </a:extLst>
              </a:tr>
              <a:tr h="885371">
                <a:tc>
                  <a:txBody>
                    <a:bodyPr/>
                    <a:lstStyle/>
                    <a:p>
                      <a:r>
                        <a:rPr lang="en-GB" dirty="0" smtClean="0"/>
                        <a:t>Mon 23</a:t>
                      </a:r>
                      <a:r>
                        <a:rPr lang="en-GB" baseline="30000" dirty="0" smtClean="0"/>
                        <a:t>rd</a:t>
                      </a:r>
                      <a:r>
                        <a:rPr lang="en-GB" dirty="0" smtClean="0"/>
                        <a:t> May 22</a:t>
                      </a:r>
                      <a:endParaRPr lang="en-GB" dirty="0"/>
                    </a:p>
                  </a:txBody>
                  <a:tcPr/>
                </a:tc>
                <a:tc>
                  <a:txBody>
                    <a:bodyPr/>
                    <a:lstStyle/>
                    <a:p>
                      <a:r>
                        <a:rPr lang="en-GB" dirty="0" smtClean="0"/>
                        <a:t>SEND Cricket Festival,</a:t>
                      </a:r>
                      <a:r>
                        <a:rPr lang="en-GB" baseline="0" dirty="0" smtClean="0"/>
                        <a:t> </a:t>
                      </a:r>
                      <a:r>
                        <a:rPr lang="en-GB" baseline="0" dirty="0" err="1" smtClean="0"/>
                        <a:t>Frenchay</a:t>
                      </a:r>
                      <a:r>
                        <a:rPr lang="en-GB" baseline="0" dirty="0" smtClean="0"/>
                        <a:t>, </a:t>
                      </a:r>
                      <a:r>
                        <a:rPr lang="en-GB" baseline="0" dirty="0" err="1" smtClean="0"/>
                        <a:t>Glos</a:t>
                      </a:r>
                      <a:r>
                        <a:rPr lang="en-GB" baseline="0" dirty="0" smtClean="0"/>
                        <a:t> CCC.</a:t>
                      </a:r>
                    </a:p>
                    <a:p>
                      <a:r>
                        <a:rPr lang="en-GB" baseline="0" dirty="0" smtClean="0"/>
                        <a:t>Secondary age groups</a:t>
                      </a:r>
                      <a:endParaRPr lang="en-GB" dirty="0"/>
                    </a:p>
                  </a:txBody>
                  <a:tcPr/>
                </a:tc>
                <a:tc>
                  <a:txBody>
                    <a:bodyPr/>
                    <a:lstStyle/>
                    <a:p>
                      <a:r>
                        <a:rPr lang="en-GB" dirty="0" smtClean="0"/>
                        <a:t>KS4,</a:t>
                      </a:r>
                      <a:r>
                        <a:rPr lang="en-GB" baseline="0" dirty="0" smtClean="0"/>
                        <a:t> 10 students total.</a:t>
                      </a:r>
                    </a:p>
                    <a:p>
                      <a:r>
                        <a:rPr lang="en-GB" baseline="0" dirty="0" smtClean="0"/>
                        <a:t>2</a:t>
                      </a:r>
                      <a:r>
                        <a:rPr lang="en-GB" baseline="30000" dirty="0" smtClean="0"/>
                        <a:t>nd</a:t>
                      </a:r>
                      <a:r>
                        <a:rPr lang="en-GB" baseline="0" dirty="0" smtClean="0"/>
                        <a:t> position</a:t>
                      </a:r>
                      <a:endParaRPr lang="en-GB" dirty="0"/>
                    </a:p>
                  </a:txBody>
                  <a:tcPr/>
                </a:tc>
                <a:extLst>
                  <a:ext uri="{0D108BD9-81ED-4DB2-BD59-A6C34878D82A}">
                    <a16:rowId xmlns:a16="http://schemas.microsoft.com/office/drawing/2014/main" val="3432540142"/>
                  </a:ext>
                </a:extLst>
              </a:tr>
              <a:tr h="885371">
                <a:tc>
                  <a:txBody>
                    <a:bodyPr/>
                    <a:lstStyle/>
                    <a:p>
                      <a:r>
                        <a:rPr lang="en-GB" dirty="0" smtClean="0"/>
                        <a:t>Fri 27</a:t>
                      </a:r>
                      <a:r>
                        <a:rPr lang="en-GB" baseline="30000" dirty="0" smtClean="0"/>
                        <a:t>th</a:t>
                      </a:r>
                      <a:r>
                        <a:rPr lang="en-GB" dirty="0" smtClean="0"/>
                        <a:t> May 2022</a:t>
                      </a:r>
                      <a:endParaRPr lang="en-GB" dirty="0"/>
                    </a:p>
                  </a:txBody>
                  <a:tcPr/>
                </a:tc>
                <a:tc>
                  <a:txBody>
                    <a:bodyPr/>
                    <a:lstStyle/>
                    <a:p>
                      <a:r>
                        <a:rPr lang="en-GB" dirty="0" smtClean="0"/>
                        <a:t>Netball Festival, UWE,</a:t>
                      </a:r>
                      <a:r>
                        <a:rPr lang="en-GB" baseline="0" dirty="0" smtClean="0"/>
                        <a:t> Bristol Bears.</a:t>
                      </a:r>
                      <a:endParaRPr lang="en-GB" dirty="0"/>
                    </a:p>
                  </a:txBody>
                  <a:tcPr/>
                </a:tc>
                <a:tc>
                  <a:txBody>
                    <a:bodyPr/>
                    <a:lstStyle/>
                    <a:p>
                      <a:r>
                        <a:rPr lang="en-GB" dirty="0" smtClean="0"/>
                        <a:t>Post 16, 6 students</a:t>
                      </a:r>
                      <a:r>
                        <a:rPr lang="en-GB" baseline="0" dirty="0" smtClean="0"/>
                        <a:t> total.</a:t>
                      </a:r>
                      <a:endParaRPr lang="en-GB" dirty="0"/>
                    </a:p>
                  </a:txBody>
                  <a:tcPr/>
                </a:tc>
                <a:extLst>
                  <a:ext uri="{0D108BD9-81ED-4DB2-BD59-A6C34878D82A}">
                    <a16:rowId xmlns:a16="http://schemas.microsoft.com/office/drawing/2014/main" val="58799488"/>
                  </a:ext>
                </a:extLst>
              </a:tr>
              <a:tr h="885371">
                <a:tc>
                  <a:txBody>
                    <a:bodyPr/>
                    <a:lstStyle/>
                    <a:p>
                      <a:r>
                        <a:rPr lang="en-GB" dirty="0" smtClean="0"/>
                        <a:t>Thu</a:t>
                      </a:r>
                      <a:r>
                        <a:rPr lang="en-GB" baseline="0" dirty="0" smtClean="0"/>
                        <a:t> 9</a:t>
                      </a:r>
                      <a:r>
                        <a:rPr lang="en-GB" baseline="30000" dirty="0" smtClean="0"/>
                        <a:t>th</a:t>
                      </a:r>
                      <a:r>
                        <a:rPr lang="en-GB" baseline="0" dirty="0" smtClean="0"/>
                        <a:t> June 2022</a:t>
                      </a:r>
                      <a:endParaRPr lang="en-GB" dirty="0"/>
                    </a:p>
                  </a:txBody>
                  <a:tcPr/>
                </a:tc>
                <a:tc>
                  <a:txBody>
                    <a:bodyPr/>
                    <a:lstStyle/>
                    <a:p>
                      <a:r>
                        <a:rPr lang="en-GB" dirty="0" smtClean="0"/>
                        <a:t>Queens Commonwealth</a:t>
                      </a:r>
                      <a:r>
                        <a:rPr lang="en-GB" baseline="0" dirty="0" smtClean="0"/>
                        <a:t> Baton Relay Event</a:t>
                      </a:r>
                      <a:endParaRPr lang="en-GB" dirty="0"/>
                    </a:p>
                  </a:txBody>
                  <a:tcPr/>
                </a:tc>
                <a:tc>
                  <a:txBody>
                    <a:bodyPr/>
                    <a:lstStyle/>
                    <a:p>
                      <a:r>
                        <a:rPr lang="en-GB" dirty="0" smtClean="0"/>
                        <a:t>Varied classes taking part.</a:t>
                      </a:r>
                    </a:p>
                    <a:p>
                      <a:r>
                        <a:rPr lang="en-GB" dirty="0" smtClean="0"/>
                        <a:t>(7 classes, 70 students)</a:t>
                      </a:r>
                      <a:r>
                        <a:rPr lang="en-GB" baseline="0" dirty="0" smtClean="0"/>
                        <a:t> plus leadership for 9 Post 16)</a:t>
                      </a:r>
                      <a:endParaRPr lang="en-GB" dirty="0"/>
                    </a:p>
                  </a:txBody>
                  <a:tcPr/>
                </a:tc>
                <a:extLst>
                  <a:ext uri="{0D108BD9-81ED-4DB2-BD59-A6C34878D82A}">
                    <a16:rowId xmlns:a16="http://schemas.microsoft.com/office/drawing/2014/main" val="85933580"/>
                  </a:ext>
                </a:extLst>
              </a:tr>
              <a:tr h="885371">
                <a:tc>
                  <a:txBody>
                    <a:bodyPr/>
                    <a:lstStyle/>
                    <a:p>
                      <a:r>
                        <a:rPr lang="en-GB" dirty="0" smtClean="0"/>
                        <a:t>Fri 10</a:t>
                      </a:r>
                      <a:r>
                        <a:rPr lang="en-GB" baseline="30000" dirty="0" smtClean="0"/>
                        <a:t>th</a:t>
                      </a:r>
                      <a:r>
                        <a:rPr lang="en-GB" dirty="0" smtClean="0"/>
                        <a:t> June 2022</a:t>
                      </a:r>
                      <a:endParaRPr lang="en-GB" dirty="0"/>
                    </a:p>
                  </a:txBody>
                  <a:tcPr/>
                </a:tc>
                <a:tc>
                  <a:txBody>
                    <a:bodyPr/>
                    <a:lstStyle/>
                    <a:p>
                      <a:r>
                        <a:rPr lang="en-GB" dirty="0" smtClean="0"/>
                        <a:t>SEND Cricket Festival,</a:t>
                      </a:r>
                      <a:r>
                        <a:rPr lang="en-GB" baseline="0" dirty="0" smtClean="0"/>
                        <a:t> Chipping </a:t>
                      </a:r>
                      <a:r>
                        <a:rPr lang="en-GB" baseline="0" dirty="0" err="1" smtClean="0"/>
                        <a:t>Sodbury</a:t>
                      </a:r>
                      <a:r>
                        <a:rPr lang="en-GB" baseline="0" dirty="0" smtClean="0"/>
                        <a:t>, </a:t>
                      </a:r>
                      <a:r>
                        <a:rPr lang="en-GB" baseline="0" dirty="0" err="1" smtClean="0"/>
                        <a:t>Glos</a:t>
                      </a:r>
                      <a:r>
                        <a:rPr lang="en-GB" baseline="0" dirty="0" smtClean="0"/>
                        <a:t> CCC.</a:t>
                      </a:r>
                    </a:p>
                    <a:p>
                      <a:r>
                        <a:rPr lang="en-GB" baseline="0" dirty="0" smtClean="0"/>
                        <a:t>Primary age groups</a:t>
                      </a:r>
                      <a:endParaRPr lang="en-GB" dirty="0" smtClean="0"/>
                    </a:p>
                    <a:p>
                      <a:endParaRPr lang="en-GB" dirty="0"/>
                    </a:p>
                  </a:txBody>
                  <a:tcPr/>
                </a:tc>
                <a:tc>
                  <a:txBody>
                    <a:bodyPr/>
                    <a:lstStyle/>
                    <a:p>
                      <a:r>
                        <a:rPr lang="en-GB" dirty="0" smtClean="0"/>
                        <a:t>KS2/3, 10 students total.</a:t>
                      </a:r>
                    </a:p>
                    <a:p>
                      <a:endParaRPr lang="en-GB" dirty="0"/>
                    </a:p>
                  </a:txBody>
                  <a:tcPr/>
                </a:tc>
                <a:extLst>
                  <a:ext uri="{0D108BD9-81ED-4DB2-BD59-A6C34878D82A}">
                    <a16:rowId xmlns:a16="http://schemas.microsoft.com/office/drawing/2014/main" val="3280455092"/>
                  </a:ext>
                </a:extLst>
              </a:tr>
              <a:tr h="885371">
                <a:tc>
                  <a:txBody>
                    <a:bodyPr/>
                    <a:lstStyle/>
                    <a:p>
                      <a:r>
                        <a:rPr lang="en-GB" dirty="0" smtClean="0"/>
                        <a:t>Mon 20</a:t>
                      </a:r>
                      <a:r>
                        <a:rPr lang="en-GB" baseline="30000" dirty="0" smtClean="0"/>
                        <a:t>th</a:t>
                      </a:r>
                      <a:r>
                        <a:rPr lang="en-GB" dirty="0" smtClean="0"/>
                        <a:t> June 22</a:t>
                      </a:r>
                      <a:endParaRPr lang="en-GB" dirty="0"/>
                    </a:p>
                  </a:txBody>
                  <a:tcPr/>
                </a:tc>
                <a:tc>
                  <a:txBody>
                    <a:bodyPr/>
                    <a:lstStyle/>
                    <a:p>
                      <a:r>
                        <a:rPr lang="en-GB" dirty="0" smtClean="0"/>
                        <a:t>CSET Commonwealth</a:t>
                      </a:r>
                      <a:r>
                        <a:rPr lang="en-GB" baseline="0" dirty="0" smtClean="0"/>
                        <a:t> Sensory Games, UWE</a:t>
                      </a:r>
                      <a:endParaRPr lang="en-GB" dirty="0"/>
                    </a:p>
                  </a:txBody>
                  <a:tcPr/>
                </a:tc>
                <a:tc>
                  <a:txBody>
                    <a:bodyPr/>
                    <a:lstStyle/>
                    <a:p>
                      <a:r>
                        <a:rPr lang="en-GB" dirty="0" smtClean="0"/>
                        <a:t>KS1/2/3/4/5</a:t>
                      </a:r>
                    </a:p>
                    <a:p>
                      <a:r>
                        <a:rPr lang="en-GB" dirty="0" smtClean="0"/>
                        <a:t>tbc</a:t>
                      </a:r>
                      <a:endParaRPr lang="en-GB" dirty="0"/>
                    </a:p>
                  </a:txBody>
                  <a:tcPr/>
                </a:tc>
                <a:extLst>
                  <a:ext uri="{0D108BD9-81ED-4DB2-BD59-A6C34878D82A}">
                    <a16:rowId xmlns:a16="http://schemas.microsoft.com/office/drawing/2014/main" val="1527812977"/>
                  </a:ext>
                </a:extLst>
              </a:tr>
            </a:tbl>
          </a:graphicData>
        </a:graphic>
      </p:graphicFrame>
    </p:spTree>
    <p:extLst>
      <p:ext uri="{BB962C8B-B14F-4D97-AF65-F5344CB8AC3E}">
        <p14:creationId xmlns:p14="http://schemas.microsoft.com/office/powerpoint/2010/main" val="408117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949869"/>
          </a:xfrm>
        </p:spPr>
        <p:txBody>
          <a:bodyPr>
            <a:normAutofit fontScale="90000"/>
          </a:bodyPr>
          <a:lstStyle/>
          <a:p>
            <a:pPr lvl="0" algn="ctr" eaLnBrk="0" fontAlgn="base" hangingPunct="0">
              <a:lnSpc>
                <a:spcPct val="100000"/>
              </a:lnSpc>
              <a:spcAft>
                <a:spcPct val="0"/>
              </a:spcAft>
            </a:pPr>
            <a:r>
              <a:rPr lang="en-GB" altLang="en-US" sz="2000" u="sng" dirty="0">
                <a:solidFill>
                  <a:prstClr val="black"/>
                </a:solidFill>
                <a:latin typeface="+mn-lt"/>
                <a:ea typeface="Calibri" panose="020F0502020204030204" pitchFamily="34" charset="0"/>
                <a:cs typeface="Times New Roman" panose="02020603050405020304" pitchFamily="18" charset="0"/>
              </a:rPr>
              <a:t>Warmley Park School PE Festivals/Events and Competitions.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(Includes</a:t>
            </a:r>
            <a:r>
              <a:rPr lang="en-GB" altLang="en-US" sz="2000" u="sng" dirty="0">
                <a:solidFill>
                  <a:prstClr val="black"/>
                </a:solidFill>
                <a:latin typeface="+mn-lt"/>
                <a:ea typeface="Calibri" panose="020F0502020204030204" pitchFamily="34" charset="0"/>
                <a:cs typeface="Times New Roman" panose="02020603050405020304" pitchFamily="18" charset="0"/>
              </a:rPr>
              <a:t>: Intra class, inter school,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county, regional)  sheet 5 </a:t>
            </a:r>
            <a:r>
              <a:rPr lang="en-GB" altLang="en-US" sz="2000" dirty="0">
                <a:solidFill>
                  <a:prstClr val="black"/>
                </a:solidFill>
                <a:latin typeface="+mn-lt"/>
                <a:ea typeface="+mn-ea"/>
                <a:cs typeface="+mn-cs"/>
              </a:rPr>
              <a:t/>
            </a:r>
            <a:br>
              <a:rPr lang="en-GB" altLang="en-US" sz="2000" dirty="0">
                <a:solidFill>
                  <a:prstClr val="black"/>
                </a:solidFill>
                <a:latin typeface="+mn-lt"/>
                <a:ea typeface="+mn-ea"/>
                <a:cs typeface="+mn-cs"/>
              </a:rPr>
            </a:br>
            <a:endParaRPr lang="en-GB"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963551241"/>
              </p:ext>
            </p:extLst>
          </p:nvPr>
        </p:nvGraphicFramePr>
        <p:xfrm>
          <a:off x="934720" y="1158241"/>
          <a:ext cx="10419081" cy="5312226"/>
        </p:xfrm>
        <a:graphic>
          <a:graphicData uri="http://schemas.openxmlformats.org/drawingml/2006/table">
            <a:tbl>
              <a:tblPr firstRow="1" bandRow="1">
                <a:tableStyleId>{5C22544A-7EE6-4342-B048-85BDC9FD1C3A}</a:tableStyleId>
              </a:tblPr>
              <a:tblGrid>
                <a:gridCol w="1965234">
                  <a:extLst>
                    <a:ext uri="{9D8B030D-6E8A-4147-A177-3AD203B41FA5}">
                      <a16:colId xmlns:a16="http://schemas.microsoft.com/office/drawing/2014/main" val="2760169087"/>
                    </a:ext>
                  </a:extLst>
                </a:gridCol>
                <a:gridCol w="4980820">
                  <a:extLst>
                    <a:ext uri="{9D8B030D-6E8A-4147-A177-3AD203B41FA5}">
                      <a16:colId xmlns:a16="http://schemas.microsoft.com/office/drawing/2014/main" val="149536011"/>
                    </a:ext>
                  </a:extLst>
                </a:gridCol>
                <a:gridCol w="3473027">
                  <a:extLst>
                    <a:ext uri="{9D8B030D-6E8A-4147-A177-3AD203B41FA5}">
                      <a16:colId xmlns:a16="http://schemas.microsoft.com/office/drawing/2014/main" val="1110559524"/>
                    </a:ext>
                  </a:extLst>
                </a:gridCol>
              </a:tblGrid>
              <a:tr h="885371">
                <a:tc>
                  <a:txBody>
                    <a:bodyPr/>
                    <a:lstStyle/>
                    <a:p>
                      <a:r>
                        <a:rPr lang="en-GB" dirty="0" smtClean="0"/>
                        <a:t>Date</a:t>
                      </a:r>
                      <a:endParaRPr lang="en-GB" dirty="0"/>
                    </a:p>
                  </a:txBody>
                  <a:tcPr/>
                </a:tc>
                <a:tc>
                  <a:txBody>
                    <a:bodyPr/>
                    <a:lstStyle/>
                    <a:p>
                      <a:r>
                        <a:rPr lang="en-GB" dirty="0" smtClean="0"/>
                        <a:t>Event Description</a:t>
                      </a:r>
                      <a:endParaRPr lang="en-GB" dirty="0"/>
                    </a:p>
                  </a:txBody>
                  <a:tcPr/>
                </a:tc>
                <a:tc>
                  <a:txBody>
                    <a:bodyPr/>
                    <a:lstStyle/>
                    <a:p>
                      <a:r>
                        <a:rPr lang="en-GB" dirty="0" smtClean="0"/>
                        <a:t>Student information</a:t>
                      </a:r>
                      <a:endParaRPr lang="en-GB" dirty="0"/>
                    </a:p>
                  </a:txBody>
                  <a:tcPr/>
                </a:tc>
                <a:extLst>
                  <a:ext uri="{0D108BD9-81ED-4DB2-BD59-A6C34878D82A}">
                    <a16:rowId xmlns:a16="http://schemas.microsoft.com/office/drawing/2014/main" val="212365970"/>
                  </a:ext>
                </a:extLst>
              </a:tr>
              <a:tr h="885371">
                <a:tc>
                  <a:txBody>
                    <a:bodyPr/>
                    <a:lstStyle/>
                    <a:p>
                      <a:r>
                        <a:rPr lang="en-GB" dirty="0" smtClean="0"/>
                        <a:t>Tue 21</a:t>
                      </a:r>
                      <a:r>
                        <a:rPr lang="en-GB" baseline="30000" dirty="0" smtClean="0"/>
                        <a:t>st</a:t>
                      </a:r>
                      <a:r>
                        <a:rPr lang="en-GB" dirty="0" smtClean="0"/>
                        <a:t> June 2022</a:t>
                      </a:r>
                      <a:endParaRPr lang="en-GB" dirty="0"/>
                    </a:p>
                  </a:txBody>
                  <a:tcPr/>
                </a:tc>
                <a:tc>
                  <a:txBody>
                    <a:bodyPr/>
                    <a:lstStyle/>
                    <a:p>
                      <a:r>
                        <a:rPr lang="en-GB" dirty="0" smtClean="0"/>
                        <a:t>CSET Commonwealth Inclusion Festival, Pomphrey Hill Playing Fields, CSET/</a:t>
                      </a:r>
                      <a:r>
                        <a:rPr lang="en-GB" dirty="0" err="1" smtClean="0"/>
                        <a:t>Mangotsfield</a:t>
                      </a:r>
                      <a:r>
                        <a:rPr lang="en-GB" dirty="0" smtClean="0"/>
                        <a:t> School</a:t>
                      </a:r>
                      <a:endParaRPr lang="en-GB" dirty="0"/>
                    </a:p>
                  </a:txBody>
                  <a:tcPr/>
                </a:tc>
                <a:tc>
                  <a:txBody>
                    <a:bodyPr/>
                    <a:lstStyle/>
                    <a:p>
                      <a:r>
                        <a:rPr lang="en-GB" dirty="0" smtClean="0"/>
                        <a:t>KS2/3,</a:t>
                      </a:r>
                      <a:r>
                        <a:rPr lang="en-GB" baseline="0" dirty="0" smtClean="0"/>
                        <a:t> 17 students total.</a:t>
                      </a:r>
                    </a:p>
                    <a:p>
                      <a:r>
                        <a:rPr lang="en-GB" baseline="0" dirty="0" smtClean="0"/>
                        <a:t>Post 16, 8 student leaders total.</a:t>
                      </a:r>
                      <a:endParaRPr lang="en-GB" dirty="0"/>
                    </a:p>
                  </a:txBody>
                  <a:tcPr/>
                </a:tc>
                <a:extLst>
                  <a:ext uri="{0D108BD9-81ED-4DB2-BD59-A6C34878D82A}">
                    <a16:rowId xmlns:a16="http://schemas.microsoft.com/office/drawing/2014/main" val="3432540142"/>
                  </a:ext>
                </a:extLst>
              </a:tr>
              <a:tr h="885371">
                <a:tc>
                  <a:txBody>
                    <a:bodyPr/>
                    <a:lstStyle/>
                    <a:p>
                      <a:r>
                        <a:rPr lang="en-GB" dirty="0" smtClean="0"/>
                        <a:t>Fri</a:t>
                      </a:r>
                      <a:r>
                        <a:rPr lang="en-GB" baseline="0" dirty="0" smtClean="0"/>
                        <a:t> 24</a:t>
                      </a:r>
                      <a:r>
                        <a:rPr lang="en-GB" baseline="30000" dirty="0" smtClean="0"/>
                        <a:t>th</a:t>
                      </a:r>
                      <a:r>
                        <a:rPr lang="en-GB" baseline="0" dirty="0" smtClean="0"/>
                        <a:t> June 2022</a:t>
                      </a:r>
                      <a:endParaRPr lang="en-GB" dirty="0"/>
                    </a:p>
                  </a:txBody>
                  <a:tcPr/>
                </a:tc>
                <a:tc>
                  <a:txBody>
                    <a:bodyPr/>
                    <a:lstStyle/>
                    <a:p>
                      <a:r>
                        <a:rPr lang="en-GB" dirty="0" smtClean="0"/>
                        <a:t>CSET Commonwealth Parallel Games, Dings</a:t>
                      </a:r>
                      <a:r>
                        <a:rPr lang="en-GB" baseline="0" dirty="0" smtClean="0"/>
                        <a:t> RFC</a:t>
                      </a:r>
                      <a:endParaRPr lang="en-GB" dirty="0"/>
                    </a:p>
                  </a:txBody>
                  <a:tcPr/>
                </a:tc>
                <a:tc>
                  <a:txBody>
                    <a:bodyPr/>
                    <a:lstStyle/>
                    <a:p>
                      <a:r>
                        <a:rPr lang="en-GB" dirty="0" smtClean="0"/>
                        <a:t>KS3/4,</a:t>
                      </a:r>
                      <a:r>
                        <a:rPr lang="en-GB" baseline="0" dirty="0" smtClean="0"/>
                        <a:t> 14 students total.</a:t>
                      </a:r>
                      <a:endParaRPr lang="en-GB" dirty="0"/>
                    </a:p>
                  </a:txBody>
                  <a:tcPr/>
                </a:tc>
                <a:extLst>
                  <a:ext uri="{0D108BD9-81ED-4DB2-BD59-A6C34878D82A}">
                    <a16:rowId xmlns:a16="http://schemas.microsoft.com/office/drawing/2014/main" val="58799488"/>
                  </a:ext>
                </a:extLst>
              </a:tr>
              <a:tr h="885371">
                <a:tc>
                  <a:txBody>
                    <a:bodyPr/>
                    <a:lstStyle/>
                    <a:p>
                      <a:r>
                        <a:rPr lang="en-GB" dirty="0" smtClean="0"/>
                        <a:t>Week 20</a:t>
                      </a:r>
                      <a:r>
                        <a:rPr lang="en-GB" baseline="30000" dirty="0" smtClean="0"/>
                        <a:t>th</a:t>
                      </a:r>
                      <a:r>
                        <a:rPr lang="en-GB" dirty="0" smtClean="0"/>
                        <a:t> -24</a:t>
                      </a:r>
                      <a:r>
                        <a:rPr lang="en-GB" baseline="30000" dirty="0" smtClean="0"/>
                        <a:t>th</a:t>
                      </a:r>
                      <a:r>
                        <a:rPr lang="en-GB" dirty="0" smtClean="0"/>
                        <a:t> June, 2022</a:t>
                      </a:r>
                      <a:endParaRPr lang="en-GB" dirty="0"/>
                    </a:p>
                  </a:txBody>
                  <a:tcPr/>
                </a:tc>
                <a:tc>
                  <a:txBody>
                    <a:bodyPr/>
                    <a:lstStyle/>
                    <a:p>
                      <a:r>
                        <a:rPr lang="en-GB" dirty="0" smtClean="0"/>
                        <a:t>National Sports Week, Target</a:t>
                      </a:r>
                      <a:r>
                        <a:rPr lang="en-GB" baseline="0" dirty="0" smtClean="0"/>
                        <a:t> Games, Intra Class Competition</a:t>
                      </a:r>
                      <a:endParaRPr lang="en-GB" dirty="0"/>
                    </a:p>
                  </a:txBody>
                  <a:tcPr/>
                </a:tc>
                <a:tc>
                  <a:txBody>
                    <a:bodyPr/>
                    <a:lstStyle/>
                    <a:p>
                      <a:r>
                        <a:rPr lang="en-GB" dirty="0" smtClean="0"/>
                        <a:t>All classes taking</a:t>
                      </a:r>
                      <a:r>
                        <a:rPr lang="en-GB" baseline="0" dirty="0" smtClean="0"/>
                        <a:t> </a:t>
                      </a:r>
                      <a:r>
                        <a:rPr lang="en-GB" dirty="0" smtClean="0"/>
                        <a:t>part.</a:t>
                      </a:r>
                      <a:endParaRPr lang="en-GB" dirty="0"/>
                    </a:p>
                  </a:txBody>
                  <a:tcPr/>
                </a:tc>
                <a:extLst>
                  <a:ext uri="{0D108BD9-81ED-4DB2-BD59-A6C34878D82A}">
                    <a16:rowId xmlns:a16="http://schemas.microsoft.com/office/drawing/2014/main" val="85933580"/>
                  </a:ext>
                </a:extLst>
              </a:tr>
              <a:tr h="885371">
                <a:tc>
                  <a:txBody>
                    <a:bodyPr/>
                    <a:lstStyle/>
                    <a:p>
                      <a:r>
                        <a:rPr lang="en-GB" dirty="0" smtClean="0"/>
                        <a:t>Thu 30</a:t>
                      </a:r>
                      <a:r>
                        <a:rPr lang="en-GB" baseline="30000" dirty="0" smtClean="0"/>
                        <a:t>th</a:t>
                      </a:r>
                      <a:r>
                        <a:rPr lang="en-GB" dirty="0" smtClean="0"/>
                        <a:t> June</a:t>
                      </a:r>
                      <a:r>
                        <a:rPr lang="en-GB" baseline="0" dirty="0" smtClean="0"/>
                        <a:t> and Fri 1</a:t>
                      </a:r>
                      <a:r>
                        <a:rPr lang="en-GB" baseline="30000" dirty="0" smtClean="0"/>
                        <a:t>st</a:t>
                      </a:r>
                      <a:r>
                        <a:rPr lang="en-GB" baseline="0" dirty="0" smtClean="0"/>
                        <a:t> July</a:t>
                      </a:r>
                      <a:endParaRPr lang="en-GB" dirty="0"/>
                    </a:p>
                  </a:txBody>
                  <a:tcPr/>
                </a:tc>
                <a:tc>
                  <a:txBody>
                    <a:bodyPr/>
                    <a:lstStyle/>
                    <a:p>
                      <a:r>
                        <a:rPr lang="en-GB" dirty="0" smtClean="0"/>
                        <a:t>Duke of Edinburgh Expedition</a:t>
                      </a:r>
                      <a:endParaRPr lang="en-GB" dirty="0"/>
                    </a:p>
                  </a:txBody>
                  <a:tcPr/>
                </a:tc>
                <a:tc>
                  <a:txBody>
                    <a:bodyPr/>
                    <a:lstStyle/>
                    <a:p>
                      <a:r>
                        <a:rPr lang="en-GB" dirty="0" smtClean="0"/>
                        <a:t>Post 16 D of E</a:t>
                      </a:r>
                      <a:r>
                        <a:rPr lang="en-GB" baseline="0" dirty="0" smtClean="0"/>
                        <a:t> pathway group.</a:t>
                      </a:r>
                    </a:p>
                    <a:p>
                      <a:endParaRPr lang="en-GB" dirty="0"/>
                    </a:p>
                  </a:txBody>
                  <a:tcPr/>
                </a:tc>
                <a:extLst>
                  <a:ext uri="{0D108BD9-81ED-4DB2-BD59-A6C34878D82A}">
                    <a16:rowId xmlns:a16="http://schemas.microsoft.com/office/drawing/2014/main" val="3280455092"/>
                  </a:ext>
                </a:extLst>
              </a:tr>
              <a:tr h="885371">
                <a:tc>
                  <a:txBody>
                    <a:bodyPr/>
                    <a:lstStyle/>
                    <a:p>
                      <a:r>
                        <a:rPr lang="en-GB" dirty="0" smtClean="0"/>
                        <a:t>Thu 7</a:t>
                      </a:r>
                      <a:r>
                        <a:rPr lang="en-GB" baseline="30000" dirty="0" smtClean="0"/>
                        <a:t>th</a:t>
                      </a:r>
                      <a:r>
                        <a:rPr lang="en-GB" dirty="0" smtClean="0"/>
                        <a:t> July 2022</a:t>
                      </a:r>
                      <a:endParaRPr lang="en-GB" dirty="0"/>
                    </a:p>
                  </a:txBody>
                  <a:tcPr/>
                </a:tc>
                <a:tc>
                  <a:txBody>
                    <a:bodyPr/>
                    <a:lstStyle/>
                    <a:p>
                      <a:r>
                        <a:rPr lang="en-GB" dirty="0" smtClean="0"/>
                        <a:t>Intra Class,</a:t>
                      </a:r>
                      <a:r>
                        <a:rPr lang="en-GB" baseline="0" dirty="0" smtClean="0"/>
                        <a:t> Forest Skills and problem solving challenge day. CSET supported.</a:t>
                      </a:r>
                      <a:endParaRPr lang="en-GB" dirty="0"/>
                    </a:p>
                  </a:txBody>
                  <a:tcPr/>
                </a:tc>
                <a:tc>
                  <a:txBody>
                    <a:bodyPr/>
                    <a:lstStyle/>
                    <a:p>
                      <a:r>
                        <a:rPr lang="en-GB" dirty="0" smtClean="0"/>
                        <a:t>KS2/3/4/5 classes</a:t>
                      </a:r>
                      <a:r>
                        <a:rPr lang="en-GB" baseline="0" dirty="0" smtClean="0"/>
                        <a:t> taking part.</a:t>
                      </a:r>
                      <a:endParaRPr lang="en-GB" dirty="0"/>
                    </a:p>
                  </a:txBody>
                  <a:tcPr/>
                </a:tc>
                <a:extLst>
                  <a:ext uri="{0D108BD9-81ED-4DB2-BD59-A6C34878D82A}">
                    <a16:rowId xmlns:a16="http://schemas.microsoft.com/office/drawing/2014/main" val="1527812977"/>
                  </a:ext>
                </a:extLst>
              </a:tr>
            </a:tbl>
          </a:graphicData>
        </a:graphic>
      </p:graphicFrame>
    </p:spTree>
    <p:extLst>
      <p:ext uri="{BB962C8B-B14F-4D97-AF65-F5344CB8AC3E}">
        <p14:creationId xmlns:p14="http://schemas.microsoft.com/office/powerpoint/2010/main" val="238782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949869"/>
          </a:xfrm>
        </p:spPr>
        <p:txBody>
          <a:bodyPr>
            <a:normAutofit fontScale="90000"/>
          </a:bodyPr>
          <a:lstStyle/>
          <a:p>
            <a:pPr lvl="0" algn="ctr" eaLnBrk="0" fontAlgn="base" hangingPunct="0">
              <a:lnSpc>
                <a:spcPct val="100000"/>
              </a:lnSpc>
              <a:spcAft>
                <a:spcPct val="0"/>
              </a:spcAft>
            </a:pPr>
            <a:r>
              <a:rPr lang="en-GB" altLang="en-US" sz="2000" u="sng" dirty="0">
                <a:solidFill>
                  <a:prstClr val="black"/>
                </a:solidFill>
                <a:latin typeface="+mn-lt"/>
                <a:ea typeface="Calibri" panose="020F0502020204030204" pitchFamily="34" charset="0"/>
                <a:cs typeface="Times New Roman" panose="02020603050405020304" pitchFamily="18" charset="0"/>
              </a:rPr>
              <a:t>Warmley Park School PE Festivals/Events and Competitions.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(On site external coaching)  </a:t>
            </a:r>
            <a:br>
              <a:rPr lang="en-GB" altLang="en-US" sz="2000" u="sng" dirty="0" smtClean="0">
                <a:solidFill>
                  <a:prstClr val="black"/>
                </a:solidFill>
                <a:latin typeface="+mn-lt"/>
                <a:ea typeface="Calibri" panose="020F0502020204030204" pitchFamily="34" charset="0"/>
                <a:cs typeface="Times New Roman" panose="02020603050405020304" pitchFamily="18" charset="0"/>
              </a:rPr>
            </a:br>
            <a:r>
              <a:rPr lang="en-GB" altLang="en-US" sz="2000" u="sng" dirty="0" smtClean="0">
                <a:solidFill>
                  <a:prstClr val="black"/>
                </a:solidFill>
                <a:latin typeface="+mn-lt"/>
                <a:ea typeface="Calibri" panose="020F0502020204030204" pitchFamily="34" charset="0"/>
                <a:cs typeface="Times New Roman" panose="02020603050405020304" pitchFamily="18" charset="0"/>
              </a:rPr>
              <a:t>sheet 7</a:t>
            </a:r>
            <a:r>
              <a:rPr lang="en-GB" altLang="en-US" sz="2000" dirty="0">
                <a:solidFill>
                  <a:prstClr val="black"/>
                </a:solidFill>
                <a:latin typeface="+mn-lt"/>
                <a:ea typeface="+mn-ea"/>
                <a:cs typeface="+mn-cs"/>
              </a:rPr>
              <a:t/>
            </a:r>
            <a:br>
              <a:rPr lang="en-GB" altLang="en-US" sz="2000" dirty="0">
                <a:solidFill>
                  <a:prstClr val="black"/>
                </a:solidFill>
                <a:latin typeface="+mn-lt"/>
                <a:ea typeface="+mn-ea"/>
                <a:cs typeface="+mn-cs"/>
              </a:rPr>
            </a:br>
            <a:endParaRPr lang="en-GB"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899098487"/>
              </p:ext>
            </p:extLst>
          </p:nvPr>
        </p:nvGraphicFramePr>
        <p:xfrm>
          <a:off x="934720" y="1158241"/>
          <a:ext cx="10419081" cy="5370284"/>
        </p:xfrm>
        <a:graphic>
          <a:graphicData uri="http://schemas.openxmlformats.org/drawingml/2006/table">
            <a:tbl>
              <a:tblPr firstRow="1" bandRow="1">
                <a:tableStyleId>{5C22544A-7EE6-4342-B048-85BDC9FD1C3A}</a:tableStyleId>
              </a:tblPr>
              <a:tblGrid>
                <a:gridCol w="1965234">
                  <a:extLst>
                    <a:ext uri="{9D8B030D-6E8A-4147-A177-3AD203B41FA5}">
                      <a16:colId xmlns:a16="http://schemas.microsoft.com/office/drawing/2014/main" val="2760169087"/>
                    </a:ext>
                  </a:extLst>
                </a:gridCol>
                <a:gridCol w="4980820">
                  <a:extLst>
                    <a:ext uri="{9D8B030D-6E8A-4147-A177-3AD203B41FA5}">
                      <a16:colId xmlns:a16="http://schemas.microsoft.com/office/drawing/2014/main" val="149536011"/>
                    </a:ext>
                  </a:extLst>
                </a:gridCol>
                <a:gridCol w="3473027">
                  <a:extLst>
                    <a:ext uri="{9D8B030D-6E8A-4147-A177-3AD203B41FA5}">
                      <a16:colId xmlns:a16="http://schemas.microsoft.com/office/drawing/2014/main" val="1110559524"/>
                    </a:ext>
                  </a:extLst>
                </a:gridCol>
              </a:tblGrid>
              <a:tr h="885371">
                <a:tc>
                  <a:txBody>
                    <a:bodyPr/>
                    <a:lstStyle/>
                    <a:p>
                      <a:r>
                        <a:rPr lang="en-GB" dirty="0" smtClean="0"/>
                        <a:t>Date</a:t>
                      </a:r>
                      <a:endParaRPr lang="en-GB" dirty="0"/>
                    </a:p>
                  </a:txBody>
                  <a:tcPr/>
                </a:tc>
                <a:tc>
                  <a:txBody>
                    <a:bodyPr/>
                    <a:lstStyle/>
                    <a:p>
                      <a:r>
                        <a:rPr lang="en-GB" dirty="0" smtClean="0"/>
                        <a:t>Description</a:t>
                      </a:r>
                      <a:endParaRPr lang="en-GB" dirty="0"/>
                    </a:p>
                  </a:txBody>
                  <a:tcPr/>
                </a:tc>
                <a:tc>
                  <a:txBody>
                    <a:bodyPr/>
                    <a:lstStyle/>
                    <a:p>
                      <a:r>
                        <a:rPr lang="en-GB" dirty="0" smtClean="0"/>
                        <a:t>Student information</a:t>
                      </a:r>
                      <a:endParaRPr lang="en-GB" dirty="0"/>
                    </a:p>
                  </a:txBody>
                  <a:tcPr/>
                </a:tc>
                <a:extLst>
                  <a:ext uri="{0D108BD9-81ED-4DB2-BD59-A6C34878D82A}">
                    <a16:rowId xmlns:a16="http://schemas.microsoft.com/office/drawing/2014/main" val="212365970"/>
                  </a:ext>
                </a:extLst>
              </a:tr>
              <a:tr h="885371">
                <a:tc>
                  <a:txBody>
                    <a:bodyPr/>
                    <a:lstStyle/>
                    <a:p>
                      <a:r>
                        <a:rPr lang="en-GB" dirty="0" smtClean="0"/>
                        <a:t>Terms 1,2,3,4,5,6</a:t>
                      </a:r>
                    </a:p>
                    <a:p>
                      <a:r>
                        <a:rPr lang="en-GB" dirty="0" smtClean="0"/>
                        <a:t>Year 2021- 2022</a:t>
                      </a:r>
                      <a:endParaRPr lang="en-GB" dirty="0"/>
                    </a:p>
                  </a:txBody>
                  <a:tcPr/>
                </a:tc>
                <a:tc>
                  <a:txBody>
                    <a:bodyPr/>
                    <a:lstStyle/>
                    <a:p>
                      <a:r>
                        <a:rPr lang="en-GB" dirty="0" smtClean="0"/>
                        <a:t>Bristol Bears, Mondays in Post</a:t>
                      </a:r>
                      <a:r>
                        <a:rPr lang="en-GB" baseline="0" dirty="0" smtClean="0"/>
                        <a:t> 16. </a:t>
                      </a:r>
                      <a:r>
                        <a:rPr lang="en-GB" baseline="0" dirty="0" err="1" smtClean="0"/>
                        <a:t>Rota</a:t>
                      </a:r>
                      <a:r>
                        <a:rPr lang="en-GB" baseline="0" dirty="0" smtClean="0"/>
                        <a:t> of sports throughout academic year linked to their Festival rollout.</a:t>
                      </a:r>
                      <a:endParaRPr lang="en-GB" dirty="0"/>
                    </a:p>
                  </a:txBody>
                  <a:tcPr/>
                </a:tc>
                <a:tc>
                  <a:txBody>
                    <a:bodyPr/>
                    <a:lstStyle/>
                    <a:p>
                      <a:r>
                        <a:rPr lang="en-GB" dirty="0" smtClean="0"/>
                        <a:t>All</a:t>
                      </a:r>
                      <a:r>
                        <a:rPr lang="en-GB" baseline="0" dirty="0" smtClean="0"/>
                        <a:t> Post 16 weekly</a:t>
                      </a:r>
                      <a:endParaRPr lang="en-GB" dirty="0"/>
                    </a:p>
                  </a:txBody>
                  <a:tcPr/>
                </a:tc>
                <a:extLst>
                  <a:ext uri="{0D108BD9-81ED-4DB2-BD59-A6C34878D82A}">
                    <a16:rowId xmlns:a16="http://schemas.microsoft.com/office/drawing/2014/main" val="3432540142"/>
                  </a:ext>
                </a:extLst>
              </a:tr>
              <a:tr h="885371">
                <a:tc>
                  <a:txBody>
                    <a:bodyPr/>
                    <a:lstStyle/>
                    <a:p>
                      <a:r>
                        <a:rPr lang="en-GB" dirty="0" smtClean="0"/>
                        <a:t>Terms 1,2,3,4,5,6</a:t>
                      </a:r>
                      <a:endParaRPr lang="en-GB" dirty="0"/>
                    </a:p>
                  </a:txBody>
                  <a:tcPr/>
                </a:tc>
                <a:tc>
                  <a:txBody>
                    <a:bodyPr/>
                    <a:lstStyle/>
                    <a:p>
                      <a:r>
                        <a:rPr lang="en-GB" dirty="0" smtClean="0"/>
                        <a:t>CSET Coach,</a:t>
                      </a:r>
                      <a:r>
                        <a:rPr lang="en-GB" baseline="0" dirty="0" smtClean="0"/>
                        <a:t> Playground leaders project, </a:t>
                      </a:r>
                      <a:r>
                        <a:rPr lang="en-GB" baseline="0" dirty="0" err="1" smtClean="0"/>
                        <a:t>Lunctime</a:t>
                      </a:r>
                      <a:r>
                        <a:rPr lang="en-GB" baseline="0" dirty="0" smtClean="0"/>
                        <a:t> club project and FA/YST Football Pilot project.</a:t>
                      </a:r>
                    </a:p>
                    <a:p>
                      <a:r>
                        <a:rPr lang="en-GB" baseline="0" dirty="0" smtClean="0"/>
                        <a:t>Thursdays Lunch period</a:t>
                      </a:r>
                      <a:endParaRPr lang="en-GB" dirty="0"/>
                    </a:p>
                  </a:txBody>
                  <a:tcPr/>
                </a:tc>
                <a:tc>
                  <a:txBody>
                    <a:bodyPr/>
                    <a:lstStyle/>
                    <a:p>
                      <a:r>
                        <a:rPr lang="en-GB" dirty="0" smtClean="0"/>
                        <a:t>Varied classes</a:t>
                      </a:r>
                      <a:r>
                        <a:rPr lang="en-GB" baseline="0" dirty="0" smtClean="0"/>
                        <a:t> and Key Stages</a:t>
                      </a:r>
                      <a:endParaRPr lang="en-GB" dirty="0"/>
                    </a:p>
                  </a:txBody>
                  <a:tcPr/>
                </a:tc>
                <a:extLst>
                  <a:ext uri="{0D108BD9-81ED-4DB2-BD59-A6C34878D82A}">
                    <a16:rowId xmlns:a16="http://schemas.microsoft.com/office/drawing/2014/main" val="58799488"/>
                  </a:ext>
                </a:extLst>
              </a:tr>
              <a:tr h="885371">
                <a:tc>
                  <a:txBody>
                    <a:bodyPr/>
                    <a:lstStyle/>
                    <a:p>
                      <a:r>
                        <a:rPr lang="en-GB" dirty="0" smtClean="0"/>
                        <a:t>Term 2, (4 week module)</a:t>
                      </a:r>
                      <a:endParaRPr lang="en-GB" dirty="0"/>
                    </a:p>
                  </a:txBody>
                  <a:tcPr/>
                </a:tc>
                <a:tc>
                  <a:txBody>
                    <a:bodyPr/>
                    <a:lstStyle/>
                    <a:p>
                      <a:r>
                        <a:rPr lang="en-GB" dirty="0" smtClean="0"/>
                        <a:t>Table Cricket, Skills and Leadership Course, Jeanette Tate, </a:t>
                      </a:r>
                      <a:r>
                        <a:rPr lang="en-GB" dirty="0" err="1" smtClean="0"/>
                        <a:t>Glos</a:t>
                      </a:r>
                      <a:r>
                        <a:rPr lang="en-GB" dirty="0" smtClean="0"/>
                        <a:t> CCC</a:t>
                      </a:r>
                      <a:endParaRPr lang="en-GB" dirty="0"/>
                    </a:p>
                  </a:txBody>
                  <a:tcPr/>
                </a:tc>
                <a:tc>
                  <a:txBody>
                    <a:bodyPr/>
                    <a:lstStyle/>
                    <a:p>
                      <a:r>
                        <a:rPr lang="en-GB" dirty="0" smtClean="0"/>
                        <a:t>Post 16</a:t>
                      </a:r>
                      <a:endParaRPr lang="en-GB" dirty="0"/>
                    </a:p>
                  </a:txBody>
                  <a:tcPr/>
                </a:tc>
                <a:extLst>
                  <a:ext uri="{0D108BD9-81ED-4DB2-BD59-A6C34878D82A}">
                    <a16:rowId xmlns:a16="http://schemas.microsoft.com/office/drawing/2014/main" val="85933580"/>
                  </a:ext>
                </a:extLst>
              </a:tr>
              <a:tr h="885371">
                <a:tc>
                  <a:txBody>
                    <a:bodyPr/>
                    <a:lstStyle/>
                    <a:p>
                      <a:r>
                        <a:rPr lang="en-GB" dirty="0" smtClean="0"/>
                        <a:t>Term 4</a:t>
                      </a:r>
                      <a:endParaRPr lang="en-GB" dirty="0"/>
                    </a:p>
                  </a:txBody>
                  <a:tcPr/>
                </a:tc>
                <a:tc>
                  <a:txBody>
                    <a:bodyPr/>
                    <a:lstStyle/>
                    <a:p>
                      <a:r>
                        <a:rPr lang="en-GB" dirty="0" smtClean="0"/>
                        <a:t>Super 1’s Cricket. Jeanette Tate, </a:t>
                      </a:r>
                      <a:r>
                        <a:rPr lang="en-GB" dirty="0" err="1" smtClean="0"/>
                        <a:t>Glos</a:t>
                      </a:r>
                      <a:r>
                        <a:rPr lang="en-GB" dirty="0" smtClean="0"/>
                        <a:t> CCC</a:t>
                      </a:r>
                      <a:endParaRPr lang="en-GB" dirty="0"/>
                    </a:p>
                  </a:txBody>
                  <a:tcPr/>
                </a:tc>
                <a:tc>
                  <a:txBody>
                    <a:bodyPr/>
                    <a:lstStyle/>
                    <a:p>
                      <a:r>
                        <a:rPr lang="en-GB" dirty="0" smtClean="0"/>
                        <a:t>Post 16</a:t>
                      </a:r>
                      <a:endParaRPr lang="en-GB" dirty="0"/>
                    </a:p>
                  </a:txBody>
                  <a:tcPr/>
                </a:tc>
                <a:extLst>
                  <a:ext uri="{0D108BD9-81ED-4DB2-BD59-A6C34878D82A}">
                    <a16:rowId xmlns:a16="http://schemas.microsoft.com/office/drawing/2014/main" val="3280455092"/>
                  </a:ext>
                </a:extLst>
              </a:tr>
              <a:tr h="885371">
                <a:tc>
                  <a:txBody>
                    <a:bodyPr/>
                    <a:lstStyle/>
                    <a:p>
                      <a:r>
                        <a:rPr lang="en-GB" dirty="0" smtClean="0"/>
                        <a:t>Terms 1,2,3,4,5,6</a:t>
                      </a:r>
                      <a:endParaRPr lang="en-GB" dirty="0"/>
                    </a:p>
                  </a:txBody>
                  <a:tcPr/>
                </a:tc>
                <a:tc>
                  <a:txBody>
                    <a:bodyPr/>
                    <a:lstStyle/>
                    <a:p>
                      <a:r>
                        <a:rPr lang="en-GB" dirty="0" smtClean="0"/>
                        <a:t>Community Engagement projects.</a:t>
                      </a:r>
                      <a:r>
                        <a:rPr lang="en-GB" baseline="0" dirty="0" smtClean="0"/>
                        <a:t> Range of sports coaches on site delivery. (Refer to Kris T for details)</a:t>
                      </a:r>
                      <a:endParaRPr lang="en-GB" dirty="0"/>
                    </a:p>
                  </a:txBody>
                  <a:tcPr/>
                </a:tc>
                <a:tc>
                  <a:txBody>
                    <a:bodyPr/>
                    <a:lstStyle/>
                    <a:p>
                      <a:r>
                        <a:rPr lang="en-GB" dirty="0" smtClean="0"/>
                        <a:t>Varied</a:t>
                      </a:r>
                      <a:endParaRPr lang="en-GB" dirty="0"/>
                    </a:p>
                  </a:txBody>
                  <a:tcPr/>
                </a:tc>
                <a:extLst>
                  <a:ext uri="{0D108BD9-81ED-4DB2-BD59-A6C34878D82A}">
                    <a16:rowId xmlns:a16="http://schemas.microsoft.com/office/drawing/2014/main" val="1527812977"/>
                  </a:ext>
                </a:extLst>
              </a:tr>
            </a:tbl>
          </a:graphicData>
        </a:graphic>
      </p:graphicFrame>
    </p:spTree>
    <p:extLst>
      <p:ext uri="{BB962C8B-B14F-4D97-AF65-F5344CB8AC3E}">
        <p14:creationId xmlns:p14="http://schemas.microsoft.com/office/powerpoint/2010/main" val="494592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279" b="14185"/>
          <a:stretch/>
        </p:blipFill>
        <p:spPr>
          <a:xfrm>
            <a:off x="191952" y="435429"/>
            <a:ext cx="3394528" cy="305670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007" y="435429"/>
            <a:ext cx="3911600" cy="29337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9007" y="3605349"/>
            <a:ext cx="3856806" cy="287832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652" y="435429"/>
            <a:ext cx="3894183" cy="2920637"/>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32381" r="14863" b="22539"/>
          <a:stretch/>
        </p:blipFill>
        <p:spPr>
          <a:xfrm>
            <a:off x="191952" y="3805646"/>
            <a:ext cx="3371094" cy="2379962"/>
          </a:xfrm>
          <a:prstGeom prst="rect">
            <a:avLst/>
          </a:prstGeom>
        </p:spPr>
      </p:pic>
      <p:sp>
        <p:nvSpPr>
          <p:cNvPr id="7" name="TextBox 6"/>
          <p:cNvSpPr txBox="1"/>
          <p:nvPr/>
        </p:nvSpPr>
        <p:spPr>
          <a:xfrm>
            <a:off x="4018111" y="3805646"/>
            <a:ext cx="3457303" cy="2308324"/>
          </a:xfrm>
          <a:prstGeom prst="rect">
            <a:avLst/>
          </a:prstGeom>
          <a:solidFill>
            <a:schemeClr val="accent5">
              <a:lumMod val="40000"/>
              <a:lumOff val="60000"/>
            </a:schemeClr>
          </a:solidFill>
        </p:spPr>
        <p:txBody>
          <a:bodyPr wrap="square" rtlCol="0">
            <a:spAutoFit/>
          </a:bodyPr>
          <a:lstStyle/>
          <a:p>
            <a:r>
              <a:rPr lang="en-GB" sz="2400" dirty="0" smtClean="0"/>
              <a:t>Examples at WPS of a wide range of inclusive PE and Sports activity delivered as part of a balanced curriculum.</a:t>
            </a:r>
          </a:p>
          <a:p>
            <a:r>
              <a:rPr lang="en-GB" sz="2400" dirty="0" smtClean="0"/>
              <a:t>2021 -2022.</a:t>
            </a:r>
            <a:endParaRPr lang="en-GB" sz="2400" dirty="0"/>
          </a:p>
        </p:txBody>
      </p:sp>
    </p:spTree>
    <p:extLst>
      <p:ext uri="{BB962C8B-B14F-4D97-AF65-F5344CB8AC3E}">
        <p14:creationId xmlns:p14="http://schemas.microsoft.com/office/powerpoint/2010/main" val="103220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181" b="14889"/>
          <a:stretch/>
        </p:blipFill>
        <p:spPr>
          <a:xfrm>
            <a:off x="693963" y="246103"/>
            <a:ext cx="3163933" cy="316096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5860"/>
          <a:stretch/>
        </p:blipFill>
        <p:spPr>
          <a:xfrm>
            <a:off x="693963" y="3543204"/>
            <a:ext cx="2240826" cy="29657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6617" y="318932"/>
            <a:ext cx="4117519" cy="308813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6617" y="3604397"/>
            <a:ext cx="4117519" cy="30881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728" t="24098" r="1728" b="6687"/>
          <a:stretch/>
        </p:blipFill>
        <p:spPr>
          <a:xfrm>
            <a:off x="4090307" y="242358"/>
            <a:ext cx="3433899" cy="3169068"/>
          </a:xfrm>
          <a:prstGeom prst="rect">
            <a:avLst/>
          </a:prstGeom>
        </p:spPr>
      </p:pic>
      <p:sp>
        <p:nvSpPr>
          <p:cNvPr id="7" name="TextBox 6"/>
          <p:cNvSpPr txBox="1"/>
          <p:nvPr/>
        </p:nvSpPr>
        <p:spPr>
          <a:xfrm>
            <a:off x="3617052" y="4039825"/>
            <a:ext cx="3393348" cy="1569660"/>
          </a:xfrm>
          <a:prstGeom prst="rect">
            <a:avLst/>
          </a:prstGeom>
          <a:solidFill>
            <a:schemeClr val="accent1">
              <a:lumMod val="40000"/>
              <a:lumOff val="60000"/>
            </a:schemeClr>
          </a:solidFill>
        </p:spPr>
        <p:txBody>
          <a:bodyPr wrap="square" rtlCol="0">
            <a:spAutoFit/>
          </a:bodyPr>
          <a:lstStyle/>
          <a:p>
            <a:r>
              <a:rPr lang="en-GB" sz="2400" dirty="0" smtClean="0"/>
              <a:t>Examples of community facility use for the PE curriculum</a:t>
            </a:r>
          </a:p>
          <a:p>
            <a:r>
              <a:rPr lang="en-GB" sz="2400" dirty="0" smtClean="0"/>
              <a:t>2021-2022</a:t>
            </a:r>
            <a:endParaRPr lang="en-GB" sz="2400" dirty="0"/>
          </a:p>
        </p:txBody>
      </p:sp>
    </p:spTree>
    <p:extLst>
      <p:ext uri="{BB962C8B-B14F-4D97-AF65-F5344CB8AC3E}">
        <p14:creationId xmlns:p14="http://schemas.microsoft.com/office/powerpoint/2010/main" val="86232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941" r="10392"/>
          <a:stretch/>
        </p:blipFill>
        <p:spPr>
          <a:xfrm>
            <a:off x="4794067" y="3556065"/>
            <a:ext cx="3057870" cy="299139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223" r="13349"/>
          <a:stretch/>
        </p:blipFill>
        <p:spPr>
          <a:xfrm>
            <a:off x="8149480" y="3556065"/>
            <a:ext cx="3067159" cy="29710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45" y="391886"/>
            <a:ext cx="3942080" cy="29565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99" y="3535680"/>
            <a:ext cx="3988526" cy="2991394"/>
          </a:xfrm>
          <a:prstGeom prst="rect">
            <a:avLst/>
          </a:prstGeom>
        </p:spPr>
      </p:pic>
      <p:sp>
        <p:nvSpPr>
          <p:cNvPr id="7" name="TextBox 6"/>
          <p:cNvSpPr txBox="1"/>
          <p:nvPr/>
        </p:nvSpPr>
        <p:spPr>
          <a:xfrm>
            <a:off x="5709628" y="818605"/>
            <a:ext cx="4441372" cy="1938992"/>
          </a:xfrm>
          <a:prstGeom prst="rect">
            <a:avLst/>
          </a:prstGeom>
          <a:solidFill>
            <a:schemeClr val="accent1">
              <a:lumMod val="40000"/>
              <a:lumOff val="60000"/>
            </a:schemeClr>
          </a:solidFill>
        </p:spPr>
        <p:txBody>
          <a:bodyPr wrap="square" rtlCol="0">
            <a:spAutoFit/>
          </a:bodyPr>
          <a:lstStyle/>
          <a:p>
            <a:r>
              <a:rPr lang="en-GB" sz="2400" dirty="0" smtClean="0"/>
              <a:t>These images show examples of the use of Forest School/Skills at all ages at WPS. It is extremely popular with students.</a:t>
            </a:r>
          </a:p>
          <a:p>
            <a:r>
              <a:rPr lang="en-GB" sz="2400" dirty="0" smtClean="0"/>
              <a:t>2021-2022</a:t>
            </a:r>
            <a:endParaRPr lang="en-GB" sz="2400" dirty="0"/>
          </a:p>
        </p:txBody>
      </p:sp>
    </p:spTree>
    <p:extLst>
      <p:ext uri="{BB962C8B-B14F-4D97-AF65-F5344CB8AC3E}">
        <p14:creationId xmlns:p14="http://schemas.microsoft.com/office/powerpoint/2010/main" val="290433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49" y="232953"/>
            <a:ext cx="4241076" cy="318080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633650"/>
            <a:ext cx="4136572" cy="310243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7030" b="27127"/>
          <a:stretch/>
        </p:blipFill>
        <p:spPr>
          <a:xfrm>
            <a:off x="4700724" y="232953"/>
            <a:ext cx="3607254" cy="3178629"/>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8023" r="15628"/>
          <a:stretch/>
        </p:blipFill>
        <p:spPr>
          <a:xfrm>
            <a:off x="8445408" y="232953"/>
            <a:ext cx="3580605" cy="3178629"/>
          </a:xfrm>
          <a:prstGeom prst="rect">
            <a:avLst/>
          </a:prstGeom>
        </p:spPr>
      </p:pic>
      <p:sp>
        <p:nvSpPr>
          <p:cNvPr id="6" name="TextBox 5"/>
          <p:cNvSpPr txBox="1"/>
          <p:nvPr/>
        </p:nvSpPr>
        <p:spPr>
          <a:xfrm>
            <a:off x="4700724" y="3796937"/>
            <a:ext cx="3607253" cy="1569660"/>
          </a:xfrm>
          <a:prstGeom prst="rect">
            <a:avLst/>
          </a:prstGeom>
          <a:solidFill>
            <a:schemeClr val="accent5">
              <a:lumMod val="40000"/>
              <a:lumOff val="60000"/>
            </a:schemeClr>
          </a:solidFill>
        </p:spPr>
        <p:txBody>
          <a:bodyPr wrap="square" rtlCol="0">
            <a:spAutoFit/>
          </a:bodyPr>
          <a:lstStyle/>
          <a:p>
            <a:r>
              <a:rPr lang="en-GB" sz="2400" dirty="0" smtClean="0"/>
              <a:t>Examples of Sensory and Therapeutic PE activities with students.</a:t>
            </a:r>
          </a:p>
          <a:p>
            <a:r>
              <a:rPr lang="en-GB" sz="2400" dirty="0" smtClean="0"/>
              <a:t>2021-2022</a:t>
            </a:r>
            <a:endParaRPr lang="en-GB" sz="2400" dirty="0"/>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14962"/>
          <a:stretch/>
        </p:blipFill>
        <p:spPr>
          <a:xfrm>
            <a:off x="8533329" y="3633650"/>
            <a:ext cx="3492684" cy="2970106"/>
          </a:xfrm>
          <a:prstGeom prst="rect">
            <a:avLst/>
          </a:prstGeom>
        </p:spPr>
      </p:pic>
    </p:spTree>
    <p:extLst>
      <p:ext uri="{BB962C8B-B14F-4D97-AF65-F5344CB8AC3E}">
        <p14:creationId xmlns:p14="http://schemas.microsoft.com/office/powerpoint/2010/main" val="3098972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758" y="2143034"/>
            <a:ext cx="3333751" cy="44450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03" y="3583373"/>
            <a:ext cx="3919128" cy="29393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649" y="352699"/>
            <a:ext cx="3843382" cy="28825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781" y="2072640"/>
            <a:ext cx="3386546" cy="4515395"/>
          </a:xfrm>
          <a:prstGeom prst="rect">
            <a:avLst/>
          </a:prstGeom>
        </p:spPr>
      </p:pic>
      <p:sp>
        <p:nvSpPr>
          <p:cNvPr id="6" name="TextBox 5"/>
          <p:cNvSpPr txBox="1"/>
          <p:nvPr/>
        </p:nvSpPr>
        <p:spPr>
          <a:xfrm>
            <a:off x="5186771" y="224307"/>
            <a:ext cx="5751195" cy="1569660"/>
          </a:xfrm>
          <a:prstGeom prst="rect">
            <a:avLst/>
          </a:prstGeom>
          <a:solidFill>
            <a:schemeClr val="accent5">
              <a:lumMod val="40000"/>
              <a:lumOff val="60000"/>
            </a:schemeClr>
          </a:solidFill>
        </p:spPr>
        <p:txBody>
          <a:bodyPr wrap="square" rtlCol="0">
            <a:spAutoFit/>
          </a:bodyPr>
          <a:lstStyle/>
          <a:p>
            <a:r>
              <a:rPr lang="en-GB" sz="2400" dirty="0" smtClean="0"/>
              <a:t>Young Leaders project at Lunchtimes in Secondary playground. CSET coach has aided delivery on weekly basis. </a:t>
            </a:r>
          </a:p>
          <a:p>
            <a:r>
              <a:rPr lang="en-GB" sz="2400" dirty="0" smtClean="0"/>
              <a:t>2021-2022</a:t>
            </a:r>
            <a:endParaRPr lang="en-GB" sz="2400" dirty="0"/>
          </a:p>
        </p:txBody>
      </p:sp>
    </p:spTree>
    <p:extLst>
      <p:ext uri="{BB962C8B-B14F-4D97-AF65-F5344CB8AC3E}">
        <p14:creationId xmlns:p14="http://schemas.microsoft.com/office/powerpoint/2010/main" val="334056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5889533"/>
              </p:ext>
            </p:extLst>
          </p:nvPr>
        </p:nvGraphicFramePr>
        <p:xfrm>
          <a:off x="507275" y="1574202"/>
          <a:ext cx="11086012" cy="5009023"/>
        </p:xfrm>
        <a:graphic>
          <a:graphicData uri="http://schemas.openxmlformats.org/drawingml/2006/table">
            <a:tbl>
              <a:tblPr firstRow="1" bandRow="1">
                <a:tableStyleId>{5C22544A-7EE6-4342-B048-85BDC9FD1C3A}</a:tableStyleId>
              </a:tblPr>
              <a:tblGrid>
                <a:gridCol w="11086012">
                  <a:extLst>
                    <a:ext uri="{9D8B030D-6E8A-4147-A177-3AD203B41FA5}">
                      <a16:colId xmlns:a16="http://schemas.microsoft.com/office/drawing/2014/main" val="2309383309"/>
                    </a:ext>
                  </a:extLst>
                </a:gridCol>
              </a:tblGrid>
              <a:tr h="884885">
                <a:tc>
                  <a:txBody>
                    <a:bodyPr/>
                    <a:lstStyle/>
                    <a:p>
                      <a:pPr algn="ctr"/>
                      <a:r>
                        <a:rPr lang="en-GB" sz="2800" dirty="0" smtClean="0"/>
                        <a:t>             </a:t>
                      </a:r>
                      <a:r>
                        <a:rPr lang="en-GB" sz="3600" dirty="0" smtClean="0"/>
                        <a:t>Youth Sport Trust:  Lead School Prospectus</a:t>
                      </a:r>
                    </a:p>
                  </a:txBody>
                  <a:tcPr/>
                </a:tc>
                <a:extLst>
                  <a:ext uri="{0D108BD9-81ED-4DB2-BD59-A6C34878D82A}">
                    <a16:rowId xmlns:a16="http://schemas.microsoft.com/office/drawing/2014/main" val="1423851683"/>
                  </a:ext>
                </a:extLst>
              </a:tr>
              <a:tr h="4124138">
                <a:tc>
                  <a:txBody>
                    <a:bodyPr/>
                    <a:lstStyle/>
                    <a:p>
                      <a:r>
                        <a:rPr lang="en-GB" sz="1400" b="1" dirty="0" smtClean="0"/>
                        <a:t>Project Goal</a:t>
                      </a:r>
                      <a:r>
                        <a:rPr lang="en-GB" sz="1400" dirty="0" smtClean="0"/>
                        <a:t>; Create a national movement of schools that drive</a:t>
                      </a:r>
                      <a:r>
                        <a:rPr lang="en-GB" sz="1400" baseline="0" dirty="0" smtClean="0"/>
                        <a:t> individual and whole school improvement through  the </a:t>
                      </a:r>
                      <a:r>
                        <a:rPr lang="en-GB" sz="1400" baseline="0" dirty="0" err="1" smtClean="0"/>
                        <a:t>differenr</a:t>
                      </a:r>
                      <a:r>
                        <a:rPr lang="en-GB" sz="1400" baseline="0" dirty="0" smtClean="0"/>
                        <a:t> specialist areas of : Inclusion, Health and Wellbeing, that ARE WELL ALIGNED TO THE Youth Sport Trust and positioned  to support our mission.</a:t>
                      </a:r>
                    </a:p>
                    <a:p>
                      <a:endParaRPr lang="en-GB" sz="1400" baseline="0" dirty="0" smtClean="0"/>
                    </a:p>
                    <a:p>
                      <a:r>
                        <a:rPr lang="en-GB" sz="1400" b="1" dirty="0" smtClean="0"/>
                        <a:t>Project Ambitions</a:t>
                      </a:r>
                      <a:r>
                        <a:rPr lang="en-GB" sz="1400" dirty="0" smtClean="0"/>
                        <a:t>: Through the infrastructure</a:t>
                      </a:r>
                      <a:r>
                        <a:rPr lang="en-GB" sz="1400" baseline="0" dirty="0" smtClean="0"/>
                        <a:t> of specialist lead schools, we aim to create a strategic approach to innovation, concept development and delivery. We have 4 clear ambitions.:</a:t>
                      </a:r>
                    </a:p>
                    <a:p>
                      <a:pPr marL="342900" indent="-342900">
                        <a:buAutoNum type="arabicPeriod"/>
                      </a:pPr>
                      <a:r>
                        <a:rPr lang="en-GB" sz="1400" baseline="0" dirty="0" smtClean="0"/>
                        <a:t>Demonstrate the value of Health and Wellbeing, PE, Sport, Inclusion and Achievement within the whole school and /or community concepts.</a:t>
                      </a:r>
                    </a:p>
                    <a:p>
                      <a:pPr marL="342900" indent="-342900">
                        <a:buAutoNum type="arabicPeriod"/>
                      </a:pPr>
                      <a:r>
                        <a:rPr lang="en-GB" sz="1400" baseline="0" dirty="0" smtClean="0"/>
                        <a:t>Advocate the impact o </a:t>
                      </a:r>
                      <a:r>
                        <a:rPr lang="en-GB" sz="1400" baseline="0" dirty="0" err="1" smtClean="0"/>
                        <a:t>fht</a:t>
                      </a:r>
                      <a:r>
                        <a:rPr lang="en-GB" sz="1400" baseline="0" dirty="0" smtClean="0"/>
                        <a:t> specialist areas on young people’s wellbeing, leadership and achievement.</a:t>
                      </a:r>
                    </a:p>
                    <a:p>
                      <a:pPr marL="342900" indent="-342900">
                        <a:buAutoNum type="arabicPeriod"/>
                      </a:pPr>
                      <a:r>
                        <a:rPr lang="en-GB" sz="1400" baseline="0" dirty="0" smtClean="0"/>
                        <a:t>Pioneer school centred innovation, based on action research to influence national strategies and practice.</a:t>
                      </a:r>
                    </a:p>
                    <a:p>
                      <a:pPr marL="342900" indent="-342900">
                        <a:buAutoNum type="arabicPeriod"/>
                      </a:pPr>
                      <a:r>
                        <a:rPr lang="en-GB" sz="1400" baseline="0" dirty="0" smtClean="0"/>
                        <a:t>Develop, test and deliver specialist interventions and learning that create transformational change in schools and communities.</a:t>
                      </a:r>
                    </a:p>
                    <a:p>
                      <a:pPr marL="342900" indent="-342900">
                        <a:buAutoNum type="arabicPeriod"/>
                      </a:pPr>
                      <a:endParaRPr lang="en-GB" sz="1400" baseline="0" dirty="0" smtClean="0"/>
                    </a:p>
                    <a:p>
                      <a:pPr marL="0" indent="0">
                        <a:buNone/>
                      </a:pPr>
                      <a:r>
                        <a:rPr lang="en-GB" sz="1400" b="1" baseline="0" dirty="0" smtClean="0"/>
                        <a:t>Youth Sport Trust Offer</a:t>
                      </a:r>
                      <a:r>
                        <a:rPr lang="en-GB" sz="1400" baseline="0" dirty="0" smtClean="0"/>
                        <a:t>:</a:t>
                      </a:r>
                    </a:p>
                    <a:p>
                      <a:pPr marL="285750" indent="-285750">
                        <a:buFont typeface="Arial" panose="020B0604020202020204" pitchFamily="34" charset="0"/>
                        <a:buChar char="•"/>
                      </a:pPr>
                      <a:r>
                        <a:rPr lang="en-GB" sz="1400" baseline="0" dirty="0" smtClean="0"/>
                        <a:t>Opportunities to work nationally with leading experts in PE, school sport and physical activity to enhance the health, wellbeing and achievements of students.</a:t>
                      </a:r>
                    </a:p>
                    <a:p>
                      <a:pPr marL="285750" indent="-285750">
                        <a:buFont typeface="Arial" panose="020B0604020202020204" pitchFamily="34" charset="0"/>
                        <a:buChar char="•"/>
                      </a:pPr>
                      <a:r>
                        <a:rPr lang="en-GB" sz="1400" baseline="0" dirty="0" smtClean="0"/>
                        <a:t>National recognition as a pioneering network of schools driving the specialist area forward in England</a:t>
                      </a:r>
                    </a:p>
                    <a:p>
                      <a:pPr marL="285750" indent="-285750">
                        <a:buFont typeface="Arial" panose="020B0604020202020204" pitchFamily="34" charset="0"/>
                        <a:buChar char="•"/>
                      </a:pPr>
                      <a:r>
                        <a:rPr lang="en-GB" sz="1400" baseline="0" dirty="0" smtClean="0"/>
                        <a:t>Direct investment in to schools through training, resources, equipment and engagement with positive role models.</a:t>
                      </a:r>
                    </a:p>
                    <a:p>
                      <a:pPr marL="285750" indent="-285750">
                        <a:buFont typeface="Arial" panose="020B0604020202020204" pitchFamily="34" charset="0"/>
                        <a:buChar char="•"/>
                      </a:pPr>
                      <a:r>
                        <a:rPr lang="en-GB" sz="1400" baseline="0" dirty="0" smtClean="0"/>
                        <a:t>Networking opportunities to share best practice, inspire learning and maximise impact.</a:t>
                      </a:r>
                    </a:p>
                    <a:p>
                      <a:pPr marL="342900" indent="-342900">
                        <a:buAutoNum type="arabicPeriod"/>
                      </a:pPr>
                      <a:endParaRPr lang="en-GB" sz="1400" dirty="0"/>
                    </a:p>
                  </a:txBody>
                  <a:tcPr/>
                </a:tc>
                <a:extLst>
                  <a:ext uri="{0D108BD9-81ED-4DB2-BD59-A6C34878D82A}">
                    <a16:rowId xmlns:a16="http://schemas.microsoft.com/office/drawing/2014/main" val="732282257"/>
                  </a:ext>
                </a:extLst>
              </a:tr>
            </a:tbl>
          </a:graphicData>
        </a:graphic>
      </p:graphicFrame>
      <p:sp>
        <p:nvSpPr>
          <p:cNvPr id="3" name="TextBox 2"/>
          <p:cNvSpPr txBox="1"/>
          <p:nvPr/>
        </p:nvSpPr>
        <p:spPr>
          <a:xfrm>
            <a:off x="507275" y="435429"/>
            <a:ext cx="10970622" cy="1138773"/>
          </a:xfrm>
          <a:prstGeom prst="rect">
            <a:avLst/>
          </a:prstGeom>
          <a:noFill/>
        </p:spPr>
        <p:txBody>
          <a:bodyPr wrap="square" rtlCol="0">
            <a:spAutoFit/>
          </a:bodyPr>
          <a:lstStyle/>
          <a:p>
            <a:pPr algn="ctr"/>
            <a:r>
              <a:rPr lang="en-GB" sz="2400" dirty="0" smtClean="0"/>
              <a:t>Lead Inclusion School Role. Intent 2021- 2022.</a:t>
            </a:r>
          </a:p>
          <a:p>
            <a:r>
              <a:rPr lang="en-GB" sz="2000" dirty="0">
                <a:latin typeface="Calibri" panose="020F0502020204030204" pitchFamily="34" charset="0"/>
                <a:ea typeface="Calibri" panose="020F0502020204030204" pitchFamily="34" charset="0"/>
              </a:rPr>
              <a:t>“The role and aim of the program, the way you interpreted the brief and set out the aspirations”</a:t>
            </a:r>
            <a:endParaRPr lang="en-GB" sz="2000" dirty="0"/>
          </a:p>
          <a:p>
            <a:endParaRPr lang="en-GB" sz="2400" dirty="0"/>
          </a:p>
        </p:txBody>
      </p:sp>
    </p:spTree>
    <p:extLst>
      <p:ext uri="{BB962C8B-B14F-4D97-AF65-F5344CB8AC3E}">
        <p14:creationId xmlns:p14="http://schemas.microsoft.com/office/powerpoint/2010/main" val="2949611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84" y="487680"/>
            <a:ext cx="4255226" cy="56736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448" y="487680"/>
            <a:ext cx="4341221" cy="325591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3379"/>
          <a:stretch/>
        </p:blipFill>
        <p:spPr>
          <a:xfrm>
            <a:off x="4647792" y="487680"/>
            <a:ext cx="2831374" cy="3270067"/>
          </a:xfrm>
          <a:prstGeom prst="rect">
            <a:avLst/>
          </a:prstGeom>
        </p:spPr>
      </p:pic>
      <p:sp>
        <p:nvSpPr>
          <p:cNvPr id="6" name="TextBox 5"/>
          <p:cNvSpPr txBox="1"/>
          <p:nvPr/>
        </p:nvSpPr>
        <p:spPr>
          <a:xfrm>
            <a:off x="5956663" y="4249783"/>
            <a:ext cx="4345577" cy="1200329"/>
          </a:xfrm>
          <a:prstGeom prst="rect">
            <a:avLst/>
          </a:prstGeom>
          <a:solidFill>
            <a:schemeClr val="accent5">
              <a:lumMod val="40000"/>
              <a:lumOff val="60000"/>
            </a:schemeClr>
          </a:solidFill>
        </p:spPr>
        <p:txBody>
          <a:bodyPr wrap="square" rtlCol="0">
            <a:spAutoFit/>
          </a:bodyPr>
          <a:lstStyle/>
          <a:p>
            <a:r>
              <a:rPr lang="en-GB" sz="2400" dirty="0" smtClean="0"/>
              <a:t>Active Lunchtimes project in post 16. Part of an ASDAN module.</a:t>
            </a:r>
          </a:p>
          <a:p>
            <a:r>
              <a:rPr lang="en-GB" sz="2400" dirty="0" smtClean="0"/>
              <a:t>2021-2022</a:t>
            </a:r>
            <a:endParaRPr lang="en-GB" sz="2400" dirty="0"/>
          </a:p>
        </p:txBody>
      </p:sp>
    </p:spTree>
    <p:extLst>
      <p:ext uri="{BB962C8B-B14F-4D97-AF65-F5344CB8AC3E}">
        <p14:creationId xmlns:p14="http://schemas.microsoft.com/office/powerpoint/2010/main" val="402423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77" y="342536"/>
            <a:ext cx="4600849" cy="613446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308" y="342536"/>
            <a:ext cx="3238498" cy="323849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08" t="18313" r="-308"/>
          <a:stretch/>
        </p:blipFill>
        <p:spPr>
          <a:xfrm>
            <a:off x="8716188" y="275561"/>
            <a:ext cx="2974254" cy="323943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776" r="8589"/>
          <a:stretch/>
        </p:blipFill>
        <p:spPr>
          <a:xfrm>
            <a:off x="8716188" y="3675018"/>
            <a:ext cx="3108960" cy="2965268"/>
          </a:xfrm>
          <a:prstGeom prst="rect">
            <a:avLst/>
          </a:prstGeom>
        </p:spPr>
      </p:pic>
      <p:sp>
        <p:nvSpPr>
          <p:cNvPr id="6" name="TextBox 5"/>
          <p:cNvSpPr txBox="1"/>
          <p:nvPr/>
        </p:nvSpPr>
        <p:spPr>
          <a:xfrm>
            <a:off x="5190308" y="3849189"/>
            <a:ext cx="3117669" cy="2308324"/>
          </a:xfrm>
          <a:prstGeom prst="rect">
            <a:avLst/>
          </a:prstGeom>
          <a:solidFill>
            <a:schemeClr val="accent5">
              <a:lumMod val="40000"/>
              <a:lumOff val="60000"/>
            </a:schemeClr>
          </a:solidFill>
        </p:spPr>
        <p:txBody>
          <a:bodyPr wrap="square" rtlCol="0">
            <a:spAutoFit/>
          </a:bodyPr>
          <a:lstStyle/>
          <a:p>
            <a:r>
              <a:rPr lang="en-GB" sz="2400" dirty="0" smtClean="0"/>
              <a:t>Step Into Sport training with mainstream peers. Over 90 students attended the 2 courses at UWE and Bath Uni.</a:t>
            </a:r>
          </a:p>
          <a:p>
            <a:r>
              <a:rPr lang="en-GB" sz="2400" dirty="0" smtClean="0"/>
              <a:t>Jan 2022</a:t>
            </a:r>
            <a:endParaRPr lang="en-GB" sz="2400" dirty="0"/>
          </a:p>
        </p:txBody>
      </p:sp>
    </p:spTree>
    <p:extLst>
      <p:ext uri="{BB962C8B-B14F-4D97-AF65-F5344CB8AC3E}">
        <p14:creationId xmlns:p14="http://schemas.microsoft.com/office/powerpoint/2010/main" val="89898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46" y="341085"/>
            <a:ext cx="3451316" cy="46017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028" y="331651"/>
            <a:ext cx="3458391" cy="46111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296" y="399142"/>
            <a:ext cx="3407773" cy="4543697"/>
          </a:xfrm>
          <a:prstGeom prst="rect">
            <a:avLst/>
          </a:prstGeom>
        </p:spPr>
      </p:pic>
      <p:sp>
        <p:nvSpPr>
          <p:cNvPr id="5" name="TextBox 4"/>
          <p:cNvSpPr txBox="1"/>
          <p:nvPr/>
        </p:nvSpPr>
        <p:spPr>
          <a:xfrm>
            <a:off x="792480" y="5164183"/>
            <a:ext cx="10598331" cy="830997"/>
          </a:xfrm>
          <a:prstGeom prst="rect">
            <a:avLst/>
          </a:prstGeom>
          <a:solidFill>
            <a:schemeClr val="accent5">
              <a:lumMod val="40000"/>
              <a:lumOff val="60000"/>
            </a:schemeClr>
          </a:solidFill>
        </p:spPr>
        <p:txBody>
          <a:bodyPr wrap="square" rtlCol="0">
            <a:spAutoFit/>
          </a:bodyPr>
          <a:lstStyle/>
          <a:p>
            <a:r>
              <a:rPr lang="en-GB" sz="2400" dirty="0" smtClean="0"/>
              <a:t>As a result of the Step Into Sport training, post 16 students are beginning to lead at intra class events, such as the KS2 obstacle course. May 2022.</a:t>
            </a:r>
            <a:endParaRPr lang="en-GB" sz="2400" dirty="0"/>
          </a:p>
        </p:txBody>
      </p:sp>
    </p:spTree>
    <p:extLst>
      <p:ext uri="{BB962C8B-B14F-4D97-AF65-F5344CB8AC3E}">
        <p14:creationId xmlns:p14="http://schemas.microsoft.com/office/powerpoint/2010/main" val="2403812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82" r="6930" b="1077"/>
          <a:stretch/>
        </p:blipFill>
        <p:spPr>
          <a:xfrm>
            <a:off x="456109" y="274614"/>
            <a:ext cx="3388180" cy="44239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9635" y="274613"/>
            <a:ext cx="3591015" cy="26932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0322" y="274613"/>
            <a:ext cx="3317966" cy="4423954"/>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9474" b="11993"/>
          <a:stretch/>
        </p:blipFill>
        <p:spPr>
          <a:xfrm>
            <a:off x="8051591" y="3309257"/>
            <a:ext cx="3407101" cy="3113285"/>
          </a:xfrm>
          <a:prstGeom prst="rect">
            <a:avLst/>
          </a:prstGeom>
        </p:spPr>
      </p:pic>
      <p:sp>
        <p:nvSpPr>
          <p:cNvPr id="6" name="TextBox 5"/>
          <p:cNvSpPr txBox="1"/>
          <p:nvPr/>
        </p:nvSpPr>
        <p:spPr>
          <a:xfrm>
            <a:off x="456109" y="4929051"/>
            <a:ext cx="7198725" cy="1569660"/>
          </a:xfrm>
          <a:prstGeom prst="rect">
            <a:avLst/>
          </a:prstGeom>
          <a:solidFill>
            <a:schemeClr val="accent5">
              <a:lumMod val="40000"/>
              <a:lumOff val="60000"/>
            </a:schemeClr>
          </a:solidFill>
        </p:spPr>
        <p:txBody>
          <a:bodyPr wrap="square" rtlCol="0">
            <a:spAutoFit/>
          </a:bodyPr>
          <a:lstStyle/>
          <a:p>
            <a:r>
              <a:rPr lang="en-GB" sz="2400" dirty="0" smtClean="0"/>
              <a:t>Students in Post 16 have been training as Table Cricket Leaders. As well as playing the game, some have also been officiating at the County Table Cricket competition. March 2022.</a:t>
            </a:r>
            <a:endParaRPr lang="en-GB" sz="2400" dirty="0"/>
          </a:p>
        </p:txBody>
      </p:sp>
    </p:spTree>
    <p:extLst>
      <p:ext uri="{BB962C8B-B14F-4D97-AF65-F5344CB8AC3E}">
        <p14:creationId xmlns:p14="http://schemas.microsoft.com/office/powerpoint/2010/main" val="1922178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69" y="348342"/>
            <a:ext cx="4127863" cy="30958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69" y="3642359"/>
            <a:ext cx="4066903" cy="305017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2756" b="15253"/>
          <a:stretch/>
        </p:blipFill>
        <p:spPr>
          <a:xfrm>
            <a:off x="4604113" y="348340"/>
            <a:ext cx="3745570" cy="309589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0381" t="9016" r="13904"/>
          <a:stretch/>
        </p:blipFill>
        <p:spPr>
          <a:xfrm>
            <a:off x="8516983" y="340274"/>
            <a:ext cx="3444035" cy="3103963"/>
          </a:xfrm>
          <a:prstGeom prst="rect">
            <a:avLst/>
          </a:prstGeom>
        </p:spPr>
      </p:pic>
      <p:sp>
        <p:nvSpPr>
          <p:cNvPr id="6" name="TextBox 5"/>
          <p:cNvSpPr txBox="1"/>
          <p:nvPr/>
        </p:nvSpPr>
        <p:spPr>
          <a:xfrm>
            <a:off x="5181599" y="4244117"/>
            <a:ext cx="5704115" cy="1569660"/>
          </a:xfrm>
          <a:prstGeom prst="rect">
            <a:avLst/>
          </a:prstGeom>
          <a:solidFill>
            <a:schemeClr val="accent5">
              <a:lumMod val="40000"/>
              <a:lumOff val="60000"/>
            </a:schemeClr>
          </a:solidFill>
        </p:spPr>
        <p:txBody>
          <a:bodyPr wrap="square" rtlCol="0">
            <a:spAutoFit/>
          </a:bodyPr>
          <a:lstStyle/>
          <a:p>
            <a:r>
              <a:rPr lang="en-GB" sz="2400" dirty="0" smtClean="0"/>
              <a:t>An example of one of the many events that WPS attend throughout the academic year. This is the secondary SEND County Kwik Cricket event held at </a:t>
            </a:r>
            <a:r>
              <a:rPr lang="en-GB" sz="2400" dirty="0" err="1" smtClean="0"/>
              <a:t>Frenchay</a:t>
            </a:r>
            <a:r>
              <a:rPr lang="en-GB" sz="2400" dirty="0" smtClean="0"/>
              <a:t>, May 2022</a:t>
            </a:r>
            <a:endParaRPr lang="en-GB" sz="2400" dirty="0"/>
          </a:p>
        </p:txBody>
      </p:sp>
    </p:spTree>
    <p:extLst>
      <p:ext uri="{BB962C8B-B14F-4D97-AF65-F5344CB8AC3E}">
        <p14:creationId xmlns:p14="http://schemas.microsoft.com/office/powerpoint/2010/main" val="3577589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263" r="10921" b="11490"/>
          <a:stretch/>
        </p:blipFill>
        <p:spPr>
          <a:xfrm>
            <a:off x="444136" y="374466"/>
            <a:ext cx="3971109" cy="338763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081" y="282480"/>
            <a:ext cx="2916965" cy="388928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45" t="25430" r="1145" b="6987"/>
          <a:stretch/>
        </p:blipFill>
        <p:spPr>
          <a:xfrm>
            <a:off x="400183" y="3865823"/>
            <a:ext cx="4015061" cy="271350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9584" y="282480"/>
            <a:ext cx="2932884" cy="3910512"/>
          </a:xfrm>
          <a:prstGeom prst="rect">
            <a:avLst/>
          </a:prstGeom>
        </p:spPr>
      </p:pic>
      <p:sp>
        <p:nvSpPr>
          <p:cNvPr id="6" name="TextBox 5"/>
          <p:cNvSpPr txBox="1"/>
          <p:nvPr/>
        </p:nvSpPr>
        <p:spPr>
          <a:xfrm>
            <a:off x="4929051" y="4484914"/>
            <a:ext cx="6226629" cy="1938992"/>
          </a:xfrm>
          <a:prstGeom prst="rect">
            <a:avLst/>
          </a:prstGeom>
          <a:solidFill>
            <a:schemeClr val="accent5">
              <a:lumMod val="40000"/>
              <a:lumOff val="60000"/>
            </a:schemeClr>
          </a:solidFill>
        </p:spPr>
        <p:txBody>
          <a:bodyPr wrap="square" rtlCol="0">
            <a:spAutoFit/>
          </a:bodyPr>
          <a:lstStyle/>
          <a:p>
            <a:r>
              <a:rPr lang="en-GB" sz="2400" dirty="0" smtClean="0"/>
              <a:t>The flagship inter schools SEND event. This is funded by WESPORT and run by the </a:t>
            </a:r>
            <a:r>
              <a:rPr lang="en-GB" sz="2400" dirty="0" err="1" smtClean="0"/>
              <a:t>Panathlon</a:t>
            </a:r>
            <a:r>
              <a:rPr lang="en-GB" sz="2400" dirty="0" smtClean="0"/>
              <a:t> organisation on an annual basis. WPS attend each year. Secondary age group at UWE.</a:t>
            </a:r>
          </a:p>
          <a:p>
            <a:r>
              <a:rPr lang="en-GB" sz="2400" dirty="0" smtClean="0"/>
              <a:t>Nov 2021.</a:t>
            </a:r>
            <a:endParaRPr lang="en-GB" sz="2400" dirty="0"/>
          </a:p>
        </p:txBody>
      </p:sp>
    </p:spTree>
    <p:extLst>
      <p:ext uri="{BB962C8B-B14F-4D97-AF65-F5344CB8AC3E}">
        <p14:creationId xmlns:p14="http://schemas.microsoft.com/office/powerpoint/2010/main" val="3905133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1682" b="16826"/>
          <a:stretch/>
        </p:blipFill>
        <p:spPr>
          <a:xfrm>
            <a:off x="347527" y="346602"/>
            <a:ext cx="4076428" cy="38857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4113" y="370115"/>
            <a:ext cx="2896688" cy="3862251"/>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5973"/>
          <a:stretch/>
        </p:blipFill>
        <p:spPr>
          <a:xfrm>
            <a:off x="7787640" y="370115"/>
            <a:ext cx="4100284" cy="344532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5777" b="9080"/>
          <a:stretch/>
        </p:blipFill>
        <p:spPr>
          <a:xfrm>
            <a:off x="7787640" y="4014852"/>
            <a:ext cx="4100284" cy="2671042"/>
          </a:xfrm>
          <a:prstGeom prst="rect">
            <a:avLst/>
          </a:prstGeom>
        </p:spPr>
      </p:pic>
      <p:sp>
        <p:nvSpPr>
          <p:cNvPr id="6" name="Rectangle 5"/>
          <p:cNvSpPr/>
          <p:nvPr/>
        </p:nvSpPr>
        <p:spPr>
          <a:xfrm>
            <a:off x="1104084" y="4627562"/>
            <a:ext cx="6096000" cy="1938992"/>
          </a:xfrm>
          <a:prstGeom prst="rect">
            <a:avLst/>
          </a:prstGeom>
          <a:solidFill>
            <a:schemeClr val="accent5">
              <a:lumMod val="40000"/>
              <a:lumOff val="60000"/>
            </a:schemeClr>
          </a:solidFill>
        </p:spPr>
        <p:txBody>
          <a:bodyPr>
            <a:spAutoFit/>
          </a:bodyPr>
          <a:lstStyle/>
          <a:p>
            <a:r>
              <a:rPr lang="en-GB" sz="2400" dirty="0"/>
              <a:t>The flagship inter schools SEND event. This is funded by WESPORT and run by the </a:t>
            </a:r>
            <a:r>
              <a:rPr lang="en-GB" sz="2400" dirty="0" err="1"/>
              <a:t>Panathlon</a:t>
            </a:r>
            <a:r>
              <a:rPr lang="en-GB" sz="2400" dirty="0"/>
              <a:t> organisation on an annual basis. </a:t>
            </a:r>
            <a:r>
              <a:rPr lang="en-GB" sz="2400" dirty="0" smtClean="0"/>
              <a:t>WPS attend each year. Primary </a:t>
            </a:r>
            <a:r>
              <a:rPr lang="en-GB" sz="2400" dirty="0"/>
              <a:t>age group at UWE, </a:t>
            </a:r>
            <a:endParaRPr lang="en-GB" sz="2400" dirty="0" smtClean="0"/>
          </a:p>
          <a:p>
            <a:r>
              <a:rPr lang="en-GB" sz="2400" dirty="0" smtClean="0"/>
              <a:t>Nov </a:t>
            </a:r>
            <a:r>
              <a:rPr lang="en-GB" sz="2400" dirty="0"/>
              <a:t>2021.</a:t>
            </a:r>
          </a:p>
        </p:txBody>
      </p:sp>
    </p:spTree>
    <p:extLst>
      <p:ext uri="{BB962C8B-B14F-4D97-AF65-F5344CB8AC3E}">
        <p14:creationId xmlns:p14="http://schemas.microsoft.com/office/powerpoint/2010/main" val="187287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72" y="1232804"/>
            <a:ext cx="3581945" cy="47759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601" y="1249860"/>
            <a:ext cx="3569153" cy="4758871"/>
          </a:xfrm>
          <a:prstGeom prst="rect">
            <a:avLst/>
          </a:prstGeom>
        </p:spPr>
      </p:pic>
      <p:sp>
        <p:nvSpPr>
          <p:cNvPr id="3" name="TextBox 2"/>
          <p:cNvSpPr txBox="1"/>
          <p:nvPr/>
        </p:nvSpPr>
        <p:spPr>
          <a:xfrm>
            <a:off x="8220891" y="1249860"/>
            <a:ext cx="3317966" cy="3046988"/>
          </a:xfrm>
          <a:prstGeom prst="rect">
            <a:avLst/>
          </a:prstGeom>
          <a:solidFill>
            <a:schemeClr val="accent5">
              <a:lumMod val="40000"/>
              <a:lumOff val="60000"/>
            </a:schemeClr>
          </a:solidFill>
        </p:spPr>
        <p:txBody>
          <a:bodyPr wrap="square" rtlCol="0">
            <a:spAutoFit/>
          </a:bodyPr>
          <a:lstStyle/>
          <a:p>
            <a:r>
              <a:rPr lang="en-GB" sz="2400" dirty="0" smtClean="0"/>
              <a:t>CSET coach, Alex, is currently working with WPS to deliver a pilot project on Girls Football. This is a resource developed by the Youth Sport Trust and the FA. Summer term 2022.</a:t>
            </a:r>
            <a:endParaRPr lang="en-GB" sz="2400" dirty="0"/>
          </a:p>
        </p:txBody>
      </p:sp>
    </p:spTree>
    <p:extLst>
      <p:ext uri="{BB962C8B-B14F-4D97-AF65-F5344CB8AC3E}">
        <p14:creationId xmlns:p14="http://schemas.microsoft.com/office/powerpoint/2010/main" val="365226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42" y="364669"/>
            <a:ext cx="4171406" cy="31285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42" y="3581399"/>
            <a:ext cx="4171406" cy="312855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039" y="446312"/>
            <a:ext cx="3953691" cy="296526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1027" r="11789"/>
          <a:stretch/>
        </p:blipFill>
        <p:spPr>
          <a:xfrm>
            <a:off x="8778239" y="269965"/>
            <a:ext cx="3230880" cy="3139440"/>
          </a:xfrm>
          <a:prstGeom prst="rect">
            <a:avLst/>
          </a:prstGeom>
        </p:spPr>
      </p:pic>
      <p:sp>
        <p:nvSpPr>
          <p:cNvPr id="6" name="TextBox 5"/>
          <p:cNvSpPr txBox="1"/>
          <p:nvPr/>
        </p:nvSpPr>
        <p:spPr>
          <a:xfrm>
            <a:off x="4511039" y="3622182"/>
            <a:ext cx="7384868" cy="3046988"/>
          </a:xfrm>
          <a:prstGeom prst="rect">
            <a:avLst/>
          </a:prstGeom>
          <a:solidFill>
            <a:schemeClr val="accent5">
              <a:lumMod val="40000"/>
              <a:lumOff val="60000"/>
            </a:schemeClr>
          </a:solidFill>
        </p:spPr>
        <p:txBody>
          <a:bodyPr wrap="square" rtlCol="0">
            <a:spAutoFit/>
          </a:bodyPr>
          <a:lstStyle/>
          <a:p>
            <a:r>
              <a:rPr lang="en-GB" sz="2400" dirty="0" smtClean="0"/>
              <a:t>For many years, Marian, Mike and Russell at Warmley Park School and College have given the opportunity for students from WPS to take part in the Jubilee Challenge at the Ten Tors event on Dartmoor. In addition WPS delivers the Duke of Edinburgh award and some fantastic Outdoor (OAA) activities such as sailing and canoeing with the “All Aboard” organisation.</a:t>
            </a:r>
          </a:p>
          <a:p>
            <a:r>
              <a:rPr lang="en-GB" sz="2400" dirty="0" smtClean="0"/>
              <a:t>Images from Jan and May 2022.</a:t>
            </a:r>
            <a:endParaRPr lang="en-GB" sz="2400" dirty="0"/>
          </a:p>
        </p:txBody>
      </p:sp>
    </p:spTree>
    <p:extLst>
      <p:ext uri="{BB962C8B-B14F-4D97-AF65-F5344CB8AC3E}">
        <p14:creationId xmlns:p14="http://schemas.microsoft.com/office/powerpoint/2010/main" val="3653162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024" y="215154"/>
            <a:ext cx="11774883" cy="4724370"/>
          </a:xfrm>
          <a:prstGeom prst="rect">
            <a:avLst/>
          </a:prstGeom>
          <a:solidFill>
            <a:schemeClr val="accent5">
              <a:lumMod val="40000"/>
              <a:lumOff val="60000"/>
            </a:schemeClr>
          </a:solidFill>
        </p:spPr>
        <p:txBody>
          <a:bodyPr wrap="square" rtlCol="0">
            <a:spAutoFit/>
          </a:bodyPr>
          <a:lstStyle/>
          <a:p>
            <a:r>
              <a:rPr lang="en-GB" sz="2400" dirty="0" smtClean="0"/>
              <a:t>PE and Sport Premium funding 2021-22</a:t>
            </a:r>
          </a:p>
          <a:p>
            <a:r>
              <a:rPr lang="en-GB" sz="1400" i="1" dirty="0" smtClean="0"/>
              <a:t>‘The </a:t>
            </a:r>
            <a:r>
              <a:rPr lang="en-GB" sz="1400" i="1" dirty="0"/>
              <a:t>premium must be used to fund additional and sustainable improvements to the provision of PE and sport, for the benefit of primary-aged pupils, in the 2021 to 2022 academic year, to encourage the development of healthy, active lifestyles</a:t>
            </a:r>
            <a:r>
              <a:rPr lang="en-GB" sz="1400" i="1" dirty="0" smtClean="0"/>
              <a:t>.’ </a:t>
            </a:r>
          </a:p>
          <a:p>
            <a:r>
              <a:rPr lang="en-GB" sz="1400" i="1" dirty="0">
                <a:hlinkClick r:id="rId2"/>
              </a:rPr>
              <a:t>https://</a:t>
            </a:r>
            <a:r>
              <a:rPr lang="en-GB" sz="1400" i="1" dirty="0" smtClean="0">
                <a:hlinkClick r:id="rId2"/>
              </a:rPr>
              <a:t>www.gov.uk/government/publications/pe-and-sport-premium-conditions-of-grant-2021-to-2022/pe-and-sport-premium-conditions-of-grant-2021-to-2022-maintained-schools</a:t>
            </a:r>
            <a:endParaRPr lang="en-GB" sz="1400" i="1" dirty="0" smtClean="0"/>
          </a:p>
          <a:p>
            <a:endParaRPr lang="en-GB" sz="1400" i="1" dirty="0" smtClean="0"/>
          </a:p>
          <a:p>
            <a:r>
              <a:rPr lang="en-GB" sz="1400" dirty="0" smtClean="0"/>
              <a:t>At Warmley Park we are using our PE and Sports Premium funding to support primary pupils but alongside this we have allocated funding from the school budget to enable all pupils to promote quality PE for all pupils. Our funding for 2021-22 was £16810</a:t>
            </a:r>
          </a:p>
          <a:p>
            <a:endParaRPr lang="en-GB" sz="1400" dirty="0" smtClean="0"/>
          </a:p>
          <a:p>
            <a:r>
              <a:rPr lang="en-GB" sz="1400" dirty="0" smtClean="0"/>
              <a:t>1. We identified a group of 16 pupils who were struggling with their readiness to learn due to sensory regulation behaviours. To support these pupils we used the PESP to pay for weekly cycling lessons at 2 different venues which were evaluated at the end of the year as being highly effective with pupils with 100% engagement. This in turn, along with Forest School and swimming has led to better levels on engagement during subject specific teaching time. For next year we will build on this to include more pupils in a whole school cycling initiative. </a:t>
            </a:r>
            <a:endParaRPr lang="en-GB" sz="1400" dirty="0"/>
          </a:p>
          <a:p>
            <a:r>
              <a:rPr lang="en-GB" sz="1400" dirty="0" smtClean="0"/>
              <a:t>2. 12 Primary pupils have received Rebound Therapy funded by the PESP (this is in addition to those who have it on their EHCP). Assessment shows an increase in core strength and stability which is improving posture, and increased sensory regulation which is improving readiness to learn. One day per week of HLTA</a:t>
            </a:r>
          </a:p>
          <a:p>
            <a:r>
              <a:rPr lang="en-GB" sz="1400" dirty="0" smtClean="0"/>
              <a:t>3. Targeted support for pupils who do not have access to green areas (</a:t>
            </a:r>
            <a:r>
              <a:rPr lang="en-GB" sz="1400" dirty="0" err="1" smtClean="0"/>
              <a:t>ie</a:t>
            </a:r>
            <a:r>
              <a:rPr lang="en-GB" sz="1400" dirty="0" smtClean="0"/>
              <a:t> garden) at home or for whom going to shared play areas such as parks with their families is difficult. Forest School sessions  with 1:1 support to enable pupils to explore freely. Evaluation demonstrated increased physical skills such as climbing and walking with more stamina. </a:t>
            </a:r>
          </a:p>
          <a:p>
            <a:endParaRPr lang="en-GB" sz="1400" dirty="0" smtClean="0"/>
          </a:p>
          <a:p>
            <a:endParaRPr lang="en-GB" sz="1400" dirty="0"/>
          </a:p>
          <a:p>
            <a:endParaRPr lang="en-GB" sz="1100" i="1" dirty="0"/>
          </a:p>
        </p:txBody>
      </p:sp>
      <p:graphicFrame>
        <p:nvGraphicFramePr>
          <p:cNvPr id="7" name="Table 6"/>
          <p:cNvGraphicFramePr>
            <a:graphicFrameLocks noGrp="1"/>
          </p:cNvGraphicFramePr>
          <p:nvPr>
            <p:extLst>
              <p:ext uri="{D42A27DB-BD31-4B8C-83A1-F6EECF244321}">
                <p14:modId xmlns:p14="http://schemas.microsoft.com/office/powerpoint/2010/main" val="2980792353"/>
              </p:ext>
            </p:extLst>
          </p:nvPr>
        </p:nvGraphicFramePr>
        <p:xfrm>
          <a:off x="430305" y="4679575"/>
          <a:ext cx="11465600" cy="1269400"/>
        </p:xfrm>
        <a:graphic>
          <a:graphicData uri="http://schemas.openxmlformats.org/drawingml/2006/table">
            <a:tbl>
              <a:tblPr firstRow="1" bandRow="1">
                <a:tableStyleId>{5C22544A-7EE6-4342-B048-85BDC9FD1C3A}</a:tableStyleId>
              </a:tblPr>
              <a:tblGrid>
                <a:gridCol w="2293120">
                  <a:extLst>
                    <a:ext uri="{9D8B030D-6E8A-4147-A177-3AD203B41FA5}">
                      <a16:colId xmlns:a16="http://schemas.microsoft.com/office/drawing/2014/main" val="2440152816"/>
                    </a:ext>
                  </a:extLst>
                </a:gridCol>
                <a:gridCol w="2293120">
                  <a:extLst>
                    <a:ext uri="{9D8B030D-6E8A-4147-A177-3AD203B41FA5}">
                      <a16:colId xmlns:a16="http://schemas.microsoft.com/office/drawing/2014/main" val="744518474"/>
                    </a:ext>
                  </a:extLst>
                </a:gridCol>
                <a:gridCol w="2293120">
                  <a:extLst>
                    <a:ext uri="{9D8B030D-6E8A-4147-A177-3AD203B41FA5}">
                      <a16:colId xmlns:a16="http://schemas.microsoft.com/office/drawing/2014/main" val="3284965717"/>
                    </a:ext>
                  </a:extLst>
                </a:gridCol>
                <a:gridCol w="2293120">
                  <a:extLst>
                    <a:ext uri="{9D8B030D-6E8A-4147-A177-3AD203B41FA5}">
                      <a16:colId xmlns:a16="http://schemas.microsoft.com/office/drawing/2014/main" val="3459559378"/>
                    </a:ext>
                  </a:extLst>
                </a:gridCol>
                <a:gridCol w="2293120">
                  <a:extLst>
                    <a:ext uri="{9D8B030D-6E8A-4147-A177-3AD203B41FA5}">
                      <a16:colId xmlns:a16="http://schemas.microsoft.com/office/drawing/2014/main" val="4199555550"/>
                    </a:ext>
                  </a:extLst>
                </a:gridCol>
              </a:tblGrid>
              <a:tr h="317350">
                <a:tc>
                  <a:txBody>
                    <a:bodyPr/>
                    <a:lstStyle/>
                    <a:p>
                      <a:r>
                        <a:rPr lang="en-GB" sz="1400" dirty="0" smtClean="0"/>
                        <a:t>Focus</a:t>
                      </a:r>
                      <a:endParaRPr lang="en-GB" sz="1400" dirty="0"/>
                    </a:p>
                  </a:txBody>
                  <a:tcPr/>
                </a:tc>
                <a:tc>
                  <a:txBody>
                    <a:bodyPr/>
                    <a:lstStyle/>
                    <a:p>
                      <a:r>
                        <a:rPr lang="en-GB" sz="1400" dirty="0" smtClean="0"/>
                        <a:t>Activity</a:t>
                      </a:r>
                      <a:r>
                        <a:rPr lang="en-GB" sz="1400" baseline="0" dirty="0" smtClean="0"/>
                        <a:t> </a:t>
                      </a:r>
                      <a:endParaRPr lang="en-GB" sz="1400" dirty="0"/>
                    </a:p>
                  </a:txBody>
                  <a:tcPr/>
                </a:tc>
                <a:tc>
                  <a:txBody>
                    <a:bodyPr/>
                    <a:lstStyle/>
                    <a:p>
                      <a:r>
                        <a:rPr lang="en-GB" sz="1400" dirty="0" smtClean="0"/>
                        <a:t>Numbers of pupils</a:t>
                      </a:r>
                      <a:endParaRPr lang="en-GB" sz="1400" dirty="0"/>
                    </a:p>
                  </a:txBody>
                  <a:tcPr/>
                </a:tc>
                <a:tc>
                  <a:txBody>
                    <a:bodyPr/>
                    <a:lstStyle/>
                    <a:p>
                      <a:r>
                        <a:rPr lang="en-GB" sz="1400" dirty="0" smtClean="0"/>
                        <a:t>Cost </a:t>
                      </a:r>
                      <a:endParaRPr lang="en-GB" sz="1400" dirty="0"/>
                    </a:p>
                  </a:txBody>
                  <a:tcPr/>
                </a:tc>
                <a:tc>
                  <a:txBody>
                    <a:bodyPr/>
                    <a:lstStyle/>
                    <a:p>
                      <a:r>
                        <a:rPr lang="en-GB" sz="1400" dirty="0" smtClean="0"/>
                        <a:t>Assessment</a:t>
                      </a:r>
                      <a:endParaRPr lang="en-GB" sz="1400" dirty="0"/>
                    </a:p>
                  </a:txBody>
                  <a:tcPr/>
                </a:tc>
                <a:extLst>
                  <a:ext uri="{0D108BD9-81ED-4DB2-BD59-A6C34878D82A}">
                    <a16:rowId xmlns:a16="http://schemas.microsoft.com/office/drawing/2014/main" val="194329793"/>
                  </a:ext>
                </a:extLst>
              </a:tr>
              <a:tr h="317350">
                <a:tc>
                  <a:txBody>
                    <a:bodyPr/>
                    <a:lstStyle/>
                    <a:p>
                      <a:r>
                        <a:rPr lang="en-GB" sz="1400" dirty="0" smtClean="0"/>
                        <a:t>1</a:t>
                      </a:r>
                      <a:endParaRPr lang="en-GB" sz="1400" dirty="0"/>
                    </a:p>
                  </a:txBody>
                  <a:tcPr/>
                </a:tc>
                <a:tc>
                  <a:txBody>
                    <a:bodyPr/>
                    <a:lstStyle/>
                    <a:p>
                      <a:r>
                        <a:rPr lang="en-GB" sz="1400" dirty="0" smtClean="0"/>
                        <a:t>Cycling</a:t>
                      </a:r>
                      <a:endParaRPr lang="en-GB" sz="1400" dirty="0"/>
                    </a:p>
                  </a:txBody>
                  <a:tcPr/>
                </a:tc>
                <a:tc>
                  <a:txBody>
                    <a:bodyPr/>
                    <a:lstStyle/>
                    <a:p>
                      <a:r>
                        <a:rPr lang="en-GB" sz="1400" dirty="0" smtClean="0"/>
                        <a:t>16</a:t>
                      </a:r>
                      <a:endParaRPr lang="en-GB" sz="1400" dirty="0"/>
                    </a:p>
                  </a:txBody>
                  <a:tcPr/>
                </a:tc>
                <a:tc>
                  <a:txBody>
                    <a:bodyPr/>
                    <a:lstStyle/>
                    <a:p>
                      <a:r>
                        <a:rPr lang="en-GB" sz="1400" dirty="0" smtClean="0"/>
                        <a:t>£6,460</a:t>
                      </a:r>
                      <a:endParaRPr lang="en-GB" sz="1400" dirty="0"/>
                    </a:p>
                  </a:txBody>
                  <a:tcPr/>
                </a:tc>
                <a:tc>
                  <a:txBody>
                    <a:bodyPr/>
                    <a:lstStyle/>
                    <a:p>
                      <a:r>
                        <a:rPr lang="en-GB" sz="1400" dirty="0" smtClean="0"/>
                        <a:t>Highly effective</a:t>
                      </a:r>
                      <a:endParaRPr lang="en-GB" sz="1400" dirty="0"/>
                    </a:p>
                  </a:txBody>
                  <a:tcPr/>
                </a:tc>
                <a:extLst>
                  <a:ext uri="{0D108BD9-81ED-4DB2-BD59-A6C34878D82A}">
                    <a16:rowId xmlns:a16="http://schemas.microsoft.com/office/drawing/2014/main" val="1577043539"/>
                  </a:ext>
                </a:extLst>
              </a:tr>
              <a:tr h="317350">
                <a:tc>
                  <a:txBody>
                    <a:bodyPr/>
                    <a:lstStyle/>
                    <a:p>
                      <a:r>
                        <a:rPr lang="en-GB" sz="1400" dirty="0" smtClean="0"/>
                        <a:t>2</a:t>
                      </a:r>
                      <a:endParaRPr lang="en-GB" sz="1400" dirty="0"/>
                    </a:p>
                  </a:txBody>
                  <a:tcPr/>
                </a:tc>
                <a:tc>
                  <a:txBody>
                    <a:bodyPr/>
                    <a:lstStyle/>
                    <a:p>
                      <a:r>
                        <a:rPr lang="en-GB" sz="1400" dirty="0" smtClean="0"/>
                        <a:t>Rebound</a:t>
                      </a:r>
                      <a:endParaRPr lang="en-GB" sz="1400" dirty="0"/>
                    </a:p>
                  </a:txBody>
                  <a:tcPr/>
                </a:tc>
                <a:tc>
                  <a:txBody>
                    <a:bodyPr/>
                    <a:lstStyle/>
                    <a:p>
                      <a:r>
                        <a:rPr lang="en-GB" sz="1400" dirty="0" smtClean="0"/>
                        <a:t>12</a:t>
                      </a:r>
                      <a:endParaRPr lang="en-GB" sz="1400" dirty="0"/>
                    </a:p>
                  </a:txBody>
                  <a:tcPr/>
                </a:tc>
                <a:tc>
                  <a:txBody>
                    <a:bodyPr/>
                    <a:lstStyle/>
                    <a:p>
                      <a:r>
                        <a:rPr lang="en-GB" sz="1400" dirty="0" smtClean="0"/>
                        <a:t>£5,250</a:t>
                      </a:r>
                      <a:endParaRPr lang="en-GB" sz="1400" dirty="0"/>
                    </a:p>
                  </a:txBody>
                  <a:tcPr/>
                </a:tc>
                <a:tc>
                  <a:txBody>
                    <a:bodyPr/>
                    <a:lstStyle/>
                    <a:p>
                      <a:r>
                        <a:rPr lang="en-GB" sz="1400" dirty="0" smtClean="0"/>
                        <a:t>Highly effective</a:t>
                      </a:r>
                      <a:endParaRPr lang="en-GB" sz="1400" dirty="0"/>
                    </a:p>
                  </a:txBody>
                  <a:tcPr/>
                </a:tc>
                <a:extLst>
                  <a:ext uri="{0D108BD9-81ED-4DB2-BD59-A6C34878D82A}">
                    <a16:rowId xmlns:a16="http://schemas.microsoft.com/office/drawing/2014/main" val="552289538"/>
                  </a:ext>
                </a:extLst>
              </a:tr>
              <a:tr h="317350">
                <a:tc>
                  <a:txBody>
                    <a:bodyPr/>
                    <a:lstStyle/>
                    <a:p>
                      <a:r>
                        <a:rPr lang="en-GB" sz="1400" dirty="0" smtClean="0"/>
                        <a:t>3</a:t>
                      </a:r>
                      <a:endParaRPr lang="en-GB" sz="1400" dirty="0"/>
                    </a:p>
                  </a:txBody>
                  <a:tcPr/>
                </a:tc>
                <a:tc>
                  <a:txBody>
                    <a:bodyPr/>
                    <a:lstStyle/>
                    <a:p>
                      <a:r>
                        <a:rPr lang="en-GB" sz="1400" dirty="0" smtClean="0"/>
                        <a:t>Forest School</a:t>
                      </a:r>
                      <a:endParaRPr lang="en-GB" sz="1400" dirty="0"/>
                    </a:p>
                  </a:txBody>
                  <a:tcPr/>
                </a:tc>
                <a:tc>
                  <a:txBody>
                    <a:bodyPr/>
                    <a:lstStyle/>
                    <a:p>
                      <a:r>
                        <a:rPr lang="en-GB" sz="1400" dirty="0" smtClean="0"/>
                        <a:t>4</a:t>
                      </a:r>
                      <a:endParaRPr lang="en-GB" sz="1400" dirty="0"/>
                    </a:p>
                  </a:txBody>
                  <a:tcPr/>
                </a:tc>
                <a:tc>
                  <a:txBody>
                    <a:bodyPr/>
                    <a:lstStyle/>
                    <a:p>
                      <a:r>
                        <a:rPr lang="en-GB" sz="1400" dirty="0" smtClean="0"/>
                        <a:t>£5,100</a:t>
                      </a:r>
                      <a:endParaRPr lang="en-GB" sz="1400" dirty="0"/>
                    </a:p>
                  </a:txBody>
                  <a:tcPr/>
                </a:tc>
                <a:tc>
                  <a:txBody>
                    <a:bodyPr/>
                    <a:lstStyle/>
                    <a:p>
                      <a:r>
                        <a:rPr lang="en-GB" sz="1400" dirty="0" smtClean="0"/>
                        <a:t>Highly</a:t>
                      </a:r>
                      <a:r>
                        <a:rPr lang="en-GB" sz="1400" baseline="0" dirty="0" smtClean="0"/>
                        <a:t> effective</a:t>
                      </a:r>
                      <a:endParaRPr lang="en-GB" sz="1400" dirty="0"/>
                    </a:p>
                  </a:txBody>
                  <a:tcPr/>
                </a:tc>
                <a:extLst>
                  <a:ext uri="{0D108BD9-81ED-4DB2-BD59-A6C34878D82A}">
                    <a16:rowId xmlns:a16="http://schemas.microsoft.com/office/drawing/2014/main" val="834137048"/>
                  </a:ext>
                </a:extLst>
              </a:tr>
            </a:tbl>
          </a:graphicData>
        </a:graphic>
      </p:graphicFrame>
    </p:spTree>
    <p:extLst>
      <p:ext uri="{BB962C8B-B14F-4D97-AF65-F5344CB8AC3E}">
        <p14:creationId xmlns:p14="http://schemas.microsoft.com/office/powerpoint/2010/main" val="9317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8257331"/>
              </p:ext>
            </p:extLst>
          </p:nvPr>
        </p:nvGraphicFramePr>
        <p:xfrm>
          <a:off x="507275" y="1321653"/>
          <a:ext cx="11086012" cy="6096965"/>
        </p:xfrm>
        <a:graphic>
          <a:graphicData uri="http://schemas.openxmlformats.org/drawingml/2006/table">
            <a:tbl>
              <a:tblPr firstRow="1" bandRow="1">
                <a:tableStyleId>{5C22544A-7EE6-4342-B048-85BDC9FD1C3A}</a:tableStyleId>
              </a:tblPr>
              <a:tblGrid>
                <a:gridCol w="11086012">
                  <a:extLst>
                    <a:ext uri="{9D8B030D-6E8A-4147-A177-3AD203B41FA5}">
                      <a16:colId xmlns:a16="http://schemas.microsoft.com/office/drawing/2014/main" val="2309383309"/>
                    </a:ext>
                  </a:extLst>
                </a:gridCol>
              </a:tblGrid>
              <a:tr h="884885">
                <a:tc>
                  <a:txBody>
                    <a:bodyPr/>
                    <a:lstStyle/>
                    <a:p>
                      <a:pPr algn="ctr"/>
                      <a:r>
                        <a:rPr lang="en-GB" sz="3600" dirty="0" smtClean="0"/>
                        <a:t>Youth Sport Trust:  Lead School Prospectus</a:t>
                      </a:r>
                    </a:p>
                  </a:txBody>
                  <a:tcPr/>
                </a:tc>
                <a:extLst>
                  <a:ext uri="{0D108BD9-81ED-4DB2-BD59-A6C34878D82A}">
                    <a16:rowId xmlns:a16="http://schemas.microsoft.com/office/drawing/2014/main" val="1423851683"/>
                  </a:ext>
                </a:extLst>
              </a:tr>
              <a:tr h="4124138">
                <a:tc>
                  <a:txBody>
                    <a:bodyPr/>
                    <a:lstStyle/>
                    <a:p>
                      <a:r>
                        <a:rPr lang="en-GB" sz="1400" b="1" dirty="0" smtClean="0"/>
                        <a:t>Expectations of Lead Inclusion School:</a:t>
                      </a:r>
                    </a:p>
                    <a:p>
                      <a:pPr marL="342900" indent="-342900">
                        <a:buAutoNum type="arabicPeriod"/>
                      </a:pPr>
                      <a:r>
                        <a:rPr lang="en-GB" sz="1400" dirty="0" smtClean="0"/>
                        <a:t>To hold YST membership</a:t>
                      </a:r>
                      <a:r>
                        <a:rPr lang="en-GB" sz="1400" baseline="0" dirty="0" smtClean="0"/>
                        <a:t> for academic year</a:t>
                      </a:r>
                    </a:p>
                    <a:p>
                      <a:pPr marL="342900" indent="-342900">
                        <a:buAutoNum type="arabicPeriod"/>
                      </a:pPr>
                      <a:r>
                        <a:rPr lang="en-GB" sz="1400" baseline="0" dirty="0" smtClean="0"/>
                        <a:t>To commit to being the Lead Inclusion School for the academic year.</a:t>
                      </a:r>
                    </a:p>
                    <a:p>
                      <a:pPr marL="342900" indent="-342900">
                        <a:buAutoNum type="arabicPeriod"/>
                      </a:pPr>
                      <a:r>
                        <a:rPr lang="en-GB" sz="1400" baseline="0" dirty="0" smtClean="0"/>
                        <a:t>To submit all monitoring and evaluation reports on time, and keep to all agreed and pre-set deadlines. Funding will only be released on receipt of adequate data reporting in November and February in the academic year.</a:t>
                      </a:r>
                    </a:p>
                    <a:p>
                      <a:pPr marL="342900" indent="-342900">
                        <a:buAutoNum type="arabicPeriod"/>
                      </a:pPr>
                      <a:r>
                        <a:rPr lang="en-GB" sz="1400" baseline="0" dirty="0" smtClean="0"/>
                        <a:t>You must attend Regional networking events for Lead Schools</a:t>
                      </a:r>
                    </a:p>
                    <a:p>
                      <a:pPr marL="342900" indent="-342900">
                        <a:buAutoNum type="arabicPeriod"/>
                      </a:pPr>
                      <a:r>
                        <a:rPr lang="en-GB" sz="1400" baseline="0" dirty="0" smtClean="0"/>
                        <a:t>To access a minimum of 1 development Coach session through academic year.</a:t>
                      </a:r>
                    </a:p>
                    <a:p>
                      <a:pPr marL="342900" indent="-342900">
                        <a:buAutoNum type="arabicPeriod"/>
                      </a:pPr>
                      <a:r>
                        <a:rPr lang="en-GB" sz="1400" baseline="0" dirty="0" smtClean="0"/>
                        <a:t>As a lead Inclusion School you must be a brand ambassador for YST and our ethos. Your role is to be: An </a:t>
                      </a:r>
                      <a:r>
                        <a:rPr lang="en-GB" sz="1400" b="1" baseline="0" dirty="0" smtClean="0"/>
                        <a:t>Advocate</a:t>
                      </a:r>
                      <a:r>
                        <a:rPr lang="en-GB" sz="1400" baseline="0" dirty="0" smtClean="0"/>
                        <a:t> for Inclusion and expert </a:t>
                      </a:r>
                      <a:r>
                        <a:rPr lang="en-GB" sz="1400" b="1" baseline="0" dirty="0" smtClean="0"/>
                        <a:t>advisor </a:t>
                      </a:r>
                      <a:r>
                        <a:rPr lang="en-GB" sz="1400" baseline="0" dirty="0" smtClean="0"/>
                        <a:t>on high quality inclusive practice for young people with additional support needs in PE, School Sport and School Games, working to </a:t>
                      </a:r>
                      <a:r>
                        <a:rPr lang="en-GB" sz="1400" b="1" baseline="0" dirty="0" smtClean="0"/>
                        <a:t>enable</a:t>
                      </a:r>
                      <a:r>
                        <a:rPr lang="en-GB" sz="1400" baseline="0" dirty="0" smtClean="0"/>
                        <a:t> SGO’s, schools and other organisations across a </a:t>
                      </a:r>
                      <a:r>
                        <a:rPr lang="en-GB" sz="1400" b="1" baseline="0" dirty="0" smtClean="0"/>
                        <a:t>county</a:t>
                      </a:r>
                      <a:r>
                        <a:rPr lang="en-GB" sz="1400" baseline="0" dirty="0" smtClean="0"/>
                        <a:t> area</a:t>
                      </a:r>
                    </a:p>
                    <a:p>
                      <a:pPr marL="0" indent="0">
                        <a:buNone/>
                      </a:pPr>
                      <a:endParaRPr lang="en-GB" sz="1400" baseline="0" dirty="0" smtClean="0"/>
                    </a:p>
                    <a:p>
                      <a:pPr marL="0" indent="0">
                        <a:buNone/>
                      </a:pPr>
                      <a:r>
                        <a:rPr lang="en-GB" sz="1400" b="1" baseline="0" dirty="0" smtClean="0"/>
                        <a:t>Vision</a:t>
                      </a:r>
                      <a:r>
                        <a:rPr lang="en-GB" sz="1400" baseline="0" dirty="0" smtClean="0"/>
                        <a:t>: We pioneer new ways of using sport to improve children’s wellbeing and give them a brighter future. Ensuring that it is: Inspiring, Accessible and Meaningful.</a:t>
                      </a:r>
                    </a:p>
                    <a:p>
                      <a:pPr marL="0" indent="0">
                        <a:buNone/>
                      </a:pPr>
                      <a:endParaRPr lang="en-GB" sz="1400" baseline="0" dirty="0" smtClean="0"/>
                    </a:p>
                    <a:p>
                      <a:pPr marL="0" indent="0">
                        <a:buNone/>
                      </a:pPr>
                      <a:r>
                        <a:rPr lang="en-GB" sz="1400" b="1" baseline="0" dirty="0" smtClean="0"/>
                        <a:t>Core Delivery:</a:t>
                      </a:r>
                    </a:p>
                    <a:p>
                      <a:pPr marL="285750" indent="-285750">
                        <a:buFont typeface="Arial" panose="020B0604020202020204" pitchFamily="34" charset="0"/>
                        <a:buChar char="•"/>
                      </a:pPr>
                      <a:r>
                        <a:rPr lang="en-GB" sz="1400" baseline="0" dirty="0" smtClean="0"/>
                        <a:t>Training, Advice and Guidance: (</a:t>
                      </a:r>
                      <a:r>
                        <a:rPr lang="en-GB" sz="1400" baseline="0" dirty="0" err="1" smtClean="0"/>
                        <a:t>Sportability</a:t>
                      </a:r>
                      <a:r>
                        <a:rPr lang="en-GB" sz="1400" baseline="0" dirty="0" smtClean="0"/>
                        <a:t>, All About Autism, FA Girls project)</a:t>
                      </a:r>
                    </a:p>
                    <a:p>
                      <a:pPr marL="285750" indent="-285750">
                        <a:buFont typeface="Arial" panose="020B0604020202020204" pitchFamily="34" charset="0"/>
                        <a:buChar char="•"/>
                      </a:pPr>
                      <a:r>
                        <a:rPr lang="en-GB" sz="1400" baseline="0" dirty="0" smtClean="0"/>
                        <a:t>Inclusive Competition and Pathways (SGO’ advice, promote events across WESPORT)</a:t>
                      </a:r>
                    </a:p>
                    <a:p>
                      <a:pPr marL="285750" indent="-285750">
                        <a:buFont typeface="Arial" panose="020B0604020202020204" pitchFamily="34" charset="0"/>
                        <a:buChar char="•"/>
                      </a:pPr>
                      <a:r>
                        <a:rPr lang="en-GB" sz="1400" baseline="0" dirty="0" smtClean="0"/>
                        <a:t>Young People Leading the Way (Step Into Sport Courses, Promote opportunities to put training into practice)</a:t>
                      </a:r>
                    </a:p>
                    <a:p>
                      <a:pPr marL="285750" indent="-285750">
                        <a:buFont typeface="Arial" panose="020B0604020202020204" pitchFamily="34" charset="0"/>
                        <a:buChar char="•"/>
                      </a:pPr>
                      <a:r>
                        <a:rPr lang="en-GB" sz="1400" baseline="0" dirty="0" smtClean="0"/>
                        <a:t>Raising Aspirations and developing Inclusive School Sports Clubs (Support schools in setting up Inclusive clubs)</a:t>
                      </a:r>
                    </a:p>
                    <a:p>
                      <a:pPr marL="285750" indent="-285750">
                        <a:buFont typeface="Arial" panose="020B0604020202020204" pitchFamily="34" charset="0"/>
                        <a:buChar char="•"/>
                      </a:pPr>
                      <a:r>
                        <a:rPr lang="en-GB" sz="1400" baseline="0" dirty="0" smtClean="0"/>
                        <a:t>Support Schools directly with Inclusion development areas highlighted from the 20/21 Inclusion summary document (</a:t>
                      </a:r>
                      <a:r>
                        <a:rPr lang="en-GB" sz="1400" baseline="0" dirty="0" err="1" smtClean="0"/>
                        <a:t>eg</a:t>
                      </a:r>
                      <a:r>
                        <a:rPr lang="en-GB" sz="1400" baseline="0" dirty="0" smtClean="0"/>
                        <a:t> Inclusive health check, intra and  inter events, </a:t>
                      </a:r>
                      <a:r>
                        <a:rPr lang="en-GB" sz="1400" baseline="0" dirty="0" err="1" smtClean="0"/>
                        <a:t>Sportsability</a:t>
                      </a:r>
                      <a:r>
                        <a:rPr lang="en-GB" sz="1400" baseline="0" dirty="0" smtClean="0"/>
                        <a:t> training, Autism training, Step into Sport access, Inclusive sports clubs, access to local SGO programme)</a:t>
                      </a:r>
                    </a:p>
                    <a:p>
                      <a:pPr marL="285750" indent="-285750">
                        <a:buFont typeface="Arial" panose="020B0604020202020204" pitchFamily="34" charset="0"/>
                        <a:buChar char="•"/>
                      </a:pPr>
                      <a:endParaRPr lang="en-GB" sz="1400" baseline="0" dirty="0" smtClean="0"/>
                    </a:p>
                    <a:p>
                      <a:pPr marL="285750" indent="-285750">
                        <a:buFont typeface="Arial" panose="020B0604020202020204" pitchFamily="34" charset="0"/>
                        <a:buChar char="•"/>
                      </a:pPr>
                      <a:endParaRPr lang="en-GB" sz="1400" baseline="0" dirty="0" smtClean="0"/>
                    </a:p>
                    <a:p>
                      <a:endParaRPr lang="en-GB" sz="1400" dirty="0"/>
                    </a:p>
                  </a:txBody>
                  <a:tcPr/>
                </a:tc>
                <a:extLst>
                  <a:ext uri="{0D108BD9-81ED-4DB2-BD59-A6C34878D82A}">
                    <a16:rowId xmlns:a16="http://schemas.microsoft.com/office/drawing/2014/main" val="732282257"/>
                  </a:ext>
                </a:extLst>
              </a:tr>
            </a:tbl>
          </a:graphicData>
        </a:graphic>
      </p:graphicFrame>
      <p:sp>
        <p:nvSpPr>
          <p:cNvPr id="3" name="TextBox 2"/>
          <p:cNvSpPr txBox="1"/>
          <p:nvPr/>
        </p:nvSpPr>
        <p:spPr>
          <a:xfrm>
            <a:off x="507275" y="435429"/>
            <a:ext cx="10970622" cy="1138773"/>
          </a:xfrm>
          <a:prstGeom prst="rect">
            <a:avLst/>
          </a:prstGeom>
          <a:noFill/>
        </p:spPr>
        <p:txBody>
          <a:bodyPr wrap="square" rtlCol="0">
            <a:spAutoFit/>
          </a:bodyPr>
          <a:lstStyle/>
          <a:p>
            <a:pPr algn="ctr"/>
            <a:r>
              <a:rPr lang="en-GB" sz="2400" dirty="0" smtClean="0"/>
              <a:t>Lead Inclusion School Role. Intent 2021- 2022.</a:t>
            </a:r>
          </a:p>
          <a:p>
            <a:r>
              <a:rPr lang="en-GB" sz="2000" dirty="0">
                <a:latin typeface="Calibri" panose="020F0502020204030204" pitchFamily="34" charset="0"/>
                <a:ea typeface="Calibri" panose="020F0502020204030204" pitchFamily="34" charset="0"/>
              </a:rPr>
              <a:t>“The role and aim of the program, the way you interpreted the brief and set out the aspirations”</a:t>
            </a:r>
            <a:endParaRPr lang="en-GB" sz="2000" dirty="0"/>
          </a:p>
          <a:p>
            <a:endParaRPr lang="en-GB" sz="2400" dirty="0"/>
          </a:p>
        </p:txBody>
      </p:sp>
    </p:spTree>
    <p:extLst>
      <p:ext uri="{BB962C8B-B14F-4D97-AF65-F5344CB8AC3E}">
        <p14:creationId xmlns:p14="http://schemas.microsoft.com/office/powerpoint/2010/main" val="5038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2898785"/>
              </p:ext>
            </p:extLst>
          </p:nvPr>
        </p:nvGraphicFramePr>
        <p:xfrm>
          <a:off x="507275" y="1543424"/>
          <a:ext cx="11086012" cy="5306237"/>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309383309"/>
                    </a:ext>
                  </a:extLst>
                </a:gridCol>
                <a:gridCol w="8571412">
                  <a:extLst>
                    <a:ext uri="{9D8B030D-6E8A-4147-A177-3AD203B41FA5}">
                      <a16:colId xmlns:a16="http://schemas.microsoft.com/office/drawing/2014/main" val="2866838835"/>
                    </a:ext>
                  </a:extLst>
                </a:gridCol>
              </a:tblGrid>
              <a:tr h="520507">
                <a:tc>
                  <a:txBody>
                    <a:bodyPr/>
                    <a:lstStyle/>
                    <a:p>
                      <a:r>
                        <a:rPr lang="en-GB" dirty="0" smtClean="0"/>
                        <a:t>Main</a:t>
                      </a:r>
                      <a:r>
                        <a:rPr lang="en-GB" baseline="0" dirty="0" smtClean="0"/>
                        <a:t> Focus Areas</a:t>
                      </a:r>
                      <a:endParaRPr lang="en-GB" dirty="0"/>
                    </a:p>
                  </a:txBody>
                  <a:tcPr/>
                </a:tc>
                <a:tc>
                  <a:txBody>
                    <a:bodyPr/>
                    <a:lstStyle/>
                    <a:p>
                      <a:r>
                        <a:rPr lang="en-GB" dirty="0" smtClean="0"/>
                        <a:t>Outcomes</a:t>
                      </a:r>
                    </a:p>
                    <a:p>
                      <a:endParaRPr lang="en-GB" dirty="0"/>
                    </a:p>
                  </a:txBody>
                  <a:tcPr/>
                </a:tc>
                <a:extLst>
                  <a:ext uri="{0D108BD9-81ED-4DB2-BD59-A6C34878D82A}">
                    <a16:rowId xmlns:a16="http://schemas.microsoft.com/office/drawing/2014/main" val="1423851683"/>
                  </a:ext>
                </a:extLst>
              </a:tr>
              <a:tr h="341722">
                <a:tc>
                  <a:txBody>
                    <a:bodyPr/>
                    <a:lstStyle/>
                    <a:p>
                      <a:r>
                        <a:rPr lang="en-GB" sz="1400" dirty="0" smtClean="0"/>
                        <a:t>1. Step Into Sport</a:t>
                      </a:r>
                      <a:endParaRPr lang="en-GB" sz="1400" dirty="0"/>
                    </a:p>
                  </a:txBody>
                  <a:tcPr/>
                </a:tc>
                <a:tc>
                  <a:txBody>
                    <a:bodyPr/>
                    <a:lstStyle/>
                    <a:p>
                      <a:pPr marL="0" indent="0">
                        <a:buFont typeface="Arial" panose="020B0604020202020204" pitchFamily="34" charset="0"/>
                        <a:buNone/>
                      </a:pPr>
                      <a:r>
                        <a:rPr lang="en-GB" sz="1400" dirty="0" smtClean="0"/>
                        <a:t>2 annual</a:t>
                      </a:r>
                      <a:r>
                        <a:rPr lang="en-GB" sz="1400" baseline="0" dirty="0" smtClean="0"/>
                        <a:t> c</a:t>
                      </a:r>
                      <a:r>
                        <a:rPr lang="en-GB" sz="1400" dirty="0" smtClean="0"/>
                        <a:t>ourses delivered (Bath </a:t>
                      </a:r>
                      <a:r>
                        <a:rPr lang="en-GB" sz="1400" dirty="0" err="1" smtClean="0"/>
                        <a:t>Uni</a:t>
                      </a:r>
                      <a:r>
                        <a:rPr lang="en-GB" sz="1400" baseline="0" dirty="0" smtClean="0"/>
                        <a:t> and UWE, 90 students including SEND attended from across WESPORT region -BANES, </a:t>
                      </a:r>
                      <a:r>
                        <a:rPr lang="en-GB" sz="1400" baseline="0" dirty="0" err="1" smtClean="0"/>
                        <a:t>N.Somerset</a:t>
                      </a:r>
                      <a:r>
                        <a:rPr lang="en-GB" sz="1400" baseline="0" dirty="0" smtClean="0"/>
                        <a:t>,</a:t>
                      </a:r>
                      <a:r>
                        <a:rPr lang="en-GB" sz="1400" dirty="0" smtClean="0"/>
                        <a:t>  </a:t>
                      </a:r>
                      <a:r>
                        <a:rPr lang="en-GB" sz="1400" dirty="0" err="1" smtClean="0"/>
                        <a:t>S.Glos</a:t>
                      </a:r>
                      <a:r>
                        <a:rPr lang="en-GB" sz="1400" dirty="0" smtClean="0"/>
                        <a:t> and Bristol.  Promotion of follow up events</a:t>
                      </a:r>
                      <a:endParaRPr lang="en-GB" sz="1400" dirty="0"/>
                    </a:p>
                  </a:txBody>
                  <a:tcPr/>
                </a:tc>
                <a:extLst>
                  <a:ext uri="{0D108BD9-81ED-4DB2-BD59-A6C34878D82A}">
                    <a16:rowId xmlns:a16="http://schemas.microsoft.com/office/drawing/2014/main" val="732282257"/>
                  </a:ext>
                </a:extLst>
              </a:tr>
              <a:tr h="634626">
                <a:tc>
                  <a:txBody>
                    <a:bodyPr/>
                    <a:lstStyle/>
                    <a:p>
                      <a:r>
                        <a:rPr lang="en-GB" sz="1400" dirty="0" smtClean="0"/>
                        <a:t>2. Leadership Opportunities</a:t>
                      </a:r>
                      <a:endParaRPr lang="en-GB" sz="1400" dirty="0"/>
                    </a:p>
                  </a:txBody>
                  <a:tcPr/>
                </a:tc>
                <a:tc>
                  <a:txBody>
                    <a:bodyPr/>
                    <a:lstStyle/>
                    <a:p>
                      <a:r>
                        <a:rPr lang="en-GB" sz="1400" dirty="0" err="1" smtClean="0"/>
                        <a:t>SiS</a:t>
                      </a:r>
                      <a:r>
                        <a:rPr lang="en-GB" sz="1400" baseline="0" dirty="0" smtClean="0"/>
                        <a:t> courses, Table Cricket leaders award pilot in Special School completed, lunchtime leaders project (CSET aiding), Active lunchtime project, Internal leadership events. Promotion with SGOs regarding SEND students as young leaders</a:t>
                      </a:r>
                      <a:endParaRPr lang="en-GB" sz="1400" dirty="0"/>
                    </a:p>
                  </a:txBody>
                  <a:tcPr/>
                </a:tc>
                <a:extLst>
                  <a:ext uri="{0D108BD9-81ED-4DB2-BD59-A6C34878D82A}">
                    <a16:rowId xmlns:a16="http://schemas.microsoft.com/office/drawing/2014/main" val="2666840786"/>
                  </a:ext>
                </a:extLst>
              </a:tr>
              <a:tr h="781079">
                <a:tc>
                  <a:txBody>
                    <a:bodyPr/>
                    <a:lstStyle/>
                    <a:p>
                      <a:r>
                        <a:rPr lang="en-GB" sz="1400" dirty="0" smtClean="0"/>
                        <a:t>3. Inclusion Events</a:t>
                      </a:r>
                      <a:endParaRPr lang="en-GB" sz="1400" dirty="0"/>
                    </a:p>
                  </a:txBody>
                  <a:tcPr/>
                </a:tc>
                <a:tc>
                  <a:txBody>
                    <a:bodyPr/>
                    <a:lstStyle/>
                    <a:p>
                      <a:r>
                        <a:rPr lang="en-GB" sz="1400" dirty="0" smtClean="0"/>
                        <a:t>SGO advice, support with</a:t>
                      </a:r>
                      <a:r>
                        <a:rPr lang="en-GB" sz="1400" baseline="0" dirty="0" smtClean="0"/>
                        <a:t> events, Promotion of SGO events to all special schools and SEND in mainstream, promotion of </a:t>
                      </a:r>
                      <a:r>
                        <a:rPr lang="en-GB" sz="1400" baseline="0" dirty="0" err="1" smtClean="0"/>
                        <a:t>Panathlon</a:t>
                      </a:r>
                      <a:r>
                        <a:rPr lang="en-GB" sz="1400" baseline="0" dirty="0" smtClean="0"/>
                        <a:t> events, Bristol Bears and </a:t>
                      </a:r>
                      <a:r>
                        <a:rPr lang="en-GB" sz="1400" baseline="0" dirty="0" err="1" smtClean="0"/>
                        <a:t>Glos</a:t>
                      </a:r>
                      <a:r>
                        <a:rPr lang="en-GB" sz="1400" baseline="0" dirty="0" smtClean="0"/>
                        <a:t> CCC events. Working closely with local SGO from CSET partnership. WPS attends local Inclusion events.</a:t>
                      </a:r>
                      <a:endParaRPr lang="en-GB" sz="1400" dirty="0"/>
                    </a:p>
                  </a:txBody>
                  <a:tcPr/>
                </a:tc>
                <a:extLst>
                  <a:ext uri="{0D108BD9-81ED-4DB2-BD59-A6C34878D82A}">
                    <a16:rowId xmlns:a16="http://schemas.microsoft.com/office/drawing/2014/main" val="4273961133"/>
                  </a:ext>
                </a:extLst>
              </a:tr>
              <a:tr h="488174">
                <a:tc>
                  <a:txBody>
                    <a:bodyPr/>
                    <a:lstStyle/>
                    <a:p>
                      <a:r>
                        <a:rPr lang="en-GB" sz="1400" dirty="0" smtClean="0"/>
                        <a:t>4.</a:t>
                      </a:r>
                      <a:r>
                        <a:rPr lang="en-GB" sz="1400" baseline="0" dirty="0" smtClean="0"/>
                        <a:t> Staff Training</a:t>
                      </a:r>
                      <a:endParaRPr lang="en-GB" sz="1400" dirty="0"/>
                    </a:p>
                  </a:txBody>
                  <a:tcPr/>
                </a:tc>
                <a:tc>
                  <a:txBody>
                    <a:bodyPr/>
                    <a:lstStyle/>
                    <a:p>
                      <a:r>
                        <a:rPr lang="en-GB" sz="1400" dirty="0" smtClean="0"/>
                        <a:t>3 Courses delivered at WPS, future</a:t>
                      </a:r>
                      <a:r>
                        <a:rPr lang="en-GB" sz="1400" baseline="0" dirty="0" smtClean="0"/>
                        <a:t> courses planned, audit conducted on training needs and skills</a:t>
                      </a:r>
                      <a:endParaRPr lang="en-GB" sz="1400" dirty="0"/>
                    </a:p>
                  </a:txBody>
                  <a:tcPr/>
                </a:tc>
                <a:extLst>
                  <a:ext uri="{0D108BD9-81ED-4DB2-BD59-A6C34878D82A}">
                    <a16:rowId xmlns:a16="http://schemas.microsoft.com/office/drawing/2014/main" val="3332103358"/>
                  </a:ext>
                </a:extLst>
              </a:tr>
              <a:tr h="488174">
                <a:tc>
                  <a:txBody>
                    <a:bodyPr/>
                    <a:lstStyle/>
                    <a:p>
                      <a:r>
                        <a:rPr lang="en-GB" sz="1400" dirty="0" smtClean="0"/>
                        <a:t>5. SGO advice and support</a:t>
                      </a:r>
                      <a:endParaRPr lang="en-GB" sz="1400" dirty="0"/>
                    </a:p>
                  </a:txBody>
                  <a:tcPr/>
                </a:tc>
                <a:tc>
                  <a:txBody>
                    <a:bodyPr/>
                    <a:lstStyle/>
                    <a:p>
                      <a:r>
                        <a:rPr lang="en-GB" sz="1400" dirty="0" smtClean="0"/>
                        <a:t>SGO meetings attended</a:t>
                      </a:r>
                      <a:r>
                        <a:rPr lang="en-GB" sz="1400" baseline="0" dirty="0" smtClean="0"/>
                        <a:t> (with WESPORT region and CSET area), Contribution to WESPORT Inclusion </a:t>
                      </a:r>
                      <a:r>
                        <a:rPr lang="en-GB" sz="1400" dirty="0" smtClean="0"/>
                        <a:t>Podcast,  attending</a:t>
                      </a:r>
                      <a:r>
                        <a:rPr lang="en-GB" sz="1400" baseline="0" dirty="0" smtClean="0"/>
                        <a:t> Lead Inclusion Schools conference in Worcester (Oct 2021) </a:t>
                      </a:r>
                      <a:r>
                        <a:rPr lang="en-GB" sz="1400" baseline="0" dirty="0" err="1" smtClean="0"/>
                        <a:t>Attendace</a:t>
                      </a:r>
                      <a:r>
                        <a:rPr lang="en-GB" sz="1400" baseline="0" dirty="0" smtClean="0"/>
                        <a:t> at YST National Conference in Coventry (March 2022) cancelled due to </a:t>
                      </a:r>
                      <a:r>
                        <a:rPr lang="en-GB" sz="1400" baseline="0" dirty="0" err="1" smtClean="0"/>
                        <a:t>Covid</a:t>
                      </a:r>
                      <a:endParaRPr lang="en-GB" sz="1400" dirty="0"/>
                    </a:p>
                  </a:txBody>
                  <a:tcPr/>
                </a:tc>
                <a:extLst>
                  <a:ext uri="{0D108BD9-81ED-4DB2-BD59-A6C34878D82A}">
                    <a16:rowId xmlns:a16="http://schemas.microsoft.com/office/drawing/2014/main" val="45915948"/>
                  </a:ext>
                </a:extLst>
              </a:tr>
              <a:tr h="341722">
                <a:tc>
                  <a:txBody>
                    <a:bodyPr/>
                    <a:lstStyle/>
                    <a:p>
                      <a:r>
                        <a:rPr lang="en-GB" sz="1400" dirty="0" smtClean="0"/>
                        <a:t>6. Football</a:t>
                      </a:r>
                      <a:r>
                        <a:rPr lang="en-GB" sz="1400" baseline="0" dirty="0" smtClean="0"/>
                        <a:t> FA project</a:t>
                      </a:r>
                      <a:endParaRPr lang="en-GB" sz="1400" dirty="0"/>
                    </a:p>
                  </a:txBody>
                  <a:tcPr/>
                </a:tc>
                <a:tc>
                  <a:txBody>
                    <a:bodyPr/>
                    <a:lstStyle/>
                    <a:p>
                      <a:r>
                        <a:rPr lang="en-GB" sz="1400" dirty="0" smtClean="0"/>
                        <a:t>Training attended, pilot scheme</a:t>
                      </a:r>
                      <a:r>
                        <a:rPr lang="en-GB" sz="1400" baseline="0" dirty="0" smtClean="0"/>
                        <a:t> set up with</a:t>
                      </a:r>
                      <a:r>
                        <a:rPr lang="en-GB" sz="1400" dirty="0" smtClean="0"/>
                        <a:t> current</a:t>
                      </a:r>
                      <a:r>
                        <a:rPr lang="en-GB" sz="1400" baseline="0" dirty="0" smtClean="0"/>
                        <a:t> delivery (summer 2022)</a:t>
                      </a:r>
                      <a:endParaRPr lang="en-GB" sz="1400" dirty="0"/>
                    </a:p>
                  </a:txBody>
                  <a:tcPr/>
                </a:tc>
                <a:extLst>
                  <a:ext uri="{0D108BD9-81ED-4DB2-BD59-A6C34878D82A}">
                    <a16:rowId xmlns:a16="http://schemas.microsoft.com/office/drawing/2014/main" val="1425803636"/>
                  </a:ext>
                </a:extLst>
              </a:tr>
              <a:tr h="1073982">
                <a:tc>
                  <a:txBody>
                    <a:bodyPr/>
                    <a:lstStyle/>
                    <a:p>
                      <a:r>
                        <a:rPr lang="en-GB" sz="1400" dirty="0" smtClean="0"/>
                        <a:t>7. School/College</a:t>
                      </a:r>
                      <a:r>
                        <a:rPr lang="en-GB" sz="1400" baseline="0" dirty="0" smtClean="0"/>
                        <a:t> </a:t>
                      </a:r>
                      <a:r>
                        <a:rPr lang="en-GB" sz="1400" dirty="0" smtClean="0"/>
                        <a:t>based projects </a:t>
                      </a:r>
                      <a:endParaRPr lang="en-GB" sz="1400" dirty="0"/>
                    </a:p>
                  </a:txBody>
                  <a:tcPr/>
                </a:tc>
                <a:tc>
                  <a:txBody>
                    <a:bodyPr/>
                    <a:lstStyle/>
                    <a:p>
                      <a:r>
                        <a:rPr lang="en-GB" sz="1400" dirty="0" smtClean="0"/>
                        <a:t>Curriculum development, Inclusion Checklist, School Games</a:t>
                      </a:r>
                      <a:r>
                        <a:rPr lang="en-GB" sz="1400" baseline="0" dirty="0" smtClean="0"/>
                        <a:t> Mark Bronze </a:t>
                      </a:r>
                      <a:r>
                        <a:rPr lang="en-GB" sz="1400" dirty="0" smtClean="0"/>
                        <a:t>award</a:t>
                      </a:r>
                      <a:r>
                        <a:rPr lang="en-GB" sz="1400" baseline="0" dirty="0" smtClean="0"/>
                        <a:t> application, balanced calendar of events to attend (transport, parent letters, risk assessments), CSET meetings and training courses attended and information promotion.</a:t>
                      </a:r>
                      <a:endParaRPr lang="en-GB" sz="1400" dirty="0"/>
                    </a:p>
                  </a:txBody>
                  <a:tcPr/>
                </a:tc>
                <a:extLst>
                  <a:ext uri="{0D108BD9-81ED-4DB2-BD59-A6C34878D82A}">
                    <a16:rowId xmlns:a16="http://schemas.microsoft.com/office/drawing/2014/main" val="2266243818"/>
                  </a:ext>
                </a:extLst>
              </a:tr>
            </a:tbl>
          </a:graphicData>
        </a:graphic>
      </p:graphicFrame>
      <p:sp>
        <p:nvSpPr>
          <p:cNvPr id="3" name="TextBox 2"/>
          <p:cNvSpPr txBox="1"/>
          <p:nvPr/>
        </p:nvSpPr>
        <p:spPr>
          <a:xfrm>
            <a:off x="507275" y="435429"/>
            <a:ext cx="10970622" cy="1138773"/>
          </a:xfrm>
          <a:prstGeom prst="rect">
            <a:avLst/>
          </a:prstGeom>
          <a:noFill/>
        </p:spPr>
        <p:txBody>
          <a:bodyPr wrap="square" rtlCol="0">
            <a:spAutoFit/>
          </a:bodyPr>
          <a:lstStyle/>
          <a:p>
            <a:pPr algn="ctr"/>
            <a:r>
              <a:rPr lang="en-GB" sz="2400" dirty="0" smtClean="0"/>
              <a:t>Lead Inclusion School Role. Implementation: 2021- 2022</a:t>
            </a:r>
          </a:p>
          <a:p>
            <a:pPr lvl="0"/>
            <a:r>
              <a:rPr lang="en-GB" sz="2000" dirty="0" smtClean="0">
                <a:latin typeface="Calibri" panose="020F0502020204030204" pitchFamily="34" charset="0"/>
                <a:ea typeface="Calibri" panose="020F0502020204030204" pitchFamily="34" charset="0"/>
              </a:rPr>
              <a:t>“What </a:t>
            </a:r>
            <a:r>
              <a:rPr lang="en-GB" sz="2000" dirty="0">
                <a:latin typeface="Calibri" panose="020F0502020204030204" pitchFamily="34" charset="0"/>
                <a:ea typeface="Calibri" panose="020F0502020204030204" pitchFamily="34" charset="0"/>
              </a:rPr>
              <a:t>has happened, who has been involved, how has it been delivered, inclusion </a:t>
            </a:r>
            <a:r>
              <a:rPr lang="en-GB" sz="2000" dirty="0" smtClean="0">
                <a:latin typeface="Calibri" panose="020F0502020204030204" pitchFamily="34" charset="0"/>
                <a:ea typeface="Calibri" panose="020F0502020204030204" pitchFamily="34" charset="0"/>
              </a:rPr>
              <a:t>opportunities”</a:t>
            </a:r>
            <a:endParaRPr lang="en-GB" sz="2000" dirty="0">
              <a:latin typeface="Calibri" panose="020F0502020204030204" pitchFamily="34" charset="0"/>
              <a:ea typeface="Calibri" panose="020F0502020204030204" pitchFamily="34" charset="0"/>
            </a:endParaRPr>
          </a:p>
          <a:p>
            <a:endParaRPr lang="en-GB" sz="2400" dirty="0"/>
          </a:p>
        </p:txBody>
      </p:sp>
    </p:spTree>
    <p:extLst>
      <p:ext uri="{BB962C8B-B14F-4D97-AF65-F5344CB8AC3E}">
        <p14:creationId xmlns:p14="http://schemas.microsoft.com/office/powerpoint/2010/main" val="2761956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0555132"/>
              </p:ext>
            </p:extLst>
          </p:nvPr>
        </p:nvGraphicFramePr>
        <p:xfrm>
          <a:off x="600891" y="1001579"/>
          <a:ext cx="11068594" cy="5373305"/>
        </p:xfrm>
        <a:graphic>
          <a:graphicData uri="http://schemas.openxmlformats.org/drawingml/2006/table">
            <a:tbl>
              <a:tblPr firstRow="1" bandRow="1">
                <a:tableStyleId>{5C22544A-7EE6-4342-B048-85BDC9FD1C3A}</a:tableStyleId>
              </a:tblPr>
              <a:tblGrid>
                <a:gridCol w="4938854">
                  <a:extLst>
                    <a:ext uri="{9D8B030D-6E8A-4147-A177-3AD203B41FA5}">
                      <a16:colId xmlns:a16="http://schemas.microsoft.com/office/drawing/2014/main" val="2659598393"/>
                    </a:ext>
                  </a:extLst>
                </a:gridCol>
                <a:gridCol w="6129740">
                  <a:extLst>
                    <a:ext uri="{9D8B030D-6E8A-4147-A177-3AD203B41FA5}">
                      <a16:colId xmlns:a16="http://schemas.microsoft.com/office/drawing/2014/main" val="1630063963"/>
                    </a:ext>
                  </a:extLst>
                </a:gridCol>
              </a:tblGrid>
              <a:tr h="453935">
                <a:tc>
                  <a:txBody>
                    <a:bodyPr/>
                    <a:lstStyle/>
                    <a:p>
                      <a:r>
                        <a:rPr lang="en-GB" dirty="0" smtClean="0"/>
                        <a:t>Criteria</a:t>
                      </a:r>
                      <a:endParaRPr lang="en-GB" dirty="0"/>
                    </a:p>
                  </a:txBody>
                  <a:tcPr/>
                </a:tc>
                <a:tc>
                  <a:txBody>
                    <a:bodyPr/>
                    <a:lstStyle/>
                    <a:p>
                      <a:r>
                        <a:rPr lang="en-GB" dirty="0" smtClean="0"/>
                        <a:t>Warmley Park School and College</a:t>
                      </a:r>
                      <a:endParaRPr lang="en-GB" dirty="0"/>
                    </a:p>
                  </a:txBody>
                  <a:tcPr/>
                </a:tc>
                <a:extLst>
                  <a:ext uri="{0D108BD9-81ED-4DB2-BD59-A6C34878D82A}">
                    <a16:rowId xmlns:a16="http://schemas.microsoft.com/office/drawing/2014/main" val="2312316353"/>
                  </a:ext>
                </a:extLst>
              </a:tr>
              <a:tr h="1191893">
                <a:tc>
                  <a:txBody>
                    <a:bodyPr/>
                    <a:lstStyle/>
                    <a:p>
                      <a:r>
                        <a:rPr lang="en-GB" sz="1600" b="1" dirty="0" smtClean="0"/>
                        <a:t>1. Engagement</a:t>
                      </a:r>
                      <a:r>
                        <a:rPr lang="en-GB" sz="1600" dirty="0" smtClean="0"/>
                        <a:t>: The engagement of</a:t>
                      </a:r>
                      <a:r>
                        <a:rPr lang="en-GB" sz="1600" baseline="0" dirty="0" smtClean="0"/>
                        <a:t> </a:t>
                      </a:r>
                      <a:r>
                        <a:rPr lang="en-GB" sz="1600" dirty="0" smtClean="0"/>
                        <a:t>all pupils in regular physical activity.</a:t>
                      </a:r>
                      <a:r>
                        <a:rPr lang="en-GB" sz="1600" baseline="0" dirty="0" smtClean="0"/>
                        <a:t> (Chief Medical Officer guidelines recommend that primary school aged children undertake at least 30 minutes of physical activity a day in school.</a:t>
                      </a:r>
                      <a:endParaRPr lang="en-GB" sz="1600" dirty="0"/>
                    </a:p>
                  </a:txBody>
                  <a:tcPr/>
                </a:tc>
                <a:tc>
                  <a:txBody>
                    <a:bodyPr/>
                    <a:lstStyle/>
                    <a:p>
                      <a:r>
                        <a:rPr lang="en-GB" sz="1600" dirty="0" smtClean="0"/>
                        <a:t>Promotion with teaching colleagues</a:t>
                      </a:r>
                      <a:r>
                        <a:rPr lang="en-GB" sz="1600" baseline="0" dirty="0" smtClean="0"/>
                        <a:t> about importance of PE in the curriculum. Ideas and Schemes of work provided to teachers termly. Active lunchtimes promoted and encouraged. Young leaders and CSET coach provided to </a:t>
                      </a:r>
                      <a:r>
                        <a:rPr lang="en-GB" sz="1600" baseline="0" dirty="0" err="1" smtClean="0"/>
                        <a:t>Secondry</a:t>
                      </a:r>
                      <a:r>
                        <a:rPr lang="en-GB" sz="1600" baseline="0" dirty="0" smtClean="0"/>
                        <a:t>/Primary playground once weekly</a:t>
                      </a:r>
                      <a:endParaRPr lang="en-GB" sz="1600" dirty="0"/>
                    </a:p>
                  </a:txBody>
                  <a:tcPr/>
                </a:tc>
                <a:extLst>
                  <a:ext uri="{0D108BD9-81ED-4DB2-BD59-A6C34878D82A}">
                    <a16:rowId xmlns:a16="http://schemas.microsoft.com/office/drawing/2014/main" val="263995146"/>
                  </a:ext>
                </a:extLst>
              </a:tr>
              <a:tr h="1057767">
                <a:tc>
                  <a:txBody>
                    <a:bodyPr/>
                    <a:lstStyle/>
                    <a:p>
                      <a:r>
                        <a:rPr lang="en-GB" sz="1600" b="1" dirty="0" smtClean="0"/>
                        <a:t>2. Profile: </a:t>
                      </a:r>
                      <a:r>
                        <a:rPr lang="en-GB" sz="1600" b="0" dirty="0" smtClean="0"/>
                        <a:t>The profile of PE and sport being raised across the school as a tool for whole school improvement</a:t>
                      </a:r>
                      <a:r>
                        <a:rPr lang="en-GB" b="0" dirty="0" smtClean="0"/>
                        <a:t>.</a:t>
                      </a:r>
                      <a:endParaRPr lang="en-GB" b="0" dirty="0"/>
                    </a:p>
                  </a:txBody>
                  <a:tcPr/>
                </a:tc>
                <a:tc>
                  <a:txBody>
                    <a:bodyPr/>
                    <a:lstStyle/>
                    <a:p>
                      <a:r>
                        <a:rPr lang="en-GB" sz="1600" dirty="0" smtClean="0"/>
                        <a:t>The</a:t>
                      </a:r>
                      <a:r>
                        <a:rPr lang="en-GB" sz="1600" baseline="0" dirty="0" smtClean="0"/>
                        <a:t> profile of PE at Warmley is quite high. WPS makes a point of attending as many off school events and comps as practical. WPS uses many local community facilities (pool, Warmley Wheelers </a:t>
                      </a:r>
                      <a:r>
                        <a:rPr lang="en-GB" sz="1600" baseline="0" dirty="0" err="1" smtClean="0"/>
                        <a:t>etc</a:t>
                      </a:r>
                      <a:r>
                        <a:rPr lang="en-GB" sz="1600" baseline="0" dirty="0" smtClean="0"/>
                        <a:t> and also offers </a:t>
                      </a:r>
                      <a:r>
                        <a:rPr lang="en-GB" sz="1600" baseline="0" dirty="0" err="1" smtClean="0"/>
                        <a:t>DofE</a:t>
                      </a:r>
                      <a:r>
                        <a:rPr lang="en-GB" sz="1600" baseline="0" dirty="0" smtClean="0"/>
                        <a:t> and access to the annual Jubilee Challenge (part of Ten Tors event)</a:t>
                      </a:r>
                      <a:endParaRPr lang="en-GB" sz="1600" dirty="0"/>
                    </a:p>
                  </a:txBody>
                  <a:tcPr/>
                </a:tc>
                <a:extLst>
                  <a:ext uri="{0D108BD9-81ED-4DB2-BD59-A6C34878D82A}">
                    <a16:rowId xmlns:a16="http://schemas.microsoft.com/office/drawing/2014/main" val="4196333513"/>
                  </a:ext>
                </a:extLst>
              </a:tr>
              <a:tr h="740437">
                <a:tc>
                  <a:txBody>
                    <a:bodyPr/>
                    <a:lstStyle/>
                    <a:p>
                      <a:r>
                        <a:rPr lang="en-GB" sz="1600" b="1" dirty="0" smtClean="0"/>
                        <a:t>3. Standards</a:t>
                      </a:r>
                      <a:r>
                        <a:rPr lang="en-GB" sz="1600" dirty="0" smtClean="0"/>
                        <a:t>: Increased confidence,</a:t>
                      </a:r>
                      <a:r>
                        <a:rPr lang="en-GB" sz="1600" baseline="0" dirty="0" smtClean="0"/>
                        <a:t> knowledge and skills of all staff in teaching PE and Sport.</a:t>
                      </a:r>
                      <a:endParaRPr lang="en-GB" sz="1600" dirty="0"/>
                    </a:p>
                  </a:txBody>
                  <a:tcPr/>
                </a:tc>
                <a:tc>
                  <a:txBody>
                    <a:bodyPr/>
                    <a:lstStyle/>
                    <a:p>
                      <a:r>
                        <a:rPr lang="en-GB" sz="1600" dirty="0" smtClean="0"/>
                        <a:t>In service training</a:t>
                      </a:r>
                      <a:r>
                        <a:rPr lang="en-GB" sz="1600" baseline="0" dirty="0" smtClean="0"/>
                        <a:t> in PE is offered through the school to teachers, TAs, Care Assistants and mid day supervisors. Specific CSET PE courses are also promoted for staff to attend. PE lead attends national conference</a:t>
                      </a:r>
                      <a:r>
                        <a:rPr lang="en-GB" baseline="0" dirty="0" smtClean="0"/>
                        <a:t>.</a:t>
                      </a:r>
                      <a:endParaRPr lang="en-GB" dirty="0"/>
                    </a:p>
                  </a:txBody>
                  <a:tcPr/>
                </a:tc>
                <a:extLst>
                  <a:ext uri="{0D108BD9-81ED-4DB2-BD59-A6C34878D82A}">
                    <a16:rowId xmlns:a16="http://schemas.microsoft.com/office/drawing/2014/main" val="2624947620"/>
                  </a:ext>
                </a:extLst>
              </a:tr>
              <a:tr h="740437">
                <a:tc>
                  <a:txBody>
                    <a:bodyPr/>
                    <a:lstStyle/>
                    <a:p>
                      <a:r>
                        <a:rPr lang="en-GB" sz="1600" b="1" dirty="0" smtClean="0"/>
                        <a:t>4. Experiences</a:t>
                      </a:r>
                      <a:r>
                        <a:rPr lang="en-GB" sz="1600" dirty="0" smtClean="0"/>
                        <a:t>: Broader experience</a:t>
                      </a:r>
                      <a:r>
                        <a:rPr lang="en-GB" sz="1600" baseline="0" dirty="0" smtClean="0"/>
                        <a:t> of a range of sports and activities offered to all pupils.</a:t>
                      </a:r>
                      <a:endParaRPr lang="en-GB" sz="1600" dirty="0"/>
                    </a:p>
                  </a:txBody>
                  <a:tcPr/>
                </a:tc>
                <a:tc>
                  <a:txBody>
                    <a:bodyPr/>
                    <a:lstStyle/>
                    <a:p>
                      <a:r>
                        <a:rPr lang="en-GB" sz="1600" dirty="0" smtClean="0"/>
                        <a:t>WPS prides</a:t>
                      </a:r>
                      <a:r>
                        <a:rPr lang="en-GB" sz="1600" baseline="0" dirty="0" smtClean="0"/>
                        <a:t> itself on offering new, alternative and diverse PE activities. However we could always offer more</a:t>
                      </a:r>
                      <a:endParaRPr lang="en-GB" sz="1600" dirty="0"/>
                    </a:p>
                  </a:txBody>
                  <a:tcPr/>
                </a:tc>
                <a:extLst>
                  <a:ext uri="{0D108BD9-81ED-4DB2-BD59-A6C34878D82A}">
                    <a16:rowId xmlns:a16="http://schemas.microsoft.com/office/drawing/2014/main" val="344413022"/>
                  </a:ext>
                </a:extLst>
              </a:tr>
              <a:tr h="740437">
                <a:tc>
                  <a:txBody>
                    <a:bodyPr/>
                    <a:lstStyle/>
                    <a:p>
                      <a:r>
                        <a:rPr lang="en-GB" sz="1600" b="1" dirty="0" smtClean="0"/>
                        <a:t>5. Competition: </a:t>
                      </a:r>
                      <a:r>
                        <a:rPr lang="en-GB" sz="1600" b="0" dirty="0" smtClean="0"/>
                        <a:t>Increased participation</a:t>
                      </a:r>
                      <a:r>
                        <a:rPr lang="en-GB" sz="1600" b="0" baseline="0" dirty="0" smtClean="0"/>
                        <a:t> in competitive sport</a:t>
                      </a:r>
                      <a:endParaRPr lang="en-GB" sz="1600" b="0" dirty="0"/>
                    </a:p>
                  </a:txBody>
                  <a:tcPr/>
                </a:tc>
                <a:tc>
                  <a:txBody>
                    <a:bodyPr/>
                    <a:lstStyle/>
                    <a:p>
                      <a:r>
                        <a:rPr lang="en-GB" sz="1600" dirty="0" smtClean="0"/>
                        <a:t>WPS attends as many off site events as practical.</a:t>
                      </a:r>
                      <a:r>
                        <a:rPr lang="en-GB" sz="1600" baseline="0" dirty="0" smtClean="0"/>
                        <a:t> Leading attending school at special school events in the area. WPS also</a:t>
                      </a:r>
                      <a:r>
                        <a:rPr lang="en-GB" sz="1600" dirty="0" smtClean="0"/>
                        <a:t> has</a:t>
                      </a:r>
                      <a:r>
                        <a:rPr lang="en-GB" sz="1600" baseline="0" dirty="0" smtClean="0"/>
                        <a:t> opportunity for intra class competition through the academic year</a:t>
                      </a:r>
                      <a:endParaRPr lang="en-GB" sz="1600" dirty="0"/>
                    </a:p>
                  </a:txBody>
                  <a:tcPr/>
                </a:tc>
                <a:extLst>
                  <a:ext uri="{0D108BD9-81ED-4DB2-BD59-A6C34878D82A}">
                    <a16:rowId xmlns:a16="http://schemas.microsoft.com/office/drawing/2014/main" val="2955053841"/>
                  </a:ext>
                </a:extLst>
              </a:tr>
            </a:tbl>
          </a:graphicData>
        </a:graphic>
      </p:graphicFrame>
      <p:sp>
        <p:nvSpPr>
          <p:cNvPr id="3" name="TextBox 2"/>
          <p:cNvSpPr txBox="1"/>
          <p:nvPr/>
        </p:nvSpPr>
        <p:spPr>
          <a:xfrm>
            <a:off x="905691" y="313509"/>
            <a:ext cx="10197738" cy="523220"/>
          </a:xfrm>
          <a:prstGeom prst="rect">
            <a:avLst/>
          </a:prstGeom>
          <a:noFill/>
        </p:spPr>
        <p:txBody>
          <a:bodyPr wrap="square" rtlCol="0">
            <a:spAutoFit/>
          </a:bodyPr>
          <a:lstStyle/>
          <a:p>
            <a:pPr algn="ctr"/>
            <a:r>
              <a:rPr lang="en-GB" sz="2800" dirty="0" smtClean="0"/>
              <a:t>WESPORT: Criteria for PE and School Sport Development</a:t>
            </a:r>
            <a:endParaRPr lang="en-GB" sz="2800" dirty="0"/>
          </a:p>
        </p:txBody>
      </p:sp>
    </p:spTree>
    <p:extLst>
      <p:ext uri="{BB962C8B-B14F-4D97-AF65-F5344CB8AC3E}">
        <p14:creationId xmlns:p14="http://schemas.microsoft.com/office/powerpoint/2010/main" val="299533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9" y="591549"/>
            <a:ext cx="10515600" cy="932452"/>
          </a:xfrm>
        </p:spPr>
        <p:txBody>
          <a:bodyPr>
            <a:norm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Inter school competitions, off site PE provision and external coaching.</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Rectangle 2"/>
          <p:cNvSpPr/>
          <p:nvPr/>
        </p:nvSpPr>
        <p:spPr>
          <a:xfrm>
            <a:off x="935083" y="1524001"/>
            <a:ext cx="10369731" cy="4708981"/>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PE Lead Teacher </a:t>
            </a:r>
            <a:r>
              <a:rPr lang="en-GB" sz="2000" dirty="0">
                <a:latin typeface="Calibri" panose="020F0502020204030204" pitchFamily="34" charset="0"/>
                <a:ea typeface="Calibri" panose="020F0502020204030204" pitchFamily="34" charset="0"/>
                <a:cs typeface="Times New Roman" panose="02020603050405020304" pitchFamily="18" charset="0"/>
              </a:rPr>
              <a:t>continues to be in close communication with colleagues in Bristol in order to access the range of inter school sports events on offer. </a:t>
            </a:r>
            <a:r>
              <a:rPr lang="en-GB" sz="2000" dirty="0" smtClean="0">
                <a:latin typeface="Calibri" panose="020F0502020204030204" pitchFamily="34" charset="0"/>
                <a:ea typeface="Calibri" panose="020F0502020204030204" pitchFamily="34" charset="0"/>
                <a:cs typeface="Times New Roman" panose="02020603050405020304" pitchFamily="18" charset="0"/>
              </a:rPr>
              <a:t>PC </a:t>
            </a:r>
            <a:r>
              <a:rPr lang="en-GB" sz="2000" dirty="0">
                <a:latin typeface="Calibri" panose="020F0502020204030204" pitchFamily="34" charset="0"/>
                <a:ea typeface="Calibri" panose="020F0502020204030204" pitchFamily="34" charset="0"/>
                <a:cs typeface="Times New Roman" panose="02020603050405020304" pitchFamily="18" charset="0"/>
              </a:rPr>
              <a:t>has tried where possible to enter as many classes and pupils into relevant sports festivals and events. </a:t>
            </a: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PE Lead Teacher has continued to communicate with WESPORT which funds the annual PANATHLON events (2 multi sports, 2 ten pin bowling and an annual swimming gala comp). They also provide Inclusive SEND opportunities at large scale games events that WPS try to attend and qualify for</a:t>
            </a:r>
            <a:r>
              <a:rPr lang="en-GB" sz="20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PE Lead Teacher </a:t>
            </a:r>
            <a:r>
              <a:rPr lang="en-GB" sz="2000" dirty="0" smtClean="0">
                <a:latin typeface="Calibri" panose="020F0502020204030204" pitchFamily="34" charset="0"/>
                <a:ea typeface="Calibri" panose="020F0502020204030204" pitchFamily="34" charset="0"/>
                <a:cs typeface="Times New Roman" panose="02020603050405020304" pitchFamily="18" charset="0"/>
              </a:rPr>
              <a:t>has maintained close links with the SGO at the CSET Sports Partnership (Inclusive events, training projects, advice, meetings, using CSET coaches for WPS sessions)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Warmley Park has continued to work closely with the local Warmley Wheelers Cycle project (now overseen by the Milestones Trust) to ensure WPS involvement in this fantastic community project. </a:t>
            </a:r>
            <a:r>
              <a:rPr lang="en-GB" sz="2000" dirty="0" smtClean="0">
                <a:latin typeface="Calibri" panose="020F0502020204030204" pitchFamily="34" charset="0"/>
                <a:ea typeface="Calibri" panose="020F0502020204030204" pitchFamily="34" charset="0"/>
                <a:cs typeface="Times New Roman" panose="02020603050405020304" pitchFamily="18" charset="0"/>
              </a:rPr>
              <a:t>Head of Secondary Department has set </a:t>
            </a:r>
            <a:r>
              <a:rPr lang="en-GB" sz="2000" dirty="0">
                <a:latin typeface="Calibri" panose="020F0502020204030204" pitchFamily="34" charset="0"/>
                <a:ea typeface="Calibri" panose="020F0502020204030204" pitchFamily="34" charset="0"/>
                <a:cs typeface="Times New Roman" panose="02020603050405020304" pitchFamily="18" charset="0"/>
              </a:rPr>
              <a:t>up a module of delivery </a:t>
            </a:r>
            <a:r>
              <a:rPr lang="en-GB" sz="2000" dirty="0" smtClean="0">
                <a:latin typeface="Calibri" panose="020F0502020204030204" pitchFamily="34" charset="0"/>
                <a:ea typeface="Calibri" panose="020F0502020204030204" pitchFamily="34" charset="0"/>
                <a:cs typeface="Times New Roman" panose="02020603050405020304" pitchFamily="18" charset="0"/>
              </a:rPr>
              <a:t>on site at WPS with </a:t>
            </a:r>
            <a:r>
              <a:rPr lang="en-GB" sz="2000" dirty="0">
                <a:latin typeface="Calibri" panose="020F0502020204030204" pitchFamily="34" charset="0"/>
                <a:ea typeface="Calibri" panose="020F0502020204030204" pitchFamily="34" charset="0"/>
                <a:cs typeface="Times New Roman" panose="02020603050405020304" pitchFamily="18" charset="0"/>
              </a:rPr>
              <a:t>Warmley Wheelers which was planned as an intervention for a number of our students. </a:t>
            </a: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PE Lead Teacher has continued links with Gloucestershire County Cricket who provide annual modules of coaching plus competitions (Table Cricket and Inclusive SEND Cricket </a:t>
            </a:r>
            <a:r>
              <a:rPr lang="en-GB" sz="2000" dirty="0" smtClean="0">
                <a:latin typeface="Calibri" panose="020F0502020204030204" pitchFamily="34" charset="0"/>
                <a:ea typeface="Calibri" panose="020F0502020204030204" pitchFamily="34" charset="0"/>
                <a:cs typeface="Times New Roman" panose="02020603050405020304" pitchFamily="18" charset="0"/>
              </a:rPr>
              <a:t>festivals)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86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9835"/>
          </a:xfrm>
        </p:spPr>
        <p:txBody>
          <a:bodyPr>
            <a:norm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Inter school competitions, off site PE provision and external coaching.</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4" name="Rectangle 3"/>
          <p:cNvSpPr/>
          <p:nvPr/>
        </p:nvSpPr>
        <p:spPr>
          <a:xfrm>
            <a:off x="714103" y="1323703"/>
            <a:ext cx="10639697" cy="5632311"/>
          </a:xfrm>
          <a:prstGeom prst="rect">
            <a:avLst/>
          </a:prstGeom>
        </p:spPr>
        <p:txBody>
          <a:bodyPr wrap="square">
            <a:spAutoFit/>
          </a:bodyPr>
          <a:lstStyle/>
          <a:p>
            <a:pPr marL="342900" indent="-342900">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Warmley Park continues to deliver Forest School sessions at the local and extensive woodland area (Warmley Forest Park). Post 16 groups have had access to Forest School activities through a Sport and Fitness Pathway during </a:t>
            </a:r>
            <a:r>
              <a:rPr lang="en-GB" sz="2000" dirty="0" smtClean="0">
                <a:latin typeface="Calibri" panose="020F0502020204030204" pitchFamily="34" charset="0"/>
                <a:ea typeface="Calibri" panose="020F0502020204030204" pitchFamily="34" charset="0"/>
                <a:cs typeface="Times New Roman" panose="02020603050405020304" pitchFamily="18" charset="0"/>
              </a:rPr>
              <a:t>2021-2022. </a:t>
            </a:r>
            <a:r>
              <a:rPr lang="en-GB" sz="2000" dirty="0">
                <a:latin typeface="Calibri" panose="020F0502020204030204" pitchFamily="34" charset="0"/>
                <a:ea typeface="Calibri" panose="020F0502020204030204" pitchFamily="34" charset="0"/>
                <a:cs typeface="Times New Roman" panose="02020603050405020304" pitchFamily="18" charset="0"/>
              </a:rPr>
              <a:t>Activities have included problem solving, trail finding, orienteering and woodland skills. This really is a fantastic alternative learning environment for all our pupils</a:t>
            </a:r>
            <a:r>
              <a:rPr lang="en-GB" sz="2000" dirty="0" smtClean="0">
                <a:latin typeface="Calibri" panose="020F0502020204030204" pitchFamily="34" charset="0"/>
                <a:ea typeface="Calibri" panose="020F0502020204030204" pitchFamily="34" charset="0"/>
                <a:cs typeface="Times New Roman" panose="02020603050405020304" pitchFamily="18" charset="0"/>
              </a:rPr>
              <a:t>. Other classes in WPS also offer on site Forest School activities.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Bristol </a:t>
            </a:r>
            <a:r>
              <a:rPr lang="en-GB" sz="2000" dirty="0">
                <a:latin typeface="Calibri" panose="020F0502020204030204" pitchFamily="34" charset="0"/>
                <a:ea typeface="Calibri" panose="020F0502020204030204" pitchFamily="34" charset="0"/>
                <a:cs typeface="Times New Roman" panose="02020603050405020304" pitchFamily="18" charset="0"/>
              </a:rPr>
              <a:t>Bears community coaches are now a regulars at Warmley Park and over the last </a:t>
            </a:r>
            <a:r>
              <a:rPr lang="en-GB" sz="2000" dirty="0" smtClean="0">
                <a:latin typeface="Calibri" panose="020F0502020204030204" pitchFamily="34" charset="0"/>
                <a:ea typeface="Calibri" panose="020F0502020204030204" pitchFamily="34" charset="0"/>
                <a:cs typeface="Times New Roman" panose="02020603050405020304" pitchFamily="18" charset="0"/>
              </a:rPr>
              <a:t>6 </a:t>
            </a:r>
            <a:r>
              <a:rPr lang="en-GB" sz="2000" dirty="0">
                <a:latin typeface="Calibri" panose="020F0502020204030204" pitchFamily="34" charset="0"/>
                <a:ea typeface="Calibri" panose="020F0502020204030204" pitchFamily="34" charset="0"/>
                <a:cs typeface="Times New Roman" panose="02020603050405020304" pitchFamily="18" charset="0"/>
              </a:rPr>
              <a:t>years has delivered multi skills, </a:t>
            </a:r>
            <a:r>
              <a:rPr lang="en-GB" sz="2000" dirty="0" smtClean="0">
                <a:latin typeface="Calibri" panose="020F0502020204030204" pitchFamily="34" charset="0"/>
                <a:ea typeface="Calibri" panose="020F0502020204030204" pitchFamily="34" charset="0"/>
                <a:cs typeface="Times New Roman" panose="02020603050405020304" pitchFamily="18" charset="0"/>
              </a:rPr>
              <a:t>rugby </a:t>
            </a:r>
            <a:r>
              <a:rPr lang="en-GB" sz="2000" dirty="0">
                <a:latin typeface="Calibri" panose="020F0502020204030204" pitchFamily="34" charset="0"/>
                <a:ea typeface="Calibri" panose="020F0502020204030204" pitchFamily="34" charset="0"/>
                <a:cs typeface="Times New Roman" panose="02020603050405020304" pitchFamily="18" charset="0"/>
              </a:rPr>
              <a:t>coaching plus </a:t>
            </a:r>
            <a:r>
              <a:rPr lang="en-GB" sz="2000" dirty="0" smtClean="0">
                <a:latin typeface="Calibri" panose="020F0502020204030204" pitchFamily="34" charset="0"/>
                <a:ea typeface="Calibri" panose="020F0502020204030204" pitchFamily="34" charset="0"/>
                <a:cs typeface="Times New Roman" panose="02020603050405020304" pitchFamily="18" charset="0"/>
              </a:rPr>
              <a:t>a range of sports activities </a:t>
            </a:r>
            <a:r>
              <a:rPr lang="en-GB" sz="2000" dirty="0">
                <a:latin typeface="Calibri" panose="020F0502020204030204" pitchFamily="34" charset="0"/>
                <a:ea typeface="Calibri" panose="020F0502020204030204" pitchFamily="34" charset="0"/>
                <a:cs typeface="Times New Roman" panose="02020603050405020304" pitchFamily="18" charset="0"/>
              </a:rPr>
              <a:t>which have been very popular with students. Post 16 Students also </a:t>
            </a:r>
            <a:r>
              <a:rPr lang="en-GB" sz="2000" dirty="0" smtClean="0">
                <a:latin typeface="Calibri" panose="020F0502020204030204" pitchFamily="34" charset="0"/>
                <a:ea typeface="Calibri" panose="020F0502020204030204" pitchFamily="34" charset="0"/>
                <a:cs typeface="Times New Roman" panose="02020603050405020304" pitchFamily="18" charset="0"/>
              </a:rPr>
              <a:t>have opportunity </a:t>
            </a:r>
            <a:r>
              <a:rPr lang="en-GB" sz="2000" dirty="0">
                <a:latin typeface="Calibri" panose="020F0502020204030204" pitchFamily="34" charset="0"/>
                <a:ea typeface="Calibri" panose="020F0502020204030204" pitchFamily="34" charset="0"/>
                <a:cs typeface="Times New Roman" panose="02020603050405020304" pitchFamily="18" charset="0"/>
              </a:rPr>
              <a:t>for work experience with Bristol Bears coaches in support. </a:t>
            </a: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PE Lead Teacher has worked with colleagues to plan and spend </a:t>
            </a:r>
            <a:r>
              <a:rPr lang="en-GB" sz="2000" dirty="0" smtClean="0">
                <a:latin typeface="Calibri" panose="020F0502020204030204" pitchFamily="34" charset="0"/>
                <a:ea typeface="Calibri" panose="020F0502020204030204" pitchFamily="34" charset="0"/>
                <a:cs typeface="Times New Roman" panose="02020603050405020304" pitchFamily="18" charset="0"/>
              </a:rPr>
              <a:t>part of the </a:t>
            </a:r>
            <a:r>
              <a:rPr lang="en-GB" sz="2000" dirty="0">
                <a:latin typeface="Calibri" panose="020F0502020204030204" pitchFamily="34" charset="0"/>
                <a:ea typeface="Calibri" panose="020F0502020204030204" pitchFamily="34" charset="0"/>
                <a:cs typeface="Times New Roman" panose="02020603050405020304" pitchFamily="18" charset="0"/>
              </a:rPr>
              <a:t>annual Primary pupils PE premium.   </a:t>
            </a:r>
          </a:p>
          <a:p>
            <a:pPr marL="342900" lvl="0" indent="-342900">
              <a:spcAft>
                <a:spcPts val="0"/>
              </a:spcAft>
              <a:buFont typeface="Symbol" panose="05050102010706020507" pitchFamily="18" charset="2"/>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Head of Post 16 has once again provided access for students at attend the Annual </a:t>
            </a:r>
            <a:r>
              <a:rPr lang="en-GB" sz="2000" dirty="0">
                <a:latin typeface="Calibri" panose="020F0502020204030204" pitchFamily="34" charset="0"/>
                <a:ea typeface="Calibri" panose="020F0502020204030204" pitchFamily="34" charset="0"/>
                <a:cs typeface="Times New Roman" panose="02020603050405020304" pitchFamily="18" charset="0"/>
              </a:rPr>
              <a:t>Jubilee Challenge walk on </a:t>
            </a:r>
            <a:r>
              <a:rPr lang="en-GB" sz="2000" dirty="0" smtClean="0">
                <a:latin typeface="Calibri" panose="020F0502020204030204" pitchFamily="34" charset="0"/>
                <a:ea typeface="Calibri" panose="020F0502020204030204" pitchFamily="34" charset="0"/>
                <a:cs typeface="Times New Roman" panose="02020603050405020304" pitchFamily="18" charset="0"/>
              </a:rPr>
              <a:t>Dartmoor (This is a fantastic achievement)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Duke of </a:t>
            </a:r>
            <a:r>
              <a:rPr lang="en-GB" sz="2000" dirty="0" smtClean="0">
                <a:latin typeface="Calibri" panose="020F0502020204030204" pitchFamily="34" charset="0"/>
                <a:ea typeface="Calibri" panose="020F0502020204030204" pitchFamily="34" charset="0"/>
                <a:cs typeface="Times New Roman" panose="02020603050405020304" pitchFamily="18" charset="0"/>
              </a:rPr>
              <a:t>Edinburgh. 2 teachers taking responsibility with one accredited as </a:t>
            </a:r>
            <a:r>
              <a:rPr lang="en-GB" sz="2000" dirty="0" err="1" smtClean="0">
                <a:latin typeface="Calibri" panose="020F0502020204030204" pitchFamily="34" charset="0"/>
                <a:ea typeface="Calibri" panose="020F0502020204030204" pitchFamily="34" charset="0"/>
                <a:cs typeface="Times New Roman" panose="02020603050405020304" pitchFamily="18" charset="0"/>
              </a:rPr>
              <a:t>DofE</a:t>
            </a:r>
            <a:r>
              <a:rPr lang="en-GB" sz="2000" dirty="0" smtClean="0">
                <a:latin typeface="Calibri" panose="020F0502020204030204" pitchFamily="34" charset="0"/>
                <a:ea typeface="Calibri" panose="020F0502020204030204" pitchFamily="34" charset="0"/>
                <a:cs typeface="Times New Roman" panose="02020603050405020304" pitchFamily="18" charset="0"/>
              </a:rPr>
              <a:t> leader</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Swimming </a:t>
            </a:r>
            <a:r>
              <a:rPr lang="en-GB" sz="2000" dirty="0" smtClean="0">
                <a:latin typeface="Calibri" panose="020F0502020204030204" pitchFamily="34" charset="0"/>
                <a:ea typeface="Calibri" panose="020F0502020204030204" pitchFamily="34" charset="0"/>
                <a:cs typeface="Times New Roman" panose="02020603050405020304" pitchFamily="18" charset="0"/>
              </a:rPr>
              <a:t>at KS 3/4/5</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smtClean="0">
                <a:latin typeface="Calibri" panose="020F0502020204030204" pitchFamily="34" charset="0"/>
                <a:ea typeface="Calibri" panose="020F0502020204030204" pitchFamily="34" charset="0"/>
                <a:cs typeface="Times New Roman" panose="02020603050405020304" pitchFamily="18" charset="0"/>
              </a:rPr>
              <a:t>have taken place in community pools</a:t>
            </a:r>
          </a:p>
          <a:p>
            <a:pPr marL="342900" lvl="0" indent="-342900">
              <a:spcAft>
                <a:spcPts val="0"/>
              </a:spcAft>
              <a:buFont typeface="Symbol" panose="05050102010706020507" pitchFamily="18" charset="2"/>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Swimming at KS1 </a:t>
            </a:r>
            <a:r>
              <a:rPr lang="en-GB" sz="2000" dirty="0">
                <a:latin typeface="Calibri" panose="020F0502020204030204" pitchFamily="34" charset="0"/>
                <a:ea typeface="Calibri" panose="020F0502020204030204" pitchFamily="34" charset="0"/>
                <a:cs typeface="Times New Roman" panose="02020603050405020304" pitchFamily="18" charset="0"/>
              </a:rPr>
              <a:t>and 2 </a:t>
            </a:r>
            <a:r>
              <a:rPr lang="en-GB" sz="2000" dirty="0" smtClean="0">
                <a:latin typeface="Calibri" panose="020F0502020204030204" pitchFamily="34" charset="0"/>
                <a:ea typeface="Calibri" panose="020F0502020204030204" pitchFamily="34" charset="0"/>
                <a:cs typeface="Times New Roman" panose="02020603050405020304" pitchFamily="18" charset="0"/>
              </a:rPr>
              <a:t>takes place in our school pool along with all age Hydrotherapy sessions. </a:t>
            </a:r>
            <a:r>
              <a:rPr lang="en-GB" sz="2000" dirty="0">
                <a:latin typeface="Calibri" panose="020F0502020204030204" pitchFamily="34" charset="0"/>
                <a:ea typeface="Calibri" panose="020F0502020204030204" pitchFamily="34" charset="0"/>
                <a:cs typeface="Times New Roman" panose="02020603050405020304" pitchFamily="18" charset="0"/>
              </a:rPr>
              <a:t>Swimming is a life skill and a very important therapy for many of our students and we will continue to offer it to KS1, 2, 3, 4 and Post </a:t>
            </a:r>
            <a:r>
              <a:rPr lang="en-GB" sz="2000" dirty="0" smtClean="0">
                <a:latin typeface="Calibri" panose="020F0502020204030204" pitchFamily="34" charset="0"/>
                <a:ea typeface="Calibri" panose="020F0502020204030204" pitchFamily="34" charset="0"/>
                <a:cs typeface="Times New Roman" panose="02020603050405020304" pitchFamily="18" charset="0"/>
              </a:rPr>
              <a:t>16 </a:t>
            </a:r>
            <a:r>
              <a:rPr lang="en-GB" sz="2000" dirty="0">
                <a:latin typeface="Calibri" panose="020F0502020204030204" pitchFamily="34" charset="0"/>
                <a:ea typeface="Calibri" panose="020F0502020204030204" pitchFamily="34" charset="0"/>
                <a:cs typeface="Times New Roman" panose="02020603050405020304" pitchFamily="18" charset="0"/>
              </a:rPr>
              <a:t>where possible.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348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9835"/>
          </a:xfrm>
        </p:spPr>
        <p:txBody>
          <a:bodyPr>
            <a:normAutofit/>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Inter school competitions, off site PE provision and external coaching.</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4" name="Rectangle 3"/>
          <p:cNvSpPr/>
          <p:nvPr/>
        </p:nvSpPr>
        <p:spPr>
          <a:xfrm>
            <a:off x="838199" y="1663337"/>
            <a:ext cx="10639697" cy="369332"/>
          </a:xfrm>
          <a:prstGeom prst="rect">
            <a:avLst/>
          </a:prstGeom>
        </p:spPr>
        <p:txBody>
          <a:bodyPr wrap="square">
            <a:spAutoFit/>
          </a:bodyPr>
          <a:lstStyle/>
          <a:p>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45029" y="1724298"/>
            <a:ext cx="9736181" cy="2308324"/>
          </a:xfrm>
          <a:prstGeom prst="rect">
            <a:avLst/>
          </a:prstGeom>
        </p:spPr>
        <p:txBody>
          <a:bodyPr wrap="square">
            <a:spAutoFit/>
          </a:bodyPr>
          <a:lstStyle/>
          <a:p>
            <a:pPr>
              <a:spcAft>
                <a:spcPts val="0"/>
              </a:spcAft>
            </a:pPr>
            <a:r>
              <a:rPr lang="en-GB" sz="2400" dirty="0">
                <a:latin typeface="Calibri" panose="020F0502020204030204" pitchFamily="34" charset="0"/>
                <a:ea typeface="Calibri" panose="020F0502020204030204" pitchFamily="34" charset="0"/>
                <a:cs typeface="Times New Roman" panose="02020603050405020304" pitchFamily="18" charset="0"/>
              </a:rPr>
              <a:t>Main Benefits of inter school and off site events:</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Social Inclusion with mainstream pupils and other SEND peers</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Appropriate behaviour in community settings</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Appropriate behaviour when working with external staff/coaches</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Extending the school boundaries beyond what is “familiar and safe”</a:t>
            </a:r>
          </a:p>
          <a:p>
            <a:pPr marL="342900" lvl="0" indent="-342900">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Developing skills for life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09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0831286" cy="949869"/>
          </a:xfrm>
        </p:spPr>
        <p:txBody>
          <a:bodyPr>
            <a:normAutofit fontScale="90000"/>
          </a:bodyPr>
          <a:lstStyle/>
          <a:p>
            <a:pPr lvl="0" algn="ctr" eaLnBrk="0" fontAlgn="base" hangingPunct="0">
              <a:lnSpc>
                <a:spcPct val="100000"/>
              </a:lnSpc>
              <a:spcAft>
                <a:spcPct val="0"/>
              </a:spcAft>
            </a:pPr>
            <a:r>
              <a:rPr lang="en-GB" altLang="en-US" sz="2000" u="sng" dirty="0">
                <a:solidFill>
                  <a:prstClr val="black"/>
                </a:solidFill>
                <a:latin typeface="+mn-lt"/>
                <a:ea typeface="Calibri" panose="020F0502020204030204" pitchFamily="34" charset="0"/>
                <a:cs typeface="Times New Roman" panose="02020603050405020304" pitchFamily="18" charset="0"/>
              </a:rPr>
              <a:t>Warmley Park School PE Festivals/Events and Competitions.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(Includes</a:t>
            </a:r>
            <a:r>
              <a:rPr lang="en-GB" altLang="en-US" sz="2000" u="sng" dirty="0">
                <a:solidFill>
                  <a:prstClr val="black"/>
                </a:solidFill>
                <a:latin typeface="+mn-lt"/>
                <a:ea typeface="Calibri" panose="020F0502020204030204" pitchFamily="34" charset="0"/>
                <a:cs typeface="Times New Roman" panose="02020603050405020304" pitchFamily="18" charset="0"/>
              </a:rPr>
              <a:t>: Intra class, inter school, </a:t>
            </a:r>
            <a:r>
              <a:rPr lang="en-GB" altLang="en-US" sz="2000" u="sng" dirty="0" smtClean="0">
                <a:solidFill>
                  <a:prstClr val="black"/>
                </a:solidFill>
                <a:latin typeface="+mn-lt"/>
                <a:ea typeface="Calibri" panose="020F0502020204030204" pitchFamily="34" charset="0"/>
                <a:cs typeface="Times New Roman" panose="02020603050405020304" pitchFamily="18" charset="0"/>
              </a:rPr>
              <a:t>county, regional) sheet 1 </a:t>
            </a:r>
            <a:r>
              <a:rPr lang="en-GB" altLang="en-US" sz="2000" dirty="0">
                <a:solidFill>
                  <a:prstClr val="black"/>
                </a:solidFill>
                <a:latin typeface="+mn-lt"/>
                <a:ea typeface="+mn-ea"/>
                <a:cs typeface="+mn-cs"/>
              </a:rPr>
              <a:t/>
            </a:r>
            <a:br>
              <a:rPr lang="en-GB" altLang="en-US" sz="2000" dirty="0">
                <a:solidFill>
                  <a:prstClr val="black"/>
                </a:solidFill>
                <a:latin typeface="+mn-lt"/>
                <a:ea typeface="+mn-ea"/>
                <a:cs typeface="+mn-cs"/>
              </a:rPr>
            </a:br>
            <a:endParaRPr lang="en-GB"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245601739"/>
              </p:ext>
            </p:extLst>
          </p:nvPr>
        </p:nvGraphicFramePr>
        <p:xfrm>
          <a:off x="934720" y="1158241"/>
          <a:ext cx="10419081" cy="5312226"/>
        </p:xfrm>
        <a:graphic>
          <a:graphicData uri="http://schemas.openxmlformats.org/drawingml/2006/table">
            <a:tbl>
              <a:tblPr firstRow="1" bandRow="1">
                <a:tableStyleId>{5C22544A-7EE6-4342-B048-85BDC9FD1C3A}</a:tableStyleId>
              </a:tblPr>
              <a:tblGrid>
                <a:gridCol w="1965234">
                  <a:extLst>
                    <a:ext uri="{9D8B030D-6E8A-4147-A177-3AD203B41FA5}">
                      <a16:colId xmlns:a16="http://schemas.microsoft.com/office/drawing/2014/main" val="2760169087"/>
                    </a:ext>
                  </a:extLst>
                </a:gridCol>
                <a:gridCol w="4980820">
                  <a:extLst>
                    <a:ext uri="{9D8B030D-6E8A-4147-A177-3AD203B41FA5}">
                      <a16:colId xmlns:a16="http://schemas.microsoft.com/office/drawing/2014/main" val="149536011"/>
                    </a:ext>
                  </a:extLst>
                </a:gridCol>
                <a:gridCol w="3473027">
                  <a:extLst>
                    <a:ext uri="{9D8B030D-6E8A-4147-A177-3AD203B41FA5}">
                      <a16:colId xmlns:a16="http://schemas.microsoft.com/office/drawing/2014/main" val="1110559524"/>
                    </a:ext>
                  </a:extLst>
                </a:gridCol>
              </a:tblGrid>
              <a:tr h="885371">
                <a:tc>
                  <a:txBody>
                    <a:bodyPr/>
                    <a:lstStyle/>
                    <a:p>
                      <a:r>
                        <a:rPr lang="en-GB" dirty="0" smtClean="0"/>
                        <a:t>Date</a:t>
                      </a:r>
                      <a:endParaRPr lang="en-GB" dirty="0"/>
                    </a:p>
                  </a:txBody>
                  <a:tcPr/>
                </a:tc>
                <a:tc>
                  <a:txBody>
                    <a:bodyPr/>
                    <a:lstStyle/>
                    <a:p>
                      <a:r>
                        <a:rPr lang="en-GB" dirty="0" smtClean="0"/>
                        <a:t>Event Description</a:t>
                      </a:r>
                      <a:endParaRPr lang="en-GB" dirty="0"/>
                    </a:p>
                  </a:txBody>
                  <a:tcPr/>
                </a:tc>
                <a:tc>
                  <a:txBody>
                    <a:bodyPr/>
                    <a:lstStyle/>
                    <a:p>
                      <a:r>
                        <a:rPr lang="en-GB" dirty="0" smtClean="0"/>
                        <a:t>Student information</a:t>
                      </a:r>
                      <a:endParaRPr lang="en-GB" dirty="0"/>
                    </a:p>
                  </a:txBody>
                  <a:tcPr/>
                </a:tc>
                <a:extLst>
                  <a:ext uri="{0D108BD9-81ED-4DB2-BD59-A6C34878D82A}">
                    <a16:rowId xmlns:a16="http://schemas.microsoft.com/office/drawing/2014/main" val="212365970"/>
                  </a:ext>
                </a:extLst>
              </a:tr>
              <a:tr h="885371">
                <a:tc>
                  <a:txBody>
                    <a:bodyPr/>
                    <a:lstStyle/>
                    <a:p>
                      <a:r>
                        <a:rPr lang="en-GB" dirty="0" smtClean="0"/>
                        <a:t>Mon 4</a:t>
                      </a:r>
                      <a:r>
                        <a:rPr lang="en-GB" baseline="30000" dirty="0" smtClean="0"/>
                        <a:t>th</a:t>
                      </a:r>
                      <a:r>
                        <a:rPr lang="en-GB" dirty="0" smtClean="0"/>
                        <a:t> Oct 2021</a:t>
                      </a:r>
                      <a:endParaRPr lang="en-GB" dirty="0"/>
                    </a:p>
                  </a:txBody>
                  <a:tcPr/>
                </a:tc>
                <a:tc>
                  <a:txBody>
                    <a:bodyPr/>
                    <a:lstStyle/>
                    <a:p>
                      <a:r>
                        <a:rPr lang="en-GB" dirty="0" smtClean="0"/>
                        <a:t>Ten Pin Bowling KS2, </a:t>
                      </a:r>
                      <a:r>
                        <a:rPr lang="en-GB" dirty="0" err="1" smtClean="0"/>
                        <a:t>Panathlon</a:t>
                      </a:r>
                      <a:r>
                        <a:rPr lang="en-GB" dirty="0" smtClean="0"/>
                        <a:t>,</a:t>
                      </a:r>
                      <a:r>
                        <a:rPr lang="en-GB" baseline="0" dirty="0" smtClean="0"/>
                        <a:t> Avon Meads</a:t>
                      </a:r>
                      <a:endParaRPr lang="en-GB" dirty="0"/>
                    </a:p>
                  </a:txBody>
                  <a:tcPr/>
                </a:tc>
                <a:tc>
                  <a:txBody>
                    <a:bodyPr/>
                    <a:lstStyle/>
                    <a:p>
                      <a:r>
                        <a:rPr lang="en-GB" dirty="0" smtClean="0"/>
                        <a:t>KS2/3</a:t>
                      </a:r>
                      <a:r>
                        <a:rPr lang="en-GB" baseline="0" dirty="0" smtClean="0"/>
                        <a:t> attended, 10 total</a:t>
                      </a:r>
                    </a:p>
                    <a:p>
                      <a:r>
                        <a:rPr lang="en-GB" baseline="0" dirty="0" smtClean="0"/>
                        <a:t>1</a:t>
                      </a:r>
                      <a:r>
                        <a:rPr lang="en-GB" baseline="30000" dirty="0" smtClean="0"/>
                        <a:t>st</a:t>
                      </a:r>
                      <a:r>
                        <a:rPr lang="en-GB" baseline="0" dirty="0" smtClean="0"/>
                        <a:t> and 3</a:t>
                      </a:r>
                      <a:r>
                        <a:rPr lang="en-GB" baseline="30000" dirty="0" smtClean="0"/>
                        <a:t>rd</a:t>
                      </a:r>
                      <a:r>
                        <a:rPr lang="en-GB" baseline="0" dirty="0" smtClean="0"/>
                        <a:t> position.</a:t>
                      </a:r>
                      <a:endParaRPr lang="en-GB" dirty="0"/>
                    </a:p>
                  </a:txBody>
                  <a:tcPr/>
                </a:tc>
                <a:extLst>
                  <a:ext uri="{0D108BD9-81ED-4DB2-BD59-A6C34878D82A}">
                    <a16:rowId xmlns:a16="http://schemas.microsoft.com/office/drawing/2014/main" val="3432540142"/>
                  </a:ext>
                </a:extLst>
              </a:tr>
              <a:tr h="885371">
                <a:tc>
                  <a:txBody>
                    <a:bodyPr/>
                    <a:lstStyle/>
                    <a:p>
                      <a:r>
                        <a:rPr lang="en-GB" dirty="0" smtClean="0"/>
                        <a:t>Wed 6</a:t>
                      </a:r>
                      <a:r>
                        <a:rPr lang="en-GB" baseline="30000" dirty="0" smtClean="0"/>
                        <a:t>th</a:t>
                      </a:r>
                      <a:r>
                        <a:rPr lang="en-GB" dirty="0" smtClean="0"/>
                        <a:t> Oct 2021</a:t>
                      </a:r>
                      <a:endParaRPr lang="en-GB" dirty="0"/>
                    </a:p>
                  </a:txBody>
                  <a:tcPr/>
                </a:tc>
                <a:tc>
                  <a:txBody>
                    <a:bodyPr/>
                    <a:lstStyle/>
                    <a:p>
                      <a:r>
                        <a:rPr lang="en-GB" dirty="0" smtClean="0"/>
                        <a:t>Ten Pin Bowling KS3/4, </a:t>
                      </a:r>
                      <a:r>
                        <a:rPr lang="en-GB" dirty="0" err="1" smtClean="0"/>
                        <a:t>Panathlon</a:t>
                      </a:r>
                      <a:r>
                        <a:rPr lang="en-GB" dirty="0" smtClean="0"/>
                        <a:t>, Avon Meads</a:t>
                      </a:r>
                      <a:endParaRPr lang="en-GB" dirty="0"/>
                    </a:p>
                  </a:txBody>
                  <a:tcPr/>
                </a:tc>
                <a:tc>
                  <a:txBody>
                    <a:bodyPr/>
                    <a:lstStyle/>
                    <a:p>
                      <a:r>
                        <a:rPr lang="en-GB" dirty="0" smtClean="0"/>
                        <a:t>KS3/4</a:t>
                      </a:r>
                      <a:r>
                        <a:rPr lang="en-GB" baseline="0" dirty="0" smtClean="0"/>
                        <a:t> attended, 10 total.</a:t>
                      </a:r>
                    </a:p>
                    <a:p>
                      <a:r>
                        <a:rPr lang="en-GB" baseline="0" dirty="0" smtClean="0"/>
                        <a:t>4</a:t>
                      </a:r>
                      <a:r>
                        <a:rPr lang="en-GB" baseline="30000" dirty="0" smtClean="0"/>
                        <a:t>th</a:t>
                      </a:r>
                      <a:r>
                        <a:rPr lang="en-GB" baseline="0" dirty="0" smtClean="0"/>
                        <a:t> position.</a:t>
                      </a:r>
                      <a:endParaRPr lang="en-GB" dirty="0"/>
                    </a:p>
                  </a:txBody>
                  <a:tcPr/>
                </a:tc>
                <a:extLst>
                  <a:ext uri="{0D108BD9-81ED-4DB2-BD59-A6C34878D82A}">
                    <a16:rowId xmlns:a16="http://schemas.microsoft.com/office/drawing/2014/main" val="58799488"/>
                  </a:ext>
                </a:extLst>
              </a:tr>
              <a:tr h="885371">
                <a:tc>
                  <a:txBody>
                    <a:bodyPr/>
                    <a:lstStyle/>
                    <a:p>
                      <a:r>
                        <a:rPr lang="en-GB" dirty="0" smtClean="0"/>
                        <a:t>Fri 15</a:t>
                      </a:r>
                      <a:r>
                        <a:rPr lang="en-GB" baseline="30000" dirty="0" smtClean="0"/>
                        <a:t>th</a:t>
                      </a:r>
                      <a:r>
                        <a:rPr lang="en-GB" dirty="0" smtClean="0"/>
                        <a:t> Oct 2021</a:t>
                      </a:r>
                      <a:endParaRPr lang="en-GB" dirty="0"/>
                    </a:p>
                  </a:txBody>
                  <a:tcPr/>
                </a:tc>
                <a:tc>
                  <a:txBody>
                    <a:bodyPr/>
                    <a:lstStyle/>
                    <a:p>
                      <a:r>
                        <a:rPr lang="en-GB" dirty="0" smtClean="0"/>
                        <a:t>Dodgeball Festival, Ashton Gate, Bristol Bears</a:t>
                      </a:r>
                      <a:endParaRPr lang="en-GB" dirty="0"/>
                    </a:p>
                  </a:txBody>
                  <a:tcPr/>
                </a:tc>
                <a:tc>
                  <a:txBody>
                    <a:bodyPr/>
                    <a:lstStyle/>
                    <a:p>
                      <a:r>
                        <a:rPr lang="en-GB" dirty="0" smtClean="0"/>
                        <a:t>KS4, 10 total.</a:t>
                      </a:r>
                      <a:endParaRPr lang="en-GB" dirty="0"/>
                    </a:p>
                  </a:txBody>
                  <a:tcPr/>
                </a:tc>
                <a:extLst>
                  <a:ext uri="{0D108BD9-81ED-4DB2-BD59-A6C34878D82A}">
                    <a16:rowId xmlns:a16="http://schemas.microsoft.com/office/drawing/2014/main" val="85933580"/>
                  </a:ext>
                </a:extLst>
              </a:tr>
              <a:tr h="885371">
                <a:tc>
                  <a:txBody>
                    <a:bodyPr/>
                    <a:lstStyle/>
                    <a:p>
                      <a:r>
                        <a:rPr lang="en-GB" dirty="0" smtClean="0"/>
                        <a:t>Tues 16</a:t>
                      </a:r>
                      <a:r>
                        <a:rPr lang="en-GB" baseline="30000" dirty="0" smtClean="0"/>
                        <a:t>th</a:t>
                      </a:r>
                      <a:r>
                        <a:rPr lang="en-GB" dirty="0" smtClean="0"/>
                        <a:t> Nov 2021</a:t>
                      </a:r>
                      <a:endParaRPr lang="en-GB" dirty="0"/>
                    </a:p>
                  </a:txBody>
                  <a:tcPr/>
                </a:tc>
                <a:tc>
                  <a:txBody>
                    <a:bodyPr/>
                    <a:lstStyle/>
                    <a:p>
                      <a:r>
                        <a:rPr lang="en-GB" dirty="0" err="1" smtClean="0"/>
                        <a:t>Panathlon</a:t>
                      </a:r>
                      <a:r>
                        <a:rPr lang="en-GB" baseline="0" dirty="0" smtClean="0"/>
                        <a:t> multi sports comp, Primary, UWE</a:t>
                      </a:r>
                      <a:endParaRPr lang="en-GB" dirty="0"/>
                    </a:p>
                  </a:txBody>
                  <a:tcPr/>
                </a:tc>
                <a:tc>
                  <a:txBody>
                    <a:bodyPr/>
                    <a:lstStyle/>
                    <a:p>
                      <a:r>
                        <a:rPr lang="en-GB" dirty="0" smtClean="0"/>
                        <a:t>KS2, 10</a:t>
                      </a:r>
                      <a:r>
                        <a:rPr lang="en-GB" baseline="0" dirty="0" smtClean="0"/>
                        <a:t> total.</a:t>
                      </a:r>
                    </a:p>
                    <a:p>
                      <a:r>
                        <a:rPr lang="en-GB" baseline="0" dirty="0" smtClean="0"/>
                        <a:t>2</a:t>
                      </a:r>
                      <a:r>
                        <a:rPr lang="en-GB" baseline="30000" dirty="0" smtClean="0"/>
                        <a:t>nd</a:t>
                      </a:r>
                      <a:r>
                        <a:rPr lang="en-GB" baseline="0" dirty="0" smtClean="0"/>
                        <a:t> position.</a:t>
                      </a:r>
                      <a:endParaRPr lang="en-GB" dirty="0"/>
                    </a:p>
                  </a:txBody>
                  <a:tcPr/>
                </a:tc>
                <a:extLst>
                  <a:ext uri="{0D108BD9-81ED-4DB2-BD59-A6C34878D82A}">
                    <a16:rowId xmlns:a16="http://schemas.microsoft.com/office/drawing/2014/main" val="3280455092"/>
                  </a:ext>
                </a:extLst>
              </a:tr>
              <a:tr h="885371">
                <a:tc>
                  <a:txBody>
                    <a:bodyPr/>
                    <a:lstStyle/>
                    <a:p>
                      <a:r>
                        <a:rPr lang="en-GB" dirty="0" smtClean="0"/>
                        <a:t>Tues 23</a:t>
                      </a:r>
                      <a:r>
                        <a:rPr lang="en-GB" baseline="30000" dirty="0" smtClean="0"/>
                        <a:t>rd</a:t>
                      </a:r>
                      <a:r>
                        <a:rPr lang="en-GB" dirty="0" smtClean="0"/>
                        <a:t> Nov 2021</a:t>
                      </a:r>
                      <a:endParaRPr lang="en-GB" dirty="0"/>
                    </a:p>
                  </a:txBody>
                  <a:tcPr/>
                </a:tc>
                <a:tc>
                  <a:txBody>
                    <a:bodyPr/>
                    <a:lstStyle/>
                    <a:p>
                      <a:r>
                        <a:rPr lang="en-GB" dirty="0" err="1" smtClean="0"/>
                        <a:t>Panathlon</a:t>
                      </a:r>
                      <a:r>
                        <a:rPr lang="en-GB" dirty="0" smtClean="0"/>
                        <a:t> multi sports comp, Secondary, UWE</a:t>
                      </a:r>
                      <a:endParaRPr lang="en-GB" dirty="0"/>
                    </a:p>
                  </a:txBody>
                  <a:tcPr/>
                </a:tc>
                <a:tc>
                  <a:txBody>
                    <a:bodyPr/>
                    <a:lstStyle/>
                    <a:p>
                      <a:r>
                        <a:rPr lang="en-GB" dirty="0" smtClean="0"/>
                        <a:t>KS3/4, 16 total.</a:t>
                      </a:r>
                    </a:p>
                    <a:p>
                      <a:r>
                        <a:rPr lang="en-GB" dirty="0" smtClean="0"/>
                        <a:t>3</a:t>
                      </a:r>
                      <a:r>
                        <a:rPr lang="en-GB" baseline="30000" dirty="0" smtClean="0"/>
                        <a:t>rd</a:t>
                      </a:r>
                      <a:r>
                        <a:rPr lang="en-GB" baseline="0" dirty="0" smtClean="0"/>
                        <a:t> and 4</a:t>
                      </a:r>
                      <a:r>
                        <a:rPr lang="en-GB" baseline="30000" dirty="0" smtClean="0"/>
                        <a:t>th</a:t>
                      </a:r>
                      <a:r>
                        <a:rPr lang="en-GB" baseline="0" dirty="0" smtClean="0"/>
                        <a:t> position.</a:t>
                      </a:r>
                      <a:endParaRPr lang="en-GB" dirty="0"/>
                    </a:p>
                  </a:txBody>
                  <a:tcPr/>
                </a:tc>
                <a:extLst>
                  <a:ext uri="{0D108BD9-81ED-4DB2-BD59-A6C34878D82A}">
                    <a16:rowId xmlns:a16="http://schemas.microsoft.com/office/drawing/2014/main" val="1527812977"/>
                  </a:ext>
                </a:extLst>
              </a:tr>
            </a:tbl>
          </a:graphicData>
        </a:graphic>
      </p:graphicFrame>
    </p:spTree>
    <p:extLst>
      <p:ext uri="{BB962C8B-B14F-4D97-AF65-F5344CB8AC3E}">
        <p14:creationId xmlns:p14="http://schemas.microsoft.com/office/powerpoint/2010/main" val="1911764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3388</Words>
  <Application>Microsoft Office PowerPoint</Application>
  <PresentationFormat>Widescreen</PresentationFormat>
  <Paragraphs>281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Symbol</vt:lpstr>
      <vt:lpstr>Times New Roman</vt:lpstr>
      <vt:lpstr>Office Theme</vt:lpstr>
      <vt:lpstr>Lead Inclusion School Role and PE overview, 2021- 2022 </vt:lpstr>
      <vt:lpstr>PowerPoint Presentation</vt:lpstr>
      <vt:lpstr>PowerPoint Presentation</vt:lpstr>
      <vt:lpstr>PowerPoint Presentation</vt:lpstr>
      <vt:lpstr>PowerPoint Presentation</vt:lpstr>
      <vt:lpstr>Inter school competitions, off site PE provision and external coaching. </vt:lpstr>
      <vt:lpstr>Inter school competitions, off site PE provision and external coaching. </vt:lpstr>
      <vt:lpstr>Inter school competitions, off site PE provision and external coaching. </vt:lpstr>
      <vt:lpstr>Warmley Park School PE Festivals/Events and Competitions. (Includes: Intra class, inter school, county, regional) sheet 1  </vt:lpstr>
      <vt:lpstr>Warmley Park School PE Festivals/Events and Competitions. (Includes: Intra class, inter school, county, regional) sheet 2   </vt:lpstr>
      <vt:lpstr>Warmley Park School PE Festivals/Events and Competitions. (Includes: Intra class, inter school, county, regional) sheet 3   </vt:lpstr>
      <vt:lpstr>Warmley Park School PE Festivals/Events and Competitions. (Includes: Intra class, inter school, county, regional) sheet 4   </vt:lpstr>
      <vt:lpstr>Warmley Park School PE Festivals/Events and Competitions. (Includes: Intra class, inter school, county, regional)  sheet 5  </vt:lpstr>
      <vt:lpstr>Warmley Park School PE Festivals/Events and Competitions. (On site external coaching)   sheet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Integra Schools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Inclusion School Role and PE overview, 2021- 2022</dc:title>
  <dc:creator>Peter Clayton</dc:creator>
  <cp:lastModifiedBy>Lisa Parker</cp:lastModifiedBy>
  <cp:revision>56</cp:revision>
  <dcterms:created xsi:type="dcterms:W3CDTF">2022-06-05T12:39:01Z</dcterms:created>
  <dcterms:modified xsi:type="dcterms:W3CDTF">2022-09-30T16:54:02Z</dcterms:modified>
</cp:coreProperties>
</file>