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8" r:id="rId3"/>
    <p:sldId id="287" r:id="rId4"/>
    <p:sldId id="263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261" r:id="rId18"/>
    <p:sldId id="262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216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53DEF-B74B-4068-907A-2EE065957AF3}" type="datetimeFigureOut">
              <a:rPr lang="en-GB" smtClean="0"/>
              <a:pPr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FAF9C-C77A-4704-807A-70AD0469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01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99A07-B7F3-48FD-BE45-114C83DF9C3C}" type="datetimeFigureOut">
              <a:rPr lang="en-GB" smtClean="0"/>
              <a:pPr/>
              <a:t>08/01/2021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CED19-8321-4602-B5DF-2B078ED0A1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6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Think, pair, share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23CB-F06A-48DB-AF6E-E8F1C9DC32A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58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 to try</a:t>
            </a:r>
            <a:r>
              <a:rPr lang="en-GB" baseline="0" dirty="0"/>
              <a:t> and get as many plagues as they can- then read the information sheet and for each one they got from watching the video, give themselves a point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CED19-8321-4602-B5DF-2B078ED0A13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87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12C3A6-3AB3-4E6F-B5C7-5CA02C4100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A2EEB-A0E6-490C-9B6B-219EEED82231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786C45AA-87E0-427C-84D5-887C6E4BFD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DB6CFED-5721-4F18-B4CC-E32A5618D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0898-339D-4478-8D1E-A10857E9C398}" type="datetimeFigureOut">
              <a:rPr lang="en-GB" smtClean="0"/>
              <a:pPr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9348-2460-4671-BD06-97976BCEEC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0898-339D-4478-8D1E-A10857E9C398}" type="datetimeFigureOut">
              <a:rPr lang="en-GB" smtClean="0"/>
              <a:pPr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9348-2460-4671-BD06-97976BCEEC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0898-339D-4478-8D1E-A10857E9C398}" type="datetimeFigureOut">
              <a:rPr lang="en-GB" smtClean="0"/>
              <a:pPr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9348-2460-4671-BD06-97976BCEEC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0898-339D-4478-8D1E-A10857E9C398}" type="datetimeFigureOut">
              <a:rPr lang="en-GB" smtClean="0"/>
              <a:pPr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9348-2460-4671-BD06-97976BCEEC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0898-339D-4478-8D1E-A10857E9C398}" type="datetimeFigureOut">
              <a:rPr lang="en-GB" smtClean="0"/>
              <a:pPr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9348-2460-4671-BD06-97976BCEEC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0898-339D-4478-8D1E-A10857E9C398}" type="datetimeFigureOut">
              <a:rPr lang="en-GB" smtClean="0"/>
              <a:pPr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9348-2460-4671-BD06-97976BCEEC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0898-339D-4478-8D1E-A10857E9C398}" type="datetimeFigureOut">
              <a:rPr lang="en-GB" smtClean="0"/>
              <a:pPr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9348-2460-4671-BD06-97976BCEEC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0898-339D-4478-8D1E-A10857E9C398}" type="datetimeFigureOut">
              <a:rPr lang="en-GB" smtClean="0"/>
              <a:pPr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9348-2460-4671-BD06-97976BCEEC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0898-339D-4478-8D1E-A10857E9C398}" type="datetimeFigureOut">
              <a:rPr lang="en-GB" smtClean="0"/>
              <a:pPr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9348-2460-4671-BD06-97976BCEEC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0898-339D-4478-8D1E-A10857E9C398}" type="datetimeFigureOut">
              <a:rPr lang="en-GB" smtClean="0"/>
              <a:pPr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9348-2460-4671-BD06-97976BCEEC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0898-339D-4478-8D1E-A10857E9C398}" type="datetimeFigureOut">
              <a:rPr lang="en-GB" smtClean="0"/>
              <a:pPr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9348-2460-4671-BD06-97976BCEEC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0898-339D-4478-8D1E-A10857E9C398}" type="datetimeFigureOut">
              <a:rPr lang="en-GB" smtClean="0"/>
              <a:pPr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69348-2460-4671-BD06-97976BCEEC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source=images&amp;cd=&amp;cad=rja&amp;docid=4qw4fFJpHNyVZM&amp;tbnid=LrDw8jCLcJifUM:&amp;ved=0CAUQjRw&amp;url=http://www.wamathai.com/?attachment_id=6128&amp;ei=3Pq1UcifFIa30QWWw4GgBg&amp;bvm=bv.47534661,d.d2k&amp;psig=AFQjCNGE12w1OKo5PTv3pP2P5ZlovLmx_w&amp;ust=137096712699206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4202"/>
            <a:ext cx="9144000" cy="16145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GB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Moses and the Exodus</a:t>
            </a:r>
            <a:endParaRPr lang="en-US" b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5157193"/>
            <a:ext cx="9144000" cy="17008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r>
              <a:rPr lang="en-GB" sz="3600" u="sng" kern="1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LO</a:t>
            </a:r>
            <a:r>
              <a:rPr lang="en-GB" sz="3600" b="1" u="sng" kern="1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: To understand why the Exodus was such a significant event in Jewish and Christian history</a:t>
            </a:r>
            <a:r>
              <a:rPr lang="en-GB" sz="1800" b="1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998" y="1772816"/>
            <a:ext cx="5186458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amathai.com/wp-content/uploads/2013/01/moses-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44824"/>
            <a:ext cx="2664296" cy="2065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D617-F6FF-42BA-B111-123289800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232E94-9F41-459E-B2DE-CCDE2CAB5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45" y="1600200"/>
            <a:ext cx="7316510" cy="4525963"/>
          </a:xfrm>
        </p:spPr>
      </p:pic>
    </p:spTree>
    <p:extLst>
      <p:ext uri="{BB962C8B-B14F-4D97-AF65-F5344CB8AC3E}">
        <p14:creationId xmlns:p14="http://schemas.microsoft.com/office/powerpoint/2010/main" val="3613214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90E82-8B57-467A-87DA-B06DCB871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EC8D89-7C71-4305-9C08-E366CD9DC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085" y="1600200"/>
            <a:ext cx="7291829" cy="4525963"/>
          </a:xfrm>
        </p:spPr>
      </p:pic>
    </p:spTree>
    <p:extLst>
      <p:ext uri="{BB962C8B-B14F-4D97-AF65-F5344CB8AC3E}">
        <p14:creationId xmlns:p14="http://schemas.microsoft.com/office/powerpoint/2010/main" val="4115827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0AF21-03D9-4824-BBB2-1D15CB5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16F48C-1F22-46C1-BC83-313D66ACC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674" y="1600200"/>
            <a:ext cx="7270651" cy="4525963"/>
          </a:xfrm>
        </p:spPr>
      </p:pic>
    </p:spTree>
    <p:extLst>
      <p:ext uri="{BB962C8B-B14F-4D97-AF65-F5344CB8AC3E}">
        <p14:creationId xmlns:p14="http://schemas.microsoft.com/office/powerpoint/2010/main" val="2820460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C3E98-4C2C-4B2E-8E36-76DFA840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BF0D66-5F7B-4EFC-9D13-6515EB4CD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756" y="1600200"/>
            <a:ext cx="7308488" cy="4525963"/>
          </a:xfrm>
        </p:spPr>
      </p:pic>
    </p:spTree>
    <p:extLst>
      <p:ext uri="{BB962C8B-B14F-4D97-AF65-F5344CB8AC3E}">
        <p14:creationId xmlns:p14="http://schemas.microsoft.com/office/powerpoint/2010/main" val="1020502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A260-E9DD-43D5-85D4-F8A9D110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68A6F1-8C2B-453A-9015-6287BF3CA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896" y="1600200"/>
            <a:ext cx="7304207" cy="4525963"/>
          </a:xfrm>
        </p:spPr>
      </p:pic>
    </p:spTree>
    <p:extLst>
      <p:ext uri="{BB962C8B-B14F-4D97-AF65-F5344CB8AC3E}">
        <p14:creationId xmlns:p14="http://schemas.microsoft.com/office/powerpoint/2010/main" val="4204051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190D6-0582-4F60-A516-FBBBD551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Mild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E7D3E-CD58-4A2B-A84E-02744D07D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Draw your own images for the 10 plagues and label them.</a:t>
            </a:r>
          </a:p>
        </p:txBody>
      </p:sp>
    </p:spTree>
    <p:extLst>
      <p:ext uri="{BB962C8B-B14F-4D97-AF65-F5344CB8AC3E}">
        <p14:creationId xmlns:p14="http://schemas.microsoft.com/office/powerpoint/2010/main" val="1191672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7958-FB90-4F8D-9C36-784A0D05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Spicy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7320F-4352-4E26-8D06-75CD7D236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Write a newspaper report about the plagues of Egypt. </a:t>
            </a:r>
          </a:p>
          <a:p>
            <a:r>
              <a:rPr lang="en-GB" dirty="0"/>
              <a:t>How many were there? </a:t>
            </a:r>
          </a:p>
          <a:p>
            <a:r>
              <a:rPr lang="en-GB" dirty="0"/>
              <a:t>How did it impact their lives?</a:t>
            </a:r>
          </a:p>
        </p:txBody>
      </p:sp>
    </p:spTree>
    <p:extLst>
      <p:ext uri="{BB962C8B-B14F-4D97-AF65-F5344CB8AC3E}">
        <p14:creationId xmlns:p14="http://schemas.microsoft.com/office/powerpoint/2010/main" val="7256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18EB029-5D33-4EC8-BE8A-C92185DFC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000">
                <a:solidFill>
                  <a:srgbClr val="0000FF"/>
                </a:solidFill>
              </a:rPr>
              <a:t>Newsflash!</a:t>
            </a:r>
            <a:br>
              <a:rPr lang="en-GB" altLang="en-US" sz="4000">
                <a:solidFill>
                  <a:srgbClr val="0000FF"/>
                </a:solidFill>
              </a:rPr>
            </a:br>
            <a:r>
              <a:rPr lang="en-GB" altLang="en-US" sz="4000">
                <a:solidFill>
                  <a:srgbClr val="0000FF"/>
                </a:solidFill>
              </a:rPr>
              <a:t>Thursday 1</a:t>
            </a:r>
            <a:r>
              <a:rPr lang="en-GB" altLang="en-US" sz="4000" baseline="30000">
                <a:solidFill>
                  <a:srgbClr val="0000FF"/>
                </a:solidFill>
              </a:rPr>
              <a:t>st</a:t>
            </a:r>
            <a:r>
              <a:rPr lang="en-GB" altLang="en-US" sz="4000">
                <a:solidFill>
                  <a:srgbClr val="0000FF"/>
                </a:solidFill>
              </a:rPr>
              <a:t> April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19AAFE4-F970-4C0D-B749-2CC1A724D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5400"/>
              <a:t>Pharaoh refuses to let the Israelites go; God is angry.</a:t>
            </a:r>
          </a:p>
          <a:p>
            <a:pPr>
              <a:buFontTx/>
              <a:buNone/>
            </a:pPr>
            <a:r>
              <a:rPr lang="en-GB" altLang="en-US" sz="5400"/>
              <a:t>He promises ten plagues on the Egyptians.</a:t>
            </a:r>
          </a:p>
        </p:txBody>
      </p:sp>
    </p:spTree>
  </p:cSld>
  <p:clrMapOvr>
    <a:masterClrMapping/>
  </p:clrMapOvr>
  <p:transition advTm="300000"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DF7C243-43A5-48CF-A186-BDB8F40EA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000">
                <a:solidFill>
                  <a:srgbClr val="0000FF"/>
                </a:solidFill>
              </a:rPr>
              <a:t>Newsflash!</a:t>
            </a:r>
            <a:br>
              <a:rPr lang="en-GB" altLang="en-US" sz="4000">
                <a:solidFill>
                  <a:srgbClr val="0000FF"/>
                </a:solidFill>
              </a:rPr>
            </a:br>
            <a:r>
              <a:rPr lang="en-GB" altLang="en-US" sz="4000">
                <a:solidFill>
                  <a:srgbClr val="0000FF"/>
                </a:solidFill>
              </a:rPr>
              <a:t>Tuesday 13</a:t>
            </a:r>
            <a:r>
              <a:rPr lang="en-GB" altLang="en-US" sz="4000" baseline="30000">
                <a:solidFill>
                  <a:srgbClr val="0000FF"/>
                </a:solidFill>
              </a:rPr>
              <a:t>th</a:t>
            </a:r>
            <a:r>
              <a:rPr lang="en-GB" altLang="en-US" sz="4000">
                <a:solidFill>
                  <a:srgbClr val="0000FF"/>
                </a:solidFill>
              </a:rPr>
              <a:t> April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36F248E-DC9A-41BD-8848-564BA05F3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5400"/>
              <a:t>The river Nile turns to blood.</a:t>
            </a:r>
          </a:p>
          <a:p>
            <a:pPr>
              <a:buFontTx/>
              <a:buNone/>
            </a:pPr>
            <a:r>
              <a:rPr lang="en-GB" altLang="en-US" sz="5400"/>
              <a:t>All fish are dead.</a:t>
            </a:r>
          </a:p>
          <a:p>
            <a:pPr>
              <a:buFontTx/>
              <a:buNone/>
            </a:pPr>
            <a:r>
              <a:rPr lang="en-GB" altLang="en-US" sz="5400"/>
              <a:t>It’s the first plague.</a:t>
            </a:r>
          </a:p>
        </p:txBody>
      </p:sp>
    </p:spTree>
  </p:cSld>
  <p:clrMapOvr>
    <a:masterClrMapping/>
  </p:clrMapOvr>
  <p:transition advTm="300000"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1CFD2EB-91F4-4C8D-8EB1-9D5422720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000">
                <a:solidFill>
                  <a:srgbClr val="0000FF"/>
                </a:solidFill>
              </a:rPr>
              <a:t>Newsflash!</a:t>
            </a:r>
            <a:br>
              <a:rPr lang="en-GB" altLang="en-US" sz="4000">
                <a:solidFill>
                  <a:srgbClr val="0000FF"/>
                </a:solidFill>
              </a:rPr>
            </a:br>
            <a:r>
              <a:rPr lang="en-GB" altLang="en-US" sz="4000">
                <a:solidFill>
                  <a:srgbClr val="0000FF"/>
                </a:solidFill>
              </a:rPr>
              <a:t>Tuesday 20</a:t>
            </a:r>
            <a:r>
              <a:rPr lang="en-GB" altLang="en-US" sz="4000" baseline="30000">
                <a:solidFill>
                  <a:srgbClr val="0000FF"/>
                </a:solidFill>
              </a:rPr>
              <a:t>th</a:t>
            </a:r>
            <a:r>
              <a:rPr lang="en-GB" altLang="en-US" sz="4000">
                <a:solidFill>
                  <a:srgbClr val="0000FF"/>
                </a:solidFill>
              </a:rPr>
              <a:t> April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ADF06C1-51CB-4CB8-8A2C-0407849F1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5400"/>
              <a:t>It’s raining frogs!</a:t>
            </a:r>
          </a:p>
          <a:p>
            <a:pPr>
              <a:buFontTx/>
              <a:buNone/>
            </a:pPr>
            <a:endParaRPr lang="en-GB" altLang="en-US" sz="5400"/>
          </a:p>
          <a:p>
            <a:pPr>
              <a:buFontTx/>
              <a:buNone/>
            </a:pPr>
            <a:r>
              <a:rPr lang="en-GB" altLang="en-US" sz="5400"/>
              <a:t>Frogs cover the land.</a:t>
            </a:r>
          </a:p>
        </p:txBody>
      </p:sp>
    </p:spTree>
  </p:cSld>
  <p:clrMapOvr>
    <a:masterClrMapping/>
  </p:clrMapOvr>
  <p:transition advTm="300000"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1"/>
            <a:ext cx="8424936" cy="26208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Comic Sans MS" pitchFamily="66" charset="0"/>
              </a:rPr>
              <a:t>What does it mean? </a:t>
            </a:r>
          </a:p>
          <a:p>
            <a:r>
              <a:rPr lang="en-GB" dirty="0">
                <a:latin typeface="Comic Sans MS" pitchFamily="66" charset="0"/>
              </a:rPr>
              <a:t>Are there any words that sound similar? </a:t>
            </a:r>
          </a:p>
          <a:p>
            <a:r>
              <a:rPr lang="en-GB" dirty="0">
                <a:latin typeface="Comic Sans MS" pitchFamily="66" charset="0"/>
              </a:rPr>
              <a:t>Does anybody know what it refers to?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4203"/>
            <a:ext cx="9144000" cy="13985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</a:rPr>
              <a:t>The Exodus</a:t>
            </a:r>
          </a:p>
        </p:txBody>
      </p:sp>
      <p:pic>
        <p:nvPicPr>
          <p:cNvPr id="6" name="Picture 6" descr="MC90005659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1944216" cy="2867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MC90033015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88275">
            <a:off x="3088518" y="3946350"/>
            <a:ext cx="1463648" cy="2445918"/>
          </a:xfrm>
          <a:prstGeom prst="rect">
            <a:avLst/>
          </a:prstGeom>
          <a:noFill/>
        </p:spPr>
      </p:pic>
      <p:pic>
        <p:nvPicPr>
          <p:cNvPr id="8" name="Picture 9" descr="MP900382697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789040"/>
            <a:ext cx="3614436" cy="2582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6966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B2E0733-B66F-4B6A-A692-1336A17BDD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000">
                <a:solidFill>
                  <a:srgbClr val="0000FF"/>
                </a:solidFill>
              </a:rPr>
              <a:t>Newsflash!</a:t>
            </a:r>
            <a:br>
              <a:rPr lang="en-GB" altLang="en-US" sz="4000">
                <a:solidFill>
                  <a:srgbClr val="0000FF"/>
                </a:solidFill>
              </a:rPr>
            </a:br>
            <a:r>
              <a:rPr lang="en-GB" altLang="en-US" sz="4000">
                <a:solidFill>
                  <a:srgbClr val="0000FF"/>
                </a:solidFill>
              </a:rPr>
              <a:t>Saturday 24</a:t>
            </a:r>
            <a:r>
              <a:rPr lang="en-GB" altLang="en-US" sz="4000" baseline="30000">
                <a:solidFill>
                  <a:srgbClr val="0000FF"/>
                </a:solidFill>
              </a:rPr>
              <a:t>th</a:t>
            </a:r>
            <a:r>
              <a:rPr lang="en-GB" altLang="en-US" sz="4000">
                <a:solidFill>
                  <a:srgbClr val="0000FF"/>
                </a:solidFill>
              </a:rPr>
              <a:t> April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D7D76A1-38A2-47BF-BC31-F971B77B4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5400"/>
              <a:t>Dust around the town turns to gnats.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5400"/>
              <a:t>It’s the third plague.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5400"/>
              <a:t>Pharaoh still does not give in.</a:t>
            </a:r>
          </a:p>
        </p:txBody>
      </p:sp>
    </p:spTree>
  </p:cSld>
  <p:clrMapOvr>
    <a:masterClrMapping/>
  </p:clrMapOvr>
  <p:transition advTm="300000"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0AE5250-49DA-4E31-9E9A-10A254FC4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000">
                <a:solidFill>
                  <a:srgbClr val="0000FF"/>
                </a:solidFill>
              </a:rPr>
              <a:t>Newsflash!</a:t>
            </a:r>
            <a:br>
              <a:rPr lang="en-GB" altLang="en-US" sz="4000">
                <a:solidFill>
                  <a:srgbClr val="0000FF"/>
                </a:solidFill>
              </a:rPr>
            </a:br>
            <a:r>
              <a:rPr lang="en-GB" altLang="en-US" sz="4000">
                <a:solidFill>
                  <a:srgbClr val="0000FF"/>
                </a:solidFill>
              </a:rPr>
              <a:t>Wednesday 4</a:t>
            </a:r>
            <a:r>
              <a:rPr lang="en-GB" altLang="en-US" sz="4000" baseline="30000">
                <a:solidFill>
                  <a:srgbClr val="0000FF"/>
                </a:solidFill>
              </a:rPr>
              <a:t>th</a:t>
            </a:r>
            <a:r>
              <a:rPr lang="en-GB" altLang="en-US" sz="4000">
                <a:solidFill>
                  <a:srgbClr val="0000FF"/>
                </a:solidFill>
              </a:rPr>
              <a:t> May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630015F-7DD2-4E83-8F88-F67006AC1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27082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5400"/>
              <a:t>Big flies swarm houses of Egyptians.</a:t>
            </a:r>
          </a:p>
        </p:txBody>
      </p:sp>
    </p:spTree>
  </p:cSld>
  <p:clrMapOvr>
    <a:masterClrMapping/>
  </p:clrMapOvr>
  <p:transition advTm="300000">
    <p:newsflash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AF838F7-DA4C-4324-8A8B-9068405D2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000">
                <a:solidFill>
                  <a:srgbClr val="0000FF"/>
                </a:solidFill>
              </a:rPr>
              <a:t>Newsflash!</a:t>
            </a:r>
            <a:br>
              <a:rPr lang="en-GB" altLang="en-US" sz="4000">
                <a:solidFill>
                  <a:srgbClr val="0000FF"/>
                </a:solidFill>
              </a:rPr>
            </a:br>
            <a:r>
              <a:rPr lang="en-GB" altLang="en-US" sz="4000">
                <a:solidFill>
                  <a:srgbClr val="0000FF"/>
                </a:solidFill>
              </a:rPr>
              <a:t>Sunday 15</a:t>
            </a:r>
            <a:r>
              <a:rPr lang="en-GB" altLang="en-US" sz="4000" baseline="30000">
                <a:solidFill>
                  <a:srgbClr val="0000FF"/>
                </a:solidFill>
              </a:rPr>
              <a:t>th</a:t>
            </a:r>
            <a:r>
              <a:rPr lang="en-GB" altLang="en-US" sz="4000">
                <a:solidFill>
                  <a:srgbClr val="0000FF"/>
                </a:solidFill>
              </a:rPr>
              <a:t> May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1DBD766-69FB-41A9-B3CC-97A6BB522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565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5400"/>
              <a:t>Egyptians lose cattle, sheep and goats as mystery fifth plague strikes the animals.</a:t>
            </a:r>
          </a:p>
        </p:txBody>
      </p:sp>
    </p:spTree>
  </p:cSld>
  <p:clrMapOvr>
    <a:masterClrMapping/>
  </p:clrMapOvr>
  <p:transition advTm="300000"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B31576E-C6E7-4511-BBC5-087D11D52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000">
                <a:solidFill>
                  <a:srgbClr val="0000FF"/>
                </a:solidFill>
              </a:rPr>
              <a:t>Newsflash!</a:t>
            </a:r>
            <a:br>
              <a:rPr lang="en-GB" altLang="en-US" sz="4000">
                <a:solidFill>
                  <a:srgbClr val="0000FF"/>
                </a:solidFill>
              </a:rPr>
            </a:br>
            <a:r>
              <a:rPr lang="en-GB" altLang="en-US" sz="4000">
                <a:solidFill>
                  <a:srgbClr val="0000FF"/>
                </a:solidFill>
              </a:rPr>
              <a:t>Thursday 19</a:t>
            </a:r>
            <a:r>
              <a:rPr lang="en-GB" altLang="en-US" sz="4000" baseline="30000">
                <a:solidFill>
                  <a:srgbClr val="0000FF"/>
                </a:solidFill>
              </a:rPr>
              <a:t>th</a:t>
            </a:r>
            <a:r>
              <a:rPr lang="en-GB" altLang="en-US" sz="4000">
                <a:solidFill>
                  <a:srgbClr val="0000FF"/>
                </a:solidFill>
              </a:rPr>
              <a:t> May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16E258A-4100-46AA-B4B7-F2CB33CC82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5400"/>
              <a:t>Ash in the air covers the Egyptians in boils and sore spots.</a:t>
            </a:r>
          </a:p>
          <a:p>
            <a:pPr>
              <a:buFontTx/>
              <a:buNone/>
            </a:pPr>
            <a:r>
              <a:rPr lang="en-GB" altLang="en-US" sz="5400"/>
              <a:t>Doctors fear another plague.</a:t>
            </a:r>
          </a:p>
        </p:txBody>
      </p:sp>
    </p:spTree>
  </p:cSld>
  <p:clrMapOvr>
    <a:masterClrMapping/>
  </p:clrMapOvr>
  <p:transition advTm="300000"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6E3FE71-E3A2-4BAD-BA88-4EC7328A3C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000">
                <a:solidFill>
                  <a:srgbClr val="0000FF"/>
                </a:solidFill>
              </a:rPr>
              <a:t>Newsflash!</a:t>
            </a:r>
            <a:br>
              <a:rPr lang="en-GB" altLang="en-US" sz="4000">
                <a:solidFill>
                  <a:srgbClr val="0000FF"/>
                </a:solidFill>
              </a:rPr>
            </a:br>
            <a:r>
              <a:rPr lang="en-GB" altLang="en-US" sz="4000">
                <a:solidFill>
                  <a:srgbClr val="0000FF"/>
                </a:solidFill>
              </a:rPr>
              <a:t>Monday 23rd May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15CD22A-2AC8-4969-8FB3-99498CA4C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4800"/>
              <a:t>Worst storm in Egyptian history as hail and snow pound on the land.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4800"/>
              <a:t>“Don’t leave your home,” the weatherman says.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4800"/>
              <a:t>Pharaoh still won’t let Israelites go.</a:t>
            </a:r>
          </a:p>
        </p:txBody>
      </p:sp>
    </p:spTree>
  </p:cSld>
  <p:clrMapOvr>
    <a:masterClrMapping/>
  </p:clrMapOvr>
  <p:transition advTm="300000"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FE8F3D8-83CE-45EA-AB48-B68E2AA22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000">
                <a:solidFill>
                  <a:srgbClr val="0000FF"/>
                </a:solidFill>
              </a:rPr>
              <a:t>Newsflash!</a:t>
            </a:r>
            <a:br>
              <a:rPr lang="en-GB" altLang="en-US" sz="4000">
                <a:solidFill>
                  <a:srgbClr val="0000FF"/>
                </a:solidFill>
              </a:rPr>
            </a:br>
            <a:r>
              <a:rPr lang="en-GB" altLang="en-US" sz="4000">
                <a:solidFill>
                  <a:srgbClr val="0000FF"/>
                </a:solidFill>
              </a:rPr>
              <a:t>Saturday 28th May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FFC8D82-05DF-4DDF-9628-59B06F46E7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5400"/>
              <a:t>Swarm of locusts eat everything in sight.</a:t>
            </a:r>
          </a:p>
          <a:p>
            <a:pPr>
              <a:buFontTx/>
              <a:buNone/>
            </a:pPr>
            <a:r>
              <a:rPr lang="en-GB" altLang="en-US" sz="5400"/>
              <a:t>Pharaoh still says ‘no’ to Moses.</a:t>
            </a:r>
          </a:p>
        </p:txBody>
      </p:sp>
    </p:spTree>
  </p:cSld>
  <p:clrMapOvr>
    <a:masterClrMapping/>
  </p:clrMapOvr>
  <p:transition advTm="300000"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080ABBA-3D04-4DAF-85C7-34ECE5815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000">
                <a:solidFill>
                  <a:srgbClr val="0000FF"/>
                </a:solidFill>
              </a:rPr>
              <a:t>Newsflash!</a:t>
            </a:r>
            <a:br>
              <a:rPr lang="en-GB" altLang="en-US" sz="4000">
                <a:solidFill>
                  <a:srgbClr val="0000FF"/>
                </a:solidFill>
              </a:rPr>
            </a:br>
            <a:r>
              <a:rPr lang="en-GB" altLang="en-US" sz="4000">
                <a:solidFill>
                  <a:srgbClr val="0000FF"/>
                </a:solidFill>
              </a:rPr>
              <a:t>Monday 30th May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EF36AFD-D44A-4430-BC85-0B4B6246D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229600" cy="40322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4500"/>
              <a:t>“This is the longest night we’ve ever had,” cries an Egyptian as three days of darkness fall.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4500"/>
              <a:t>Israelites have normal daylight.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4500"/>
              <a:t>“I wish Pharaoh would give in,” cries an Egyptian child.</a:t>
            </a:r>
          </a:p>
        </p:txBody>
      </p:sp>
    </p:spTree>
  </p:cSld>
  <p:clrMapOvr>
    <a:masterClrMapping/>
  </p:clrMapOvr>
  <p:transition advTm="300000"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76392F3-CD1A-4FE1-B499-32A59E9D5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000">
                <a:solidFill>
                  <a:srgbClr val="0000FF"/>
                </a:solidFill>
              </a:rPr>
              <a:t>Newsflash!</a:t>
            </a:r>
            <a:br>
              <a:rPr lang="en-GB" altLang="en-US" sz="4000">
                <a:solidFill>
                  <a:srgbClr val="0000FF"/>
                </a:solidFill>
              </a:rPr>
            </a:br>
            <a:r>
              <a:rPr lang="en-GB" altLang="en-US" sz="4000">
                <a:solidFill>
                  <a:srgbClr val="0000FF"/>
                </a:solidFill>
              </a:rPr>
              <a:t>Wednesday 2</a:t>
            </a:r>
            <a:r>
              <a:rPr lang="en-GB" altLang="en-US" sz="4000" baseline="30000">
                <a:solidFill>
                  <a:srgbClr val="0000FF"/>
                </a:solidFill>
              </a:rPr>
              <a:t>nd</a:t>
            </a:r>
            <a:r>
              <a:rPr lang="en-GB" altLang="en-US" sz="4000">
                <a:solidFill>
                  <a:srgbClr val="0000FF"/>
                </a:solidFill>
              </a:rPr>
              <a:t> June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9C8382E-A9F2-4573-95FF-770413BA7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4800"/>
              <a:t>Moses announces that God will kill the oldest child in each Egyptian family.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4800"/>
              <a:t>The tenth plague has arrived.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4800"/>
              <a:t>Israelites are spared the suffering.</a:t>
            </a:r>
          </a:p>
        </p:txBody>
      </p:sp>
    </p:spTree>
  </p:cSld>
  <p:clrMapOvr>
    <a:masterClrMapping/>
  </p:clrMapOvr>
  <p:transition advTm="300000"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89DFBD0-BEA5-410E-9ED0-EB78E844B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000">
                <a:solidFill>
                  <a:srgbClr val="0000FF"/>
                </a:solidFill>
              </a:rPr>
              <a:t>Newsflash!</a:t>
            </a:r>
            <a:br>
              <a:rPr lang="en-GB" altLang="en-US" sz="4000">
                <a:solidFill>
                  <a:srgbClr val="0000FF"/>
                </a:solidFill>
              </a:rPr>
            </a:br>
            <a:r>
              <a:rPr lang="en-GB" altLang="en-US" sz="4000">
                <a:solidFill>
                  <a:srgbClr val="0000FF"/>
                </a:solidFill>
              </a:rPr>
              <a:t>Thursday 10</a:t>
            </a:r>
            <a:r>
              <a:rPr lang="en-GB" altLang="en-US" sz="4000" baseline="30000">
                <a:solidFill>
                  <a:srgbClr val="0000FF"/>
                </a:solidFill>
              </a:rPr>
              <a:t>th</a:t>
            </a:r>
            <a:r>
              <a:rPr lang="en-GB" altLang="en-US" sz="4000">
                <a:solidFill>
                  <a:srgbClr val="0000FF"/>
                </a:solidFill>
              </a:rPr>
              <a:t> May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F5464DD-6B49-439B-BFAB-046C14096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7813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5400"/>
              <a:t>Pharaoh gives in.</a:t>
            </a:r>
          </a:p>
          <a:p>
            <a:pPr>
              <a:buFontTx/>
              <a:buNone/>
            </a:pPr>
            <a:r>
              <a:rPr lang="en-GB" altLang="en-US" sz="5400"/>
              <a:t>Israelites are free to leave in the morning.</a:t>
            </a:r>
          </a:p>
        </p:txBody>
      </p:sp>
    </p:spTree>
  </p:cSld>
  <p:clrMapOvr>
    <a:masterClrMapping/>
  </p:clrMapOvr>
  <p:transition advTm="300000"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 rot="21236333">
            <a:off x="436348" y="887140"/>
            <a:ext cx="7848872" cy="13985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</a:rPr>
              <a:t>Why do you think Pharaoh refused to let the Jewish people go?</a:t>
            </a:r>
          </a:p>
        </p:txBody>
      </p:sp>
      <p:pic>
        <p:nvPicPr>
          <p:cNvPr id="1026" name="Picture 2" descr="http://t3.gstatic.com/images?q=tbn:ANd9GcSO7pcOff6Cvh1xDWDR8KmnkVEYcWXrqfAXmTsP2E3F1RdCzspXAA:cdn.images.express.co.uk/img/dynamic/78/590x/King-Tut-GETTY-4408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96184"/>
            <a:ext cx="6049504" cy="3789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41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plagues of Egypt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4203"/>
            <a:ext cx="9144000" cy="13985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</a:rPr>
              <a:t>The Plagues of Egypt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5516" y="1520788"/>
            <a:ext cx="8712968" cy="23762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Which plague would have convinced you to let the Israelites go and why?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516" y="4149080"/>
            <a:ext cx="8712968" cy="1800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GB" sz="3200" dirty="0">
                <a:effectLst/>
                <a:latin typeface="Comic Sans MS" pitchFamily="66" charset="0"/>
              </a:rPr>
              <a:t>The ten plagues were: river of blood, frogs, </a:t>
            </a:r>
            <a:r>
              <a:rPr lang="en-GB" sz="3200" dirty="0">
                <a:latin typeface="Comic Sans MS" pitchFamily="66" charset="0"/>
              </a:rPr>
              <a:t>mosquitos</a:t>
            </a:r>
            <a:r>
              <a:rPr lang="en-GB" sz="3200" dirty="0">
                <a:effectLst/>
                <a:latin typeface="Comic Sans MS" pitchFamily="66" charset="0"/>
              </a:rPr>
              <a:t>, flies, death of animals, boils, hail, locusts, darkness and the death of the </a:t>
            </a:r>
            <a:r>
              <a:rPr lang="en-GB" sz="3200" dirty="0">
                <a:latin typeface="Comic Sans MS" pitchFamily="66" charset="0"/>
              </a:rPr>
              <a:t>eldest son. </a:t>
            </a:r>
            <a:endParaRPr lang="en-GB" sz="3200" dirty="0">
              <a:effectLst/>
              <a:latin typeface="Comic Sans MS" pitchFamily="66" charset="0"/>
            </a:endParaRPr>
          </a:p>
          <a:p>
            <a:endParaRPr lang="en-GB" sz="3200" dirty="0">
              <a:latin typeface="Comic Sans MS" pitchFamily="66" charset="0"/>
            </a:endParaRPr>
          </a:p>
          <a:p>
            <a:endParaRPr lang="en-GB" sz="3200" dirty="0"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04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E9044-835D-4B3A-8C7B-376875B2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1EF0ED-F1B3-465C-9B8D-400ACA790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400" y="1600200"/>
            <a:ext cx="7251199" cy="4525963"/>
          </a:xfrm>
        </p:spPr>
      </p:pic>
    </p:spTree>
    <p:extLst>
      <p:ext uri="{BB962C8B-B14F-4D97-AF65-F5344CB8AC3E}">
        <p14:creationId xmlns:p14="http://schemas.microsoft.com/office/powerpoint/2010/main" val="305011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A703-0CC5-4070-B588-0990A554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D770C9-481F-40F3-82CD-433A2703B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628" y="1600200"/>
            <a:ext cx="7288744" cy="4525963"/>
          </a:xfrm>
        </p:spPr>
      </p:pic>
    </p:spTree>
    <p:extLst>
      <p:ext uri="{BB962C8B-B14F-4D97-AF65-F5344CB8AC3E}">
        <p14:creationId xmlns:p14="http://schemas.microsoft.com/office/powerpoint/2010/main" val="313797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8C01-720B-400D-85C7-0F707CA6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E69FF6-D46D-46BD-8F6E-4A7945184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834" y="1600200"/>
            <a:ext cx="7350331" cy="4525963"/>
          </a:xfrm>
        </p:spPr>
      </p:pic>
    </p:spTree>
    <p:extLst>
      <p:ext uri="{BB962C8B-B14F-4D97-AF65-F5344CB8AC3E}">
        <p14:creationId xmlns:p14="http://schemas.microsoft.com/office/powerpoint/2010/main" val="147944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A98CD-53DA-42D4-8D60-723EE4B0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C5E396-488C-456A-9924-E00AA5FEC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812" y="1600200"/>
            <a:ext cx="7298375" cy="4525963"/>
          </a:xfrm>
        </p:spPr>
      </p:pic>
    </p:spTree>
    <p:extLst>
      <p:ext uri="{BB962C8B-B14F-4D97-AF65-F5344CB8AC3E}">
        <p14:creationId xmlns:p14="http://schemas.microsoft.com/office/powerpoint/2010/main" val="223525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AAE68-D221-4FB0-9246-156F6BD8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9EA1FA-86FC-4991-9A4D-70B8B2EA2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978" y="1600200"/>
            <a:ext cx="7372044" cy="4525963"/>
          </a:xfrm>
        </p:spPr>
      </p:pic>
    </p:spTree>
    <p:extLst>
      <p:ext uri="{BB962C8B-B14F-4D97-AF65-F5344CB8AC3E}">
        <p14:creationId xmlns:p14="http://schemas.microsoft.com/office/powerpoint/2010/main" val="2677313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446</Words>
  <Application>Microsoft Office PowerPoint</Application>
  <PresentationFormat>On-screen Show (4:3)</PresentationFormat>
  <Paragraphs>63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The plagues of Egypt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Mild task</vt:lpstr>
      <vt:lpstr>Spicy Task</vt:lpstr>
      <vt:lpstr>Newsflash! Thursday 1st April</vt:lpstr>
      <vt:lpstr>Newsflash! Tuesday 13th April</vt:lpstr>
      <vt:lpstr>Newsflash! Tuesday 20th April</vt:lpstr>
      <vt:lpstr>Newsflash! Saturday 24th April</vt:lpstr>
      <vt:lpstr>Newsflash! Wednesday 4th May</vt:lpstr>
      <vt:lpstr>Newsflash! Sunday 15th May</vt:lpstr>
      <vt:lpstr>Newsflash! Thursday 19th May</vt:lpstr>
      <vt:lpstr>Newsflash! Monday 23rd May</vt:lpstr>
      <vt:lpstr>Newsflash! Saturday 28th May</vt:lpstr>
      <vt:lpstr>Newsflash! Monday 30th May</vt:lpstr>
      <vt:lpstr>Newsflash! Wednesday 2nd June</vt:lpstr>
      <vt:lpstr>Newsflash! Thursday 10th May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1- The Story of Moses &amp; The Exodus</dc:title>
  <dc:creator>ERichards</dc:creator>
  <cp:lastModifiedBy>Chelsey Dufour</cp:lastModifiedBy>
  <cp:revision>60</cp:revision>
  <dcterms:created xsi:type="dcterms:W3CDTF">2014-04-01T18:09:23Z</dcterms:created>
  <dcterms:modified xsi:type="dcterms:W3CDTF">2021-01-08T13:43:00Z</dcterms:modified>
</cp:coreProperties>
</file>