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E8F917-10E1-F91F-B4E9-9FE71A5E5820}" v="4" dt="2024-04-15T13:39:13.9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-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F15E1-6D6A-8BF6-5F91-76E193343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B59F29-B0A1-2838-C8E2-91623EB98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8BB39-0A35-2292-E4DE-6F744D93B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3D8F-5AEE-4B28-B797-399174D5F67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F94E9-8D8A-AC70-25D4-FF7469C89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980F2-6AC9-13F3-3221-B16980F5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D97B-45D4-4A89-9B43-AF66DFAA1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45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1B650-386A-CF0A-F136-5CE05C9E8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A33466-6464-E808-D903-910FF22DA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29735-05A5-9D31-F199-796BFDB15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3D8F-5AEE-4B28-B797-399174D5F67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E32E2-1B58-BDF1-E4F5-0CB41088E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DB4FF-A689-EE96-836C-0A533498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D97B-45D4-4A89-9B43-AF66DFAA1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3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FEFC8B-DEA9-2573-836F-6EDC2B90DB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F5B08E-76D9-A92C-A164-C38558EE9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AAA-7241-0A19-A770-AE89AD9B7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3D8F-5AEE-4B28-B797-399174D5F67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833ED-1B2D-3962-C145-68D848A0C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196EF-29E4-075E-A1DB-EA27FD08D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D97B-45D4-4A89-9B43-AF66DFAA1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84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820CB-C01F-6EA7-0370-5A646D1B3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E3DB9-4ABE-4773-470F-F4D837B2B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6A76E-A4EB-3D5B-6CD2-F32AFFD1C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3D8F-5AEE-4B28-B797-399174D5F67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D76C9-70C5-566A-912C-DCD93CC50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2DB3F-92D7-1259-0D67-497B204F6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D97B-45D4-4A89-9B43-AF66DFAA1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30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F3516-3965-5FC3-D400-0B06CFB93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C6D87-0D5E-9A93-B9C1-C960BD9DD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98090-014F-5FE2-E457-123B18CFA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3D8F-5AEE-4B28-B797-399174D5F67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0674D-7F1C-4DDC-5584-41148E9D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97C84-A5FB-6422-D26F-152ECFF7B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D97B-45D4-4A89-9B43-AF66DFAA1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65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053DF-7EF8-7FB5-6783-00EFEBFD8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26C4E-DACC-FBA7-B2DD-61DFA80BD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17F5A-F1D6-0742-DF1E-3242959D3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D7564-45EC-320E-1EDE-DD982BD31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3D8F-5AEE-4B28-B797-399174D5F67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EC4EE-FD75-0B62-E23B-48118B4E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5EBB3-FE21-E562-26E3-48D80FD28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D97B-45D4-4A89-9B43-AF66DFAA1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742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793A3-BBB8-52AA-F526-8320275AA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42434-3241-0BE6-9CEB-656BD54D2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1DEA4-D6C8-C0E2-3A74-D455309B8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50867A-4FCC-0151-1D84-35EE55934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F8A20C-E3B3-6E69-CB33-CE5D272EBC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B6D714-34C3-AE3A-8902-8B8EF1D0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3D8F-5AEE-4B28-B797-399174D5F67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1F8251-593A-16A0-0C5A-F24ADDFDA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A8AC84-CBD0-A22F-2D99-072A3839A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D97B-45D4-4A89-9B43-AF66DFAA1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30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2CD58-7979-827E-C10E-EDD0F94A5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74F965-CED8-9DD3-7A67-A2C45F5D1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3D8F-5AEE-4B28-B797-399174D5F67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5C50B-F034-CC06-C13D-E6FB1A02D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16FB7A-5F88-F686-8249-B4E2946F7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D97B-45D4-4A89-9B43-AF66DFAA1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3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F16CD7-DFCC-BE28-D4ED-AC220242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3D8F-5AEE-4B28-B797-399174D5F67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CFA500-A180-0A8E-1F5C-2C83E942A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351A3-5674-E868-DDF5-E045A7D43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D97B-45D4-4A89-9B43-AF66DFAA1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7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296AA-868C-783B-CBC5-FCECCD3AD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4DA05-FA6B-2540-3796-B829B164E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6C2CD8-2CBC-211B-0940-DECB2E813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406E3-1980-14A7-8C8A-7AF8DB969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3D8F-5AEE-4B28-B797-399174D5F67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CE8BA1-E9F8-1946-4452-5426345B7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7DBBD-6AE6-2658-960E-9D683F243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D97B-45D4-4A89-9B43-AF66DFAA1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79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D4D4A-9EC0-3E3B-20E8-C75CAF46B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9D71A8-56EE-1785-2445-A435C7C70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BE49E8-5244-39CA-D9EF-863595B24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2C3A1-49D6-4674-2A0E-1C70569B9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3D8F-5AEE-4B28-B797-399174D5F67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B56A9-FC5A-28EF-8700-BB201DC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7F0D3-2521-43FC-C96C-1D044894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D97B-45D4-4A89-9B43-AF66DFAA1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00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295CDE-06E1-1465-99E2-2C357788F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56DAB-41BC-5563-9243-591B693BB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A8CBA-FA2B-17C8-6ADA-50B984CA67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893D8F-5AEE-4B28-B797-399174D5F67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B3686-C621-CFDB-BF48-37E8A4BDF6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7F247-4789-2F83-2B36-880F8577C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5ED97B-45D4-4A89-9B43-AF66DFAA1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3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39D5BB7-2350-FA50-3B2B-3E32ED21656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5477" y="69047"/>
            <a:ext cx="826499" cy="826499"/>
          </a:xfrm>
          <a:prstGeom prst="rect">
            <a:avLst/>
          </a:prstGeom>
        </p:spPr>
      </p:pic>
      <p:sp>
        <p:nvSpPr>
          <p:cNvPr id="6" name="TextBox 46">
            <a:extLst>
              <a:ext uri="{FF2B5EF4-FFF2-40B4-BE49-F238E27FC236}">
                <a16:creationId xmlns:a16="http://schemas.microsoft.com/office/drawing/2014/main" id="{263FEE6B-3892-D0E5-6C96-58B100782973}"/>
              </a:ext>
            </a:extLst>
          </p:cNvPr>
          <p:cNvSpPr txBox="1"/>
          <p:nvPr/>
        </p:nvSpPr>
        <p:spPr>
          <a:xfrm>
            <a:off x="2663828" y="69047"/>
            <a:ext cx="7194726" cy="6133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77"/>
              </a:lnSpc>
              <a:spcBef>
                <a:spcPct val="0"/>
              </a:spcBef>
            </a:pPr>
            <a:r>
              <a:rPr lang="en-US" sz="3627" dirty="0">
                <a:solidFill>
                  <a:srgbClr val="000000"/>
                </a:solidFill>
                <a:latin typeface="AdBhashitha"/>
              </a:rPr>
              <a:t>Year 2 Curriculum Overview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AA2EC69-7F5E-325B-ABF6-BFB4D8D93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361428"/>
              </p:ext>
            </p:extLst>
          </p:nvPr>
        </p:nvGraphicFramePr>
        <p:xfrm>
          <a:off x="488726" y="1191006"/>
          <a:ext cx="11323060" cy="685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17580">
                  <a:extLst>
                    <a:ext uri="{9D8B030D-6E8A-4147-A177-3AD203B41FA5}">
                      <a16:colId xmlns:a16="http://schemas.microsoft.com/office/drawing/2014/main" val="647045643"/>
                    </a:ext>
                  </a:extLst>
                </a:gridCol>
                <a:gridCol w="808790">
                  <a:extLst>
                    <a:ext uri="{9D8B030D-6E8A-4147-A177-3AD203B41FA5}">
                      <a16:colId xmlns:a16="http://schemas.microsoft.com/office/drawing/2014/main" val="3185430877"/>
                    </a:ext>
                  </a:extLst>
                </a:gridCol>
                <a:gridCol w="269597">
                  <a:extLst>
                    <a:ext uri="{9D8B030D-6E8A-4147-A177-3AD203B41FA5}">
                      <a16:colId xmlns:a16="http://schemas.microsoft.com/office/drawing/2014/main" val="3957171297"/>
                    </a:ext>
                  </a:extLst>
                </a:gridCol>
                <a:gridCol w="539193">
                  <a:extLst>
                    <a:ext uri="{9D8B030D-6E8A-4147-A177-3AD203B41FA5}">
                      <a16:colId xmlns:a16="http://schemas.microsoft.com/office/drawing/2014/main" val="2311995633"/>
                    </a:ext>
                  </a:extLst>
                </a:gridCol>
                <a:gridCol w="539193">
                  <a:extLst>
                    <a:ext uri="{9D8B030D-6E8A-4147-A177-3AD203B41FA5}">
                      <a16:colId xmlns:a16="http://schemas.microsoft.com/office/drawing/2014/main" val="1224190405"/>
                    </a:ext>
                  </a:extLst>
                </a:gridCol>
                <a:gridCol w="269597">
                  <a:extLst>
                    <a:ext uri="{9D8B030D-6E8A-4147-A177-3AD203B41FA5}">
                      <a16:colId xmlns:a16="http://schemas.microsoft.com/office/drawing/2014/main" val="1907005810"/>
                    </a:ext>
                  </a:extLst>
                </a:gridCol>
                <a:gridCol w="808790">
                  <a:extLst>
                    <a:ext uri="{9D8B030D-6E8A-4147-A177-3AD203B41FA5}">
                      <a16:colId xmlns:a16="http://schemas.microsoft.com/office/drawing/2014/main" val="2059295742"/>
                    </a:ext>
                  </a:extLst>
                </a:gridCol>
                <a:gridCol w="808790">
                  <a:extLst>
                    <a:ext uri="{9D8B030D-6E8A-4147-A177-3AD203B41FA5}">
                      <a16:colId xmlns:a16="http://schemas.microsoft.com/office/drawing/2014/main" val="949991793"/>
                    </a:ext>
                  </a:extLst>
                </a:gridCol>
                <a:gridCol w="269597">
                  <a:extLst>
                    <a:ext uri="{9D8B030D-6E8A-4147-A177-3AD203B41FA5}">
                      <a16:colId xmlns:a16="http://schemas.microsoft.com/office/drawing/2014/main" val="2715720875"/>
                    </a:ext>
                  </a:extLst>
                </a:gridCol>
                <a:gridCol w="539193">
                  <a:extLst>
                    <a:ext uri="{9D8B030D-6E8A-4147-A177-3AD203B41FA5}">
                      <a16:colId xmlns:a16="http://schemas.microsoft.com/office/drawing/2014/main" val="92103516"/>
                    </a:ext>
                  </a:extLst>
                </a:gridCol>
                <a:gridCol w="539193">
                  <a:extLst>
                    <a:ext uri="{9D8B030D-6E8A-4147-A177-3AD203B41FA5}">
                      <a16:colId xmlns:a16="http://schemas.microsoft.com/office/drawing/2014/main" val="2837680106"/>
                    </a:ext>
                  </a:extLst>
                </a:gridCol>
                <a:gridCol w="269597">
                  <a:extLst>
                    <a:ext uri="{9D8B030D-6E8A-4147-A177-3AD203B41FA5}">
                      <a16:colId xmlns:a16="http://schemas.microsoft.com/office/drawing/2014/main" val="4028501598"/>
                    </a:ext>
                  </a:extLst>
                </a:gridCol>
                <a:gridCol w="808790">
                  <a:extLst>
                    <a:ext uri="{9D8B030D-6E8A-4147-A177-3AD203B41FA5}">
                      <a16:colId xmlns:a16="http://schemas.microsoft.com/office/drawing/2014/main" val="297078001"/>
                    </a:ext>
                  </a:extLst>
                </a:gridCol>
                <a:gridCol w="808790">
                  <a:extLst>
                    <a:ext uri="{9D8B030D-6E8A-4147-A177-3AD203B41FA5}">
                      <a16:colId xmlns:a16="http://schemas.microsoft.com/office/drawing/2014/main" val="3977907741"/>
                    </a:ext>
                  </a:extLst>
                </a:gridCol>
                <a:gridCol w="269597">
                  <a:extLst>
                    <a:ext uri="{9D8B030D-6E8A-4147-A177-3AD203B41FA5}">
                      <a16:colId xmlns:a16="http://schemas.microsoft.com/office/drawing/2014/main" val="1882378327"/>
                    </a:ext>
                  </a:extLst>
                </a:gridCol>
                <a:gridCol w="539193">
                  <a:extLst>
                    <a:ext uri="{9D8B030D-6E8A-4147-A177-3AD203B41FA5}">
                      <a16:colId xmlns:a16="http://schemas.microsoft.com/office/drawing/2014/main" val="23709640"/>
                    </a:ext>
                  </a:extLst>
                </a:gridCol>
                <a:gridCol w="539193">
                  <a:extLst>
                    <a:ext uri="{9D8B030D-6E8A-4147-A177-3AD203B41FA5}">
                      <a16:colId xmlns:a16="http://schemas.microsoft.com/office/drawing/2014/main" val="286005305"/>
                    </a:ext>
                  </a:extLst>
                </a:gridCol>
                <a:gridCol w="269597">
                  <a:extLst>
                    <a:ext uri="{9D8B030D-6E8A-4147-A177-3AD203B41FA5}">
                      <a16:colId xmlns:a16="http://schemas.microsoft.com/office/drawing/2014/main" val="3398227420"/>
                    </a:ext>
                  </a:extLst>
                </a:gridCol>
                <a:gridCol w="808790">
                  <a:extLst>
                    <a:ext uri="{9D8B030D-6E8A-4147-A177-3AD203B41FA5}">
                      <a16:colId xmlns:a16="http://schemas.microsoft.com/office/drawing/2014/main" val="1642984904"/>
                    </a:ext>
                  </a:extLst>
                </a:gridCol>
              </a:tblGrid>
              <a:tr h="361350">
                <a:tc>
                  <a:txBody>
                    <a:bodyPr/>
                    <a:lstStyle/>
                    <a:p>
                      <a:r>
                        <a:rPr lang="en-GB" dirty="0">
                          <a:latin typeface="AdBhashitha" panose="02040503050201020203" charset="0"/>
                        </a:rPr>
                        <a:t>Subject </a:t>
                      </a:r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dBhashitha" panose="02040503050201020203" charset="0"/>
                        </a:rPr>
                        <a:t>Units of work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AdBhashitha" panose="02040503050201020203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AdBhashitha" panose="02040503050201020203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AdBhashitha" panose="02040503050201020203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AdBhashitha" panose="02040503050201020203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AdBhashitha" panose="02040503050201020203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476458"/>
                  </a:ext>
                </a:extLst>
              </a:tr>
              <a:tr h="361350">
                <a:tc>
                  <a:txBody>
                    <a:bodyPr/>
                    <a:lstStyle/>
                    <a:p>
                      <a:r>
                        <a:rPr lang="en-GB" dirty="0">
                          <a:latin typeface="AdBhashitha" panose="02040503050201020203" charset="0"/>
                        </a:rPr>
                        <a:t>Writing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Little Red Riding Hood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Owl afraid of the dark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Invisible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Paddington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The worst witch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Greta and the Giant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149836"/>
                  </a:ext>
                </a:extLst>
              </a:tr>
              <a:tr h="361350">
                <a:tc>
                  <a:txBody>
                    <a:bodyPr/>
                    <a:lstStyle/>
                    <a:p>
                      <a:r>
                        <a:rPr lang="en-GB" dirty="0">
                          <a:latin typeface="AdBhashitha" panose="02040503050201020203" charset="0"/>
                        </a:rPr>
                        <a:t>Reading/Phonics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Review Phase 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Bridge to spelling</a:t>
                      </a:r>
                    </a:p>
                    <a:p>
                      <a:pPr algn="ctr"/>
                      <a:endParaRPr lang="en-GB" sz="1100" dirty="0">
                        <a:latin typeface="AdBhashitha" panose="02040503050201020203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dBhashitha" panose="02040503050201020203" charset="0"/>
                        </a:rPr>
                        <a:t>Bridge to spelling</a:t>
                      </a:r>
                    </a:p>
                    <a:p>
                      <a:pPr algn="ctr"/>
                      <a:endParaRPr lang="en-GB" sz="1100" dirty="0">
                        <a:latin typeface="AdBhashitha" panose="02040503050201020203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dBhashitha" panose="02040503050201020203" charset="0"/>
                        </a:rPr>
                        <a:t>Spelling Units</a:t>
                      </a:r>
                    </a:p>
                    <a:p>
                      <a:pPr algn="ctr"/>
                      <a:endParaRPr lang="en-GB" sz="1100" dirty="0">
                        <a:latin typeface="AdBhashitha" panose="02040503050201020203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dBhashitha" panose="02040503050201020203" charset="0"/>
                        </a:rPr>
                        <a:t>Spelling Units</a:t>
                      </a:r>
                    </a:p>
                    <a:p>
                      <a:pPr algn="ctr"/>
                      <a:endParaRPr lang="en-GB" sz="1100" dirty="0">
                        <a:latin typeface="AdBhashitha" panose="02040503050201020203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dBhashitha" panose="02040503050201020203" charset="0"/>
                        </a:rPr>
                        <a:t>Spelling Units</a:t>
                      </a:r>
                    </a:p>
                    <a:p>
                      <a:pPr algn="ctr"/>
                      <a:endParaRPr lang="en-GB" sz="1100" dirty="0">
                        <a:latin typeface="AdBhashitha" panose="02040503050201020203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10508"/>
                  </a:ext>
                </a:extLst>
              </a:tr>
              <a:tr h="361350">
                <a:tc>
                  <a:txBody>
                    <a:bodyPr/>
                    <a:lstStyle/>
                    <a:p>
                      <a:r>
                        <a:rPr lang="en-GB" dirty="0">
                          <a:latin typeface="AdBhashitha" panose="02040503050201020203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Place value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Addition &amp; Subtraction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Shape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Multiplication and Division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Length &amp; Height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Mass, capacity and temperature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Fractions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Time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Statistics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Position and direction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Consolidation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830839"/>
                  </a:ext>
                </a:extLst>
              </a:tr>
              <a:tr h="361350">
                <a:tc>
                  <a:txBody>
                    <a:bodyPr/>
                    <a:lstStyle/>
                    <a:p>
                      <a:r>
                        <a:rPr lang="en-GB" dirty="0">
                          <a:latin typeface="AdBhashitha" panose="02040503050201020203" charset="0"/>
                        </a:rPr>
                        <a:t>Geography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Living in the mountains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Visiting new places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Nature all around 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Our world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Weather in our world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Looking after our world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902516"/>
                  </a:ext>
                </a:extLst>
              </a:tr>
              <a:tr h="361350">
                <a:tc>
                  <a:txBody>
                    <a:bodyPr/>
                    <a:lstStyle/>
                    <a:p>
                      <a:r>
                        <a:rPr lang="en-GB" dirty="0">
                          <a:latin typeface="AdBhashitha" panose="02040503050201020203" charset="0"/>
                        </a:rPr>
                        <a:t>History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The past London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The Great Change makers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Queen Victoria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Victorian Lives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Stone Age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The Neolithic Age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221477"/>
                  </a:ext>
                </a:extLst>
              </a:tr>
              <a:tr h="361350">
                <a:tc>
                  <a:txBody>
                    <a:bodyPr/>
                    <a:lstStyle/>
                    <a:p>
                      <a:r>
                        <a:rPr lang="en-GB" dirty="0">
                          <a:latin typeface="AdBhashitha" panose="02040503050201020203" charset="0"/>
                        </a:rPr>
                        <a:t>Science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Living things and their habitats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Living things and their habitats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Animals including humans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Animals including humans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Plants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Use of everyday material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094277"/>
                  </a:ext>
                </a:extLst>
              </a:tr>
              <a:tr h="361350">
                <a:tc>
                  <a:txBody>
                    <a:bodyPr/>
                    <a:lstStyle/>
                    <a:p>
                      <a:r>
                        <a:rPr lang="en-GB" dirty="0">
                          <a:latin typeface="AdBhashitha" panose="02040503050201020203" charset="0"/>
                        </a:rPr>
                        <a:t>RE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Christianity: Is it possible to be kind all the time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dBhashitha" panose="02040503050201020203" charset="0"/>
                        </a:rPr>
                        <a:t>Christianity: Why did God give Jesus the world?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dBhashitha" panose="02040503050201020203" charset="0"/>
                        </a:rPr>
                        <a:t>Christianity: Is it true that Jesus came back to life?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dBhashitha" panose="02040503050201020203" charset="0"/>
                        </a:rPr>
                        <a:t>Islam: Does praying at regular intervals everyday help Muslims in their life?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dBhashitha" panose="02040503050201020203" charset="0"/>
                        </a:rPr>
                        <a:t>Islam: Does going Mosque give Muslims a sense of belonging?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dBhashitha" panose="02040503050201020203" charset="0"/>
                        </a:rPr>
                        <a:t>Islam: Does completing Hajj make a person a better person?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618172"/>
                  </a:ext>
                </a:extLst>
              </a:tr>
              <a:tr h="361350">
                <a:tc>
                  <a:txBody>
                    <a:bodyPr/>
                    <a:lstStyle/>
                    <a:p>
                      <a:r>
                        <a:rPr lang="en-GB" dirty="0">
                          <a:latin typeface="AdBhashitha" panose="02040503050201020203" charset="0"/>
                        </a:rPr>
                        <a:t>Computing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Computing fundamentals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Online Safety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Spreadsheets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Questioning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Effective Searching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Coding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416695"/>
                  </a:ext>
                </a:extLst>
              </a:tr>
              <a:tr h="361350">
                <a:tc>
                  <a:txBody>
                    <a:bodyPr/>
                    <a:lstStyle/>
                    <a:p>
                      <a:r>
                        <a:rPr lang="en-GB" dirty="0">
                          <a:latin typeface="AdBhashitha" panose="02040503050201020203" charset="0"/>
                        </a:rPr>
                        <a:t>Art/DT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/>
                        </a:rPr>
                        <a:t>Explore and Draw</a:t>
                      </a:r>
                      <a:endParaRPr lang="en-GB" sz="1100" dirty="0">
                        <a:latin typeface="AdBhashitha" panose="02040503050201020203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Explore the world through Monoprint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Be an Architect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Fabric Bunting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Sensational Salads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Pirate Paddy’s packed lunch problem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022921"/>
                  </a:ext>
                </a:extLst>
              </a:tr>
              <a:tr h="361350">
                <a:tc>
                  <a:txBody>
                    <a:bodyPr/>
                    <a:lstStyle/>
                    <a:p>
                      <a:r>
                        <a:rPr lang="en-GB" dirty="0">
                          <a:latin typeface="AdBhashitha" panose="02040503050201020203" charset="0"/>
                        </a:rPr>
                        <a:t>Music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Pulse, Rhythm and pitch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Playing in an orchestra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Inventing a musical story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Recognising different sounds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Exploring Improvision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Our big concert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909877"/>
                  </a:ext>
                </a:extLst>
              </a:tr>
              <a:tr h="361350">
                <a:tc>
                  <a:txBody>
                    <a:bodyPr/>
                    <a:lstStyle/>
                    <a:p>
                      <a:r>
                        <a:rPr lang="en-GB" dirty="0">
                          <a:latin typeface="AdBhashitha" panose="02040503050201020203" charset="0"/>
                        </a:rPr>
                        <a:t>PE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Team games/ Gymnastics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Invasion games (football)/ Yoga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Invasion Games (Basketball)/ adventurous activities forest school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Athletics/ Fitness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Dance/ Muli skills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Dance / Outdoor Activities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009783"/>
                  </a:ext>
                </a:extLst>
              </a:tr>
              <a:tr h="361350">
                <a:tc>
                  <a:txBody>
                    <a:bodyPr/>
                    <a:lstStyle/>
                    <a:p>
                      <a:r>
                        <a:rPr lang="en-GB" dirty="0">
                          <a:latin typeface="AdBhashitha" panose="02040503050201020203" charset="0"/>
                        </a:rPr>
                        <a:t>PSHCE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Families and Friendships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Safe Relationships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AdBhashitha" panose="02040503050201020203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Respecting ourselves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Belonging to a community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Media literacy and digital resilience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AdBhashitha" panose="02040503050201020203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Money and Work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Physical Health and Wellbeing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Growing and Changing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AdBhashitha" panose="02040503050201020203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dBhashitha" panose="02040503050201020203" charset="0"/>
                        </a:rPr>
                        <a:t>Keeping Safe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268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879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2DF9DC92522A4E98FB7F2BE90E4ADB" ma:contentTypeVersion="21" ma:contentTypeDescription="Create a new document." ma:contentTypeScope="" ma:versionID="6bd0096443a4959ec58ff4bd598ada22">
  <xsd:schema xmlns:xsd="http://www.w3.org/2001/XMLSchema" xmlns:xs="http://www.w3.org/2001/XMLSchema" xmlns:p="http://schemas.microsoft.com/office/2006/metadata/properties" xmlns:ns2="5209b929-50a4-4510-bc21-60034f403c78" xmlns:ns3="9a141657-bd08-41e2-81b4-d1dee30bca23" targetNamespace="http://schemas.microsoft.com/office/2006/metadata/properties" ma:root="true" ma:fieldsID="52083224723b894107098bbecef1a77d" ns2:_="" ns3:_="">
    <xsd:import namespace="5209b929-50a4-4510-bc21-60034f403c78"/>
    <xsd:import namespace="9a141657-bd08-41e2-81b4-d1dee30bca23"/>
    <xsd:element name="properties">
      <xsd:complexType>
        <xsd:sequence>
          <xsd:element name="documentManagement">
            <xsd:complexType>
              <xsd:all>
                <xsd:element ref="ns2:CloudMigratorOriginId" minOccurs="0"/>
                <xsd:element ref="ns2:FileHash" minOccurs="0"/>
                <xsd:element ref="ns2:CloudMigratorVersion" minOccurs="0"/>
                <xsd:element ref="ns2:UniqueSourceRef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09b929-50a4-4510-bc21-60034f403c78" elementFormDefault="qualified">
    <xsd:import namespace="http://schemas.microsoft.com/office/2006/documentManagement/types"/>
    <xsd:import namespace="http://schemas.microsoft.com/office/infopath/2007/PartnerControls"/>
    <xsd:element name="CloudMigratorOriginId" ma:index="8" nillable="true" ma:displayName="CloudMigratorOriginId" ma:internalName="CloudMigratorOriginId">
      <xsd:simpleType>
        <xsd:restriction base="dms:Note">
          <xsd:maxLength value="255"/>
        </xsd:restriction>
      </xsd:simpleType>
    </xsd:element>
    <xsd:element name="FileHash" ma:index="9" nillable="true" ma:displayName="FileHash" ma:internalName="FileHash">
      <xsd:simpleType>
        <xsd:restriction base="dms:Note">
          <xsd:maxLength value="255"/>
        </xsd:restriction>
      </xsd:simpleType>
    </xsd:element>
    <xsd:element name="CloudMigratorVersion" ma:index="10" nillable="true" ma:displayName="CloudMigratorVersion" ma:internalName="CloudMigratorVersion">
      <xsd:simpleType>
        <xsd:restriction base="dms:Note">
          <xsd:maxLength value="255"/>
        </xsd:restriction>
      </xsd:simpleType>
    </xsd:element>
    <xsd:element name="UniqueSourceRef" ma:index="11" nillable="true" ma:displayName="UniqueSourceRef" ma:internalName="UniqueSourceRef">
      <xsd:simpleType>
        <xsd:restriction base="dms:Note">
          <xsd:maxLength value="255"/>
        </xsd:restriction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5acb547-e68f-4851-913e-d94120a6af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141657-bd08-41e2-81b4-d1dee30bca2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c5c16ed-9404-4c1a-9ca8-5063c52979e7}" ma:internalName="TaxCatchAll" ma:showField="CatchAllData" ma:web="9a141657-bd08-41e2-81b4-d1dee30bca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209b929-50a4-4510-bc21-60034f403c78">
      <Terms xmlns="http://schemas.microsoft.com/office/infopath/2007/PartnerControls"/>
    </lcf76f155ced4ddcb4097134ff3c332f>
    <UniqueSourceRef xmlns="5209b929-50a4-4510-bc21-60034f403c78" xsi:nil="true"/>
    <FileHash xmlns="5209b929-50a4-4510-bc21-60034f403c78" xsi:nil="true"/>
    <CloudMigratorVersion xmlns="5209b929-50a4-4510-bc21-60034f403c78" xsi:nil="true"/>
    <TaxCatchAll xmlns="9a141657-bd08-41e2-81b4-d1dee30bca23" xsi:nil="true"/>
    <CloudMigratorOriginId xmlns="5209b929-50a4-4510-bc21-60034f403c78" xsi:nil="true"/>
    <SharedWithUsers xmlns="9a141657-bd08-41e2-81b4-d1dee30bca23">
      <UserInfo>
        <DisplayName>Louise Willis (WPS Staff)</DisplayName>
        <AccountId>11</AccountId>
        <AccountType/>
      </UserInfo>
      <UserInfo>
        <DisplayName>Tara Bickerton (WPS Staff)</DisplayName>
        <AccountId>13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F848411-5710-412E-BD89-3BFBD4CFB6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09b929-50a4-4510-bc21-60034f403c78"/>
    <ds:schemaRef ds:uri="9a141657-bd08-41e2-81b4-d1dee30bca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9B798D-1EB8-461D-9C0F-7B3361CBAC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E1C722-4480-4FA7-8941-6AE5C0F4EE03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5209b929-50a4-4510-bc21-60034f403c78"/>
    <ds:schemaRef ds:uri="http://schemas.microsoft.com/office/infopath/2007/PartnerControls"/>
    <ds:schemaRef ds:uri="9a141657-bd08-41e2-81b4-d1dee30bca23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319</Words>
  <Application>Microsoft Office PowerPoint</Application>
  <PresentationFormat>Widescreen</PresentationFormat>
  <Paragraphs>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AdBhashitha</vt:lpstr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Willis (Waterside)</dc:creator>
  <cp:lastModifiedBy>Amy Smith (WPS Staff)</cp:lastModifiedBy>
  <cp:revision>9</cp:revision>
  <dcterms:created xsi:type="dcterms:W3CDTF">2024-04-03T12:17:30Z</dcterms:created>
  <dcterms:modified xsi:type="dcterms:W3CDTF">2024-04-15T14:08:54Z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0x010100082DF9DC92522A4E98FB7F2BE90E4ADB</vt:lpwstr>
  </property>
  <property fmtid="{D5CDD505-2E9C-101B-9397-08002B2CF9AE}" pid="3" name="MediaServiceImageTags">
    <vt:lpwstr/>
  </property>
</Properties>
</file>