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3" r:id="rId5"/>
    <p:sldId id="258" r:id="rId6"/>
    <p:sldId id="262" r:id="rId7"/>
    <p:sldId id="264" r:id="rId8"/>
    <p:sldId id="260" r:id="rId9"/>
    <p:sldId id="267" r:id="rId10"/>
    <p:sldId id="265" r:id="rId11"/>
    <p:sldId id="266"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8" d="100"/>
          <a:sy n="88" d="100"/>
        </p:scale>
        <p:origin x="44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3/18/2019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3/18/2019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impact of P.E and Sports funding</a:t>
            </a:r>
            <a:endParaRPr lang="en-US" dirty="0"/>
          </a:p>
        </p:txBody>
      </p:sp>
      <p:sp>
        <p:nvSpPr>
          <p:cNvPr id="3" name="Subtitle 2"/>
          <p:cNvSpPr>
            <a:spLocks noGrp="1"/>
          </p:cNvSpPr>
          <p:nvPr>
            <p:ph type="subTitle" idx="1"/>
          </p:nvPr>
        </p:nvSpPr>
        <p:spPr>
          <a:xfrm>
            <a:off x="1154955" y="5143140"/>
            <a:ext cx="8825658" cy="861420"/>
          </a:xfrm>
        </p:spPr>
        <p:txBody>
          <a:bodyPr>
            <a:normAutofit/>
          </a:bodyPr>
          <a:lstStyle/>
          <a:p>
            <a:r>
              <a:rPr lang="en-US" sz="4000" dirty="0" smtClean="0"/>
              <a:t>Waterside Primary</a:t>
            </a:r>
            <a:endParaRPr lang="en-US" sz="4000" dirty="0"/>
          </a:p>
        </p:txBody>
      </p:sp>
    </p:spTree>
    <p:extLst>
      <p:ext uri="{BB962C8B-B14F-4D97-AF65-F5344CB8AC3E}">
        <p14:creationId xmlns:p14="http://schemas.microsoft.com/office/powerpoint/2010/main" val="2776754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CPD</a:t>
            </a:r>
            <a:endParaRPr lang="en-US" dirty="0"/>
          </a:p>
        </p:txBody>
      </p:sp>
      <p:sp>
        <p:nvSpPr>
          <p:cNvPr id="3" name="Content Placeholder 2"/>
          <p:cNvSpPr>
            <a:spLocks noGrp="1"/>
          </p:cNvSpPr>
          <p:nvPr>
            <p:ph idx="1"/>
          </p:nvPr>
        </p:nvSpPr>
        <p:spPr>
          <a:xfrm>
            <a:off x="1103312" y="1240972"/>
            <a:ext cx="9386162" cy="5007428"/>
          </a:xfrm>
        </p:spPr>
        <p:txBody>
          <a:bodyPr>
            <a:normAutofit/>
          </a:bodyPr>
          <a:lstStyle/>
          <a:p>
            <a:r>
              <a:rPr lang="en-US" dirty="0" smtClean="0"/>
              <a:t>The sports funding is being used to support staff development in PE teaching.</a:t>
            </a:r>
          </a:p>
          <a:p>
            <a:r>
              <a:rPr lang="en-US" dirty="0" smtClean="0"/>
              <a:t>Bee Active sports coaches are supporting teaching staff to develop and make all teaching and learning in this area at least Good. </a:t>
            </a:r>
            <a:endParaRPr lang="en-US" dirty="0"/>
          </a:p>
          <a:p>
            <a:r>
              <a:rPr lang="en-US" dirty="0" smtClean="0"/>
              <a:t>The Staff </a:t>
            </a:r>
            <a:r>
              <a:rPr lang="en-US" dirty="0"/>
              <a:t>are </a:t>
            </a:r>
            <a:r>
              <a:rPr lang="en-US" dirty="0" smtClean="0"/>
              <a:t>more focused </a:t>
            </a:r>
            <a:r>
              <a:rPr lang="en-US" dirty="0"/>
              <a:t>on identifying the pupils who need support during a lesson and </a:t>
            </a:r>
            <a:r>
              <a:rPr lang="en-US" dirty="0" smtClean="0"/>
              <a:t>those who need </a:t>
            </a:r>
            <a:r>
              <a:rPr lang="en-US" dirty="0"/>
              <a:t>to extend their learning</a:t>
            </a:r>
            <a:r>
              <a:rPr lang="en-US" dirty="0" smtClean="0"/>
              <a:t>. This focus has enabled all children to make marked improvements.</a:t>
            </a:r>
          </a:p>
          <a:p>
            <a:r>
              <a:rPr lang="en-US" dirty="0" smtClean="0"/>
              <a:t>Teacher self assessments have shown that the challenging and extending learners was an area of focus.</a:t>
            </a:r>
          </a:p>
          <a:p>
            <a:r>
              <a:rPr lang="en-US" dirty="0" smtClean="0"/>
              <a:t>The staff continue to use these opportunities to lead sessions and evaluate and improve their practice. This is having a noticeable impact on the sports engagement of all pupils.</a:t>
            </a:r>
            <a:endParaRPr lang="en-US" dirty="0"/>
          </a:p>
          <a:p>
            <a:endParaRPr lang="en-US" dirty="0"/>
          </a:p>
        </p:txBody>
      </p:sp>
    </p:spTree>
    <p:extLst>
      <p:ext uri="{BB962C8B-B14F-4D97-AF65-F5344CB8AC3E}">
        <p14:creationId xmlns:p14="http://schemas.microsoft.com/office/powerpoint/2010/main" val="3864492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Swimming</a:t>
            </a:r>
            <a:endParaRPr lang="en-US" dirty="0"/>
          </a:p>
        </p:txBody>
      </p:sp>
      <p:sp>
        <p:nvSpPr>
          <p:cNvPr id="3" name="Content Placeholder 2"/>
          <p:cNvSpPr>
            <a:spLocks noGrp="1"/>
          </p:cNvSpPr>
          <p:nvPr>
            <p:ph idx="1"/>
          </p:nvPr>
        </p:nvSpPr>
        <p:spPr>
          <a:xfrm>
            <a:off x="1103312" y="1240972"/>
            <a:ext cx="9386162" cy="5007428"/>
          </a:xfrm>
        </p:spPr>
        <p:txBody>
          <a:bodyPr>
            <a:normAutofit fontScale="92500"/>
          </a:bodyPr>
          <a:lstStyle/>
          <a:p>
            <a:r>
              <a:rPr lang="en-US" dirty="0" smtClean="0"/>
              <a:t>Swimming over the past year has changed dramatically at Waterside Primary.</a:t>
            </a:r>
          </a:p>
          <a:p>
            <a:r>
              <a:rPr lang="en-US" dirty="0" smtClean="0"/>
              <a:t>Pupils used to attend the sessions in a group of 45, this has now changed to groups of 30. This has changed in order to allow quality first teaching of a smaller number of children. The staff are able to focus more clearly on the needs of the smaller groups and support the children to improve, with 100% of the previous cohort able to meet the national standard for swimming.</a:t>
            </a:r>
          </a:p>
          <a:p>
            <a:r>
              <a:rPr lang="en-US" dirty="0" smtClean="0"/>
              <a:t>This achievement was also achieved by only sending Year 5 and 6 pupils swimming. In the summer term any Year 6 pupils who have not yet met the national standard, return to swimming lessons until they have achieved this level.</a:t>
            </a:r>
          </a:p>
          <a:p>
            <a:r>
              <a:rPr lang="en-US" dirty="0" smtClean="0"/>
              <a:t>During the lessons school teaching staff are now able to enter the pool and support those children who are unable to swim at the start of the lessons. This focused afternoon support has helped pupils improve confidence and therefore attendance and achievement have improved.</a:t>
            </a:r>
            <a:endParaRPr lang="en-US" dirty="0"/>
          </a:p>
        </p:txBody>
      </p:sp>
    </p:spTree>
    <p:extLst>
      <p:ext uri="{BB962C8B-B14F-4D97-AF65-F5344CB8AC3E}">
        <p14:creationId xmlns:p14="http://schemas.microsoft.com/office/powerpoint/2010/main" val="3247616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pupil participation.</a:t>
            </a:r>
            <a:endParaRPr lang="en-US" dirty="0"/>
          </a:p>
        </p:txBody>
      </p:sp>
      <p:sp>
        <p:nvSpPr>
          <p:cNvPr id="3" name="Content Placeholder 2"/>
          <p:cNvSpPr>
            <a:spLocks noGrp="1"/>
          </p:cNvSpPr>
          <p:nvPr>
            <p:ph idx="1"/>
          </p:nvPr>
        </p:nvSpPr>
        <p:spPr/>
        <p:txBody>
          <a:bodyPr>
            <a:normAutofit/>
          </a:bodyPr>
          <a:lstStyle/>
          <a:p>
            <a:r>
              <a:rPr lang="en-US" dirty="0" smtClean="0"/>
              <a:t>Participation in lessons – </a:t>
            </a:r>
          </a:p>
          <a:p>
            <a:pPr marL="0" indent="0">
              <a:buNone/>
            </a:pPr>
            <a:r>
              <a:rPr lang="en-US" dirty="0" smtClean="0"/>
              <a:t>Pupils are all engaged in the PE lessons and encouraged to make progress. </a:t>
            </a:r>
          </a:p>
          <a:p>
            <a:pPr marL="0" indent="0">
              <a:buNone/>
            </a:pPr>
            <a:r>
              <a:rPr lang="en-US" dirty="0" smtClean="0"/>
              <a:t>Pupil voice has shown that pupils are enjoying the sports which are available in lessons as well as during lunchtimes and break times.</a:t>
            </a:r>
          </a:p>
          <a:p>
            <a:pPr marL="0" indent="0">
              <a:buNone/>
            </a:pPr>
            <a:r>
              <a:rPr lang="en-US" dirty="0" smtClean="0"/>
              <a:t>More pupils have engaged in extra curriculum events and competitions and this has had an impact on the pupil moral. </a:t>
            </a:r>
          </a:p>
          <a:p>
            <a:pPr marL="0" indent="0">
              <a:buNone/>
            </a:pPr>
            <a:r>
              <a:rPr lang="en-US" dirty="0" smtClean="0"/>
              <a:t>Children are working harder, in and out of school, in order to attend these events.</a:t>
            </a:r>
          </a:p>
        </p:txBody>
      </p:sp>
    </p:spTree>
    <p:extLst>
      <p:ext uri="{BB962C8B-B14F-4D97-AF65-F5344CB8AC3E}">
        <p14:creationId xmlns:p14="http://schemas.microsoft.com/office/powerpoint/2010/main" val="83765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pupil participation.</a:t>
            </a:r>
            <a:endParaRPr lang="en-US" dirty="0"/>
          </a:p>
        </p:txBody>
      </p:sp>
      <p:sp>
        <p:nvSpPr>
          <p:cNvPr id="3" name="Content Placeholder 2"/>
          <p:cNvSpPr>
            <a:spLocks noGrp="1"/>
          </p:cNvSpPr>
          <p:nvPr>
            <p:ph idx="1"/>
          </p:nvPr>
        </p:nvSpPr>
        <p:spPr>
          <a:xfrm>
            <a:off x="1103312" y="1120140"/>
            <a:ext cx="9732328" cy="5280660"/>
          </a:xfrm>
        </p:spPr>
        <p:txBody>
          <a:bodyPr>
            <a:normAutofit fontScale="92500" lnSpcReduction="10000"/>
          </a:bodyPr>
          <a:lstStyle/>
          <a:p>
            <a:r>
              <a:rPr lang="en-US" dirty="0" smtClean="0"/>
              <a:t>Participation in clubs</a:t>
            </a:r>
          </a:p>
          <a:p>
            <a:r>
              <a:rPr lang="en-US" dirty="0" smtClean="0"/>
              <a:t>A variety of clubs are provided for the children by the sports company Bee-Active throughout the year. This will continue for this academic year.</a:t>
            </a:r>
          </a:p>
          <a:p>
            <a:r>
              <a:rPr lang="en-US" dirty="0" smtClean="0"/>
              <a:t>Clubs 17/18</a:t>
            </a:r>
          </a:p>
          <a:p>
            <a:pPr marL="0" indent="0">
              <a:buNone/>
            </a:pPr>
            <a:r>
              <a:rPr lang="en-US" dirty="0" smtClean="0"/>
              <a:t>Autumn – Dance, Fitness Fundamentals and Football Games.</a:t>
            </a:r>
          </a:p>
          <a:p>
            <a:pPr marL="0" indent="0">
              <a:buNone/>
            </a:pPr>
            <a:r>
              <a:rPr lang="en-US" dirty="0" smtClean="0"/>
              <a:t>Spring – Dance, Football, Hockey and Multi-sport.</a:t>
            </a:r>
          </a:p>
          <a:p>
            <a:pPr marL="0" indent="0">
              <a:buNone/>
            </a:pPr>
            <a:r>
              <a:rPr lang="en-US" dirty="0" smtClean="0"/>
              <a:t>Summer – Dance, Football, Gymnastics and Outdoor sports.</a:t>
            </a:r>
            <a:endParaRPr lang="en-US" dirty="0"/>
          </a:p>
          <a:p>
            <a:r>
              <a:rPr lang="en-US" dirty="0" smtClean="0"/>
              <a:t>Clubs 18/19 – So far</a:t>
            </a:r>
          </a:p>
          <a:p>
            <a:pPr marL="0" indent="0">
              <a:buNone/>
            </a:pPr>
            <a:r>
              <a:rPr lang="en-US" dirty="0" smtClean="0"/>
              <a:t>Autumn –Dance, Football, Basketball, Multi-Skills</a:t>
            </a:r>
          </a:p>
          <a:p>
            <a:endParaRPr lang="en-US" dirty="0"/>
          </a:p>
          <a:p>
            <a:r>
              <a:rPr lang="en-US" dirty="0" smtClean="0"/>
              <a:t>Percentage Attendance – </a:t>
            </a:r>
          </a:p>
          <a:p>
            <a:r>
              <a:rPr lang="en-US" dirty="0" smtClean="0"/>
              <a:t>23% of PP children attended after school clubs in Autumn 2018.  We would like to raise this percentage to 25% by the end of the year.</a:t>
            </a:r>
          </a:p>
          <a:p>
            <a:r>
              <a:rPr lang="en-US" dirty="0" smtClean="0"/>
              <a:t>32% of pupils on role have attended an afterschool sports club.</a:t>
            </a:r>
            <a:endParaRPr lang="en-US" dirty="0"/>
          </a:p>
        </p:txBody>
      </p:sp>
    </p:spTree>
    <p:extLst>
      <p:ext uri="{BB962C8B-B14F-4D97-AF65-F5344CB8AC3E}">
        <p14:creationId xmlns:p14="http://schemas.microsoft.com/office/powerpoint/2010/main" val="783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pupil participation.</a:t>
            </a:r>
            <a:endParaRPr lang="en-US" dirty="0"/>
          </a:p>
        </p:txBody>
      </p:sp>
      <p:sp>
        <p:nvSpPr>
          <p:cNvPr id="3" name="Content Placeholder 2"/>
          <p:cNvSpPr>
            <a:spLocks noGrp="1"/>
          </p:cNvSpPr>
          <p:nvPr>
            <p:ph idx="1"/>
          </p:nvPr>
        </p:nvSpPr>
        <p:spPr>
          <a:xfrm>
            <a:off x="1103312" y="1120140"/>
            <a:ext cx="9732328" cy="5280660"/>
          </a:xfrm>
        </p:spPr>
        <p:txBody>
          <a:bodyPr>
            <a:normAutofit/>
          </a:bodyPr>
          <a:lstStyle/>
          <a:p>
            <a:endParaRPr lang="en-US" dirty="0" smtClean="0"/>
          </a:p>
          <a:p>
            <a:r>
              <a:rPr lang="en-US" dirty="0" smtClean="0"/>
              <a:t>The children who attend the sporting clubs with Teachers, </a:t>
            </a:r>
            <a:r>
              <a:rPr lang="en-US" dirty="0" err="1" smtClean="0"/>
              <a:t>BeeActive</a:t>
            </a:r>
            <a:r>
              <a:rPr lang="en-US" dirty="0" smtClean="0"/>
              <a:t> and Stoke City Football team have all made great improvements in their attitude to sports and their ability in their chosen area.</a:t>
            </a:r>
          </a:p>
          <a:p>
            <a:endParaRPr lang="en-US" dirty="0"/>
          </a:p>
          <a:p>
            <a:r>
              <a:rPr lang="en-US" dirty="0" smtClean="0"/>
              <a:t>Participation in swimming and PE lessons has also improved as staff are more confident with the curriculum and this is leading to lessons which both support and challenge children across the whole school. The children observed have shown determination to improve and the clear progression in lessons has been key to this.</a:t>
            </a:r>
            <a:endParaRPr lang="en-US" dirty="0"/>
          </a:p>
        </p:txBody>
      </p:sp>
    </p:spTree>
    <p:extLst>
      <p:ext uri="{BB962C8B-B14F-4D97-AF65-F5344CB8AC3E}">
        <p14:creationId xmlns:p14="http://schemas.microsoft.com/office/powerpoint/2010/main" val="1409795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Networked Events participation</a:t>
            </a:r>
            <a:endParaRPr lang="en-US" dirty="0"/>
          </a:p>
        </p:txBody>
      </p:sp>
      <p:sp>
        <p:nvSpPr>
          <p:cNvPr id="3" name="Content Placeholder 2"/>
          <p:cNvSpPr>
            <a:spLocks noGrp="1"/>
          </p:cNvSpPr>
          <p:nvPr>
            <p:ph idx="1"/>
          </p:nvPr>
        </p:nvSpPr>
        <p:spPr/>
        <p:txBody>
          <a:bodyPr/>
          <a:lstStyle/>
          <a:p>
            <a:pPr marL="0" indent="0">
              <a:buNone/>
            </a:pPr>
            <a:r>
              <a:rPr lang="en-US" dirty="0" smtClean="0"/>
              <a:t>This year there has been an increase in participation at local networked events.</a:t>
            </a:r>
          </a:p>
          <a:p>
            <a:r>
              <a:rPr lang="en-US" dirty="0" smtClean="0"/>
              <a:t>Football Tournament</a:t>
            </a:r>
          </a:p>
          <a:p>
            <a:r>
              <a:rPr lang="en-US" dirty="0" smtClean="0"/>
              <a:t>Netball Tournament</a:t>
            </a:r>
          </a:p>
          <a:p>
            <a:r>
              <a:rPr lang="en-US" dirty="0" smtClean="0"/>
              <a:t>Cross Country</a:t>
            </a:r>
          </a:p>
          <a:p>
            <a:pPr marL="0" indent="0">
              <a:buNone/>
            </a:pPr>
            <a:r>
              <a:rPr lang="en-US" dirty="0" smtClean="0"/>
              <a:t>There has also been an increase in school wide events with classes competing against each other in sporting competitions.</a:t>
            </a:r>
          </a:p>
          <a:p>
            <a:pPr marL="0" indent="0">
              <a:buNone/>
            </a:pPr>
            <a:r>
              <a:rPr lang="en-US" dirty="0" smtClean="0"/>
              <a:t>These have shown the children the importance of team work and practice.</a:t>
            </a:r>
            <a:endParaRPr lang="en-US" dirty="0"/>
          </a:p>
        </p:txBody>
      </p:sp>
    </p:spTree>
    <p:extLst>
      <p:ext uri="{BB962C8B-B14F-4D97-AF65-F5344CB8AC3E}">
        <p14:creationId xmlns:p14="http://schemas.microsoft.com/office/powerpoint/2010/main" val="3495126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 Profile – Pupil Voice</a:t>
            </a:r>
            <a:endParaRPr lang="en-US" dirty="0"/>
          </a:p>
        </p:txBody>
      </p:sp>
      <p:sp>
        <p:nvSpPr>
          <p:cNvPr id="3" name="Content Placeholder 2"/>
          <p:cNvSpPr>
            <a:spLocks noGrp="1"/>
          </p:cNvSpPr>
          <p:nvPr>
            <p:ph idx="1"/>
          </p:nvPr>
        </p:nvSpPr>
        <p:spPr>
          <a:xfrm>
            <a:off x="1103312" y="1600200"/>
            <a:ext cx="8946541" cy="4648199"/>
          </a:xfrm>
        </p:spPr>
        <p:txBody>
          <a:bodyPr>
            <a:normAutofit fontScale="92500" lnSpcReduction="10000"/>
          </a:bodyPr>
          <a:lstStyle/>
          <a:p>
            <a:r>
              <a:rPr lang="en-GB" dirty="0" smtClean="0"/>
              <a:t>P.E lessons</a:t>
            </a:r>
          </a:p>
          <a:p>
            <a:r>
              <a:rPr lang="en-GB" dirty="0" smtClean="0"/>
              <a:t>What </a:t>
            </a:r>
            <a:r>
              <a:rPr lang="en-GB" dirty="0"/>
              <a:t>do you think of when you hear PE/Games lesson</a:t>
            </a:r>
            <a:r>
              <a:rPr lang="en-GB" dirty="0" smtClean="0"/>
              <a:t>?</a:t>
            </a:r>
          </a:p>
          <a:p>
            <a:endParaRPr lang="en-GB" dirty="0" smtClean="0"/>
          </a:p>
          <a:p>
            <a:r>
              <a:rPr lang="en-GB" dirty="0"/>
              <a:t>What normally happens in a lesson</a:t>
            </a:r>
            <a:r>
              <a:rPr lang="en-GB" dirty="0" smtClean="0"/>
              <a:t>?</a:t>
            </a:r>
          </a:p>
          <a:p>
            <a:endParaRPr lang="en-GB" dirty="0" smtClean="0"/>
          </a:p>
          <a:p>
            <a:r>
              <a:rPr lang="en-GB" dirty="0" smtClean="0"/>
              <a:t>How </a:t>
            </a:r>
            <a:r>
              <a:rPr lang="en-GB" dirty="0"/>
              <a:t>is it different to other lessons</a:t>
            </a:r>
            <a:r>
              <a:rPr lang="en-GB" dirty="0" smtClean="0"/>
              <a:t>?</a:t>
            </a:r>
          </a:p>
          <a:p>
            <a:endParaRPr lang="en-GB" dirty="0" smtClean="0"/>
          </a:p>
          <a:p>
            <a:r>
              <a:rPr lang="en-GB" dirty="0" smtClean="0"/>
              <a:t>How </a:t>
            </a:r>
            <a:r>
              <a:rPr lang="en-GB" dirty="0"/>
              <a:t>do you know if you’re getting better?</a:t>
            </a:r>
            <a:endParaRPr lang="en-US" dirty="0" smtClean="0"/>
          </a:p>
          <a:p>
            <a:endParaRPr lang="en-GB" dirty="0" smtClean="0"/>
          </a:p>
          <a:p>
            <a:r>
              <a:rPr lang="en-GB" dirty="0" smtClean="0"/>
              <a:t>What </a:t>
            </a:r>
            <a:r>
              <a:rPr lang="en-GB" dirty="0"/>
              <a:t>do you like best about PE/Games</a:t>
            </a:r>
            <a:r>
              <a:rPr lang="en-GB" dirty="0" smtClean="0"/>
              <a:t>?</a:t>
            </a:r>
          </a:p>
          <a:p>
            <a:endParaRPr lang="en-GB" dirty="0" smtClean="0"/>
          </a:p>
          <a:p>
            <a:r>
              <a:rPr lang="en-GB" dirty="0" smtClean="0"/>
              <a:t>What </a:t>
            </a:r>
            <a:r>
              <a:rPr lang="en-GB" dirty="0"/>
              <a:t>would you like to change?</a:t>
            </a:r>
            <a:endParaRPr lang="en-US" dirty="0"/>
          </a:p>
          <a:p>
            <a:endParaRPr lang="en-US" dirty="0" smtClean="0"/>
          </a:p>
          <a:p>
            <a:endParaRPr lang="en-US" dirty="0"/>
          </a:p>
        </p:txBody>
      </p:sp>
    </p:spTree>
    <p:extLst>
      <p:ext uri="{BB962C8B-B14F-4D97-AF65-F5344CB8AC3E}">
        <p14:creationId xmlns:p14="http://schemas.microsoft.com/office/powerpoint/2010/main" val="406730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 Profile – Pupil Voice</a:t>
            </a:r>
            <a:endParaRPr lang="en-US" dirty="0"/>
          </a:p>
        </p:txBody>
      </p:sp>
      <p:sp>
        <p:nvSpPr>
          <p:cNvPr id="3" name="Content Placeholder 2"/>
          <p:cNvSpPr>
            <a:spLocks noGrp="1"/>
          </p:cNvSpPr>
          <p:nvPr>
            <p:ph idx="1"/>
          </p:nvPr>
        </p:nvSpPr>
        <p:spPr>
          <a:xfrm>
            <a:off x="1103312" y="1600200"/>
            <a:ext cx="8946541" cy="4648199"/>
          </a:xfrm>
        </p:spPr>
        <p:txBody>
          <a:bodyPr>
            <a:normAutofit fontScale="92500" lnSpcReduction="10000"/>
          </a:bodyPr>
          <a:lstStyle/>
          <a:p>
            <a:r>
              <a:rPr lang="en-GB" dirty="0" smtClean="0"/>
              <a:t>Extended School Clubs</a:t>
            </a:r>
          </a:p>
          <a:p>
            <a:r>
              <a:rPr lang="en-GB" dirty="0" smtClean="0"/>
              <a:t>What </a:t>
            </a:r>
            <a:r>
              <a:rPr lang="en-GB" dirty="0"/>
              <a:t>do you think of when you hear PE/Games </a:t>
            </a:r>
            <a:r>
              <a:rPr lang="en-GB" dirty="0" smtClean="0"/>
              <a:t>club?</a:t>
            </a:r>
          </a:p>
          <a:p>
            <a:endParaRPr lang="en-GB" dirty="0" smtClean="0"/>
          </a:p>
          <a:p>
            <a:r>
              <a:rPr lang="en-GB" dirty="0"/>
              <a:t>What normally happens in a </a:t>
            </a:r>
            <a:r>
              <a:rPr lang="en-GB" dirty="0" smtClean="0"/>
              <a:t>session?</a:t>
            </a:r>
          </a:p>
          <a:p>
            <a:endParaRPr lang="en-GB" dirty="0" smtClean="0"/>
          </a:p>
          <a:p>
            <a:r>
              <a:rPr lang="en-GB" dirty="0" smtClean="0"/>
              <a:t>How </a:t>
            </a:r>
            <a:r>
              <a:rPr lang="en-GB" dirty="0"/>
              <a:t>is it different to other </a:t>
            </a:r>
            <a:r>
              <a:rPr lang="en-GB" dirty="0" smtClean="0"/>
              <a:t>clubs?</a:t>
            </a:r>
          </a:p>
          <a:p>
            <a:endParaRPr lang="en-GB" dirty="0" smtClean="0"/>
          </a:p>
          <a:p>
            <a:r>
              <a:rPr lang="en-GB" dirty="0" smtClean="0"/>
              <a:t>How </a:t>
            </a:r>
            <a:r>
              <a:rPr lang="en-GB" dirty="0"/>
              <a:t>do you know if you’re getting better?</a:t>
            </a:r>
            <a:endParaRPr lang="en-US" dirty="0" smtClean="0"/>
          </a:p>
          <a:p>
            <a:endParaRPr lang="en-GB" dirty="0" smtClean="0"/>
          </a:p>
          <a:p>
            <a:r>
              <a:rPr lang="en-GB" dirty="0" smtClean="0"/>
              <a:t>What </a:t>
            </a:r>
            <a:r>
              <a:rPr lang="en-GB" dirty="0"/>
              <a:t>do you like best about </a:t>
            </a:r>
            <a:r>
              <a:rPr lang="en-GB" dirty="0" smtClean="0"/>
              <a:t>PE/Games clubs?</a:t>
            </a:r>
          </a:p>
          <a:p>
            <a:endParaRPr lang="en-GB" dirty="0" smtClean="0"/>
          </a:p>
          <a:p>
            <a:r>
              <a:rPr lang="en-GB" dirty="0" smtClean="0"/>
              <a:t>What </a:t>
            </a:r>
            <a:r>
              <a:rPr lang="en-GB" dirty="0"/>
              <a:t>would you like to change?</a:t>
            </a:r>
            <a:endParaRPr lang="en-US" dirty="0"/>
          </a:p>
          <a:p>
            <a:endParaRPr lang="en-US" dirty="0" smtClean="0"/>
          </a:p>
          <a:p>
            <a:endParaRPr lang="en-US" dirty="0"/>
          </a:p>
        </p:txBody>
      </p:sp>
    </p:spTree>
    <p:extLst>
      <p:ext uri="{BB962C8B-B14F-4D97-AF65-F5344CB8AC3E}">
        <p14:creationId xmlns:p14="http://schemas.microsoft.com/office/powerpoint/2010/main" val="2925808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Wider engagement in Sports</a:t>
            </a:r>
            <a:br>
              <a:rPr lang="en-US" dirty="0" smtClean="0"/>
            </a:br>
            <a:r>
              <a:rPr lang="en-US" dirty="0" smtClean="0"/>
              <a:t/>
            </a:r>
            <a:br>
              <a:rPr lang="en-US" dirty="0" smtClean="0"/>
            </a:br>
            <a:r>
              <a:rPr lang="en-US" sz="2400" dirty="0" smtClean="0"/>
              <a:t>Active Families</a:t>
            </a:r>
            <a:endParaRPr lang="en-US" sz="2400" dirty="0"/>
          </a:p>
        </p:txBody>
      </p:sp>
      <p:sp>
        <p:nvSpPr>
          <p:cNvPr id="3" name="Content Placeholder 2"/>
          <p:cNvSpPr>
            <a:spLocks noGrp="1"/>
          </p:cNvSpPr>
          <p:nvPr>
            <p:ph idx="1"/>
          </p:nvPr>
        </p:nvSpPr>
        <p:spPr/>
        <p:txBody>
          <a:bodyPr>
            <a:normAutofit/>
          </a:bodyPr>
          <a:lstStyle/>
          <a:p>
            <a:pPr marL="0" indent="0">
              <a:buNone/>
            </a:pPr>
            <a:r>
              <a:rPr lang="en-US" sz="2800" dirty="0" smtClean="0"/>
              <a:t>The school is running an Active families group. This is supporting children and their families in following an active life alongside a balanced diet.</a:t>
            </a:r>
          </a:p>
          <a:p>
            <a:pPr marL="0" indent="0">
              <a:buNone/>
            </a:pPr>
            <a:r>
              <a:rPr lang="en-US" sz="2800" dirty="0" smtClean="0"/>
              <a:t>This group was arranged to support families in engaging with a healthy lifestyle for the benefit of their children.</a:t>
            </a:r>
          </a:p>
          <a:p>
            <a:pPr marL="0" indent="0">
              <a:buNone/>
            </a:pPr>
            <a:r>
              <a:rPr lang="en-US" sz="2800" dirty="0" smtClean="0"/>
              <a:t>The number of children attending this group has shown the increased importance of this area to children and their families.</a:t>
            </a:r>
            <a:endParaRPr lang="en-US" sz="2800" dirty="0"/>
          </a:p>
        </p:txBody>
      </p:sp>
    </p:spTree>
    <p:extLst>
      <p:ext uri="{BB962C8B-B14F-4D97-AF65-F5344CB8AC3E}">
        <p14:creationId xmlns:p14="http://schemas.microsoft.com/office/powerpoint/2010/main" val="2664695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Wider engagement in Sports</a:t>
            </a:r>
            <a:br>
              <a:rPr lang="en-US" dirty="0" smtClean="0"/>
            </a:br>
            <a:r>
              <a:rPr lang="en-US" dirty="0" smtClean="0"/>
              <a:t/>
            </a:r>
            <a:br>
              <a:rPr lang="en-US" dirty="0" smtClean="0"/>
            </a:br>
            <a:r>
              <a:rPr lang="en-US" sz="2400" dirty="0" smtClean="0"/>
              <a:t>Clubs</a:t>
            </a:r>
            <a:endParaRPr lang="en-US" sz="2400" dirty="0"/>
          </a:p>
        </p:txBody>
      </p:sp>
      <p:sp>
        <p:nvSpPr>
          <p:cNvPr id="3" name="Content Placeholder 2"/>
          <p:cNvSpPr>
            <a:spLocks noGrp="1"/>
          </p:cNvSpPr>
          <p:nvPr>
            <p:ph idx="1"/>
          </p:nvPr>
        </p:nvSpPr>
        <p:spPr>
          <a:xfrm>
            <a:off x="1103312" y="2052918"/>
            <a:ext cx="10222185" cy="4195481"/>
          </a:xfrm>
        </p:spPr>
        <p:txBody>
          <a:bodyPr>
            <a:normAutofit lnSpcReduction="10000"/>
          </a:bodyPr>
          <a:lstStyle/>
          <a:p>
            <a:pPr marL="0" indent="0">
              <a:buNone/>
            </a:pPr>
            <a:r>
              <a:rPr lang="en-US" sz="2800" dirty="0" smtClean="0"/>
              <a:t>The school is running a range of sports clubs, with a focus on a wider variety of sports but using the skills they have previously developed.</a:t>
            </a:r>
          </a:p>
          <a:p>
            <a:pPr marL="0" indent="0">
              <a:buNone/>
            </a:pPr>
            <a:r>
              <a:rPr lang="en-US" sz="2800" dirty="0" smtClean="0"/>
              <a:t>These sports allow the children to develop confidence as all pupils are engaged in the lessons. Parkour was a favorite for some children as it was exciting and different.</a:t>
            </a:r>
          </a:p>
          <a:p>
            <a:pPr marL="0" indent="0">
              <a:buNone/>
            </a:pPr>
            <a:r>
              <a:rPr lang="en-US" sz="2800" dirty="0" smtClean="0"/>
              <a:t>These opportunities are allowing a wider variety of children to showcase their talents and achievements.</a:t>
            </a:r>
          </a:p>
          <a:p>
            <a:pPr marL="0" indent="0">
              <a:buNone/>
            </a:pPr>
            <a:r>
              <a:rPr lang="en-US" sz="2800" dirty="0" smtClean="0"/>
              <a:t>It is important that these </a:t>
            </a:r>
            <a:r>
              <a:rPr lang="en-US" sz="2800" smtClean="0"/>
              <a:t>opportunities continue.</a:t>
            </a:r>
            <a:endParaRPr lang="en-US" sz="2800" dirty="0" smtClean="0"/>
          </a:p>
        </p:txBody>
      </p:sp>
    </p:spTree>
    <p:extLst>
      <p:ext uri="{BB962C8B-B14F-4D97-AF65-F5344CB8AC3E}">
        <p14:creationId xmlns:p14="http://schemas.microsoft.com/office/powerpoint/2010/main" val="1337227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353</TotalTime>
  <Words>942</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The impact of P.E and Sports funding</vt:lpstr>
      <vt:lpstr>Improving pupil participation.</vt:lpstr>
      <vt:lpstr>Improving pupil participation.</vt:lpstr>
      <vt:lpstr>Improving pupil participation.</vt:lpstr>
      <vt:lpstr>Networked Events participation</vt:lpstr>
      <vt:lpstr>P.E Profile – Pupil Voice</vt:lpstr>
      <vt:lpstr>P.E Profile – Pupil Voice</vt:lpstr>
      <vt:lpstr>Wider engagement in Sports  Active Families</vt:lpstr>
      <vt:lpstr>Wider engagement in Sports  Clubs</vt:lpstr>
      <vt:lpstr>Staff CPD</vt:lpstr>
      <vt:lpstr>Swimming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P.E and Sports funding</dc:title>
  <dc:creator>Gareth Tooth</dc:creator>
  <cp:lastModifiedBy>Joanne Knowles</cp:lastModifiedBy>
  <cp:revision>14</cp:revision>
  <cp:lastPrinted>2019-01-09T12:11:14Z</cp:lastPrinted>
  <dcterms:created xsi:type="dcterms:W3CDTF">2019-01-09T10:07:35Z</dcterms:created>
  <dcterms:modified xsi:type="dcterms:W3CDTF">2019-03-18T21:51:25Z</dcterms:modified>
</cp:coreProperties>
</file>