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60" r:id="rId5"/>
  </p:sldMasterIdLst>
  <p:sldIdLst>
    <p:sldId id="256" r:id="rId6"/>
    <p:sldId id="257" r:id="rId7"/>
    <p:sldId id="259" r:id="rId8"/>
    <p:sldId id="260" r:id="rId9"/>
    <p:sldId id="276" r:id="rId10"/>
    <p:sldId id="258" r:id="rId11"/>
    <p:sldId id="264" r:id="rId12"/>
    <p:sldId id="263" r:id="rId13"/>
    <p:sldId id="273" r:id="rId14"/>
    <p:sldId id="27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3BC59-D9BB-8A1B-97C9-BB953F815B5A}" v="656" dt="2021-10-15T14:14:59.544"/>
    <p1510:client id="{859546A5-9101-E2FD-FC9D-074D4AACB838}" v="155" dt="2021-10-18T15:18:44.168"/>
    <p1510:client id="{1B86906D-3A59-FEB7-19E7-FC2785D0445B}" v="284" dt="2021-11-17T15:09:08.394"/>
    <p1510:client id="{08E2D696-D2EA-6E35-FEB4-B30161DF5C98}" v="19" dt="2021-10-07T13:49:12.846"/>
    <p1510:client id="{21CD610A-7D03-472F-402D-A344DE696276}" v="29" dt="2021-10-21T06:48:14.069"/>
    <p1510:client id="{B101852B-2FB6-075F-6250-9218055D2075}" v="116" dt="2021-10-15T13:01:38.361"/>
    <p1510:client id="{4D09C5A3-2422-21FB-FEF5-2C30B3F8A1AD}" v="13" dt="2021-10-21T15:13:38.601"/>
    <p1510:client id="{8763FE5E-F697-E6E6-97CC-803271F14F38}" v="239" dt="2021-10-15T15:13:52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80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0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463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5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128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34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42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21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964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219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47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69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014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001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3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14">
            <a:extLst>
              <a:ext uri="{FF2B5EF4-FFF2-40B4-BE49-F238E27FC236}">
                <a16:creationId xmlns:a16="http://schemas.microsoft.com/office/drawing/2014/main" id="{BEB844E0-666E-4CEF-B1B2-E2C192F67EC8}"/>
              </a:ext>
            </a:extLst>
          </p:cNvPr>
          <p:cNvGrpSpPr/>
          <p:nvPr userDrawn="1"/>
        </p:nvGrpSpPr>
        <p:grpSpPr>
          <a:xfrm flipH="1">
            <a:off x="204086" y="252368"/>
            <a:ext cx="8735827" cy="6286545"/>
            <a:chOff x="193949" y="214289"/>
            <a:chExt cx="8735827" cy="6286545"/>
          </a:xfrm>
        </p:grpSpPr>
        <p:pic>
          <p:nvPicPr>
            <p:cNvPr id="8" name="Picture 3" descr="N:\THS ACADEMY LOGO stamp 3a.jpg">
              <a:extLst>
                <a:ext uri="{FF2B5EF4-FFF2-40B4-BE49-F238E27FC236}">
                  <a16:creationId xmlns:a16="http://schemas.microsoft.com/office/drawing/2014/main" id="{A36DFDE3-4E04-4D64-8C9B-97D0EC1693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1458" t="13542" r="33333" b="33333"/>
            <a:stretch>
              <a:fillRect/>
            </a:stretch>
          </p:blipFill>
          <p:spPr bwMode="auto">
            <a:xfrm rot="1182052" flipH="1">
              <a:off x="193949" y="5074002"/>
              <a:ext cx="1459069" cy="1404000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grpSp>
          <p:nvGrpSpPr>
            <p:cNvPr id="9" name="Group 10">
              <a:extLst>
                <a:ext uri="{FF2B5EF4-FFF2-40B4-BE49-F238E27FC236}">
                  <a16:creationId xmlns:a16="http://schemas.microsoft.com/office/drawing/2014/main" id="{F42ADC5B-7620-46B4-A798-DF258CA9F9C4}"/>
                </a:ext>
              </a:extLst>
            </p:cNvPr>
            <p:cNvGrpSpPr/>
            <p:nvPr/>
          </p:nvGrpSpPr>
          <p:grpSpPr>
            <a:xfrm>
              <a:off x="214282" y="214289"/>
              <a:ext cx="8715494" cy="6286545"/>
              <a:chOff x="214282" y="214289"/>
              <a:chExt cx="8715494" cy="628654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6EE3A8A-A088-4B68-9A00-5B2291099E7F}"/>
                  </a:ext>
                </a:extLst>
              </p:cNvPr>
              <p:cNvSpPr/>
              <p:nvPr/>
            </p:nvSpPr>
            <p:spPr>
              <a:xfrm rot="10800000">
                <a:off x="8786842" y="214290"/>
                <a:ext cx="142876" cy="6286520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0ACE8AA-61D7-49E1-A4F4-95D5123107F8}"/>
                  </a:ext>
                </a:extLst>
              </p:cNvPr>
              <p:cNvSpPr/>
              <p:nvPr/>
            </p:nvSpPr>
            <p:spPr>
              <a:xfrm rot="5400000">
                <a:off x="5607880" y="3178937"/>
                <a:ext cx="142876" cy="6500917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8A9BC0A-A18B-4E88-A4E0-BD6D596D6E7A}"/>
                  </a:ext>
                </a:extLst>
              </p:cNvPr>
              <p:cNvSpPr/>
              <p:nvPr/>
            </p:nvSpPr>
            <p:spPr>
              <a:xfrm rot="16200000">
                <a:off x="4500563" y="-4071991"/>
                <a:ext cx="142876" cy="8715436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/>
                  <a:t>-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0C6FD01-F7A7-4A90-AAD8-DC5647FCE7AD}"/>
                  </a:ext>
                </a:extLst>
              </p:cNvPr>
              <p:cNvSpPr/>
              <p:nvPr/>
            </p:nvSpPr>
            <p:spPr>
              <a:xfrm>
                <a:off x="214282" y="214290"/>
                <a:ext cx="142876" cy="2214578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272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4C0CB798-4462-4C5A-BBB6-1975358AC628}"/>
              </a:ext>
            </a:extLst>
          </p:cNvPr>
          <p:cNvGrpSpPr/>
          <p:nvPr userDrawn="1"/>
        </p:nvGrpSpPr>
        <p:grpSpPr>
          <a:xfrm flipH="1">
            <a:off x="204086" y="252368"/>
            <a:ext cx="8735827" cy="6286545"/>
            <a:chOff x="193949" y="214289"/>
            <a:chExt cx="8735827" cy="6286545"/>
          </a:xfrm>
        </p:grpSpPr>
        <p:pic>
          <p:nvPicPr>
            <p:cNvPr id="9" name="Picture 3" descr="N:\THS ACADEMY LOGO stamp 3a.jpg">
              <a:extLst>
                <a:ext uri="{FF2B5EF4-FFF2-40B4-BE49-F238E27FC236}">
                  <a16:creationId xmlns:a16="http://schemas.microsoft.com/office/drawing/2014/main" id="{CD8CEF0B-CBCA-4DBE-A2A9-A12B664BF4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1458" t="13542" r="33333" b="33333"/>
            <a:stretch>
              <a:fillRect/>
            </a:stretch>
          </p:blipFill>
          <p:spPr bwMode="auto">
            <a:xfrm rot="1182052" flipH="1">
              <a:off x="193949" y="5074002"/>
              <a:ext cx="1459069" cy="1404000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grpSp>
          <p:nvGrpSpPr>
            <p:cNvPr id="10" name="Group 10">
              <a:extLst>
                <a:ext uri="{FF2B5EF4-FFF2-40B4-BE49-F238E27FC236}">
                  <a16:creationId xmlns:a16="http://schemas.microsoft.com/office/drawing/2014/main" id="{54751E4E-E0C8-44C6-9ABC-5065FAB38CA3}"/>
                </a:ext>
              </a:extLst>
            </p:cNvPr>
            <p:cNvGrpSpPr/>
            <p:nvPr/>
          </p:nvGrpSpPr>
          <p:grpSpPr>
            <a:xfrm>
              <a:off x="214282" y="214289"/>
              <a:ext cx="8715494" cy="6286545"/>
              <a:chOff x="214282" y="214289"/>
              <a:chExt cx="8715494" cy="6286545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E217D70-DDC6-4AC4-9EA7-FB9704B351F9}"/>
                  </a:ext>
                </a:extLst>
              </p:cNvPr>
              <p:cNvSpPr/>
              <p:nvPr/>
            </p:nvSpPr>
            <p:spPr>
              <a:xfrm rot="10800000">
                <a:off x="8786842" y="214290"/>
                <a:ext cx="142876" cy="6286520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B549011-D169-40F8-B29F-0110B6336281}"/>
                  </a:ext>
                </a:extLst>
              </p:cNvPr>
              <p:cNvSpPr/>
              <p:nvPr/>
            </p:nvSpPr>
            <p:spPr>
              <a:xfrm rot="5400000">
                <a:off x="5607880" y="3178937"/>
                <a:ext cx="142876" cy="6500917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F99EAB4-7A5B-4DC8-BC75-2E0B079B6933}"/>
                  </a:ext>
                </a:extLst>
              </p:cNvPr>
              <p:cNvSpPr/>
              <p:nvPr/>
            </p:nvSpPr>
            <p:spPr>
              <a:xfrm rot="16200000">
                <a:off x="4500563" y="-4071991"/>
                <a:ext cx="142876" cy="8715436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/>
                  <a:t>-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E8E91F8-4700-45F4-B58E-54FE993BC922}"/>
                  </a:ext>
                </a:extLst>
              </p:cNvPr>
              <p:cNvSpPr/>
              <p:nvPr/>
            </p:nvSpPr>
            <p:spPr>
              <a:xfrm>
                <a:off x="214282" y="214290"/>
                <a:ext cx="142876" cy="2214578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13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14">
            <a:extLst>
              <a:ext uri="{FF2B5EF4-FFF2-40B4-BE49-F238E27FC236}">
                <a16:creationId xmlns:a16="http://schemas.microsoft.com/office/drawing/2014/main" id="{05D3E145-3161-4A98-8EC3-0AE7BEC8C538}"/>
              </a:ext>
            </a:extLst>
          </p:cNvPr>
          <p:cNvGrpSpPr/>
          <p:nvPr userDrawn="1"/>
        </p:nvGrpSpPr>
        <p:grpSpPr>
          <a:xfrm flipH="1">
            <a:off x="204086" y="252368"/>
            <a:ext cx="8735827" cy="6286545"/>
            <a:chOff x="193949" y="214289"/>
            <a:chExt cx="8735827" cy="6286545"/>
          </a:xfrm>
        </p:grpSpPr>
        <p:pic>
          <p:nvPicPr>
            <p:cNvPr id="11" name="Picture 3" descr="N:\THS ACADEMY LOGO stamp 3a.jpg">
              <a:extLst>
                <a:ext uri="{FF2B5EF4-FFF2-40B4-BE49-F238E27FC236}">
                  <a16:creationId xmlns:a16="http://schemas.microsoft.com/office/drawing/2014/main" id="{3ED9C01F-76DA-4906-BF08-3AF0819D07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1458" t="13542" r="33333" b="33333"/>
            <a:stretch>
              <a:fillRect/>
            </a:stretch>
          </p:blipFill>
          <p:spPr bwMode="auto">
            <a:xfrm rot="1182052" flipH="1">
              <a:off x="193949" y="5074002"/>
              <a:ext cx="1459069" cy="1404000"/>
            </a:xfrm>
            <a:prstGeom prst="rect">
              <a:avLst/>
            </a:prstGeom>
            <a:noFill/>
            <a:effectLst>
              <a:softEdge rad="317500"/>
            </a:effectLst>
          </p:spPr>
        </p:pic>
        <p:grpSp>
          <p:nvGrpSpPr>
            <p:cNvPr id="12" name="Group 10">
              <a:extLst>
                <a:ext uri="{FF2B5EF4-FFF2-40B4-BE49-F238E27FC236}">
                  <a16:creationId xmlns:a16="http://schemas.microsoft.com/office/drawing/2014/main" id="{3100073F-F978-4D82-9504-EC71F3549663}"/>
                </a:ext>
              </a:extLst>
            </p:cNvPr>
            <p:cNvGrpSpPr/>
            <p:nvPr/>
          </p:nvGrpSpPr>
          <p:grpSpPr>
            <a:xfrm>
              <a:off x="214282" y="214289"/>
              <a:ext cx="8715494" cy="6286545"/>
              <a:chOff x="214282" y="214289"/>
              <a:chExt cx="8715494" cy="628654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4D606C8-CC52-4FFF-A487-642831D5E787}"/>
                  </a:ext>
                </a:extLst>
              </p:cNvPr>
              <p:cNvSpPr/>
              <p:nvPr/>
            </p:nvSpPr>
            <p:spPr>
              <a:xfrm rot="10800000">
                <a:off x="8786842" y="214290"/>
                <a:ext cx="142876" cy="6286520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7096CC2-B737-4AEF-BBF6-D556096DEB43}"/>
                  </a:ext>
                </a:extLst>
              </p:cNvPr>
              <p:cNvSpPr/>
              <p:nvPr/>
            </p:nvSpPr>
            <p:spPr>
              <a:xfrm rot="5400000">
                <a:off x="5607880" y="3178937"/>
                <a:ext cx="142876" cy="6500917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884A536-D055-4B8E-8EB3-A47818B21350}"/>
                  </a:ext>
                </a:extLst>
              </p:cNvPr>
              <p:cNvSpPr/>
              <p:nvPr/>
            </p:nvSpPr>
            <p:spPr>
              <a:xfrm rot="16200000">
                <a:off x="4500563" y="-4071991"/>
                <a:ext cx="142876" cy="8715436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/>
                  <a:t>-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BE18243-8692-4CCA-81F2-938765971528}"/>
                  </a:ext>
                </a:extLst>
              </p:cNvPr>
              <p:cNvSpPr/>
              <p:nvPr/>
            </p:nvSpPr>
            <p:spPr>
              <a:xfrm>
                <a:off x="214282" y="214290"/>
                <a:ext cx="142876" cy="2214578"/>
              </a:xfrm>
              <a:prstGeom prst="rect">
                <a:avLst/>
              </a:prstGeom>
              <a:gradFill>
                <a:gsLst>
                  <a:gs pos="0">
                    <a:srgbClr val="800080">
                      <a:tint val="66000"/>
                      <a:satMod val="160000"/>
                      <a:alpha val="68000"/>
                    </a:srgbClr>
                  </a:gs>
                  <a:gs pos="50000">
                    <a:srgbClr val="800080">
                      <a:tint val="44500"/>
                      <a:satMod val="160000"/>
                    </a:srgbClr>
                  </a:gs>
                  <a:gs pos="68000">
                    <a:srgbClr val="800080">
                      <a:tint val="23500"/>
                      <a:satMod val="160000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300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97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42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0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0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BB8D4-D565-4CC5-9422-15394BCB81C7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179D0-16DF-425E-924E-B6FB991D04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87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2E7B1-96C3-4C56-B7A5-E1F5004FBBE4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150FC-455E-4E99-A981-E1BF89337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7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AE7820CF-83DA-4C7C-AD38-553D58A3CD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" t="8049" r="4516" b="15501"/>
          <a:stretch/>
        </p:blipFill>
        <p:spPr>
          <a:xfrm rot="1680000">
            <a:off x="2978667" y="3502276"/>
            <a:ext cx="3186666" cy="25549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A1D8AB-DF33-4BDC-BFF7-A0BC1A3A4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748" y="603889"/>
            <a:ext cx="7713484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9600" b="1" dirty="0">
                <a:solidFill>
                  <a:srgbClr val="7030A0"/>
                </a:solidFill>
                <a:latin typeface="Calibri"/>
                <a:cs typeface="Calibri"/>
              </a:rPr>
              <a:t>Practice Exams November 2022</a:t>
            </a:r>
          </a:p>
        </p:txBody>
      </p:sp>
    </p:spTree>
    <p:extLst>
      <p:ext uri="{BB962C8B-B14F-4D97-AF65-F5344CB8AC3E}">
        <p14:creationId xmlns:p14="http://schemas.microsoft.com/office/powerpoint/2010/main" val="3837220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410"/>
            <a:ext cx="9144000" cy="658800"/>
          </a:xfr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4000" b="1">
                <a:latin typeface="Arial" panose="020B0604020202020204" pitchFamily="34" charset="0"/>
                <a:cs typeface="Arial" panose="020B0604020202020204" pitchFamily="34" charset="0"/>
              </a:rPr>
              <a:t>JCQ exam regulations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65" y="1419398"/>
            <a:ext cx="8429469" cy="469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1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A07F68-C8A4-4E68-9F76-0D060C457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17" y="804202"/>
            <a:ext cx="8849166" cy="59495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F71F634-FF3D-4A89-9644-858D3329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404" y="0"/>
            <a:ext cx="7886700" cy="1070269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Calibri"/>
                <a:cs typeface="Calibri"/>
              </a:rPr>
              <a:t>Exam Timetable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85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Calibri"/>
                <a:cs typeface="Calibri"/>
              </a:rPr>
              <a:t>Practice Exams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628" y="1674538"/>
            <a:ext cx="7886700" cy="328128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3200" dirty="0">
                <a:ea typeface="+mn-lt"/>
                <a:cs typeface="+mn-lt"/>
              </a:rPr>
              <a:t>Your </a:t>
            </a: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Practice Examinations</a:t>
            </a:r>
            <a:r>
              <a:rPr lang="en-GB" sz="3200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GB" sz="3200" dirty="0">
                <a:ea typeface="+mn-lt"/>
                <a:cs typeface="+mn-lt"/>
              </a:rPr>
              <a:t>begin on Monday 28th November 2022.</a:t>
            </a:r>
            <a:endParaRPr lang="en-US" sz="3200" dirty="0">
              <a:ea typeface="+mn-lt"/>
              <a:cs typeface="+mn-lt"/>
            </a:endParaRPr>
          </a:p>
          <a:p>
            <a:r>
              <a:rPr lang="en-GB" sz="3200" dirty="0">
                <a:ea typeface="+mn-lt"/>
                <a:cs typeface="+mn-lt"/>
              </a:rPr>
              <a:t>Your GCSE examinations begin on Monday 15th May 2023.</a:t>
            </a:r>
          </a:p>
          <a:p>
            <a:r>
              <a:rPr lang="en-GB" sz="3200" dirty="0">
                <a:ea typeface="+mn-lt"/>
                <a:cs typeface="+mn-lt"/>
              </a:rPr>
              <a:t>That’s 168 days from the start of the practice examinations to the real ones! (it’s about 19 school weeks or 95 school days)</a:t>
            </a:r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</p:txBody>
      </p:sp>
      <p:pic>
        <p:nvPicPr>
          <p:cNvPr id="4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49A8C216-1D24-40B4-BE41-A5CBBC6C1C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67" t="3191" r="16107" b="2128"/>
          <a:stretch/>
        </p:blipFill>
        <p:spPr>
          <a:xfrm>
            <a:off x="407710" y="5292511"/>
            <a:ext cx="1294449" cy="105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7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Calibri"/>
                <a:cs typeface="Calibri"/>
              </a:rPr>
              <a:t>Why?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445" y="1764848"/>
            <a:ext cx="8073605" cy="417310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2500" dirty="0">
                <a:ea typeface="+mn-lt"/>
                <a:cs typeface="+mn-lt"/>
              </a:rPr>
              <a:t>The whole point of the practice exams is to have a run through of the exam experience.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US" sz="2500" dirty="0">
                <a:ea typeface="+mn-lt"/>
                <a:cs typeface="+mn-lt"/>
              </a:rPr>
              <a:t>It will give you an experience of juggling revision and preparation for multiple exams over a short period of time. </a:t>
            </a:r>
            <a:endParaRPr lang="en-US" dirty="0"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2500" dirty="0">
                <a:ea typeface="+mn-lt"/>
                <a:cs typeface="+mn-lt"/>
              </a:rPr>
              <a:t>You will experience the demands of the different examinations within the strict conditions and time constraints that you will face over the summer</a:t>
            </a:r>
            <a:r>
              <a:rPr lang="en-US" sz="2600" dirty="0">
                <a:ea typeface="+mn-lt"/>
                <a:cs typeface="+mn-lt"/>
              </a:rPr>
              <a:t>. </a:t>
            </a:r>
          </a:p>
          <a:p>
            <a:endParaRPr lang="en-GB" sz="3200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457200" lvl="1" indent="0">
              <a:buNone/>
            </a:pPr>
            <a:endParaRPr lang="en-GB" dirty="0">
              <a:cs typeface="Calibri"/>
            </a:endParaRPr>
          </a:p>
          <a:p>
            <a:pPr marL="457200" lvl="1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AC671E12-0870-4995-9F8D-1FAA38CD37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67" t="3191" r="16107" b="2128"/>
          <a:stretch/>
        </p:blipFill>
        <p:spPr>
          <a:xfrm>
            <a:off x="7538879" y="5666962"/>
            <a:ext cx="1150676" cy="91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6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Calibri"/>
                <a:cs typeface="Calibri"/>
              </a:rPr>
              <a:t>Where?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7006"/>
            <a:ext cx="7987342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You will all receive a personalised timetable.  </a:t>
            </a:r>
          </a:p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Your timetable shows:</a:t>
            </a:r>
            <a:endParaRPr lang="en-US" dirty="0">
              <a:ea typeface="+mn-lt"/>
              <a:cs typeface="+mn-lt"/>
            </a:endParaRPr>
          </a:p>
          <a:p>
            <a:pPr lvl="1">
              <a:lnSpc>
                <a:spcPct val="110000"/>
              </a:lnSpc>
            </a:pPr>
            <a:r>
              <a:rPr lang="en-GB" sz="2800" dirty="0">
                <a:ea typeface="+mn-lt"/>
                <a:cs typeface="+mn-lt"/>
              </a:rPr>
              <a:t>which exams you will be taking</a:t>
            </a:r>
          </a:p>
          <a:p>
            <a:pPr lvl="1">
              <a:lnSpc>
                <a:spcPct val="110000"/>
              </a:lnSpc>
            </a:pPr>
            <a:r>
              <a:rPr lang="en-GB" sz="2800" dirty="0">
                <a:ea typeface="+mn-lt"/>
                <a:cs typeface="+mn-lt"/>
              </a:rPr>
              <a:t>where you will be sitting your exam and the seat number you have been given</a:t>
            </a:r>
          </a:p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You will be allocated a different seat for each of the exams that you take.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We will also have a seating plan in the old gym in the area where you leave your bags.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GB" dirty="0">
                <a:ea typeface="+mn-lt"/>
                <a:cs typeface="+mn-lt"/>
              </a:rPr>
              <a:t>A small number of you will be taking your exams in other rooms (conference room, A2/3 etc).</a:t>
            </a:r>
            <a:endParaRPr lang="en-US" dirty="0"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  <a:p>
            <a:pPr lvl="1"/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pPr marL="457200" lvl="1" indent="0">
              <a:buNone/>
            </a:pPr>
            <a:endParaRPr lang="en-GB" dirty="0">
              <a:cs typeface="Calibri"/>
            </a:endParaRPr>
          </a:p>
          <a:p>
            <a:pPr marL="457200" lvl="1" indent="0">
              <a:buNone/>
            </a:pPr>
            <a:endParaRPr lang="en-GB" dirty="0">
              <a:cs typeface="Calibri"/>
            </a:endParaRP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194532FD-4EE5-490F-92E2-44E39855F1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67" t="3191" r="16107" b="2128"/>
          <a:stretch/>
        </p:blipFill>
        <p:spPr>
          <a:xfrm>
            <a:off x="7380729" y="576737"/>
            <a:ext cx="1294449" cy="105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5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AE6BD7A-66DA-4D9A-BECB-4B5F0324CF36}"/>
              </a:ext>
            </a:extLst>
          </p:cNvPr>
          <p:cNvSpPr/>
          <p:nvPr/>
        </p:nvSpPr>
        <p:spPr>
          <a:xfrm>
            <a:off x="1613330" y="431371"/>
            <a:ext cx="5649446" cy="5816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1BACB8D5-BC64-4535-A3DA-1279802BA419}"/>
              </a:ext>
            </a:extLst>
          </p:cNvPr>
          <p:cNvSpPr txBox="1"/>
          <p:nvPr/>
        </p:nvSpPr>
        <p:spPr>
          <a:xfrm>
            <a:off x="2055347" y="544996"/>
            <a:ext cx="4729180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9        8        7        6        5        4        3        2        1  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229C9A-C8EE-4833-AC59-506C990E8D50}"/>
              </a:ext>
            </a:extLst>
          </p:cNvPr>
          <p:cNvSpPr/>
          <p:nvPr/>
        </p:nvSpPr>
        <p:spPr>
          <a:xfrm>
            <a:off x="2420731" y="1085444"/>
            <a:ext cx="625151" cy="339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/>
              <a:t>A8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250DAD1-1294-427D-B0B9-920938DD3B44}"/>
              </a:ext>
            </a:extLst>
          </p:cNvPr>
          <p:cNvSpPr/>
          <p:nvPr/>
        </p:nvSpPr>
        <p:spPr>
          <a:xfrm>
            <a:off x="3461949" y="2723614"/>
            <a:ext cx="765110" cy="339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/>
              <a:t>G6</a:t>
            </a:r>
            <a:endParaRPr lang="en-GB" sz="1600" dirty="0">
              <a:cs typeface="Calibri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1017FC-E98C-48B7-9D4A-EEF580E19A7F}"/>
              </a:ext>
            </a:extLst>
          </p:cNvPr>
          <p:cNvSpPr/>
          <p:nvPr/>
        </p:nvSpPr>
        <p:spPr>
          <a:xfrm>
            <a:off x="5579907" y="1646555"/>
            <a:ext cx="625151" cy="339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/>
              <a:t>C2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D77FDA6-3072-4108-8622-882A3F950CF5}"/>
              </a:ext>
            </a:extLst>
          </p:cNvPr>
          <p:cNvCxnSpPr/>
          <p:nvPr/>
        </p:nvCxnSpPr>
        <p:spPr>
          <a:xfrm flipH="1">
            <a:off x="5947054" y="942517"/>
            <a:ext cx="564" cy="624629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06CB1AF-3A0C-4130-AEB4-153AEB24DF83}"/>
              </a:ext>
            </a:extLst>
          </p:cNvPr>
          <p:cNvCxnSpPr>
            <a:cxnSpLocks/>
          </p:cNvCxnSpPr>
          <p:nvPr/>
        </p:nvCxnSpPr>
        <p:spPr>
          <a:xfrm>
            <a:off x="2013334" y="1821314"/>
            <a:ext cx="3520554" cy="8626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852D5466-327A-4422-AD81-194633C49DCA}"/>
              </a:ext>
            </a:extLst>
          </p:cNvPr>
          <p:cNvCxnSpPr>
            <a:cxnSpLocks/>
          </p:cNvCxnSpPr>
          <p:nvPr/>
        </p:nvCxnSpPr>
        <p:spPr>
          <a:xfrm>
            <a:off x="2888991" y="5459067"/>
            <a:ext cx="4408100" cy="0"/>
          </a:xfrm>
          <a:prstGeom prst="straightConnector1">
            <a:avLst/>
          </a:prstGeom>
          <a:ln w="57150">
            <a:solidFill>
              <a:srgbClr val="7030A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AF1A7CE-5621-4655-BAFA-9BDE69AF1C0C}"/>
              </a:ext>
            </a:extLst>
          </p:cNvPr>
          <p:cNvSpPr txBox="1"/>
          <p:nvPr/>
        </p:nvSpPr>
        <p:spPr>
          <a:xfrm rot="5400000">
            <a:off x="7263323" y="1616232"/>
            <a:ext cx="7517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Front</a:t>
            </a:r>
            <a:endParaRPr lang="en-US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F5BCEA-8A14-4703-8C2B-FF8696BDF053}"/>
              </a:ext>
            </a:extLst>
          </p:cNvPr>
          <p:cNvSpPr/>
          <p:nvPr/>
        </p:nvSpPr>
        <p:spPr>
          <a:xfrm>
            <a:off x="1584291" y="5437496"/>
            <a:ext cx="176753" cy="813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9">
            <a:extLst>
              <a:ext uri="{FF2B5EF4-FFF2-40B4-BE49-F238E27FC236}">
                <a16:creationId xmlns:a16="http://schemas.microsoft.com/office/drawing/2014/main" id="{7A9CF76B-A8A3-466E-BB93-7D1BFE4FA481}"/>
              </a:ext>
            </a:extLst>
          </p:cNvPr>
          <p:cNvSpPr/>
          <p:nvPr/>
        </p:nvSpPr>
        <p:spPr>
          <a:xfrm>
            <a:off x="1744614" y="5211086"/>
            <a:ext cx="1013093" cy="561470"/>
          </a:xfrm>
          <a:prstGeom prst="upArrow">
            <a:avLst>
              <a:gd name="adj1" fmla="val 50000"/>
              <a:gd name="adj2" fmla="val 68966"/>
            </a:avLst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50" dirty="0">
                <a:solidFill>
                  <a:schemeClr val="tx1"/>
                </a:solidFill>
              </a:rPr>
              <a:t>Way in</a:t>
            </a:r>
          </a:p>
        </p:txBody>
      </p:sp>
      <p:sp>
        <p:nvSpPr>
          <p:cNvPr id="8" name="Up Arrow 9">
            <a:extLst>
              <a:ext uri="{FF2B5EF4-FFF2-40B4-BE49-F238E27FC236}">
                <a16:creationId xmlns:a16="http://schemas.microsoft.com/office/drawing/2014/main" id="{233CE97E-C099-4B1D-8EB8-A1DD77F2265B}"/>
              </a:ext>
            </a:extLst>
          </p:cNvPr>
          <p:cNvSpPr/>
          <p:nvPr/>
        </p:nvSpPr>
        <p:spPr>
          <a:xfrm rot="5400000">
            <a:off x="927677" y="5485814"/>
            <a:ext cx="942392" cy="726439"/>
          </a:xfrm>
          <a:prstGeom prst="upArrow">
            <a:avLst>
              <a:gd name="adj1" fmla="val 50000"/>
              <a:gd name="adj2" fmla="val 68966"/>
            </a:avLst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50">
                <a:solidFill>
                  <a:schemeClr val="tx1"/>
                </a:solidFill>
              </a:rPr>
              <a:t>Way in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14C2D1C-92BC-44CB-912B-4B5D6F8C462F}"/>
              </a:ext>
            </a:extLst>
          </p:cNvPr>
          <p:cNvSpPr/>
          <p:nvPr/>
        </p:nvSpPr>
        <p:spPr>
          <a:xfrm>
            <a:off x="2564071" y="3865528"/>
            <a:ext cx="4408100" cy="18118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7F973F-6607-4A99-A952-247F6A30EB41}"/>
              </a:ext>
            </a:extLst>
          </p:cNvPr>
          <p:cNvSpPr txBox="1"/>
          <p:nvPr/>
        </p:nvSpPr>
        <p:spPr>
          <a:xfrm>
            <a:off x="3128517" y="4453704"/>
            <a:ext cx="288696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/>
              <a:t>Break and Lunch seating area where you leave your bags (and phones)</a:t>
            </a:r>
            <a:endParaRPr lang="en-US" sz="14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FE7520-0B0A-4F78-B1CB-AA0488AFB111}"/>
              </a:ext>
            </a:extLst>
          </p:cNvPr>
          <p:cNvSpPr txBox="1"/>
          <p:nvPr/>
        </p:nvSpPr>
        <p:spPr>
          <a:xfrm>
            <a:off x="6742917" y="1120676"/>
            <a:ext cx="38531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</a:t>
            </a:r>
          </a:p>
          <a:p>
            <a:r>
              <a:rPr lang="en-US" dirty="0">
                <a:cs typeface="Calibri"/>
              </a:rPr>
              <a:t>B</a:t>
            </a:r>
          </a:p>
          <a:p>
            <a:r>
              <a:rPr lang="en-US" dirty="0">
                <a:cs typeface="Calibri"/>
              </a:rPr>
              <a:t>C</a:t>
            </a:r>
          </a:p>
          <a:p>
            <a:r>
              <a:rPr lang="en-US" dirty="0">
                <a:cs typeface="Calibri"/>
              </a:rPr>
              <a:t>D</a:t>
            </a:r>
          </a:p>
          <a:p>
            <a:r>
              <a:rPr lang="en-US" dirty="0">
                <a:cs typeface="Calibri"/>
              </a:rPr>
              <a:t>E</a:t>
            </a:r>
          </a:p>
          <a:p>
            <a:r>
              <a:rPr lang="en-US" dirty="0">
                <a:cs typeface="Calibri"/>
              </a:rPr>
              <a:t>F</a:t>
            </a:r>
          </a:p>
          <a:p>
            <a:r>
              <a:rPr lang="en-US" dirty="0">
                <a:cs typeface="Calibri"/>
              </a:rPr>
              <a:t>G</a:t>
            </a:r>
          </a:p>
          <a:p>
            <a:r>
              <a:rPr lang="en-US" dirty="0">
                <a:cs typeface="Calibri"/>
              </a:rPr>
              <a:t>H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06C10D3-AE8F-45CE-83DF-62B26C2C7762}"/>
              </a:ext>
            </a:extLst>
          </p:cNvPr>
          <p:cNvCxnSpPr>
            <a:cxnSpLocks/>
          </p:cNvCxnSpPr>
          <p:nvPr/>
        </p:nvCxnSpPr>
        <p:spPr>
          <a:xfrm>
            <a:off x="2888991" y="5437496"/>
            <a:ext cx="0" cy="805662"/>
          </a:xfrm>
          <a:prstGeom prst="straightConnector1">
            <a:avLst/>
          </a:prstGeom>
          <a:ln w="57150">
            <a:solidFill>
              <a:srgbClr val="7030A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308CF02-85D2-4410-BE44-12192BF1FEE1}"/>
              </a:ext>
            </a:extLst>
          </p:cNvPr>
          <p:cNvSpPr txBox="1"/>
          <p:nvPr/>
        </p:nvSpPr>
        <p:spPr>
          <a:xfrm>
            <a:off x="1672667" y="1047359"/>
            <a:ext cx="38531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A</a:t>
            </a:r>
          </a:p>
          <a:p>
            <a:r>
              <a:rPr lang="en-US" dirty="0">
                <a:cs typeface="Calibri"/>
              </a:rPr>
              <a:t>B</a:t>
            </a:r>
          </a:p>
          <a:p>
            <a:r>
              <a:rPr lang="en-US" dirty="0">
                <a:cs typeface="Calibri"/>
              </a:rPr>
              <a:t>C</a:t>
            </a:r>
          </a:p>
          <a:p>
            <a:r>
              <a:rPr lang="en-US" dirty="0">
                <a:cs typeface="Calibri"/>
              </a:rPr>
              <a:t>D</a:t>
            </a:r>
          </a:p>
          <a:p>
            <a:r>
              <a:rPr lang="en-US" dirty="0">
                <a:cs typeface="Calibri"/>
              </a:rPr>
              <a:t>E</a:t>
            </a:r>
          </a:p>
          <a:p>
            <a:r>
              <a:rPr lang="en-US" dirty="0">
                <a:cs typeface="Calibri"/>
              </a:rPr>
              <a:t>F</a:t>
            </a:r>
          </a:p>
          <a:p>
            <a:r>
              <a:rPr lang="en-US" dirty="0">
                <a:cs typeface="Calibri"/>
              </a:rPr>
              <a:t>G</a:t>
            </a:r>
          </a:p>
          <a:p>
            <a:r>
              <a:rPr lang="en-US" dirty="0">
                <a:cs typeface="Calibri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44548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Calibri"/>
                <a:cs typeface="Calibri"/>
              </a:rPr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09" y="1699138"/>
            <a:ext cx="7987341" cy="4961305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For each exam:</a:t>
            </a:r>
            <a:r>
              <a:rPr lang="en-GB" sz="3200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GB" sz="3200" dirty="0">
                <a:ea typeface="+mn-lt"/>
                <a:cs typeface="+mn-lt"/>
              </a:rPr>
              <a:t>You should form assembly lines up as soon as possible:</a:t>
            </a:r>
            <a:endParaRPr lang="en-US" sz="3200" dirty="0">
              <a:ea typeface="+mn-lt"/>
              <a:cs typeface="+mn-lt"/>
            </a:endParaRPr>
          </a:p>
          <a:p>
            <a:pPr lvl="1">
              <a:lnSpc>
                <a:spcPct val="110000"/>
              </a:lnSpc>
            </a:pPr>
            <a:r>
              <a:rPr lang="en-GB" sz="3200" dirty="0">
                <a:ea typeface="+mn-lt"/>
                <a:cs typeface="+mn-lt"/>
              </a:rPr>
              <a:t>For lesson 1 meet at 8.50am – for a 9.00am start</a:t>
            </a:r>
          </a:p>
          <a:p>
            <a:pPr lvl="1">
              <a:lnSpc>
                <a:spcPct val="110000"/>
              </a:lnSpc>
            </a:pPr>
            <a:r>
              <a:rPr lang="en-GB" sz="3200" dirty="0">
                <a:ea typeface="+mn-lt"/>
                <a:cs typeface="+mn-lt"/>
              </a:rPr>
              <a:t>For lesson 3 meet at 11.20am – for a 11.30am start</a:t>
            </a:r>
            <a:endParaRPr lang="en-US" sz="3200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Exam conditions:</a:t>
            </a:r>
            <a:r>
              <a:rPr lang="en-GB" sz="3200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GB" sz="3200" dirty="0">
                <a:ea typeface="+mn-lt"/>
                <a:cs typeface="+mn-lt"/>
              </a:rPr>
              <a:t>begin on entry to the exam room. </a:t>
            </a:r>
          </a:p>
          <a:p>
            <a:pPr>
              <a:lnSpc>
                <a:spcPct val="110000"/>
              </a:lnSpc>
            </a:pPr>
            <a:r>
              <a:rPr lang="en-GB" sz="3200" dirty="0">
                <a:ea typeface="+mn-lt"/>
                <a:cs typeface="+mn-lt"/>
              </a:rPr>
              <a:t>Make sure you leave your </a:t>
            </a: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switched off phone </a:t>
            </a:r>
            <a:r>
              <a:rPr lang="en-GB" sz="3200" dirty="0">
                <a:ea typeface="+mn-lt"/>
                <a:cs typeface="+mn-lt"/>
              </a:rPr>
              <a:t>in your bag in the lunch seating area.  Take out your </a:t>
            </a: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clear</a:t>
            </a:r>
            <a:r>
              <a:rPr lang="en-GB" sz="3200" dirty="0">
                <a:ea typeface="+mn-lt"/>
                <a:cs typeface="+mn-lt"/>
              </a:rPr>
              <a:t> pencil case/equipment. Any water bottles must also be </a:t>
            </a: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clear</a:t>
            </a:r>
            <a:r>
              <a:rPr lang="en-GB" sz="3200" dirty="0">
                <a:ea typeface="+mn-lt"/>
                <a:cs typeface="+mn-lt"/>
              </a:rPr>
              <a:t> and not have labels on.</a:t>
            </a:r>
          </a:p>
          <a:p>
            <a:pPr>
              <a:lnSpc>
                <a:spcPct val="110000"/>
              </a:lnSpc>
            </a:pP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Finding your seat:</a:t>
            </a:r>
            <a:r>
              <a:rPr lang="en-GB" sz="3200" dirty="0">
                <a:ea typeface="+mn-lt"/>
                <a:cs typeface="+mn-lt"/>
              </a:rPr>
              <a:t> use the seating plan to go to your allocated seat.</a:t>
            </a:r>
          </a:p>
          <a:p>
            <a:pPr>
              <a:lnSpc>
                <a:spcPct val="110000"/>
              </a:lnSpc>
            </a:pP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Toilet use: </a:t>
            </a:r>
            <a:r>
              <a:rPr lang="en-GB" sz="3200" dirty="0">
                <a:ea typeface="+mn-lt"/>
                <a:cs typeface="+mn-lt"/>
              </a:rPr>
              <a:t>unless it is an emergency you will not be allowed to go to the toilet during exams – please go beforehand.</a:t>
            </a:r>
            <a:endParaRPr lang="en-US" sz="3200" dirty="0">
              <a:ea typeface="+mn-lt"/>
              <a:cs typeface="+mn-lt"/>
            </a:endParaRPr>
          </a:p>
          <a:p>
            <a:pPr>
              <a:lnSpc>
                <a:spcPct val="110000"/>
              </a:lnSpc>
            </a:pP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Invigilation:</a:t>
            </a:r>
            <a:r>
              <a:rPr lang="en-GB" sz="3200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GB" sz="3200" dirty="0">
                <a:ea typeface="+mn-lt"/>
                <a:cs typeface="+mn-lt"/>
              </a:rPr>
              <a:t>the exams will be invigilated by external staff and SLT.</a:t>
            </a:r>
          </a:p>
          <a:p>
            <a:pPr>
              <a:lnSpc>
                <a:spcPct val="110000"/>
              </a:lnSpc>
            </a:pPr>
            <a:r>
              <a:rPr lang="en-GB" sz="3200" dirty="0">
                <a:solidFill>
                  <a:srgbClr val="7030A0"/>
                </a:solidFill>
                <a:ea typeface="+mn-lt"/>
                <a:cs typeface="+mn-lt"/>
              </a:rPr>
              <a:t>After The Exam:</a:t>
            </a:r>
            <a:r>
              <a:rPr lang="en-GB" sz="3200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GB" sz="3200" dirty="0">
                <a:ea typeface="+mn-lt"/>
                <a:cs typeface="+mn-lt"/>
              </a:rPr>
              <a:t>you will collect your bag and return to your timetabled lesson.</a:t>
            </a:r>
            <a:endParaRPr lang="en-US" sz="3200" dirty="0">
              <a:ea typeface="+mn-lt"/>
              <a:cs typeface="+mn-lt"/>
            </a:endParaRPr>
          </a:p>
          <a:p>
            <a:endParaRPr lang="en-GB" sz="3200" dirty="0">
              <a:cs typeface="Calibri"/>
            </a:endParaRPr>
          </a:p>
        </p:txBody>
      </p:sp>
      <p:pic>
        <p:nvPicPr>
          <p:cNvPr id="5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6155C147-24DD-48B2-9911-A20BEBBE4E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49" r="291" b="11919"/>
          <a:stretch/>
        </p:blipFill>
        <p:spPr>
          <a:xfrm>
            <a:off x="7289081" y="465693"/>
            <a:ext cx="1312368" cy="103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0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Calibri"/>
                <a:cs typeface="Calibri"/>
              </a:rPr>
              <a:t>Exam Readiness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CD90A1-2933-4E50-9457-520417695714}"/>
              </a:ext>
            </a:extLst>
          </p:cNvPr>
          <p:cNvSpPr txBox="1"/>
          <p:nvPr/>
        </p:nvSpPr>
        <p:spPr>
          <a:xfrm>
            <a:off x="423773" y="1435395"/>
            <a:ext cx="8091577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</a:rPr>
              <a:t>Equipment: </a:t>
            </a:r>
            <a:r>
              <a:rPr lang="en-GB" sz="2400" dirty="0">
                <a:solidFill>
                  <a:srgbClr val="7030A0"/>
                </a:solidFill>
              </a:rPr>
              <a:t>     </a:t>
            </a:r>
          </a:p>
          <a:p>
            <a:r>
              <a:rPr lang="en-GB" dirty="0"/>
              <a:t> </a:t>
            </a:r>
            <a:r>
              <a:rPr lang="en-US" dirty="0"/>
              <a:t>​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Black pen – always bring a spare.</a:t>
            </a:r>
            <a:endParaRPr lang="en-US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Pencils, rubbers, ruler and pencil sharpener.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>
                <a:cs typeface="Calibri"/>
              </a:rPr>
              <a:t>Highlighters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Tippex MUST NOT be used</a:t>
            </a:r>
            <a:r>
              <a:rPr lang="en-US" sz="2000" dirty="0"/>
              <a:t>​</a:t>
            </a:r>
            <a:endParaRPr lang="en-US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Pencil cases must be transparent or bring your equipment in a see-through polythene bag</a:t>
            </a:r>
            <a:endParaRPr lang="en-GB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Calculator and mathematical equipment – for Maths, Science and Geography.</a:t>
            </a:r>
            <a:endParaRPr lang="en-US" sz="2000" dirty="0">
              <a:cs typeface="Calibri"/>
            </a:endParaRPr>
          </a:p>
          <a:p>
            <a:pPr>
              <a:buChar char="•"/>
            </a:pPr>
            <a:endParaRPr lang="en-GB" dirty="0">
              <a:cs typeface="Calibri"/>
            </a:endParaRPr>
          </a:p>
          <a:p>
            <a:r>
              <a:rPr lang="en-GB" sz="2400" b="1" dirty="0">
                <a:solidFill>
                  <a:srgbClr val="7030A0"/>
                </a:solidFill>
              </a:rPr>
              <a:t>Illness: </a:t>
            </a:r>
            <a:r>
              <a:rPr lang="en-US" sz="2400" b="1" dirty="0">
                <a:solidFill>
                  <a:srgbClr val="7030A0"/>
                </a:solidFill>
              </a:rPr>
              <a:t>​</a:t>
            </a:r>
            <a:endParaRPr lang="en-US" sz="2400" b="1" dirty="0">
              <a:solidFill>
                <a:srgbClr val="7030A0"/>
              </a:solidFill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If you are ill on the date of one of your exams you must let the school know immediately.  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/>
              <a:t>As it is a practice exam, alternative arrangements will be made to sit the exam at a later date.</a:t>
            </a:r>
            <a:r>
              <a:rPr lang="en-US" sz="2000" dirty="0"/>
              <a:t>​</a:t>
            </a:r>
            <a:endParaRPr lang="en-US" sz="2000" dirty="0">
              <a:cs typeface="Calibri"/>
            </a:endParaRPr>
          </a:p>
        </p:txBody>
      </p:sp>
      <p:pic>
        <p:nvPicPr>
          <p:cNvPr id="1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3750CBB-1E2D-48F2-8B2D-BBA7A31283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" t="8049" r="4516" b="15501"/>
          <a:stretch/>
        </p:blipFill>
        <p:spPr>
          <a:xfrm rot="1680000">
            <a:off x="6674854" y="782618"/>
            <a:ext cx="1504516" cy="120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8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A6FB-EC60-4AF4-822E-1AE64FC4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0269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Calibri"/>
                <a:cs typeface="Calibri"/>
              </a:rPr>
              <a:t>Exam Conduct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98B5E-7CC1-4FCA-8B07-6038F720B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7160"/>
            <a:ext cx="7886700" cy="4351338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>
                <a:ea typeface="+mn-lt"/>
                <a:cs typeface="+mn-lt"/>
              </a:rPr>
              <a:t>The examinations will be conducted according to the JCQ regulations from the Examination Boards.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GB" dirty="0">
                <a:ea typeface="+mn-lt"/>
                <a:cs typeface="+mn-lt"/>
              </a:rPr>
              <a:t>When you enter the examination room you should go immediately to your place and sit quietly to await the start of the examination.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GB" dirty="0">
                <a:ea typeface="+mn-lt"/>
                <a:cs typeface="+mn-lt"/>
              </a:rPr>
              <a:t>There must be NO communication with any other candidate during the exam.  This means that you will NOT talk or attempt to communicate in any other way with another candidate.  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7030A0"/>
                </a:solidFill>
                <a:ea typeface="+mn-lt"/>
                <a:cs typeface="+mn-lt"/>
              </a:rPr>
              <a:t>Should you be unwise as to do this in a GCSE exam you will be reported to the examination board.  They may disqualify you from that exam and any others that you have taken.</a:t>
            </a:r>
            <a:endParaRPr lang="en-US" dirty="0">
              <a:solidFill>
                <a:srgbClr val="7030A0"/>
              </a:solidFill>
              <a:ea typeface="+mn-lt"/>
              <a:cs typeface="+mn-lt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0A1E29B6-0CD1-4314-B2F2-F525423D3A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67" t="3191" r="16107" b="2128"/>
          <a:stretch/>
        </p:blipFill>
        <p:spPr>
          <a:xfrm>
            <a:off x="6785933" y="5436235"/>
            <a:ext cx="1294449" cy="105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54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411"/>
            <a:ext cx="9144000" cy="658800"/>
          </a:xfrm>
          <a:solidFill>
            <a:srgbClr val="7030A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000" b="1">
                <a:latin typeface="Arial" panose="020B0604020202020204" pitchFamily="34" charset="0"/>
                <a:cs typeface="Arial" panose="020B0604020202020204" pitchFamily="34" charset="0"/>
              </a:rPr>
              <a:t>JCQ exam regulations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960705"/>
            <a:ext cx="8162925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2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8374FEAC6C214F898984D7EB2460EE" ma:contentTypeVersion="13" ma:contentTypeDescription="Create a new document." ma:contentTypeScope="" ma:versionID="72c9b5ae41fbe856adf12bd11d160ea1">
  <xsd:schema xmlns:xsd="http://www.w3.org/2001/XMLSchema" xmlns:xs="http://www.w3.org/2001/XMLSchema" xmlns:p="http://schemas.microsoft.com/office/2006/metadata/properties" xmlns:ns3="e2fcb985-7c05-49f8-b914-3ce3c5d2c1a5" xmlns:ns4="93793065-b555-430c-8cf4-272e39a276d7" targetNamespace="http://schemas.microsoft.com/office/2006/metadata/properties" ma:root="true" ma:fieldsID="d4e0ce9215507232fdcdb35818857442" ns3:_="" ns4:_="">
    <xsd:import namespace="e2fcb985-7c05-49f8-b914-3ce3c5d2c1a5"/>
    <xsd:import namespace="93793065-b555-430c-8cf4-272e39a276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cb985-7c05-49f8-b914-3ce3c5d2c1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793065-b555-430c-8cf4-272e39a276d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A9EED2-E740-483B-BA5D-B7AF877B96B9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e2fcb985-7c05-49f8-b914-3ce3c5d2c1a5"/>
    <ds:schemaRef ds:uri="93793065-b555-430c-8cf4-272e39a276d7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AF7FBD5-B318-4B36-A31F-D943B2FF0D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669735-94F9-40DD-9E05-C89C03A347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fcb985-7c05-49f8-b914-3ce3c5d2c1a5"/>
    <ds:schemaRef ds:uri="93793065-b555-430c-8cf4-272e39a276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766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Office Theme</vt:lpstr>
      <vt:lpstr>Practice Exams November 2022</vt:lpstr>
      <vt:lpstr>Practice Exams</vt:lpstr>
      <vt:lpstr>Why?</vt:lpstr>
      <vt:lpstr>Where?</vt:lpstr>
      <vt:lpstr>PowerPoint Presentation</vt:lpstr>
      <vt:lpstr>When?</vt:lpstr>
      <vt:lpstr>Exam Readiness</vt:lpstr>
      <vt:lpstr>Exam Conduct</vt:lpstr>
      <vt:lpstr>JCQ exam regulations</vt:lpstr>
      <vt:lpstr>JCQ exam regulations</vt:lpstr>
      <vt:lpstr>Exam Timetable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CAT  Assessments</dc:title>
  <dc:creator>S Day</dc:creator>
  <cp:lastModifiedBy>V Day</cp:lastModifiedBy>
  <cp:revision>425</cp:revision>
  <dcterms:created xsi:type="dcterms:W3CDTF">2021-09-23T08:11:46Z</dcterms:created>
  <dcterms:modified xsi:type="dcterms:W3CDTF">2022-11-06T12:30:47Z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0x0101004D8374FEAC6C214F898984D7EB2460EE</vt:lpwstr>
  </property>
</Properties>
</file>