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60" r:id="rId5"/>
  </p:sldMasterIdLst>
  <p:sldIdLst>
    <p:sldId id="256" r:id="rId6"/>
    <p:sldId id="257" r:id="rId7"/>
    <p:sldId id="274" r:id="rId8"/>
    <p:sldId id="275" r:id="rId9"/>
    <p:sldId id="260" r:id="rId10"/>
    <p:sldId id="265" r:id="rId11"/>
    <p:sldId id="273" r:id="rId12"/>
    <p:sldId id="258" r:id="rId13"/>
    <p:sldId id="263" r:id="rId14"/>
    <p:sldId id="266" r:id="rId15"/>
    <p:sldId id="267" r:id="rId16"/>
    <p:sldId id="268" r:id="rId17"/>
    <p:sldId id="269" r:id="rId18"/>
    <p:sldId id="264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4C4511-FE57-C30B-98C1-2A52BF174B23}" v="63" dt="2022-03-07T09:19:01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80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60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463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58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128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634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942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121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964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219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47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Wellfield Academy">
            <a:extLst>
              <a:ext uri="{FF2B5EF4-FFF2-40B4-BE49-F238E27FC236}">
                <a16:creationId xmlns:a16="http://schemas.microsoft.com/office/drawing/2014/main" id="{514E187B-20EB-4780-AE1D-C395B7979A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663" y="5437238"/>
            <a:ext cx="1311896" cy="1420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5269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14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001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3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Wellfield Academy">
            <a:extLst>
              <a:ext uri="{FF2B5EF4-FFF2-40B4-BE49-F238E27FC236}">
                <a16:creationId xmlns:a16="http://schemas.microsoft.com/office/drawing/2014/main" id="{B8D6C200-29C7-4D74-88F8-C6B917985D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663" y="5437238"/>
            <a:ext cx="1311896" cy="1420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72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Wellfield Academy">
            <a:extLst>
              <a:ext uri="{FF2B5EF4-FFF2-40B4-BE49-F238E27FC236}">
                <a16:creationId xmlns:a16="http://schemas.microsoft.com/office/drawing/2014/main" id="{C96355A8-186A-4F7D-AEE7-0D2E9F6D3F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663" y="5437238"/>
            <a:ext cx="1311896" cy="1420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13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Wellfield Academy">
            <a:extLst>
              <a:ext uri="{FF2B5EF4-FFF2-40B4-BE49-F238E27FC236}">
                <a16:creationId xmlns:a16="http://schemas.microsoft.com/office/drawing/2014/main" id="{71E844EB-689D-4595-AA3D-B08FFB115A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663" y="5437238"/>
            <a:ext cx="1311896" cy="1420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300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97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42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20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60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BB8D4-D565-4CC5-9422-15394BCB81C7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87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2E7B1-96C3-4C56-B7A5-E1F5004FBBE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77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AE7820CF-83DA-4C7C-AD38-553D58A3CD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" t="8049" r="4516" b="15501"/>
          <a:stretch/>
        </p:blipFill>
        <p:spPr>
          <a:xfrm rot="1680000">
            <a:off x="3038638" y="3197476"/>
            <a:ext cx="3186666" cy="25549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A1D8AB-DF33-4BDC-BFF7-A0BC1A3A4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748" y="603889"/>
            <a:ext cx="7713484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GB" sz="9600" b="1" dirty="0">
                <a:latin typeface="Calibri"/>
                <a:cs typeface="Calibri"/>
              </a:rPr>
              <a:t>Practice Exams March 2022</a:t>
            </a:r>
          </a:p>
        </p:txBody>
      </p:sp>
    </p:spTree>
    <p:extLst>
      <p:ext uri="{BB962C8B-B14F-4D97-AF65-F5344CB8AC3E}">
        <p14:creationId xmlns:p14="http://schemas.microsoft.com/office/powerpoint/2010/main" val="3837220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97CBD69-955B-4129-9772-504F99630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80" y="506293"/>
            <a:ext cx="5748067" cy="588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670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9F10C3B1-554E-4A86-B198-B265C16FB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109" y="639488"/>
            <a:ext cx="8178799" cy="44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771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C944DFF-C2F1-4897-8DBA-B94F88800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487" y="677893"/>
            <a:ext cx="8178799" cy="415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38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2DD6904-ADB2-430D-BA1E-88EF591B2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98" y="571579"/>
            <a:ext cx="6925133" cy="490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63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A6FB-EC60-4AF4-822E-1AE64FC4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113" y="148007"/>
            <a:ext cx="7886700" cy="1070269"/>
          </a:xfrm>
        </p:spPr>
        <p:txBody>
          <a:bodyPr/>
          <a:lstStyle/>
          <a:p>
            <a:r>
              <a:rPr lang="en-GB" b="1" dirty="0">
                <a:latin typeface="Calibri"/>
                <a:cs typeface="Calibri"/>
              </a:rPr>
              <a:t>Exam Conduct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CD90A1-2933-4E50-9457-520417695714}"/>
              </a:ext>
            </a:extLst>
          </p:cNvPr>
          <p:cNvSpPr txBox="1"/>
          <p:nvPr/>
        </p:nvSpPr>
        <p:spPr>
          <a:xfrm>
            <a:off x="384674" y="1103976"/>
            <a:ext cx="8091577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/>
              <a:t>UNIFORM: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GB" dirty="0">
                <a:cs typeface="Calibri" panose="020F0502020204030204"/>
              </a:rPr>
              <a:t>You must attend each examination in full school uniform</a:t>
            </a:r>
          </a:p>
          <a:p>
            <a:endParaRPr lang="en-GB" b="1" dirty="0"/>
          </a:p>
          <a:p>
            <a:r>
              <a:rPr lang="en-GB" b="1" dirty="0"/>
              <a:t>EQUIPMENT: </a:t>
            </a:r>
            <a:r>
              <a:rPr lang="en-GB" dirty="0"/>
              <a:t>      </a:t>
            </a:r>
            <a:r>
              <a:rPr lang="en-US" dirty="0"/>
              <a:t>​</a:t>
            </a:r>
          </a:p>
          <a:p>
            <a:pPr marL="285750" indent="-285750">
              <a:buFont typeface="Arial"/>
              <a:buChar char="•"/>
            </a:pPr>
            <a:r>
              <a:rPr lang="en-GB" dirty="0"/>
              <a:t>Black pen – always bring a spare.</a:t>
            </a:r>
            <a:r>
              <a:rPr lang="en-US" dirty="0"/>
              <a:t>​</a:t>
            </a: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dirty="0"/>
              <a:t>Pencils, eraser, ruler and pencil sharpener.</a:t>
            </a:r>
            <a:r>
              <a:rPr lang="en-US" dirty="0"/>
              <a:t>​</a:t>
            </a: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dirty="0"/>
              <a:t>Tippex MUST NOT be used</a:t>
            </a:r>
            <a:r>
              <a:rPr lang="en-US" dirty="0"/>
              <a:t>​</a:t>
            </a: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dirty="0"/>
              <a:t>Pencil cases must be transparent or bring your equipment in a see-through polythene bag. ​</a:t>
            </a:r>
            <a:endParaRPr lang="en-GB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dirty="0"/>
              <a:t>Coloured pencils for maps and diagrams etc and Design Technology.</a:t>
            </a:r>
            <a:r>
              <a:rPr lang="en-US" dirty="0"/>
              <a:t>​</a:t>
            </a: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dirty="0"/>
              <a:t>Calculator and mathematical equipment – for Maths and Science.</a:t>
            </a:r>
            <a:r>
              <a:rPr lang="en-US" dirty="0"/>
              <a:t>​</a:t>
            </a:r>
            <a:endParaRPr lang="en-US" dirty="0">
              <a:cs typeface="Calibri"/>
            </a:endParaRPr>
          </a:p>
          <a:p>
            <a:pPr>
              <a:buChar char="•"/>
            </a:pPr>
            <a:endParaRPr lang="en-GB" dirty="0">
              <a:cs typeface="Calibri"/>
            </a:endParaRPr>
          </a:p>
          <a:p>
            <a:r>
              <a:rPr lang="en-GB" b="1" dirty="0"/>
              <a:t>ILLNESS: </a:t>
            </a:r>
            <a:r>
              <a:rPr lang="en-US" b="1" dirty="0"/>
              <a:t>​</a:t>
            </a:r>
            <a:endParaRPr lang="en-US" b="1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dirty="0"/>
              <a:t>If you are ill on the date of one of your exams, you must let the school know immediately.  As it is a practice exam, alternative arrangements will be made to sit the exam at a later date.</a:t>
            </a:r>
            <a:r>
              <a:rPr lang="en-US" dirty="0"/>
              <a:t>​</a:t>
            </a: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dirty="0"/>
              <a:t>This includes if you are self-isolating.​</a:t>
            </a:r>
            <a:endParaRPr lang="en-GB" dirty="0">
              <a:cs typeface="Calibri"/>
            </a:endParaRPr>
          </a:p>
        </p:txBody>
      </p:sp>
      <p:pic>
        <p:nvPicPr>
          <p:cNvPr id="1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B3750CBB-1E2D-48F2-8B2D-BBA7A31283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" t="8049" r="4516" b="15501"/>
          <a:stretch/>
        </p:blipFill>
        <p:spPr>
          <a:xfrm rot="1680000">
            <a:off x="6828511" y="616542"/>
            <a:ext cx="1504516" cy="120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82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5B28D2-8040-4438-83D1-D4B616C20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931"/>
            <a:ext cx="9144000" cy="540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85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A6FB-EC60-4AF4-822E-1AE64FC4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0269"/>
          </a:xfrm>
        </p:spPr>
        <p:txBody>
          <a:bodyPr/>
          <a:lstStyle/>
          <a:p>
            <a:r>
              <a:rPr lang="en-GB" b="1" dirty="0">
                <a:latin typeface="Calibri"/>
                <a:cs typeface="Calibri"/>
              </a:rPr>
              <a:t>Practice Exams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98B5E-7CC1-4FCA-8B07-6038F720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7160"/>
            <a:ext cx="78867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dirty="0">
                <a:ea typeface="+mn-lt"/>
                <a:cs typeface="+mn-lt"/>
              </a:rPr>
              <a:t>Your </a:t>
            </a:r>
            <a:r>
              <a:rPr lang="en-GB" sz="3200" dirty="0">
                <a:solidFill>
                  <a:srgbClr val="C00000"/>
                </a:solidFill>
                <a:ea typeface="+mn-lt"/>
                <a:cs typeface="+mn-lt"/>
              </a:rPr>
              <a:t>Practice/Mock Examinations </a:t>
            </a:r>
            <a:r>
              <a:rPr lang="en-GB" sz="3200" dirty="0">
                <a:ea typeface="+mn-lt"/>
                <a:cs typeface="+mn-lt"/>
              </a:rPr>
              <a:t>begin on Monday 14</a:t>
            </a:r>
            <a:r>
              <a:rPr lang="en-GB" sz="3200" baseline="30000" dirty="0">
                <a:ea typeface="+mn-lt"/>
                <a:cs typeface="+mn-lt"/>
              </a:rPr>
              <a:t>th</a:t>
            </a:r>
            <a:r>
              <a:rPr lang="en-GB" sz="3200" dirty="0">
                <a:ea typeface="+mn-lt"/>
                <a:cs typeface="+mn-lt"/>
              </a:rPr>
              <a:t> March 2022.</a:t>
            </a:r>
            <a:endParaRPr lang="en-US" sz="3200" dirty="0">
              <a:ea typeface="+mn-lt"/>
              <a:cs typeface="+mn-lt"/>
            </a:endParaRPr>
          </a:p>
          <a:p>
            <a:r>
              <a:rPr lang="en-GB" sz="3200" dirty="0">
                <a:ea typeface="+mn-lt"/>
                <a:cs typeface="+mn-lt"/>
              </a:rPr>
              <a:t>63 days before the real thing.</a:t>
            </a:r>
            <a:endParaRPr lang="en-US" sz="3200" dirty="0">
              <a:ea typeface="+mn-lt"/>
              <a:cs typeface="+mn-lt"/>
            </a:endParaRPr>
          </a:p>
          <a:p>
            <a:r>
              <a:rPr lang="en-GB" sz="3200" dirty="0">
                <a:ea typeface="+mn-lt"/>
                <a:cs typeface="+mn-lt"/>
              </a:rPr>
              <a:t>Including the exams, that’s 28 school days left.</a:t>
            </a:r>
          </a:p>
          <a:p>
            <a:r>
              <a:rPr lang="en-GB" sz="3200" dirty="0">
                <a:ea typeface="+mn-lt"/>
                <a:cs typeface="+mn-lt"/>
              </a:rPr>
              <a:t>Your final examinations begin on Monday 16th May 2022.</a:t>
            </a:r>
            <a:endParaRPr lang="en-US" sz="3200" dirty="0"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</p:txBody>
      </p:sp>
      <p:pic>
        <p:nvPicPr>
          <p:cNvPr id="4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49A8C216-1D24-40B4-BE41-A5CBBC6C1C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67" t="3191" r="16107" b="2128"/>
          <a:stretch/>
        </p:blipFill>
        <p:spPr>
          <a:xfrm>
            <a:off x="407710" y="5292511"/>
            <a:ext cx="1294449" cy="105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7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A6FB-EC60-4AF4-822E-1AE64FC4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0269"/>
          </a:xfrm>
        </p:spPr>
        <p:txBody>
          <a:bodyPr/>
          <a:lstStyle/>
          <a:p>
            <a:r>
              <a:rPr lang="en-GB" b="1" dirty="0">
                <a:latin typeface="Calibri"/>
                <a:cs typeface="Calibri"/>
              </a:rPr>
              <a:t>Awarding Grades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98B5E-7CC1-4FCA-8B07-6038F720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445" y="1722716"/>
            <a:ext cx="8073605" cy="437778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 sz="2500" dirty="0">
                <a:ea typeface="+mn-lt"/>
                <a:cs typeface="+mn-lt"/>
              </a:rPr>
              <a:t>On February the 7</a:t>
            </a:r>
            <a:r>
              <a:rPr lang="en-US" sz="2500" baseline="30000" dirty="0">
                <a:ea typeface="+mn-lt"/>
                <a:cs typeface="+mn-lt"/>
              </a:rPr>
              <a:t>th</a:t>
            </a:r>
            <a:r>
              <a:rPr lang="en-US" sz="2500" dirty="0">
                <a:ea typeface="+mn-lt"/>
                <a:cs typeface="+mn-lt"/>
              </a:rPr>
              <a:t> the Department for Education released the final guidance relating to the awarding of GCSE grades this year.</a:t>
            </a:r>
          </a:p>
          <a:p>
            <a:pPr>
              <a:lnSpc>
                <a:spcPct val="110000"/>
              </a:lnSpc>
            </a:pPr>
            <a:r>
              <a:rPr lang="en-US" sz="2500" dirty="0">
                <a:ea typeface="+mn-lt"/>
                <a:cs typeface="+mn-lt"/>
              </a:rPr>
              <a:t>For summer 2022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ea typeface="+mn-lt"/>
                <a:cs typeface="+mn-lt"/>
              </a:rPr>
              <a:t>Changes to coursework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ea typeface="+mn-lt"/>
                <a:cs typeface="+mn-lt"/>
              </a:rPr>
              <a:t>More generous grading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ea typeface="+mn-lt"/>
                <a:cs typeface="+mn-lt"/>
              </a:rPr>
              <a:t>Changes to content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ea typeface="+mn-lt"/>
                <a:cs typeface="+mn-lt"/>
              </a:rPr>
              <a:t>Provision of support materials</a:t>
            </a:r>
          </a:p>
          <a:p>
            <a:pPr lvl="1">
              <a:lnSpc>
                <a:spcPct val="110000"/>
              </a:lnSpc>
            </a:pPr>
            <a:r>
              <a:rPr lang="en-US" sz="2100" dirty="0">
                <a:ea typeface="+mn-lt"/>
                <a:cs typeface="+mn-lt"/>
              </a:rPr>
              <a:t>Advance Information</a:t>
            </a:r>
          </a:p>
          <a:p>
            <a:pPr lvl="1">
              <a:lnSpc>
                <a:spcPct val="110000"/>
              </a:lnSpc>
            </a:pPr>
            <a:endParaRPr lang="en-US" sz="2100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457200" lvl="1" indent="0">
              <a:buNone/>
            </a:pPr>
            <a:endParaRPr lang="en-GB" dirty="0">
              <a:cs typeface="Calibri"/>
            </a:endParaRPr>
          </a:p>
          <a:p>
            <a:pPr marL="457200" lvl="1" indent="0">
              <a:buNone/>
            </a:pPr>
            <a:endParaRPr lang="en-GB" dirty="0">
              <a:cs typeface="Calibri"/>
            </a:endParaRPr>
          </a:p>
        </p:txBody>
      </p:sp>
      <p:pic>
        <p:nvPicPr>
          <p:cNvPr id="5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AC671E12-0870-4995-9F8D-1FAA38CD37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67" t="3191" r="16107" b="2128"/>
          <a:stretch/>
        </p:blipFill>
        <p:spPr>
          <a:xfrm>
            <a:off x="7538879" y="519228"/>
            <a:ext cx="1150676" cy="91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74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B965C4-ED7B-4289-873E-314A60389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029" y="501585"/>
            <a:ext cx="5971927" cy="585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3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A6FB-EC60-4AF4-822E-1AE64FC4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0269"/>
          </a:xfrm>
        </p:spPr>
        <p:txBody>
          <a:bodyPr/>
          <a:lstStyle/>
          <a:p>
            <a:r>
              <a:rPr lang="en-GB" b="1" dirty="0">
                <a:latin typeface="Calibri"/>
                <a:cs typeface="Calibri"/>
              </a:rPr>
              <a:t>Is it the same as last time?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98B5E-7CC1-4FCA-8B07-6038F720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37" y="1332783"/>
            <a:ext cx="7987342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>
                <a:ea typeface="+mn-lt"/>
                <a:cs typeface="+mn-lt"/>
              </a:rPr>
              <a:t>You will all receive a personalised timetable.  </a:t>
            </a:r>
          </a:p>
          <a:p>
            <a:pPr>
              <a:lnSpc>
                <a:spcPct val="110000"/>
              </a:lnSpc>
            </a:pPr>
            <a:r>
              <a:rPr lang="en-GB" dirty="0">
                <a:ea typeface="+mn-lt"/>
                <a:cs typeface="+mn-lt"/>
              </a:rPr>
              <a:t>Your timetable shows:</a:t>
            </a:r>
            <a:endParaRPr lang="en-US" dirty="0">
              <a:ea typeface="+mn-lt"/>
              <a:cs typeface="+mn-lt"/>
            </a:endParaRPr>
          </a:p>
          <a:p>
            <a:pPr lvl="1">
              <a:lnSpc>
                <a:spcPct val="110000"/>
              </a:lnSpc>
            </a:pPr>
            <a:r>
              <a:rPr lang="en-GB" sz="2800" dirty="0">
                <a:ea typeface="+mn-lt"/>
                <a:cs typeface="+mn-lt"/>
              </a:rPr>
              <a:t>which exams you will be taking</a:t>
            </a:r>
          </a:p>
          <a:p>
            <a:pPr lvl="1">
              <a:lnSpc>
                <a:spcPct val="110000"/>
              </a:lnSpc>
            </a:pPr>
            <a:r>
              <a:rPr lang="en-GB" sz="2800" dirty="0">
                <a:ea typeface="+mn-lt"/>
                <a:cs typeface="+mn-lt"/>
              </a:rPr>
              <a:t>where you will be sitting your exam and the seat number you have been given.</a:t>
            </a:r>
          </a:p>
          <a:p>
            <a:pPr>
              <a:lnSpc>
                <a:spcPct val="110000"/>
              </a:lnSpc>
            </a:pPr>
            <a:r>
              <a:rPr lang="en-GB" dirty="0">
                <a:ea typeface="+mn-lt"/>
                <a:cs typeface="+mn-lt"/>
              </a:rPr>
              <a:t>You will be allocated a different seat for each of the exams that you take.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en-GB" dirty="0">
                <a:ea typeface="+mn-lt"/>
                <a:cs typeface="+mn-lt"/>
              </a:rPr>
              <a:t>We will also have a seating plan in the old gym in the area where you leave your bags.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en-GB" dirty="0">
                <a:ea typeface="+mn-lt"/>
                <a:cs typeface="+mn-lt"/>
              </a:rPr>
              <a:t>A small number of you will be taking your exams in Ambleside building in rooms A1, A2 or A6.  </a:t>
            </a:r>
            <a:endParaRPr lang="en-US" dirty="0"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  <a:p>
            <a:pPr lvl="1"/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pPr marL="457200" lvl="1" indent="0">
              <a:buNone/>
            </a:pPr>
            <a:endParaRPr lang="en-GB" dirty="0">
              <a:cs typeface="Calibri"/>
            </a:endParaRPr>
          </a:p>
          <a:p>
            <a:pPr marL="457200" lvl="1" indent="0">
              <a:buNone/>
            </a:pPr>
            <a:endParaRPr lang="en-GB" dirty="0">
              <a:cs typeface="Calibri"/>
            </a:endParaRPr>
          </a:p>
        </p:txBody>
      </p:sp>
      <p:pic>
        <p:nvPicPr>
          <p:cNvPr id="5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194532FD-4EE5-490F-92E2-44E39855F1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67" t="3191" r="16107" b="2128"/>
          <a:stretch/>
        </p:blipFill>
        <p:spPr>
          <a:xfrm>
            <a:off x="7380729" y="576737"/>
            <a:ext cx="1294449" cy="105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5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AE6BD7A-66DA-4D9A-BECB-4B5F0324CF36}"/>
              </a:ext>
            </a:extLst>
          </p:cNvPr>
          <p:cNvSpPr/>
          <p:nvPr/>
        </p:nvSpPr>
        <p:spPr>
          <a:xfrm>
            <a:off x="1613330" y="431371"/>
            <a:ext cx="5649446" cy="58162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1BACB8D5-BC64-4535-A3DA-1279802BA419}"/>
              </a:ext>
            </a:extLst>
          </p:cNvPr>
          <p:cNvSpPr txBox="1"/>
          <p:nvPr/>
        </p:nvSpPr>
        <p:spPr>
          <a:xfrm>
            <a:off x="2055347" y="544996"/>
            <a:ext cx="4729180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9        8        7        6        5        4        3        2        1  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F229C9A-C8EE-4833-AC59-506C990E8D50}"/>
              </a:ext>
            </a:extLst>
          </p:cNvPr>
          <p:cNvSpPr/>
          <p:nvPr/>
        </p:nvSpPr>
        <p:spPr>
          <a:xfrm>
            <a:off x="2420731" y="1085444"/>
            <a:ext cx="625151" cy="339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/>
              <a:t>A8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250DAD1-1294-427D-B0B9-920938DD3B44}"/>
              </a:ext>
            </a:extLst>
          </p:cNvPr>
          <p:cNvSpPr/>
          <p:nvPr/>
        </p:nvSpPr>
        <p:spPr>
          <a:xfrm>
            <a:off x="3461949" y="2723614"/>
            <a:ext cx="765110" cy="339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/>
              <a:t>G6</a:t>
            </a:r>
            <a:endParaRPr lang="en-GB" sz="1600" dirty="0">
              <a:cs typeface="Calibri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51017FC-E98C-48B7-9D4A-EEF580E19A7F}"/>
              </a:ext>
            </a:extLst>
          </p:cNvPr>
          <p:cNvSpPr/>
          <p:nvPr/>
        </p:nvSpPr>
        <p:spPr>
          <a:xfrm>
            <a:off x="5579907" y="1646555"/>
            <a:ext cx="625151" cy="339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/>
              <a:t>C2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D77FDA6-3072-4108-8622-882A3F950CF5}"/>
              </a:ext>
            </a:extLst>
          </p:cNvPr>
          <p:cNvCxnSpPr/>
          <p:nvPr/>
        </p:nvCxnSpPr>
        <p:spPr>
          <a:xfrm flipH="1">
            <a:off x="5947054" y="942517"/>
            <a:ext cx="564" cy="62462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06CB1AF-3A0C-4130-AEB4-153AEB24DF83}"/>
              </a:ext>
            </a:extLst>
          </p:cNvPr>
          <p:cNvCxnSpPr>
            <a:cxnSpLocks/>
          </p:cNvCxnSpPr>
          <p:nvPr/>
        </p:nvCxnSpPr>
        <p:spPr>
          <a:xfrm>
            <a:off x="2013334" y="1821314"/>
            <a:ext cx="3520554" cy="86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852D5466-327A-4422-AD81-194633C49DCA}"/>
              </a:ext>
            </a:extLst>
          </p:cNvPr>
          <p:cNvCxnSpPr>
            <a:cxnSpLocks/>
          </p:cNvCxnSpPr>
          <p:nvPr/>
        </p:nvCxnSpPr>
        <p:spPr>
          <a:xfrm>
            <a:off x="2888991" y="5459067"/>
            <a:ext cx="4408100" cy="0"/>
          </a:xfrm>
          <a:prstGeom prst="straightConnector1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AF1A7CE-5621-4655-BAFA-9BDE69AF1C0C}"/>
              </a:ext>
            </a:extLst>
          </p:cNvPr>
          <p:cNvSpPr txBox="1"/>
          <p:nvPr/>
        </p:nvSpPr>
        <p:spPr>
          <a:xfrm rot="5400000">
            <a:off x="7263323" y="1616232"/>
            <a:ext cx="75178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Front</a:t>
            </a:r>
            <a:endParaRPr lang="en-US" dirty="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F5BCEA-8A14-4703-8C2B-FF8696BDF053}"/>
              </a:ext>
            </a:extLst>
          </p:cNvPr>
          <p:cNvSpPr/>
          <p:nvPr/>
        </p:nvSpPr>
        <p:spPr>
          <a:xfrm>
            <a:off x="1584291" y="5437496"/>
            <a:ext cx="176753" cy="813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9">
            <a:extLst>
              <a:ext uri="{FF2B5EF4-FFF2-40B4-BE49-F238E27FC236}">
                <a16:creationId xmlns:a16="http://schemas.microsoft.com/office/drawing/2014/main" id="{7A9CF76B-A8A3-466E-BB93-7D1BFE4FA481}"/>
              </a:ext>
            </a:extLst>
          </p:cNvPr>
          <p:cNvSpPr/>
          <p:nvPr/>
        </p:nvSpPr>
        <p:spPr>
          <a:xfrm>
            <a:off x="1744614" y="5211086"/>
            <a:ext cx="1013093" cy="561470"/>
          </a:xfrm>
          <a:prstGeom prst="upArrow">
            <a:avLst>
              <a:gd name="adj1" fmla="val 50000"/>
              <a:gd name="adj2" fmla="val 6896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50" dirty="0">
                <a:solidFill>
                  <a:schemeClr val="tx1"/>
                </a:solidFill>
              </a:rPr>
              <a:t>Way in</a:t>
            </a:r>
          </a:p>
        </p:txBody>
      </p:sp>
      <p:sp>
        <p:nvSpPr>
          <p:cNvPr id="8" name="Up Arrow 9">
            <a:extLst>
              <a:ext uri="{FF2B5EF4-FFF2-40B4-BE49-F238E27FC236}">
                <a16:creationId xmlns:a16="http://schemas.microsoft.com/office/drawing/2014/main" id="{233CE97E-C099-4B1D-8EB8-A1DD77F2265B}"/>
              </a:ext>
            </a:extLst>
          </p:cNvPr>
          <p:cNvSpPr/>
          <p:nvPr/>
        </p:nvSpPr>
        <p:spPr>
          <a:xfrm rot="5400000">
            <a:off x="927677" y="5485814"/>
            <a:ext cx="942392" cy="726439"/>
          </a:xfrm>
          <a:prstGeom prst="upArrow">
            <a:avLst>
              <a:gd name="adj1" fmla="val 50000"/>
              <a:gd name="adj2" fmla="val 6896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50">
                <a:solidFill>
                  <a:schemeClr val="tx1"/>
                </a:solidFill>
              </a:rPr>
              <a:t>Way in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4C2D1C-92BC-44CB-912B-4B5D6F8C462F}"/>
              </a:ext>
            </a:extLst>
          </p:cNvPr>
          <p:cNvSpPr/>
          <p:nvPr/>
        </p:nvSpPr>
        <p:spPr>
          <a:xfrm>
            <a:off x="2242995" y="3865528"/>
            <a:ext cx="4312925" cy="1835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7F973F-6607-4A99-A952-247F6A30EB41}"/>
              </a:ext>
            </a:extLst>
          </p:cNvPr>
          <p:cNvSpPr txBox="1"/>
          <p:nvPr/>
        </p:nvSpPr>
        <p:spPr>
          <a:xfrm>
            <a:off x="3318092" y="4462222"/>
            <a:ext cx="2261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/>
              <a:t>Break and Lunch area where you leave your bags</a:t>
            </a:r>
            <a:endParaRPr lang="en-US" sz="14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FE7520-0B0A-4F78-B1CB-AA0488AFB111}"/>
              </a:ext>
            </a:extLst>
          </p:cNvPr>
          <p:cNvSpPr txBox="1"/>
          <p:nvPr/>
        </p:nvSpPr>
        <p:spPr>
          <a:xfrm>
            <a:off x="6742917" y="1120676"/>
            <a:ext cx="385314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A</a:t>
            </a:r>
          </a:p>
          <a:p>
            <a:r>
              <a:rPr lang="en-US" dirty="0">
                <a:cs typeface="Calibri"/>
              </a:rPr>
              <a:t>B</a:t>
            </a:r>
          </a:p>
          <a:p>
            <a:r>
              <a:rPr lang="en-US" dirty="0">
                <a:cs typeface="Calibri"/>
              </a:rPr>
              <a:t>C</a:t>
            </a:r>
          </a:p>
          <a:p>
            <a:r>
              <a:rPr lang="en-US" dirty="0">
                <a:cs typeface="Calibri"/>
              </a:rPr>
              <a:t>D</a:t>
            </a:r>
          </a:p>
          <a:p>
            <a:r>
              <a:rPr lang="en-US" dirty="0">
                <a:cs typeface="Calibri"/>
              </a:rPr>
              <a:t>E</a:t>
            </a:r>
          </a:p>
          <a:p>
            <a:r>
              <a:rPr lang="en-US" dirty="0">
                <a:cs typeface="Calibri"/>
              </a:rPr>
              <a:t>F</a:t>
            </a:r>
          </a:p>
          <a:p>
            <a:r>
              <a:rPr lang="en-US" dirty="0">
                <a:cs typeface="Calibri"/>
              </a:rPr>
              <a:t>G</a:t>
            </a:r>
          </a:p>
          <a:p>
            <a:r>
              <a:rPr lang="en-US" dirty="0">
                <a:cs typeface="Calibri"/>
              </a:rPr>
              <a:t>H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06C10D3-AE8F-45CE-83DF-62B26C2C7762}"/>
              </a:ext>
            </a:extLst>
          </p:cNvPr>
          <p:cNvCxnSpPr>
            <a:cxnSpLocks/>
          </p:cNvCxnSpPr>
          <p:nvPr/>
        </p:nvCxnSpPr>
        <p:spPr>
          <a:xfrm>
            <a:off x="2888991" y="5437496"/>
            <a:ext cx="0" cy="805662"/>
          </a:xfrm>
          <a:prstGeom prst="straightConnector1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308CF02-85D2-4410-BE44-12192BF1FEE1}"/>
              </a:ext>
            </a:extLst>
          </p:cNvPr>
          <p:cNvSpPr txBox="1"/>
          <p:nvPr/>
        </p:nvSpPr>
        <p:spPr>
          <a:xfrm>
            <a:off x="1672667" y="1047359"/>
            <a:ext cx="385314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A</a:t>
            </a:r>
          </a:p>
          <a:p>
            <a:r>
              <a:rPr lang="en-US" dirty="0">
                <a:cs typeface="Calibri"/>
              </a:rPr>
              <a:t>B</a:t>
            </a:r>
          </a:p>
          <a:p>
            <a:r>
              <a:rPr lang="en-US" dirty="0">
                <a:cs typeface="Calibri"/>
              </a:rPr>
              <a:t>C</a:t>
            </a:r>
          </a:p>
          <a:p>
            <a:r>
              <a:rPr lang="en-US" dirty="0">
                <a:cs typeface="Calibri"/>
              </a:rPr>
              <a:t>D</a:t>
            </a:r>
          </a:p>
          <a:p>
            <a:r>
              <a:rPr lang="en-US" dirty="0">
                <a:cs typeface="Calibri"/>
              </a:rPr>
              <a:t>E</a:t>
            </a:r>
          </a:p>
          <a:p>
            <a:r>
              <a:rPr lang="en-US" dirty="0">
                <a:cs typeface="Calibri"/>
              </a:rPr>
              <a:t>F</a:t>
            </a:r>
          </a:p>
          <a:p>
            <a:r>
              <a:rPr lang="en-US" dirty="0">
                <a:cs typeface="Calibri"/>
              </a:rPr>
              <a:t>G</a:t>
            </a:r>
          </a:p>
          <a:p>
            <a:r>
              <a:rPr lang="en-US" dirty="0">
                <a:cs typeface="Calibri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578816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A6FB-EC60-4AF4-822E-1AE64FC4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0269"/>
          </a:xfrm>
        </p:spPr>
        <p:txBody>
          <a:bodyPr/>
          <a:lstStyle/>
          <a:p>
            <a:r>
              <a:rPr lang="en-GB" b="1" dirty="0">
                <a:latin typeface="Calibri"/>
                <a:cs typeface="Calibri"/>
              </a:rPr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98B5E-7CC1-4FCA-8B07-6038F720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43" y="1239295"/>
            <a:ext cx="7987341" cy="5006966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GB" sz="3400" dirty="0">
                <a:solidFill>
                  <a:srgbClr val="C00000"/>
                </a:solidFill>
                <a:ea typeface="+mn-lt"/>
                <a:cs typeface="+mn-lt"/>
              </a:rPr>
              <a:t>For each exam: </a:t>
            </a:r>
            <a:r>
              <a:rPr lang="en-GB" sz="3400" dirty="0">
                <a:ea typeface="+mn-lt"/>
                <a:cs typeface="+mn-lt"/>
              </a:rPr>
              <a:t>You should form assembly lines as soon as possible:</a:t>
            </a:r>
            <a:endParaRPr lang="en-US" sz="3400" dirty="0">
              <a:ea typeface="+mn-lt"/>
              <a:cs typeface="+mn-lt"/>
            </a:endParaRPr>
          </a:p>
          <a:p>
            <a:pPr lvl="1">
              <a:lnSpc>
                <a:spcPct val="110000"/>
              </a:lnSpc>
            </a:pPr>
            <a:r>
              <a:rPr lang="en-GB" sz="3400" dirty="0">
                <a:ea typeface="+mn-lt"/>
                <a:cs typeface="+mn-lt"/>
              </a:rPr>
              <a:t>For lesson 1 assemble at 8.55am</a:t>
            </a:r>
          </a:p>
          <a:p>
            <a:pPr lvl="1">
              <a:lnSpc>
                <a:spcPct val="110000"/>
              </a:lnSpc>
            </a:pPr>
            <a:r>
              <a:rPr lang="en-GB" sz="3400" dirty="0">
                <a:ea typeface="+mn-lt"/>
                <a:cs typeface="+mn-lt"/>
              </a:rPr>
              <a:t>For lesson 3 assemble at 11.25pm</a:t>
            </a:r>
            <a:endParaRPr lang="en-US" sz="3400" dirty="0"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en-GB" sz="3400" dirty="0">
                <a:solidFill>
                  <a:srgbClr val="C00000"/>
                </a:solidFill>
                <a:ea typeface="+mn-lt"/>
                <a:cs typeface="+mn-lt"/>
              </a:rPr>
              <a:t>Entering the old gym: </a:t>
            </a:r>
            <a:r>
              <a:rPr lang="en-GB" sz="3400" dirty="0">
                <a:ea typeface="+mn-lt"/>
                <a:cs typeface="+mn-lt"/>
              </a:rPr>
              <a:t>make your way into the old gym, leave your </a:t>
            </a:r>
            <a:r>
              <a:rPr lang="en-GB" sz="3400" b="1" dirty="0">
                <a:solidFill>
                  <a:srgbClr val="7030A0"/>
                </a:solidFill>
                <a:ea typeface="+mn-lt"/>
                <a:cs typeface="+mn-lt"/>
              </a:rPr>
              <a:t>phone in your bag</a:t>
            </a:r>
            <a:r>
              <a:rPr lang="en-GB" sz="3400" dirty="0">
                <a:ea typeface="+mn-lt"/>
                <a:cs typeface="+mn-lt"/>
              </a:rPr>
              <a:t> in the lunch seating area (</a:t>
            </a:r>
            <a:r>
              <a:rPr lang="en-GB" sz="3400" b="1" dirty="0">
                <a:solidFill>
                  <a:srgbClr val="7030A0"/>
                </a:solidFill>
                <a:ea typeface="+mn-lt"/>
                <a:cs typeface="+mn-lt"/>
              </a:rPr>
              <a:t>make sure it is switched off</a:t>
            </a:r>
            <a:r>
              <a:rPr lang="en-GB" sz="3400" dirty="0">
                <a:ea typeface="+mn-lt"/>
                <a:cs typeface="+mn-lt"/>
              </a:rPr>
              <a:t>).  Take out your </a:t>
            </a:r>
            <a:r>
              <a:rPr lang="en-GB" sz="3400" b="1" dirty="0">
                <a:ea typeface="+mn-lt"/>
                <a:cs typeface="+mn-lt"/>
              </a:rPr>
              <a:t>clear</a:t>
            </a:r>
            <a:r>
              <a:rPr lang="en-GB" sz="3400" dirty="0">
                <a:ea typeface="+mn-lt"/>
                <a:cs typeface="+mn-lt"/>
              </a:rPr>
              <a:t> pencil case/equipment. Any water bottles must also be </a:t>
            </a:r>
            <a:r>
              <a:rPr lang="en-GB" sz="3400" b="1" dirty="0">
                <a:ea typeface="+mn-lt"/>
                <a:cs typeface="+mn-lt"/>
              </a:rPr>
              <a:t>clear</a:t>
            </a:r>
            <a:r>
              <a:rPr lang="en-GB" sz="3400" dirty="0">
                <a:ea typeface="+mn-lt"/>
                <a:cs typeface="+mn-lt"/>
              </a:rPr>
              <a:t> and not have labels on.</a:t>
            </a:r>
          </a:p>
          <a:p>
            <a:pPr>
              <a:lnSpc>
                <a:spcPct val="110000"/>
              </a:lnSpc>
            </a:pPr>
            <a:r>
              <a:rPr lang="en-GB" sz="3400" dirty="0">
                <a:solidFill>
                  <a:srgbClr val="C00000"/>
                </a:solidFill>
                <a:ea typeface="+mn-lt"/>
                <a:cs typeface="+mn-lt"/>
              </a:rPr>
              <a:t>Finding your seat:</a:t>
            </a:r>
            <a:r>
              <a:rPr lang="en-GB" sz="3400" dirty="0">
                <a:ea typeface="+mn-lt"/>
                <a:cs typeface="+mn-lt"/>
              </a:rPr>
              <a:t> you will then be asked to use the plan to go to your allocated seat.</a:t>
            </a:r>
          </a:p>
          <a:p>
            <a:pPr>
              <a:lnSpc>
                <a:spcPct val="110000"/>
              </a:lnSpc>
            </a:pPr>
            <a:r>
              <a:rPr lang="en-GB" sz="3400" dirty="0">
                <a:solidFill>
                  <a:srgbClr val="C00000"/>
                </a:solidFill>
                <a:ea typeface="+mn-lt"/>
                <a:cs typeface="+mn-lt"/>
              </a:rPr>
              <a:t>Toilet use: </a:t>
            </a:r>
            <a:r>
              <a:rPr lang="en-GB" sz="3400" dirty="0">
                <a:ea typeface="+mn-lt"/>
                <a:cs typeface="+mn-lt"/>
              </a:rPr>
              <a:t>unless it is an emergency you will not be allowed to go to the toilet during exams – please go beforehand.</a:t>
            </a:r>
            <a:endParaRPr lang="en-US" sz="3400" dirty="0"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buNone/>
            </a:pPr>
            <a:endParaRPr lang="en-GB" sz="3200" dirty="0">
              <a:ea typeface="+mn-lt"/>
              <a:cs typeface="+mn-lt"/>
            </a:endParaRPr>
          </a:p>
          <a:p>
            <a:endParaRPr lang="en-GB" sz="3200" dirty="0">
              <a:cs typeface="Calibri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6155C147-24DD-48B2-9911-A20BEBBE4E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49" r="291" b="11919"/>
          <a:stretch/>
        </p:blipFill>
        <p:spPr>
          <a:xfrm>
            <a:off x="7605382" y="465693"/>
            <a:ext cx="996067" cy="77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05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A6FB-EC60-4AF4-822E-1AE64FC4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0269"/>
          </a:xfrm>
        </p:spPr>
        <p:txBody>
          <a:bodyPr/>
          <a:lstStyle/>
          <a:p>
            <a:r>
              <a:rPr lang="en-GB" b="1" dirty="0">
                <a:latin typeface="Calibri"/>
                <a:cs typeface="Calibri"/>
              </a:rPr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98B5E-7CC1-4FCA-8B07-6038F720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86" y="1304028"/>
            <a:ext cx="7987341" cy="518884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GB" sz="3200" dirty="0">
                <a:solidFill>
                  <a:srgbClr val="C00000"/>
                </a:solidFill>
                <a:ea typeface="+mn-lt"/>
                <a:cs typeface="+mn-lt"/>
              </a:rPr>
              <a:t>Exam conditions: </a:t>
            </a:r>
            <a:r>
              <a:rPr lang="en-GB" sz="3200" dirty="0">
                <a:ea typeface="+mn-lt"/>
                <a:cs typeface="+mn-lt"/>
              </a:rPr>
              <a:t>begin once you enter the old gym</a:t>
            </a:r>
          </a:p>
          <a:p>
            <a:pPr>
              <a:lnSpc>
                <a:spcPct val="110000"/>
              </a:lnSpc>
            </a:pPr>
            <a:r>
              <a:rPr lang="en-GB" sz="3200" dirty="0">
                <a:solidFill>
                  <a:srgbClr val="C00000"/>
                </a:solidFill>
                <a:ea typeface="+mn-lt"/>
                <a:cs typeface="+mn-lt"/>
              </a:rPr>
              <a:t>Invigilation: </a:t>
            </a:r>
            <a:r>
              <a:rPr lang="en-GB" sz="3200" dirty="0">
                <a:ea typeface="+mn-lt"/>
                <a:cs typeface="+mn-lt"/>
              </a:rPr>
              <a:t>the exams will be invigilated by external staff (as they will be in the public exams).</a:t>
            </a:r>
            <a:endParaRPr lang="en-US" sz="3200" dirty="0"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en-GB" sz="3200" dirty="0">
                <a:solidFill>
                  <a:srgbClr val="C00000"/>
                </a:solidFill>
                <a:ea typeface="+mn-lt"/>
                <a:cs typeface="+mn-lt"/>
              </a:rPr>
              <a:t>After The Exam: </a:t>
            </a:r>
            <a:r>
              <a:rPr lang="en-GB" sz="3200" dirty="0">
                <a:ea typeface="+mn-lt"/>
                <a:cs typeface="+mn-lt"/>
              </a:rPr>
              <a:t>collect your bag and return to your timetabled </a:t>
            </a:r>
            <a:r>
              <a:rPr lang="en-GB" sz="3200">
                <a:ea typeface="+mn-lt"/>
                <a:cs typeface="+mn-lt"/>
              </a:rPr>
              <a:t>lesson.</a:t>
            </a:r>
            <a:endParaRPr lang="en-GB" sz="32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GB" sz="3200" dirty="0">
              <a:cs typeface="Calibri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6155C147-24DD-48B2-9911-A20BEBBE4E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49" r="291" b="11919"/>
          <a:stretch/>
        </p:blipFill>
        <p:spPr>
          <a:xfrm>
            <a:off x="7289081" y="465693"/>
            <a:ext cx="1312368" cy="103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01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A6FB-EC60-4AF4-822E-1AE64FC4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0269"/>
          </a:xfrm>
        </p:spPr>
        <p:txBody>
          <a:bodyPr/>
          <a:lstStyle/>
          <a:p>
            <a:r>
              <a:rPr lang="en-GB" b="1" dirty="0">
                <a:latin typeface="Calibri"/>
                <a:cs typeface="Calibri"/>
              </a:rPr>
              <a:t>Exam Conduct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98B5E-7CC1-4FCA-8B07-6038F720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7160"/>
            <a:ext cx="8016318" cy="435133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>
                <a:ea typeface="+mn-lt"/>
                <a:cs typeface="+mn-lt"/>
              </a:rPr>
              <a:t>The examinations will be conducted according to the JCQ regulations from the Examination Boards.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GB" dirty="0">
                <a:ea typeface="+mn-lt"/>
                <a:cs typeface="+mn-lt"/>
              </a:rPr>
              <a:t>When you enter the examination room you should go immediately to your place and sit quietly to await the start of the examination.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GB" dirty="0">
                <a:ea typeface="+mn-lt"/>
                <a:cs typeface="+mn-lt"/>
              </a:rPr>
              <a:t>There must be NO communication with any other candidate during the exam.  This means that you will NOT talk or attempt to communicate in any other way with another candidate.  </a:t>
            </a:r>
            <a:r>
              <a:rPr lang="en-GB" dirty="0">
                <a:solidFill>
                  <a:srgbClr val="C00000"/>
                </a:solidFill>
                <a:ea typeface="+mn-lt"/>
                <a:cs typeface="+mn-lt"/>
              </a:rPr>
              <a:t>Should you be unwise as to do this in a GCSE exam you will be reported to the examination board.  They may disqualify you from that exam and any others that you have taken.</a:t>
            </a:r>
            <a:endParaRPr lang="en-US" dirty="0"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pic>
        <p:nvPicPr>
          <p:cNvPr id="5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0A1E29B6-0CD1-4314-B2F2-F525423D3A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67" t="3191" r="16107" b="2128"/>
          <a:stretch/>
        </p:blipFill>
        <p:spPr>
          <a:xfrm>
            <a:off x="407710" y="5292511"/>
            <a:ext cx="1294449" cy="105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47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8374FEAC6C214F898984D7EB2460EE" ma:contentTypeVersion="13" ma:contentTypeDescription="Create a new document." ma:contentTypeScope="" ma:versionID="72c9b5ae41fbe856adf12bd11d160ea1">
  <xsd:schema xmlns:xsd="http://www.w3.org/2001/XMLSchema" xmlns:xs="http://www.w3.org/2001/XMLSchema" xmlns:p="http://schemas.microsoft.com/office/2006/metadata/properties" xmlns:ns3="e2fcb985-7c05-49f8-b914-3ce3c5d2c1a5" xmlns:ns4="93793065-b555-430c-8cf4-272e39a276d7" targetNamespace="http://schemas.microsoft.com/office/2006/metadata/properties" ma:root="true" ma:fieldsID="d4e0ce9215507232fdcdb35818857442" ns3:_="" ns4:_="">
    <xsd:import namespace="e2fcb985-7c05-49f8-b914-3ce3c5d2c1a5"/>
    <xsd:import namespace="93793065-b555-430c-8cf4-272e39a276d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fcb985-7c05-49f8-b914-3ce3c5d2c1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793065-b555-430c-8cf4-272e39a276d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F7FBD5-B318-4B36-A31F-D943B2FF0D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A9EED2-E740-483B-BA5D-B7AF877B96B9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www.w3.org/XML/1998/namespace"/>
    <ds:schemaRef ds:uri="e2fcb985-7c05-49f8-b914-3ce3c5d2c1a5"/>
    <ds:schemaRef ds:uri="http://schemas.openxmlformats.org/package/2006/metadata/core-properties"/>
    <ds:schemaRef ds:uri="93793065-b555-430c-8cf4-272e39a276d7"/>
  </ds:schemaRefs>
</ds:datastoreItem>
</file>

<file path=customXml/itemProps3.xml><?xml version="1.0" encoding="utf-8"?>
<ds:datastoreItem xmlns:ds="http://schemas.openxmlformats.org/officeDocument/2006/customXml" ds:itemID="{A9669735-94F9-40DD-9E05-C89C03A347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fcb985-7c05-49f8-b914-3ce3c5d2c1a5"/>
    <ds:schemaRef ds:uri="93793065-b555-430c-8cf4-272e39a276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646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Office Theme</vt:lpstr>
      <vt:lpstr>Practice Exams March 2022</vt:lpstr>
      <vt:lpstr>Practice Exams</vt:lpstr>
      <vt:lpstr>Awarding Grades</vt:lpstr>
      <vt:lpstr>PowerPoint Presentation</vt:lpstr>
      <vt:lpstr>Is it the same as last time?</vt:lpstr>
      <vt:lpstr>PowerPoint Presentation</vt:lpstr>
      <vt:lpstr>What Happens?</vt:lpstr>
      <vt:lpstr>What Happens?</vt:lpstr>
      <vt:lpstr>Exam Conduct</vt:lpstr>
      <vt:lpstr>PowerPoint Presentation</vt:lpstr>
      <vt:lpstr>PowerPoint Presentation</vt:lpstr>
      <vt:lpstr>PowerPoint Presentation</vt:lpstr>
      <vt:lpstr>PowerPoint Presentation</vt:lpstr>
      <vt:lpstr>Exam Conduct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CAT  Assessments</dc:title>
  <dc:creator>S Day</dc:creator>
  <cp:lastModifiedBy>V Day</cp:lastModifiedBy>
  <cp:revision>585</cp:revision>
  <dcterms:created xsi:type="dcterms:W3CDTF">2021-09-23T08:11:46Z</dcterms:created>
  <dcterms:modified xsi:type="dcterms:W3CDTF">2022-03-08T22:19:54Z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0x0101004D8374FEAC6C214F898984D7EB2460EE</vt:lpwstr>
  </property>
</Properties>
</file>