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6" r:id="rId5"/>
    <p:sldId id="261" r:id="rId6"/>
    <p:sldId id="267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9614"/>
  </p:normalViewPr>
  <p:slideViewPr>
    <p:cSldViewPr snapToGrid="0">
      <p:cViewPr varScale="1">
        <p:scale>
          <a:sx n="102" d="100"/>
          <a:sy n="102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DFDB-7AB6-F242-A79A-78AA6D91B82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9D7C-864E-154A-B88D-0A512A21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6A03-61E5-456A-9A27-01E119623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819CD-02D2-4E96-9CD9-E0C1659A2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F9B73-0174-4F98-9454-46F5ABEA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A83B3-FAA2-42F4-944D-288831EF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379A-931B-4526-A268-3C79CDFB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6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F69B-24CC-4F81-8E05-F51C5570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892F0-823E-4F7C-8343-1A180F77F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7CF5-0E61-4F11-BEF6-F4FAC3DF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CE850-EF3A-4A79-8415-887DB481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1D871-5E50-49B9-BB87-EF53061C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A0E45-9976-4E79-9D02-A79D5367F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DB1EF-5899-4A6B-8A1F-C81613DB7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2C91-6C97-4AA8-AFA9-AFE3DAC3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B8CC8-05C5-4B59-A5B0-8740C536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965FD-321F-481B-BC8E-3E93BF98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1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094E-FA80-499A-893C-B81722DA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E7CD-5B49-418D-89DC-D9A0E1F8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E4778-A3E9-4D4F-A0BC-531F7A58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BF7-1BA7-4DBF-B90B-C9DAC284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EB31C-DCA4-4AA0-918F-957B6609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1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6BA3-943D-4719-80DE-4B44AFB2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B29AC-CD4D-4493-BEE3-B181FAE9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F819-B6FF-4B29-98E7-9E0D3E43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5880F-E7E5-43DD-B971-C910A93C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AF4A-0765-4DD5-B4AF-979F4180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0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45FB-F4A9-48C9-A331-6FBCBCB5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B8B7-F978-4A19-82AC-2F4ACC47D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4D5F7-A551-4B6B-882A-78559666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B813F-EC25-460A-A89A-F3AC7BB1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ECA03-E49F-4FDD-9EEE-D220A51D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0AF81-35FB-41F6-BC8D-A37B016A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8AB4-2E2A-44DE-86D5-06091D07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FB773-DA03-45C4-AA50-FE34D218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D40FE-C279-4480-A3CC-3882D1B27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D02DB-F37D-4573-94D1-A09844777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088D2-7FCF-4E35-AFC2-F896CB4A4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4C0CC-1809-4329-BA18-4D39F6CE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879CE-CD8E-4866-8543-20592E7E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18F6A-A70F-4E76-AE0B-300C9870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5CBE-05F3-4B0C-90F1-6800671F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607CD-96A8-4BCD-B056-818E2F1D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78582-CC33-4F3A-AA6B-180A6B01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B4FEF-192F-475F-A609-7055941C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5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3674-2A6C-488E-8DDC-DFCD7C91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903B2-8790-42D4-A82C-62751418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B4A5C-BBF5-4C5C-B2B8-4823F8F3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8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37CC-1B67-4C81-B788-EF1AA194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835-8DFD-412B-8FF5-0CD78D9F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0D614-61CB-45A0-8656-BFA329FC5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981F1-B766-4538-A1BA-0FCCB3FA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5F4D1-9842-42B3-B2E6-501DAA69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2C77-6133-4408-BF23-3DFC962E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BFC1-CDA5-4F44-AE04-EA0449D3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9E8A4-1B59-44C0-A03A-18BBE0BCF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37CC6-4F2D-45B2-AF0E-D593ED1D5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BE3FA-FE6F-4321-B81B-3C04F704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0630E-D8AC-41CE-B1E3-E2FB627B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6359-4D77-4EED-ACBA-14232E9B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805DC-4DEB-4E62-8DEE-817F6ADC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290FF-B71F-47C4-958B-E6A19B1EE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FEDF-A156-479B-8103-654796C06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676E-78F2-44E5-A758-20187F51068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E362-3634-4436-B156-89AC1F8FC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FD94-758C-40A9-B792-D45B727B5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28A0-2604-4396-8213-28607F72E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4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290582" y="0"/>
            <a:ext cx="1828321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F914-4BD3-4A88-8593-36BEF51E768D}"/>
              </a:ext>
            </a:extLst>
          </p:cNvPr>
          <p:cNvSpPr txBox="1"/>
          <p:nvPr/>
        </p:nvSpPr>
        <p:spPr>
          <a:xfrm>
            <a:off x="355600" y="2703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0BA48604-84B5-4A92-ADBF-29DB437CD3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5832" y="5803312"/>
            <a:ext cx="2700000" cy="105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d1e4pidl3fu268.cloudfront.net/3e143e9f-3dc4-472f-9889-e9cc91f034b8/welcometoenglishthumbnail2.crop_427x320_3,0.preview.jpg">
            <a:extLst>
              <a:ext uri="{FF2B5EF4-FFF2-40B4-BE49-F238E27FC236}">
                <a16:creationId xmlns:a16="http://schemas.microsoft.com/office/drawing/2014/main" id="{6D3D5EDC-7A07-4467-BFA6-BA52025D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87317"/>
            <a:ext cx="8117490" cy="60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7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75"/>
            <a:ext cx="12193200" cy="68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0" y="5490261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 txBox="1"/>
          <p:nvPr/>
        </p:nvSpPr>
        <p:spPr>
          <a:xfrm>
            <a:off x="1080000" y="1800000"/>
            <a:ext cx="7572375" cy="189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 </a:t>
            </a:r>
            <a:endParaRPr/>
          </a:p>
          <a:p>
            <a: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3411514" y="5411491"/>
            <a:ext cx="8412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emma.warren@wernethschool.com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dominic.liffen@wernethschool.com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582777" y="0"/>
            <a:ext cx="1609223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GCSE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F914-4BD3-4A88-8593-36BEF51E768D}"/>
              </a:ext>
            </a:extLst>
          </p:cNvPr>
          <p:cNvSpPr txBox="1"/>
          <p:nvPr/>
        </p:nvSpPr>
        <p:spPr>
          <a:xfrm>
            <a:off x="355600" y="2703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6B603C-3878-4881-85ED-F3A86500E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67" y="770635"/>
            <a:ext cx="10324969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Helvetica Neue" panose="020B0604020202020204" charset="0"/>
                <a:cs typeface="Helvetica Neue" panose="020B0604020202020204" charset="0"/>
              </a:rPr>
              <a:t>GCSE English Language 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Helvetica Neue" panose="020B0604020202020204" charset="0"/>
                <a:cs typeface="Helvetica Neue" panose="020B0604020202020204" charset="0"/>
              </a:rPr>
              <a:t>GCSE English Literature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Helvetica Neue" panose="020B0604020202020204" charset="0"/>
                <a:cs typeface="Helvetica Neue" panose="020B060402020202020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Helvetica Neue" panose="020B0604020202020204" charset="0"/>
                <a:cs typeface="Helvetica Neue" panose="020B0604020202020204" charset="0"/>
              </a:rPr>
              <a:t>2 GCSEs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Helvetica Neue" panose="020B0604020202020204" charset="0"/>
                <a:cs typeface="Helvetica Neue" panose="020B0604020202020204" charset="0"/>
              </a:rPr>
              <a:t>Skills taught throughout KS3 and KS4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Helvetica Neue" panose="020B0604020202020204" charset="0"/>
                <a:cs typeface="Helvetica Neue" panose="020B0604020202020204" charset="0"/>
              </a:rPr>
              <a:t>100% exam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Helvetica Neue" panose="020B0604020202020204" charset="0"/>
                <a:cs typeface="Helvetica Neue" panose="020B0604020202020204" charset="0"/>
              </a:rPr>
              <a:t>Assessed through final exams at the end of Year 11.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0B256B15-75BE-4C80-8B02-2D3FCB2050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86088" y="5661909"/>
            <a:ext cx="2700000" cy="1054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27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655874" y="-1"/>
            <a:ext cx="1536126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CURRICULUM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F914-4BD3-4A88-8593-36BEF51E768D}"/>
              </a:ext>
            </a:extLst>
          </p:cNvPr>
          <p:cNvSpPr txBox="1"/>
          <p:nvPr/>
        </p:nvSpPr>
        <p:spPr>
          <a:xfrm>
            <a:off x="355600" y="2703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49A4BE7A-FDF2-4B81-937C-393477F44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49099" y="5671647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8F73AC-54B2-4720-8EBF-967DD56561AB}"/>
              </a:ext>
            </a:extLst>
          </p:cNvPr>
          <p:cNvSpPr/>
          <p:nvPr/>
        </p:nvSpPr>
        <p:spPr>
          <a:xfrm>
            <a:off x="261478" y="482281"/>
            <a:ext cx="23497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latin typeface="Century Gothic"/>
                <a:ea typeface="Century Gothic"/>
                <a:cs typeface="Century Gothic"/>
                <a:sym typeface="Century Gothic"/>
              </a:rPr>
              <a:t>What will your child study in English?</a:t>
            </a:r>
          </a:p>
        </p:txBody>
      </p:sp>
      <p:pic>
        <p:nvPicPr>
          <p:cNvPr id="7" name="Google Shape;180;p3">
            <a:extLst>
              <a:ext uri="{FF2B5EF4-FFF2-40B4-BE49-F238E27FC236}">
                <a16:creationId xmlns:a16="http://schemas.microsoft.com/office/drawing/2014/main" id="{65AA85A8-82B3-458C-9D90-BA48E7770F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530" t="14454" r="25914" b="5016"/>
          <a:stretch/>
        </p:blipFill>
        <p:spPr>
          <a:xfrm>
            <a:off x="2611225" y="-1"/>
            <a:ext cx="5076795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8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655874" y="0"/>
            <a:ext cx="1536126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CURRICULUM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F914-4BD3-4A88-8593-36BEF51E768D}"/>
              </a:ext>
            </a:extLst>
          </p:cNvPr>
          <p:cNvSpPr txBox="1"/>
          <p:nvPr/>
        </p:nvSpPr>
        <p:spPr>
          <a:xfrm>
            <a:off x="355600" y="2703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49A4BE7A-FDF2-4B81-937C-393477F44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4070" y="5690501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8F73AC-54B2-4720-8EBF-967DD56561AB}"/>
              </a:ext>
            </a:extLst>
          </p:cNvPr>
          <p:cNvSpPr/>
          <p:nvPr/>
        </p:nvSpPr>
        <p:spPr>
          <a:xfrm>
            <a:off x="261478" y="482281"/>
            <a:ext cx="23497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latin typeface="Century Gothic"/>
                <a:ea typeface="Century Gothic"/>
                <a:cs typeface="Century Gothic"/>
                <a:sym typeface="Century Gothic"/>
              </a:rPr>
              <a:t>What will your child study in English?</a:t>
            </a:r>
          </a:p>
        </p:txBody>
      </p:sp>
      <p:pic>
        <p:nvPicPr>
          <p:cNvPr id="7" name="Google Shape;180;p3">
            <a:extLst>
              <a:ext uri="{FF2B5EF4-FFF2-40B4-BE49-F238E27FC236}">
                <a16:creationId xmlns:a16="http://schemas.microsoft.com/office/drawing/2014/main" id="{65AA85A8-82B3-458C-9D90-BA48E7770F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530" t="68805" r="25914" b="5016"/>
          <a:stretch/>
        </p:blipFill>
        <p:spPr>
          <a:xfrm>
            <a:off x="2990090" y="274881"/>
            <a:ext cx="7286919" cy="453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D9BBDE-6500-4F60-B9FF-E5F50A624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8" t="12232" r="8840" b="3942"/>
          <a:stretch/>
        </p:blipFill>
        <p:spPr>
          <a:xfrm rot="21286044">
            <a:off x="238870" y="4224930"/>
            <a:ext cx="3251153" cy="2006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7CAB81-AE44-49A3-B3C6-7BFC3199821B}"/>
              </a:ext>
            </a:extLst>
          </p:cNvPr>
          <p:cNvSpPr/>
          <p:nvPr/>
        </p:nvSpPr>
        <p:spPr>
          <a:xfrm>
            <a:off x="3664412" y="5690501"/>
            <a:ext cx="5120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latin typeface="Century Gothic"/>
                <a:ea typeface="Century Gothic"/>
                <a:cs typeface="Century Gothic"/>
                <a:sym typeface="Century Gothic"/>
              </a:rPr>
              <a:t>See our website for more information!</a:t>
            </a:r>
          </a:p>
        </p:txBody>
      </p:sp>
    </p:spTree>
    <p:extLst>
      <p:ext uri="{BB962C8B-B14F-4D97-AF65-F5344CB8AC3E}">
        <p14:creationId xmlns:p14="http://schemas.microsoft.com/office/powerpoint/2010/main" val="77216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436776" y="0"/>
            <a:ext cx="1755224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F914-4BD3-4A88-8593-36BEF51E768D}"/>
              </a:ext>
            </a:extLst>
          </p:cNvPr>
          <p:cNvSpPr txBox="1"/>
          <p:nvPr/>
        </p:nvSpPr>
        <p:spPr>
          <a:xfrm>
            <a:off x="167064" y="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49A4BE7A-FDF2-4B81-937C-393477F44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1710" y="5690501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F1071F-80F8-4319-BA46-5CBB5EB2CAFC}"/>
              </a:ext>
            </a:extLst>
          </p:cNvPr>
          <p:cNvSpPr/>
          <p:nvPr/>
        </p:nvSpPr>
        <p:spPr>
          <a:xfrm>
            <a:off x="459571" y="269037"/>
            <a:ext cx="7434606" cy="6035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GB"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endParaRPr lang="en-GB"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­"/>
            </a:pPr>
            <a:r>
              <a:rPr lang="en-GB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Each class has one lesson in the library per fortnight. 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lvl="0" indent="-304800">
              <a:lnSpc>
                <a:spcPct val="150000"/>
              </a:lnSpc>
              <a:buClr>
                <a:schemeClr val="dk1"/>
              </a:buClr>
              <a:buSzPts val="2400"/>
            </a:pPr>
            <a:endParaRPr lang="en-GB"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­"/>
            </a:pPr>
            <a:r>
              <a:rPr lang="en-GB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 this lesson they will be provided with a booklet focused around a certain topic.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lvl="0" indent="-304800">
              <a:lnSpc>
                <a:spcPct val="150000"/>
              </a:lnSpc>
              <a:buClr>
                <a:schemeClr val="dk1"/>
              </a:buClr>
              <a:buSzPts val="2400"/>
            </a:pPr>
            <a:endParaRPr lang="en-GB"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­"/>
            </a:pPr>
            <a:r>
              <a:rPr lang="en-GB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There will be both fiction and non-fiction texts, and our aim is for students to enjoy reading. 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­"/>
            </a:pPr>
            <a:endParaRPr lang="en-GB"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­"/>
            </a:pPr>
            <a:r>
              <a:rPr lang="en-GB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They will also get the chance to choose and read their own book. </a:t>
            </a: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GB" sz="20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40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509808" y="0"/>
            <a:ext cx="1682192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F914-4BD3-4A88-8593-36BEF51E768D}"/>
              </a:ext>
            </a:extLst>
          </p:cNvPr>
          <p:cNvSpPr txBox="1"/>
          <p:nvPr/>
        </p:nvSpPr>
        <p:spPr>
          <a:xfrm>
            <a:off x="355600" y="2703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49A4BE7A-FDF2-4B81-937C-393477F44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7698" y="5681074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9251EA-B620-4B70-A622-48D92B385DB8}"/>
              </a:ext>
            </a:extLst>
          </p:cNvPr>
          <p:cNvSpPr/>
          <p:nvPr/>
        </p:nvSpPr>
        <p:spPr>
          <a:xfrm>
            <a:off x="355600" y="446090"/>
            <a:ext cx="8788400" cy="550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80000"/>
              </a:lnSpc>
            </a:pPr>
            <a:endParaRPr lang="en-GB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80000"/>
              </a:lnSpc>
              <a:buClr>
                <a:schemeClr val="dk1"/>
              </a:buClr>
              <a:buSzPts val="2000"/>
            </a:pPr>
            <a:r>
              <a:rPr lang="en-GB" b="1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Educake</a:t>
            </a:r>
            <a:r>
              <a:rPr lang="en-GB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quizzes:</a:t>
            </a:r>
          </a:p>
          <a:p>
            <a:pPr marL="800100" lvl="1" indent="-342900">
              <a:lnSpc>
                <a:spcPct val="18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Linked to lessons.</a:t>
            </a:r>
          </a:p>
          <a:p>
            <a:pPr marL="800100" lvl="1" indent="-342900">
              <a:lnSpc>
                <a:spcPct val="18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Great opportunity for children to test knowledge at home.</a:t>
            </a:r>
          </a:p>
          <a:p>
            <a:pPr marL="800100" lvl="1" indent="-342900">
              <a:lnSpc>
                <a:spcPct val="18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Reviewed by class teachers.</a:t>
            </a:r>
          </a:p>
          <a:p>
            <a:pPr lvl="1">
              <a:lnSpc>
                <a:spcPct val="180000"/>
              </a:lnSpc>
              <a:buClr>
                <a:schemeClr val="dk1"/>
              </a:buClr>
              <a:buSzPts val="2000"/>
            </a:pPr>
            <a:endParaRPr lang="en-GB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8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Your child can take their test more than once and they can also create their own quizzes to revise topics they feel less confident in. </a:t>
            </a:r>
          </a:p>
          <a:p>
            <a:pPr lvl="0">
              <a:lnSpc>
                <a:spcPct val="180000"/>
              </a:lnSpc>
              <a:buClr>
                <a:schemeClr val="dk1"/>
              </a:buClr>
              <a:buSzPts val="2000"/>
            </a:pPr>
            <a:endParaRPr lang="en-GB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8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If you need any help (i.e. with usernames or passwords) please contact your child’s English teacher in the first instance</a:t>
            </a:r>
            <a:endParaRPr lang="en-GB" sz="2400" b="1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24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655874" y="0"/>
            <a:ext cx="1536126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 BY TOE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F914-4BD3-4A88-8593-36BEF51E768D}"/>
              </a:ext>
            </a:extLst>
          </p:cNvPr>
          <p:cNvSpPr txBox="1"/>
          <p:nvPr/>
        </p:nvSpPr>
        <p:spPr>
          <a:xfrm>
            <a:off x="355600" y="2703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67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49A4BE7A-FDF2-4B81-937C-393477F44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46610" y="5690501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72CD7F-BE77-469F-95FC-21150321C7FD}"/>
              </a:ext>
            </a:extLst>
          </p:cNvPr>
          <p:cNvSpPr/>
          <p:nvPr/>
        </p:nvSpPr>
        <p:spPr>
          <a:xfrm>
            <a:off x="649094" y="1409906"/>
            <a:ext cx="7230056" cy="428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7500"/>
              </a:lnSpc>
              <a:buClr>
                <a:schemeClr val="dk1"/>
              </a:buClr>
              <a:buSzPts val="2400"/>
            </a:pPr>
            <a:endParaRPr lang="en-GB" sz="16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37500"/>
              </a:lnSpc>
              <a:buClr>
                <a:schemeClr val="dk1"/>
              </a:buClr>
              <a:buSzPts val="2400"/>
            </a:pPr>
            <a:endParaRPr lang="en-GB" sz="16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3700">
              <a:lnSpc>
                <a:spcPct val="137500"/>
              </a:lnSpc>
              <a:buClr>
                <a:schemeClr val="dk1"/>
              </a:buClr>
              <a:buSzPts val="2600"/>
              <a:buFont typeface="Helvetica Neue"/>
              <a:buChar char="●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Phonics-based reading programme</a:t>
            </a:r>
          </a:p>
          <a:p>
            <a:pPr marL="63500" lvl="0">
              <a:lnSpc>
                <a:spcPct val="137500"/>
              </a:lnSpc>
              <a:buClr>
                <a:schemeClr val="dk1"/>
              </a:buClr>
              <a:buSzPts val="2600"/>
            </a:pPr>
            <a:endParaRPr lang="en-GB" sz="2400" dirty="0">
              <a:solidFill>
                <a:schemeClr val="dk1"/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93700">
              <a:lnSpc>
                <a:spcPct val="137500"/>
              </a:lnSpc>
              <a:buClr>
                <a:schemeClr val="dk1"/>
              </a:buClr>
              <a:buSzPts val="2600"/>
              <a:buFont typeface="Helvetica Neue"/>
              <a:buChar char="●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Delivered during the first 20 minutes of each English lesson. </a:t>
            </a:r>
          </a:p>
          <a:p>
            <a:pPr marL="457200" lvl="0">
              <a:lnSpc>
                <a:spcPct val="137500"/>
              </a:lnSpc>
              <a:buClr>
                <a:schemeClr val="dk1"/>
              </a:buClr>
              <a:buSzPts val="2600"/>
            </a:pPr>
            <a:endParaRPr lang="en-GB" sz="2400" dirty="0">
              <a:solidFill>
                <a:schemeClr val="dk1"/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93700">
              <a:lnSpc>
                <a:spcPct val="137500"/>
              </a:lnSpc>
              <a:buClr>
                <a:schemeClr val="dk1"/>
              </a:buClr>
              <a:buSzPts val="2600"/>
              <a:buFont typeface="Helvetica Neue"/>
              <a:buChar char="●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Delivers immediate improvement in your child’s reading confidence. </a:t>
            </a:r>
          </a:p>
        </p:txBody>
      </p:sp>
      <p:pic>
        <p:nvPicPr>
          <p:cNvPr id="7" name="Google Shape;211;p9">
            <a:extLst>
              <a:ext uri="{FF2B5EF4-FFF2-40B4-BE49-F238E27FC236}">
                <a16:creationId xmlns:a16="http://schemas.microsoft.com/office/drawing/2014/main" id="{E0230896-1A4A-414D-A9FE-1A4E86930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1710" y="2268783"/>
            <a:ext cx="1554900" cy="15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B5B817-226C-4BDA-83DC-0D48182213CE}"/>
              </a:ext>
            </a:extLst>
          </p:cNvPr>
          <p:cNvSpPr/>
          <p:nvPr/>
        </p:nvSpPr>
        <p:spPr>
          <a:xfrm>
            <a:off x="649094" y="329424"/>
            <a:ext cx="7407759" cy="12126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37500"/>
              </a:lnSpc>
              <a:buClr>
                <a:schemeClr val="dk1"/>
              </a:buClr>
              <a:buSzPts val="2400"/>
            </a:pPr>
            <a:r>
              <a:rPr lang="en-GB" sz="2800" b="1" dirty="0">
                <a:solidFill>
                  <a:schemeClr val="dk1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Dedicated Literacy Mentor delivers various interventions. </a:t>
            </a:r>
          </a:p>
        </p:txBody>
      </p:sp>
    </p:spTree>
    <p:extLst>
      <p:ext uri="{BB962C8B-B14F-4D97-AF65-F5344CB8AC3E}">
        <p14:creationId xmlns:p14="http://schemas.microsoft.com/office/powerpoint/2010/main" val="13957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436776" y="0"/>
            <a:ext cx="1755224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LEXONIK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49A4BE7A-FDF2-4B81-937C-393477F44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1710" y="5690501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C8EA5D-7882-4AAA-81AB-B8752EDCBA6B}"/>
              </a:ext>
            </a:extLst>
          </p:cNvPr>
          <p:cNvSpPr/>
          <p:nvPr/>
        </p:nvSpPr>
        <p:spPr>
          <a:xfrm>
            <a:off x="853267" y="20901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71475">
              <a:buClr>
                <a:schemeClr val="dk1"/>
              </a:buClr>
              <a:buSzPts val="2250"/>
              <a:buFont typeface="Calibri"/>
              <a:buChar char="●"/>
            </a:pPr>
            <a:r>
              <a:rPr lang="en-GB" sz="2400" dirty="0">
                <a:latin typeface="Century Gothic" panose="020B0502020202020204" pitchFamily="34" charset="0"/>
                <a:sym typeface="Calibri"/>
              </a:rPr>
              <a:t>A unique, research-based programme to help improve your child’s reading ability and confidence.</a:t>
            </a:r>
          </a:p>
          <a:p>
            <a:pPr marL="457200" lvl="0">
              <a:buClr>
                <a:schemeClr val="dk1"/>
              </a:buClr>
              <a:buSzPts val="2250"/>
            </a:pPr>
            <a:endParaRPr lang="en-GB" sz="2400" dirty="0">
              <a:latin typeface="Century Gothic" panose="020B0502020202020204" pitchFamily="34" charset="0"/>
              <a:sym typeface="Calibri"/>
            </a:endParaRPr>
          </a:p>
          <a:p>
            <a:pPr marL="457200" lvl="0" indent="-371475">
              <a:buClr>
                <a:schemeClr val="dk1"/>
              </a:buClr>
              <a:buSzPts val="2250"/>
              <a:buFont typeface="Calibri"/>
              <a:buChar char="●"/>
            </a:pPr>
            <a:r>
              <a:rPr lang="en-GB" sz="2400" dirty="0">
                <a:latin typeface="Century Gothic" panose="020B0502020202020204" pitchFamily="34" charset="0"/>
                <a:sym typeface="Calibri"/>
              </a:rPr>
              <a:t>Delivered in six one-hour, teacher-led sessions on a 1:4 teaching ratio.</a:t>
            </a:r>
          </a:p>
        </p:txBody>
      </p:sp>
      <p:pic>
        <p:nvPicPr>
          <p:cNvPr id="7" name="Google Shape;219;p10">
            <a:extLst>
              <a:ext uri="{FF2B5EF4-FFF2-40B4-BE49-F238E27FC236}">
                <a16:creationId xmlns:a16="http://schemas.microsoft.com/office/drawing/2014/main" id="{1F41B859-2172-48B2-8CAB-6E8031A839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6800" y="1822213"/>
            <a:ext cx="2363950" cy="1307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23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F9456-B418-48AE-8EE1-FD87F70F81C5}"/>
              </a:ext>
            </a:extLst>
          </p:cNvPr>
          <p:cNvSpPr txBox="1"/>
          <p:nvPr/>
        </p:nvSpPr>
        <p:spPr>
          <a:xfrm>
            <a:off x="10436776" y="0"/>
            <a:ext cx="1755224" cy="6858000"/>
          </a:xfrm>
          <a:prstGeom prst="rect">
            <a:avLst/>
          </a:prstGeom>
          <a:solidFill>
            <a:srgbClr val="9690AE"/>
          </a:solidFill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73;p2">
            <a:extLst>
              <a:ext uri="{FF2B5EF4-FFF2-40B4-BE49-F238E27FC236}">
                <a16:creationId xmlns:a16="http://schemas.microsoft.com/office/drawing/2014/main" id="{49A4BE7A-FDF2-4B81-937C-393477F44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1710" y="5690501"/>
            <a:ext cx="2700000" cy="105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5563A0-1DFC-4A76-B35A-65D4A65F2C2A}"/>
              </a:ext>
            </a:extLst>
          </p:cNvPr>
          <p:cNvSpPr/>
          <p:nvPr/>
        </p:nvSpPr>
        <p:spPr>
          <a:xfrm>
            <a:off x="794993" y="705777"/>
            <a:ext cx="8424422" cy="452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lt1"/>
              </a:buClr>
              <a:buSzPts val="4000"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10000"/>
              </a:lnSpc>
              <a:buClr>
                <a:schemeClr val="lt1"/>
              </a:buClr>
              <a:buSzPts val="4000"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37500"/>
              </a:lnSpc>
              <a:buClr>
                <a:schemeClr val="dk1"/>
              </a:buClr>
              <a:buSzPts val="1800"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Additional Reading Support</a:t>
            </a:r>
          </a:p>
          <a:p>
            <a:pPr marL="457200" lvl="0" indent="-431800">
              <a:lnSpc>
                <a:spcPct val="137500"/>
              </a:lnSpc>
              <a:buClr>
                <a:schemeClr val="dk1"/>
              </a:buClr>
              <a:buSzPts val="3200"/>
              <a:buFont typeface="Helvetica Neue"/>
              <a:buChar char="●"/>
            </a:pP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431800">
              <a:lnSpc>
                <a:spcPct val="137500"/>
              </a:lnSpc>
              <a:buClr>
                <a:schemeClr val="dk1"/>
              </a:buClr>
              <a:buSzPts val="3200"/>
              <a:buFont typeface="Helvetica Neue"/>
              <a:buChar char="●"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Super </a:t>
            </a:r>
            <a:r>
              <a:rPr lang="en-GB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Readables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 project</a:t>
            </a:r>
          </a:p>
          <a:p>
            <a:pPr marL="25400" lvl="0">
              <a:lnSpc>
                <a:spcPct val="137500"/>
              </a:lnSpc>
              <a:buClr>
                <a:schemeClr val="dk1"/>
              </a:buClr>
              <a:buSzPts val="3200"/>
            </a:pP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431800">
              <a:lnSpc>
                <a:spcPct val="137500"/>
              </a:lnSpc>
              <a:buClr>
                <a:schemeClr val="dk1"/>
              </a:buClr>
              <a:buSzPts val="3200"/>
              <a:buFont typeface="Helvetica Neue"/>
              <a:buChar char="●"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High level reading groups</a:t>
            </a:r>
          </a:p>
          <a:p>
            <a:pPr marL="25400" lvl="0">
              <a:lnSpc>
                <a:spcPct val="137500"/>
              </a:lnSpc>
              <a:buClr>
                <a:schemeClr val="dk1"/>
              </a:buClr>
              <a:buSzPts val="3200"/>
            </a:pP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431800">
              <a:lnSpc>
                <a:spcPct val="137500"/>
              </a:lnSpc>
              <a:buClr>
                <a:schemeClr val="dk1"/>
              </a:buClr>
              <a:buSzPts val="3200"/>
              <a:buFont typeface="Helvetica Neue"/>
              <a:buChar char="●"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Offers students a chance to discuss their reading, develop vocabulary and build reading confidence.</a:t>
            </a:r>
          </a:p>
        </p:txBody>
      </p:sp>
      <p:pic>
        <p:nvPicPr>
          <p:cNvPr id="2050" name="Picture 2" descr="https://encrypted-tbn0.gstatic.com/images?q=tbn:ANd9GcRf_HJQGynUk4k0JhvcrHH9toPPimm--UbDOcJxo6rwM1sIz0y3gjV91GqTcfQ:https://m.media-amazon.com/images/I/51Lc9U0i-NL._AC_UF894,1000_QL80_.jpg&amp;s">
            <a:extLst>
              <a:ext uri="{FF2B5EF4-FFF2-40B4-BE49-F238E27FC236}">
                <a16:creationId xmlns:a16="http://schemas.microsoft.com/office/drawing/2014/main" id="{20BC12AE-ACEC-4A84-9317-054E5005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077">
            <a:off x="5690094" y="810959"/>
            <a:ext cx="1780681" cy="27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t (Super-readable Rollercoasters)">
            <a:extLst>
              <a:ext uri="{FF2B5EF4-FFF2-40B4-BE49-F238E27FC236}">
                <a16:creationId xmlns:a16="http://schemas.microsoft.com/office/drawing/2014/main" id="{0A99C2ED-2905-4F2D-B545-30104B94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00">
            <a:off x="7563430" y="1387974"/>
            <a:ext cx="1901339" cy="29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21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306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Helvetica Neue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Liffen</dc:creator>
  <cp:lastModifiedBy>E Warren</cp:lastModifiedBy>
  <cp:revision>13</cp:revision>
  <dcterms:created xsi:type="dcterms:W3CDTF">2023-09-28T11:14:38Z</dcterms:created>
  <dcterms:modified xsi:type="dcterms:W3CDTF">2023-10-04T15:50:42Z</dcterms:modified>
</cp:coreProperties>
</file>