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gsxHEYe5hK23gwJYyhwyuC3Ab3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 name="Google Shape;2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3"/>
          <p:cNvSpPr/>
          <p:nvPr>
            <p:ph idx="2" type="pic"/>
          </p:nvPr>
        </p:nvSpPr>
        <p:spPr>
          <a:xfrm>
            <a:off x="5183188" y="987425"/>
            <a:ext cx="6172200" cy="4873625"/>
          </a:xfrm>
          <a:prstGeom prst="rect">
            <a:avLst/>
          </a:prstGeom>
          <a:noFill/>
          <a:ln>
            <a:noFill/>
          </a:ln>
        </p:spPr>
      </p:sp>
      <p:sp>
        <p:nvSpPr>
          <p:cNvPr id="58" name="Google Shape;5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mailto:gillian.kennedy@wernethschool.com" TargetMode="External"/><Relationship Id="rId4" Type="http://schemas.openxmlformats.org/officeDocument/2006/relationships/hyperlink" Target="mailto:gillian.kennedy@wernethschool.com" TargetMode="External"/><Relationship Id="rId5" Type="http://schemas.openxmlformats.org/officeDocument/2006/relationships/image" Target="../media/image1.png"/><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
          <p:cNvPicPr preferRelativeResize="0"/>
          <p:nvPr/>
        </p:nvPicPr>
        <p:blipFill rotWithShape="1">
          <a:blip r:embed="rId3">
            <a:alphaModFix/>
          </a:blip>
          <a:srcRect b="0" l="0" r="0" t="0"/>
          <a:stretch/>
        </p:blipFill>
        <p:spPr>
          <a:xfrm>
            <a:off x="-42911" y="0"/>
            <a:ext cx="12234911" cy="6858000"/>
          </a:xfrm>
          <a:prstGeom prst="rect">
            <a:avLst/>
          </a:prstGeom>
          <a:solidFill>
            <a:schemeClr val="lt1"/>
          </a:solidFill>
          <a:ln>
            <a:noFill/>
          </a:ln>
        </p:spPr>
      </p:pic>
      <p:sp>
        <p:nvSpPr>
          <p:cNvPr id="79" name="Google Shape;79;p1"/>
          <p:cNvSpPr txBox="1"/>
          <p:nvPr/>
        </p:nvSpPr>
        <p:spPr>
          <a:xfrm>
            <a:off x="1968137" y="1470013"/>
            <a:ext cx="8405035" cy="584775"/>
          </a:xfrm>
          <a:prstGeom prst="rect">
            <a:avLst/>
          </a:prstGeom>
          <a:solidFill>
            <a:schemeClr val="lt1"/>
          </a:solid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3200" u="none" cap="none" strike="noStrike">
                <a:solidFill>
                  <a:srgbClr val="000000"/>
                </a:solidFill>
                <a:latin typeface="Arial"/>
                <a:ea typeface="Arial"/>
                <a:cs typeface="Arial"/>
                <a:sym typeface="Arial"/>
              </a:rPr>
              <a:t>Welcome to Werneth School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txBox="1"/>
          <p:nvPr/>
        </p:nvSpPr>
        <p:spPr>
          <a:xfrm>
            <a:off x="237117" y="393826"/>
            <a:ext cx="11566657" cy="6417929"/>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p10"/>
          <p:cNvSpPr/>
          <p:nvPr/>
        </p:nvSpPr>
        <p:spPr>
          <a:xfrm>
            <a:off x="237117"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Ambition</a:t>
            </a:r>
            <a:endParaRPr b="0" i="0" sz="1500" u="none" cap="none" strike="noStrike">
              <a:solidFill>
                <a:srgbClr val="000000"/>
              </a:solidFill>
              <a:latin typeface="Arial"/>
              <a:ea typeface="Arial"/>
              <a:cs typeface="Arial"/>
              <a:sym typeface="Arial"/>
            </a:endParaRPr>
          </a:p>
        </p:txBody>
      </p:sp>
      <p:sp>
        <p:nvSpPr>
          <p:cNvPr id="187" name="Google Shape;187;p10"/>
          <p:cNvSpPr/>
          <p:nvPr/>
        </p:nvSpPr>
        <p:spPr>
          <a:xfrm>
            <a:off x="4117096"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Respect</a:t>
            </a:r>
            <a:endParaRPr b="0" i="0" sz="1500" u="none" cap="none" strike="noStrike">
              <a:solidFill>
                <a:srgbClr val="000000"/>
              </a:solidFill>
              <a:latin typeface="Arial"/>
              <a:ea typeface="Arial"/>
              <a:cs typeface="Arial"/>
              <a:sym typeface="Arial"/>
            </a:endParaRPr>
          </a:p>
        </p:txBody>
      </p:sp>
      <p:sp>
        <p:nvSpPr>
          <p:cNvPr id="188" name="Google Shape;188;p10"/>
          <p:cNvSpPr/>
          <p:nvPr/>
        </p:nvSpPr>
        <p:spPr>
          <a:xfrm>
            <a:off x="7997074"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Resilience</a:t>
            </a:r>
            <a:endParaRPr b="0" i="0" sz="1500" u="none" cap="none" strike="noStrike">
              <a:solidFill>
                <a:srgbClr val="000000"/>
              </a:solidFill>
              <a:latin typeface="Arial"/>
              <a:ea typeface="Arial"/>
              <a:cs typeface="Arial"/>
              <a:sym typeface="Arial"/>
            </a:endParaRPr>
          </a:p>
        </p:txBody>
      </p:sp>
      <p:sp>
        <p:nvSpPr>
          <p:cNvPr id="189" name="Google Shape;189;p10"/>
          <p:cNvSpPr txBox="1"/>
          <p:nvPr/>
        </p:nvSpPr>
        <p:spPr>
          <a:xfrm>
            <a:off x="1448446" y="400415"/>
            <a:ext cx="8337296" cy="612775"/>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300"/>
              <a:buFont typeface="Calibri"/>
              <a:buNone/>
            </a:pPr>
            <a:r>
              <a:rPr b="1" i="0" lang="en-GB" sz="4000" u="none" cap="none" strike="noStrike">
                <a:solidFill>
                  <a:schemeClr val="dk1"/>
                </a:solidFill>
                <a:latin typeface="Calibri"/>
                <a:ea typeface="Calibri"/>
                <a:cs typeface="Calibri"/>
                <a:sym typeface="Calibri"/>
              </a:rPr>
              <a:t>Reporting Progress</a:t>
            </a:r>
            <a:endParaRPr b="0" i="0" sz="4000" u="none" cap="none" strike="noStrike">
              <a:solidFill>
                <a:schemeClr val="dk1"/>
              </a:solidFill>
              <a:latin typeface="Calibri"/>
              <a:ea typeface="Calibri"/>
              <a:cs typeface="Calibri"/>
              <a:sym typeface="Calibri"/>
            </a:endParaRPr>
          </a:p>
        </p:txBody>
      </p:sp>
      <p:pic>
        <p:nvPicPr>
          <p:cNvPr id="190" name="Google Shape;190;p10"/>
          <p:cNvPicPr preferRelativeResize="0"/>
          <p:nvPr/>
        </p:nvPicPr>
        <p:blipFill rotWithShape="1">
          <a:blip r:embed="rId3">
            <a:alphaModFix/>
          </a:blip>
          <a:srcRect b="0" l="0" r="0" t="0"/>
          <a:stretch/>
        </p:blipFill>
        <p:spPr>
          <a:xfrm>
            <a:off x="237117" y="405115"/>
            <a:ext cx="1185254" cy="787652"/>
          </a:xfrm>
          <a:prstGeom prst="rect">
            <a:avLst/>
          </a:prstGeom>
          <a:noFill/>
          <a:ln>
            <a:noFill/>
          </a:ln>
        </p:spPr>
      </p:pic>
      <p:pic>
        <p:nvPicPr>
          <p:cNvPr id="191" name="Google Shape;191;p10"/>
          <p:cNvPicPr preferRelativeResize="0"/>
          <p:nvPr/>
        </p:nvPicPr>
        <p:blipFill rotWithShape="1">
          <a:blip r:embed="rId4">
            <a:alphaModFix/>
          </a:blip>
          <a:srcRect b="0" l="0" r="0" t="0"/>
          <a:stretch/>
        </p:blipFill>
        <p:spPr>
          <a:xfrm>
            <a:off x="9994304" y="483740"/>
            <a:ext cx="1727198" cy="630401"/>
          </a:xfrm>
          <a:prstGeom prst="rect">
            <a:avLst/>
          </a:prstGeom>
          <a:noFill/>
          <a:ln>
            <a:noFill/>
          </a:ln>
        </p:spPr>
      </p:pic>
      <p:sp>
        <p:nvSpPr>
          <p:cNvPr id="192" name="Google Shape;192;p10"/>
          <p:cNvSpPr txBox="1"/>
          <p:nvPr/>
        </p:nvSpPr>
        <p:spPr>
          <a:xfrm>
            <a:off x="618565" y="1616364"/>
            <a:ext cx="10981800" cy="4094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2800" u="none" cap="none" strike="noStrike">
                <a:solidFill>
                  <a:srgbClr val="000000"/>
                </a:solidFill>
                <a:latin typeface="Calibri"/>
                <a:ea typeface="Calibri"/>
                <a:cs typeface="Calibri"/>
                <a:sym typeface="Calibri"/>
              </a:rPr>
              <a:t>Almost all students arrive to </a:t>
            </a:r>
            <a:r>
              <a:rPr lang="en-GB" sz="2800">
                <a:latin typeface="Calibri"/>
                <a:ea typeface="Calibri"/>
                <a:cs typeface="Calibri"/>
                <a:sym typeface="Calibri"/>
              </a:rPr>
              <a:t>s</a:t>
            </a:r>
            <a:r>
              <a:rPr b="0" i="0" lang="en-GB" sz="2800" u="none" cap="none" strike="noStrike">
                <a:solidFill>
                  <a:srgbClr val="000000"/>
                </a:solidFill>
                <a:latin typeface="Calibri"/>
                <a:ea typeface="Calibri"/>
                <a:cs typeface="Calibri"/>
                <a:sym typeface="Calibri"/>
              </a:rPr>
              <a:t>econdary education with a standardised score from their SATs which gives us as educators an idea of their academic ability. </a:t>
            </a:r>
            <a:endParaRPr/>
          </a:p>
          <a:p>
            <a:pPr indent="0" lvl="0" marL="0" marR="0" rtl="0" algn="ctr">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GB" sz="2800" u="none" cap="none" strike="noStrike">
                <a:solidFill>
                  <a:srgbClr val="000000"/>
                </a:solidFill>
                <a:latin typeface="Calibri"/>
                <a:ea typeface="Calibri"/>
                <a:cs typeface="Calibri"/>
                <a:sym typeface="Calibri"/>
              </a:rPr>
              <a:t>Each subject will report what ‘</a:t>
            </a:r>
            <a:r>
              <a:rPr b="1" i="0" lang="en-GB" sz="3200" u="none" cap="none" strike="noStrike">
                <a:solidFill>
                  <a:srgbClr val="000000"/>
                </a:solidFill>
                <a:latin typeface="Calibri"/>
                <a:ea typeface="Calibri"/>
                <a:cs typeface="Calibri"/>
                <a:sym typeface="Calibri"/>
              </a:rPr>
              <a:t>Working Towards</a:t>
            </a:r>
            <a:r>
              <a:rPr b="0" i="0" lang="en-GB" sz="2800" u="none" cap="none" strike="noStrike">
                <a:solidFill>
                  <a:srgbClr val="000000"/>
                </a:solidFill>
                <a:latin typeface="Calibri"/>
                <a:ea typeface="Calibri"/>
                <a:cs typeface="Calibri"/>
                <a:sym typeface="Calibri"/>
              </a:rPr>
              <a:t>’, ‘</a:t>
            </a:r>
            <a:r>
              <a:rPr b="1" i="0" lang="en-GB" sz="3200" u="none" cap="none" strike="noStrike">
                <a:solidFill>
                  <a:srgbClr val="000000"/>
                </a:solidFill>
                <a:latin typeface="Calibri"/>
                <a:ea typeface="Calibri"/>
                <a:cs typeface="Calibri"/>
                <a:sym typeface="Calibri"/>
              </a:rPr>
              <a:t>Expected Standard</a:t>
            </a:r>
            <a:r>
              <a:rPr b="0" i="0" lang="en-GB" sz="2800" u="none" cap="none" strike="noStrike">
                <a:solidFill>
                  <a:srgbClr val="000000"/>
                </a:solidFill>
                <a:latin typeface="Calibri"/>
                <a:ea typeface="Calibri"/>
                <a:cs typeface="Calibri"/>
                <a:sym typeface="Calibri"/>
              </a:rPr>
              <a:t>’ or ‘</a:t>
            </a:r>
            <a:r>
              <a:rPr b="1" i="0" lang="en-GB" sz="3200" u="none" cap="none" strike="noStrike">
                <a:solidFill>
                  <a:srgbClr val="000000"/>
                </a:solidFill>
                <a:latin typeface="Calibri"/>
                <a:ea typeface="Calibri"/>
                <a:cs typeface="Calibri"/>
                <a:sym typeface="Calibri"/>
              </a:rPr>
              <a:t>Greater Depth</a:t>
            </a:r>
            <a:r>
              <a:rPr b="0" i="0" lang="en-GB" sz="2800" u="none" cap="none" strike="noStrike">
                <a:solidFill>
                  <a:srgbClr val="000000"/>
                </a:solidFill>
                <a:latin typeface="Calibri"/>
                <a:ea typeface="Calibri"/>
                <a:cs typeface="Calibri"/>
                <a:sym typeface="Calibri"/>
              </a:rPr>
              <a:t>’ for their subject.</a:t>
            </a:r>
            <a:endParaRPr/>
          </a:p>
          <a:p>
            <a:pPr indent="0" lvl="0" marL="0" marR="0" rtl="0" algn="ctr">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GB" sz="2800" u="none" cap="none" strike="noStrike">
                <a:solidFill>
                  <a:srgbClr val="000000"/>
                </a:solidFill>
                <a:latin typeface="Calibri"/>
                <a:ea typeface="Calibri"/>
                <a:cs typeface="Calibri"/>
                <a:sym typeface="Calibri"/>
              </a:rPr>
              <a:t> We can use these two bits of information to identify if students are achieving well.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txBox="1"/>
          <p:nvPr/>
        </p:nvSpPr>
        <p:spPr>
          <a:xfrm>
            <a:off x="237117" y="393826"/>
            <a:ext cx="11566657" cy="6417929"/>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11"/>
          <p:cNvSpPr/>
          <p:nvPr/>
        </p:nvSpPr>
        <p:spPr>
          <a:xfrm>
            <a:off x="237117"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Ambition</a:t>
            </a:r>
            <a:endParaRPr b="0" i="0" sz="1500" u="none" cap="none" strike="noStrike">
              <a:solidFill>
                <a:srgbClr val="000000"/>
              </a:solidFill>
              <a:latin typeface="Arial"/>
              <a:ea typeface="Arial"/>
              <a:cs typeface="Arial"/>
              <a:sym typeface="Arial"/>
            </a:endParaRPr>
          </a:p>
        </p:txBody>
      </p:sp>
      <p:sp>
        <p:nvSpPr>
          <p:cNvPr id="199" name="Google Shape;199;p11"/>
          <p:cNvSpPr/>
          <p:nvPr/>
        </p:nvSpPr>
        <p:spPr>
          <a:xfrm>
            <a:off x="4117096"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Respect</a:t>
            </a:r>
            <a:endParaRPr b="0" i="0" sz="1500" u="none" cap="none" strike="noStrike">
              <a:solidFill>
                <a:srgbClr val="000000"/>
              </a:solidFill>
              <a:latin typeface="Arial"/>
              <a:ea typeface="Arial"/>
              <a:cs typeface="Arial"/>
              <a:sym typeface="Arial"/>
            </a:endParaRPr>
          </a:p>
        </p:txBody>
      </p:sp>
      <p:sp>
        <p:nvSpPr>
          <p:cNvPr id="200" name="Google Shape;200;p11"/>
          <p:cNvSpPr/>
          <p:nvPr/>
        </p:nvSpPr>
        <p:spPr>
          <a:xfrm>
            <a:off x="7997074"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Resilience</a:t>
            </a:r>
            <a:endParaRPr b="0" i="0" sz="1500" u="none" cap="none" strike="noStrike">
              <a:solidFill>
                <a:srgbClr val="000000"/>
              </a:solidFill>
              <a:latin typeface="Arial"/>
              <a:ea typeface="Arial"/>
              <a:cs typeface="Arial"/>
              <a:sym typeface="Arial"/>
            </a:endParaRPr>
          </a:p>
        </p:txBody>
      </p:sp>
      <p:sp>
        <p:nvSpPr>
          <p:cNvPr id="201" name="Google Shape;201;p11"/>
          <p:cNvSpPr txBox="1"/>
          <p:nvPr/>
        </p:nvSpPr>
        <p:spPr>
          <a:xfrm>
            <a:off x="1448446" y="400415"/>
            <a:ext cx="8337296" cy="612775"/>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300"/>
              <a:buFont typeface="Calibri"/>
              <a:buNone/>
            </a:pPr>
            <a:r>
              <a:rPr b="1" i="0" lang="en-GB" sz="4000" u="none" cap="none" strike="noStrike">
                <a:solidFill>
                  <a:schemeClr val="dk1"/>
                </a:solidFill>
                <a:latin typeface="Calibri"/>
                <a:ea typeface="Calibri"/>
                <a:cs typeface="Calibri"/>
                <a:sym typeface="Calibri"/>
              </a:rPr>
              <a:t>Reporting Progress</a:t>
            </a:r>
            <a:endParaRPr b="0" i="0" sz="4000" u="none" cap="none" strike="noStrike">
              <a:solidFill>
                <a:schemeClr val="dk1"/>
              </a:solidFill>
              <a:latin typeface="Calibri"/>
              <a:ea typeface="Calibri"/>
              <a:cs typeface="Calibri"/>
              <a:sym typeface="Calibri"/>
            </a:endParaRPr>
          </a:p>
        </p:txBody>
      </p:sp>
      <p:pic>
        <p:nvPicPr>
          <p:cNvPr id="202" name="Google Shape;202;p11"/>
          <p:cNvPicPr preferRelativeResize="0"/>
          <p:nvPr/>
        </p:nvPicPr>
        <p:blipFill rotWithShape="1">
          <a:blip r:embed="rId3">
            <a:alphaModFix/>
          </a:blip>
          <a:srcRect b="0" l="0" r="0" t="0"/>
          <a:stretch/>
        </p:blipFill>
        <p:spPr>
          <a:xfrm>
            <a:off x="237117" y="405115"/>
            <a:ext cx="1185254" cy="787652"/>
          </a:xfrm>
          <a:prstGeom prst="rect">
            <a:avLst/>
          </a:prstGeom>
          <a:noFill/>
          <a:ln>
            <a:noFill/>
          </a:ln>
        </p:spPr>
      </p:pic>
      <p:pic>
        <p:nvPicPr>
          <p:cNvPr id="203" name="Google Shape;203;p11"/>
          <p:cNvPicPr preferRelativeResize="0"/>
          <p:nvPr/>
        </p:nvPicPr>
        <p:blipFill rotWithShape="1">
          <a:blip r:embed="rId4">
            <a:alphaModFix/>
          </a:blip>
          <a:srcRect b="0" l="0" r="0" t="0"/>
          <a:stretch/>
        </p:blipFill>
        <p:spPr>
          <a:xfrm>
            <a:off x="9994304" y="483740"/>
            <a:ext cx="1727198" cy="630401"/>
          </a:xfrm>
          <a:prstGeom prst="rect">
            <a:avLst/>
          </a:prstGeom>
          <a:noFill/>
          <a:ln>
            <a:noFill/>
          </a:ln>
        </p:spPr>
      </p:pic>
      <p:pic>
        <p:nvPicPr>
          <p:cNvPr id="204" name="Google Shape;204;p11"/>
          <p:cNvPicPr preferRelativeResize="0"/>
          <p:nvPr/>
        </p:nvPicPr>
        <p:blipFill rotWithShape="1">
          <a:blip r:embed="rId5">
            <a:alphaModFix/>
          </a:blip>
          <a:srcRect b="0" l="0" r="0" t="0"/>
          <a:stretch/>
        </p:blipFill>
        <p:spPr>
          <a:xfrm>
            <a:off x="2153376" y="2909468"/>
            <a:ext cx="7185920" cy="3902287"/>
          </a:xfrm>
          <a:prstGeom prst="rect">
            <a:avLst/>
          </a:prstGeom>
          <a:noFill/>
          <a:ln>
            <a:noFill/>
          </a:ln>
        </p:spPr>
      </p:pic>
      <p:sp>
        <p:nvSpPr>
          <p:cNvPr id="205" name="Google Shape;205;p11"/>
          <p:cNvSpPr txBox="1"/>
          <p:nvPr/>
        </p:nvSpPr>
        <p:spPr>
          <a:xfrm>
            <a:off x="278252" y="1103104"/>
            <a:ext cx="11484385" cy="22467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2800" u="none" cap="none" strike="noStrike">
                <a:solidFill>
                  <a:srgbClr val="000000"/>
                </a:solidFill>
                <a:latin typeface="Calibri"/>
                <a:ea typeface="Calibri"/>
                <a:cs typeface="Calibri"/>
                <a:sym typeface="Calibri"/>
              </a:rPr>
              <a:t>Parents can see what skills and knowledge will be covered in each subject by referring to each subject's Progression Grids. Parents, teachers and students can use these to see what they need to do to improve. Below is an example of the Y7 maths Progression Grids:</a:t>
            </a:r>
            <a:endParaRPr/>
          </a:p>
          <a:p>
            <a:pPr indent="0" lvl="0" marL="0" marR="0" rtl="0" algn="ctr">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2"/>
          <p:cNvSpPr txBox="1"/>
          <p:nvPr/>
        </p:nvSpPr>
        <p:spPr>
          <a:xfrm>
            <a:off x="237117" y="393826"/>
            <a:ext cx="11566657" cy="6417929"/>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 name="Google Shape;211;p12"/>
          <p:cNvSpPr/>
          <p:nvPr/>
        </p:nvSpPr>
        <p:spPr>
          <a:xfrm>
            <a:off x="237117"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Ambition</a:t>
            </a:r>
            <a:endParaRPr b="0" i="0" sz="1500" u="none" cap="none" strike="noStrike">
              <a:solidFill>
                <a:srgbClr val="000000"/>
              </a:solidFill>
              <a:latin typeface="Arial"/>
              <a:ea typeface="Arial"/>
              <a:cs typeface="Arial"/>
              <a:sym typeface="Arial"/>
            </a:endParaRPr>
          </a:p>
        </p:txBody>
      </p:sp>
      <p:sp>
        <p:nvSpPr>
          <p:cNvPr id="212" name="Google Shape;212;p12"/>
          <p:cNvSpPr/>
          <p:nvPr/>
        </p:nvSpPr>
        <p:spPr>
          <a:xfrm>
            <a:off x="4117096"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Respect</a:t>
            </a:r>
            <a:endParaRPr b="0" i="0" sz="1500" u="none" cap="none" strike="noStrike">
              <a:solidFill>
                <a:srgbClr val="000000"/>
              </a:solidFill>
              <a:latin typeface="Arial"/>
              <a:ea typeface="Arial"/>
              <a:cs typeface="Arial"/>
              <a:sym typeface="Arial"/>
            </a:endParaRPr>
          </a:p>
        </p:txBody>
      </p:sp>
      <p:sp>
        <p:nvSpPr>
          <p:cNvPr id="213" name="Google Shape;213;p12"/>
          <p:cNvSpPr/>
          <p:nvPr/>
        </p:nvSpPr>
        <p:spPr>
          <a:xfrm>
            <a:off x="7997074"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Resilience</a:t>
            </a:r>
            <a:endParaRPr b="0" i="0" sz="1500" u="none" cap="none" strike="noStrike">
              <a:solidFill>
                <a:srgbClr val="000000"/>
              </a:solidFill>
              <a:latin typeface="Arial"/>
              <a:ea typeface="Arial"/>
              <a:cs typeface="Arial"/>
              <a:sym typeface="Arial"/>
            </a:endParaRPr>
          </a:p>
        </p:txBody>
      </p:sp>
      <p:pic>
        <p:nvPicPr>
          <p:cNvPr id="214" name="Google Shape;214;p12"/>
          <p:cNvPicPr preferRelativeResize="0"/>
          <p:nvPr>
            <p:ph idx="1" type="body"/>
          </p:nvPr>
        </p:nvPicPr>
        <p:blipFill rotWithShape="1">
          <a:blip r:embed="rId3">
            <a:alphaModFix/>
          </a:blip>
          <a:srcRect b="0" l="0" r="0" t="0"/>
          <a:stretch/>
        </p:blipFill>
        <p:spPr>
          <a:xfrm>
            <a:off x="1485210" y="1017890"/>
            <a:ext cx="8426822" cy="5281025"/>
          </a:xfrm>
          <a:prstGeom prst="rect">
            <a:avLst/>
          </a:prstGeom>
          <a:noFill/>
          <a:ln>
            <a:noFill/>
          </a:ln>
        </p:spPr>
      </p:pic>
      <p:sp>
        <p:nvSpPr>
          <p:cNvPr id="215" name="Google Shape;215;p12"/>
          <p:cNvSpPr txBox="1"/>
          <p:nvPr/>
        </p:nvSpPr>
        <p:spPr>
          <a:xfrm>
            <a:off x="1422371" y="393826"/>
            <a:ext cx="8337296" cy="612775"/>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300"/>
              <a:buFont typeface="Calibri"/>
              <a:buNone/>
            </a:pPr>
            <a:r>
              <a:rPr b="1" i="0" lang="en-GB" sz="4000" u="none" cap="none" strike="noStrike">
                <a:solidFill>
                  <a:schemeClr val="dk1"/>
                </a:solidFill>
                <a:latin typeface="Calibri"/>
                <a:ea typeface="Calibri"/>
                <a:cs typeface="Calibri"/>
                <a:sym typeface="Calibri"/>
              </a:rPr>
              <a:t>Reporting Progress</a:t>
            </a:r>
            <a:endParaRPr b="0" i="0" sz="4000" u="none" cap="none" strike="noStrike">
              <a:solidFill>
                <a:schemeClr val="dk1"/>
              </a:solidFill>
              <a:latin typeface="Calibri"/>
              <a:ea typeface="Calibri"/>
              <a:cs typeface="Calibri"/>
              <a:sym typeface="Calibri"/>
            </a:endParaRPr>
          </a:p>
        </p:txBody>
      </p:sp>
      <p:pic>
        <p:nvPicPr>
          <p:cNvPr id="216" name="Google Shape;216;p12"/>
          <p:cNvPicPr preferRelativeResize="0"/>
          <p:nvPr/>
        </p:nvPicPr>
        <p:blipFill rotWithShape="1">
          <a:blip r:embed="rId4">
            <a:alphaModFix/>
          </a:blip>
          <a:srcRect b="0" l="0" r="0" t="0"/>
          <a:stretch/>
        </p:blipFill>
        <p:spPr>
          <a:xfrm>
            <a:off x="237117" y="405115"/>
            <a:ext cx="1185254" cy="787652"/>
          </a:xfrm>
          <a:prstGeom prst="rect">
            <a:avLst/>
          </a:prstGeom>
          <a:noFill/>
          <a:ln>
            <a:noFill/>
          </a:ln>
        </p:spPr>
      </p:pic>
      <p:pic>
        <p:nvPicPr>
          <p:cNvPr id="217" name="Google Shape;217;p12"/>
          <p:cNvPicPr preferRelativeResize="0"/>
          <p:nvPr/>
        </p:nvPicPr>
        <p:blipFill rotWithShape="1">
          <a:blip r:embed="rId5">
            <a:alphaModFix/>
          </a:blip>
          <a:srcRect b="0" l="0" r="0" t="0"/>
          <a:stretch/>
        </p:blipFill>
        <p:spPr>
          <a:xfrm>
            <a:off x="9994304" y="483740"/>
            <a:ext cx="1727198" cy="630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3"/>
          <p:cNvSpPr/>
          <p:nvPr/>
        </p:nvSpPr>
        <p:spPr>
          <a:xfrm>
            <a:off x="237117"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Ambition</a:t>
            </a:r>
            <a:endParaRPr b="0" i="0" sz="1500" u="none" cap="none" strike="noStrike">
              <a:solidFill>
                <a:srgbClr val="000000"/>
              </a:solidFill>
              <a:latin typeface="Arial"/>
              <a:ea typeface="Arial"/>
              <a:cs typeface="Arial"/>
              <a:sym typeface="Arial"/>
            </a:endParaRPr>
          </a:p>
        </p:txBody>
      </p:sp>
      <p:sp>
        <p:nvSpPr>
          <p:cNvPr id="223" name="Google Shape;223;p13"/>
          <p:cNvSpPr/>
          <p:nvPr/>
        </p:nvSpPr>
        <p:spPr>
          <a:xfrm>
            <a:off x="4117096"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Respect</a:t>
            </a:r>
            <a:endParaRPr b="0" i="0" sz="1500" u="none" cap="none" strike="noStrike">
              <a:solidFill>
                <a:srgbClr val="000000"/>
              </a:solidFill>
              <a:latin typeface="Arial"/>
              <a:ea typeface="Arial"/>
              <a:cs typeface="Arial"/>
              <a:sym typeface="Arial"/>
            </a:endParaRPr>
          </a:p>
        </p:txBody>
      </p:sp>
      <p:sp>
        <p:nvSpPr>
          <p:cNvPr id="224" name="Google Shape;224;p13"/>
          <p:cNvSpPr/>
          <p:nvPr/>
        </p:nvSpPr>
        <p:spPr>
          <a:xfrm>
            <a:off x="7997074"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Resilience</a:t>
            </a:r>
            <a:endParaRPr b="0" i="0" sz="1500" u="none" cap="none" strike="noStrike">
              <a:solidFill>
                <a:srgbClr val="000000"/>
              </a:solidFill>
              <a:latin typeface="Arial"/>
              <a:ea typeface="Arial"/>
              <a:cs typeface="Arial"/>
              <a:sym typeface="Arial"/>
            </a:endParaRPr>
          </a:p>
        </p:txBody>
      </p:sp>
      <p:sp>
        <p:nvSpPr>
          <p:cNvPr id="225" name="Google Shape;225;p13"/>
          <p:cNvSpPr txBox="1"/>
          <p:nvPr>
            <p:ph idx="1" type="body"/>
          </p:nvPr>
        </p:nvSpPr>
        <p:spPr>
          <a:xfrm>
            <a:off x="1631730" y="2062075"/>
            <a:ext cx="8337295" cy="42465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GB" sz="2800"/>
              <a:t>There are other aspects to coming to school that lead to success. These include:</a:t>
            </a:r>
            <a:endParaRPr/>
          </a:p>
          <a:p>
            <a:pPr indent="0" lvl="0" marL="0" rtl="0" algn="l">
              <a:lnSpc>
                <a:spcPct val="100000"/>
              </a:lnSpc>
              <a:spcBef>
                <a:spcPts val="560"/>
              </a:spcBef>
              <a:spcAft>
                <a:spcPts val="0"/>
              </a:spcAft>
              <a:buSzPts val="2800"/>
              <a:buChar char="•"/>
            </a:pPr>
            <a:r>
              <a:rPr lang="en-GB" sz="2800"/>
              <a:t>Maintaining positive relationships and good     communication</a:t>
            </a:r>
            <a:endParaRPr/>
          </a:p>
          <a:p>
            <a:pPr indent="0" lvl="0" marL="0" rtl="0" algn="l">
              <a:lnSpc>
                <a:spcPct val="100000"/>
              </a:lnSpc>
              <a:spcBef>
                <a:spcPts val="560"/>
              </a:spcBef>
              <a:spcAft>
                <a:spcPts val="0"/>
              </a:spcAft>
              <a:buSzPts val="2800"/>
              <a:buChar char="•"/>
            </a:pPr>
            <a:r>
              <a:rPr lang="en-GB"/>
              <a:t>Excellent a</a:t>
            </a:r>
            <a:r>
              <a:rPr lang="en-GB" sz="2800"/>
              <a:t>ttendance and punctuality</a:t>
            </a:r>
            <a:endParaRPr/>
          </a:p>
          <a:p>
            <a:pPr indent="0" lvl="0" marL="0" rtl="0" algn="l">
              <a:lnSpc>
                <a:spcPct val="100000"/>
              </a:lnSpc>
              <a:spcBef>
                <a:spcPts val="560"/>
              </a:spcBef>
              <a:spcAft>
                <a:spcPts val="0"/>
              </a:spcAft>
              <a:buSzPts val="2800"/>
              <a:buChar char="•"/>
            </a:pPr>
            <a:r>
              <a:rPr lang="en-GB" sz="2800"/>
              <a:t>Encouraging your child to work hard and have a positive attitude towards their learning and school</a:t>
            </a:r>
            <a:endParaRPr/>
          </a:p>
          <a:p>
            <a:pPr indent="0" lvl="0" marL="0" rtl="0" algn="l">
              <a:lnSpc>
                <a:spcPct val="100000"/>
              </a:lnSpc>
              <a:spcBef>
                <a:spcPts val="560"/>
              </a:spcBef>
              <a:spcAft>
                <a:spcPts val="0"/>
              </a:spcAft>
              <a:buSzPts val="2800"/>
              <a:buChar char="•"/>
            </a:pPr>
            <a:r>
              <a:rPr lang="en-GB"/>
              <a:t>Being p</a:t>
            </a:r>
            <a:r>
              <a:rPr lang="en-GB" sz="2800"/>
              <a:t>repared and ready to learn</a:t>
            </a:r>
            <a:endParaRPr/>
          </a:p>
          <a:p>
            <a:pPr indent="0" lvl="0" marL="0" rtl="0" algn="l">
              <a:lnSpc>
                <a:spcPct val="100000"/>
              </a:lnSpc>
              <a:spcBef>
                <a:spcPts val="560"/>
              </a:spcBef>
              <a:spcAft>
                <a:spcPts val="0"/>
              </a:spcAft>
              <a:buSzPts val="2800"/>
              <a:buNone/>
            </a:pPr>
            <a:r>
              <a:t/>
            </a:r>
            <a:endParaRPr sz="2800"/>
          </a:p>
          <a:p>
            <a:pPr indent="0" lvl="0" marL="0" rtl="0" algn="l">
              <a:lnSpc>
                <a:spcPct val="100000"/>
              </a:lnSpc>
              <a:spcBef>
                <a:spcPts val="560"/>
              </a:spcBef>
              <a:spcAft>
                <a:spcPts val="0"/>
              </a:spcAft>
              <a:buSzPts val="2800"/>
              <a:buNone/>
            </a:pPr>
            <a:r>
              <a:t/>
            </a:r>
            <a:endParaRPr sz="2800"/>
          </a:p>
          <a:p>
            <a:pPr indent="0" lvl="0" marL="0" rtl="0" algn="l">
              <a:lnSpc>
                <a:spcPct val="100000"/>
              </a:lnSpc>
              <a:spcBef>
                <a:spcPts val="560"/>
              </a:spcBef>
              <a:spcAft>
                <a:spcPts val="0"/>
              </a:spcAft>
              <a:buSzPts val="2800"/>
              <a:buNone/>
            </a:pPr>
            <a:r>
              <a:t/>
            </a:r>
            <a:endParaRPr sz="2800"/>
          </a:p>
          <a:p>
            <a:pPr indent="-165100" lvl="0" marL="342900" rtl="0" algn="l">
              <a:lnSpc>
                <a:spcPct val="90000"/>
              </a:lnSpc>
              <a:spcBef>
                <a:spcPts val="560"/>
              </a:spcBef>
              <a:spcAft>
                <a:spcPts val="0"/>
              </a:spcAft>
              <a:buSzPts val="2800"/>
              <a:buNone/>
            </a:pPr>
            <a:r>
              <a:t/>
            </a:r>
            <a:endParaRPr sz="2800"/>
          </a:p>
        </p:txBody>
      </p:sp>
      <p:sp>
        <p:nvSpPr>
          <p:cNvPr id="226" name="Google Shape;226;p13"/>
          <p:cNvSpPr txBox="1"/>
          <p:nvPr/>
        </p:nvSpPr>
        <p:spPr>
          <a:xfrm>
            <a:off x="1539689" y="393826"/>
            <a:ext cx="8337296" cy="1231774"/>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Calibri"/>
              <a:buNone/>
            </a:pPr>
            <a:r>
              <a:rPr b="1" i="0" lang="en-GB" sz="4000" u="none" cap="none" strike="noStrike">
                <a:solidFill>
                  <a:schemeClr val="dk1"/>
                </a:solidFill>
                <a:latin typeface="Calibri"/>
                <a:ea typeface="Calibri"/>
                <a:cs typeface="Calibri"/>
                <a:sym typeface="Calibri"/>
              </a:rPr>
              <a:t>Working together to support your child's progress</a:t>
            </a:r>
            <a:endParaRPr b="0" i="0" sz="4000" u="none" cap="none" strike="noStrike">
              <a:solidFill>
                <a:schemeClr val="dk1"/>
              </a:solidFill>
              <a:latin typeface="Calibri"/>
              <a:ea typeface="Calibri"/>
              <a:cs typeface="Calibri"/>
              <a:sym typeface="Calibri"/>
            </a:endParaRPr>
          </a:p>
        </p:txBody>
      </p:sp>
      <p:pic>
        <p:nvPicPr>
          <p:cNvPr id="227" name="Google Shape;227;p13"/>
          <p:cNvPicPr preferRelativeResize="0"/>
          <p:nvPr/>
        </p:nvPicPr>
        <p:blipFill rotWithShape="1">
          <a:blip r:embed="rId3">
            <a:alphaModFix/>
          </a:blip>
          <a:srcRect b="0" l="0" r="0" t="0"/>
          <a:stretch/>
        </p:blipFill>
        <p:spPr>
          <a:xfrm>
            <a:off x="237117" y="405115"/>
            <a:ext cx="1185254" cy="787652"/>
          </a:xfrm>
          <a:prstGeom prst="rect">
            <a:avLst/>
          </a:prstGeom>
          <a:noFill/>
          <a:ln>
            <a:noFill/>
          </a:ln>
        </p:spPr>
      </p:pic>
      <p:pic>
        <p:nvPicPr>
          <p:cNvPr id="228" name="Google Shape;228;p13"/>
          <p:cNvPicPr preferRelativeResize="0"/>
          <p:nvPr/>
        </p:nvPicPr>
        <p:blipFill rotWithShape="1">
          <a:blip r:embed="rId4">
            <a:alphaModFix/>
          </a:blip>
          <a:srcRect b="0" l="0" r="0" t="0"/>
          <a:stretch/>
        </p:blipFill>
        <p:spPr>
          <a:xfrm>
            <a:off x="9994304" y="483740"/>
            <a:ext cx="1727198" cy="630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4"/>
          <p:cNvSpPr txBox="1"/>
          <p:nvPr/>
        </p:nvSpPr>
        <p:spPr>
          <a:xfrm>
            <a:off x="237117" y="393826"/>
            <a:ext cx="11566657" cy="6417929"/>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14"/>
          <p:cNvSpPr/>
          <p:nvPr/>
        </p:nvSpPr>
        <p:spPr>
          <a:xfrm>
            <a:off x="237117"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Ambition</a:t>
            </a:r>
            <a:endParaRPr b="0" i="0" sz="1500" u="none" cap="none" strike="noStrike">
              <a:solidFill>
                <a:srgbClr val="000000"/>
              </a:solidFill>
              <a:latin typeface="Arial"/>
              <a:ea typeface="Arial"/>
              <a:cs typeface="Arial"/>
              <a:sym typeface="Arial"/>
            </a:endParaRPr>
          </a:p>
        </p:txBody>
      </p:sp>
      <p:sp>
        <p:nvSpPr>
          <p:cNvPr id="235" name="Google Shape;235;p14"/>
          <p:cNvSpPr/>
          <p:nvPr/>
        </p:nvSpPr>
        <p:spPr>
          <a:xfrm>
            <a:off x="4117096"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Respect</a:t>
            </a:r>
            <a:endParaRPr b="0" i="0" sz="1500" u="none" cap="none" strike="noStrike">
              <a:solidFill>
                <a:srgbClr val="000000"/>
              </a:solidFill>
              <a:latin typeface="Arial"/>
              <a:ea typeface="Arial"/>
              <a:cs typeface="Arial"/>
              <a:sym typeface="Arial"/>
            </a:endParaRPr>
          </a:p>
        </p:txBody>
      </p:sp>
      <p:sp>
        <p:nvSpPr>
          <p:cNvPr id="236" name="Google Shape;236;p14"/>
          <p:cNvSpPr/>
          <p:nvPr/>
        </p:nvSpPr>
        <p:spPr>
          <a:xfrm>
            <a:off x="7997074"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Resilience</a:t>
            </a:r>
            <a:endParaRPr b="0" i="0" sz="1500" u="none" cap="none" strike="noStrike">
              <a:solidFill>
                <a:srgbClr val="000000"/>
              </a:solidFill>
              <a:latin typeface="Arial"/>
              <a:ea typeface="Arial"/>
              <a:cs typeface="Arial"/>
              <a:sym typeface="Arial"/>
            </a:endParaRPr>
          </a:p>
        </p:txBody>
      </p:sp>
      <p:sp>
        <p:nvSpPr>
          <p:cNvPr id="237" name="Google Shape;237;p14"/>
          <p:cNvSpPr txBox="1"/>
          <p:nvPr>
            <p:ph idx="1" type="body"/>
          </p:nvPr>
        </p:nvSpPr>
        <p:spPr>
          <a:xfrm>
            <a:off x="1824676" y="1874553"/>
            <a:ext cx="8553450" cy="36639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lang="en-GB" sz="2400"/>
              <a:t>Please don’t hesitate to get in touch if you have any questions: </a:t>
            </a:r>
            <a:r>
              <a:rPr lang="en-GB" sz="2400" u="sng">
                <a:solidFill>
                  <a:srgbClr val="7F7F7F"/>
                </a:solidFill>
                <a:hlinkClick r:id="rId3">
                  <a:extLst>
                    <a:ext uri="{A12FA001-AC4F-418D-AE19-62706E023703}">
                      <ahyp:hlinkClr val="tx"/>
                    </a:ext>
                  </a:extLst>
                </a:hlinkClick>
              </a:rPr>
              <a:t>gillian.kennedy</a:t>
            </a:r>
            <a:r>
              <a:rPr lang="en-GB" sz="2400" u="sng">
                <a:solidFill>
                  <a:srgbClr val="7F7F7F"/>
                </a:solidFill>
                <a:hlinkClick r:id="rId4">
                  <a:extLst>
                    <a:ext uri="{A12FA001-AC4F-418D-AE19-62706E023703}">
                      <ahyp:hlinkClr val="tx"/>
                    </a:ext>
                  </a:extLst>
                </a:hlinkClick>
              </a:rPr>
              <a:t>@wernethschool.com</a:t>
            </a:r>
            <a:endParaRPr/>
          </a:p>
          <a:p>
            <a:pPr indent="0" lvl="0" marL="0" rtl="0" algn="l">
              <a:lnSpc>
                <a:spcPct val="100000"/>
              </a:lnSpc>
              <a:spcBef>
                <a:spcPts val="480"/>
              </a:spcBef>
              <a:spcAft>
                <a:spcPts val="0"/>
              </a:spcAft>
              <a:buSzPts val="2400"/>
              <a:buNone/>
            </a:pPr>
            <a:r>
              <a:t/>
            </a:r>
            <a:endParaRPr sz="2400"/>
          </a:p>
          <a:p>
            <a:pPr indent="0" lvl="0" marL="0" rtl="0" algn="l">
              <a:lnSpc>
                <a:spcPct val="100000"/>
              </a:lnSpc>
              <a:spcBef>
                <a:spcPts val="480"/>
              </a:spcBef>
              <a:spcAft>
                <a:spcPts val="0"/>
              </a:spcAft>
              <a:buSzPts val="2400"/>
              <a:buNone/>
            </a:pPr>
            <a:r>
              <a:rPr lang="en-GB" sz="2400"/>
              <a:t>Alternatively the year 7 team are always here to help you: </a:t>
            </a:r>
            <a:endParaRPr/>
          </a:p>
          <a:p>
            <a:pPr indent="0" lvl="0" marL="0" rtl="0" algn="l">
              <a:lnSpc>
                <a:spcPct val="100000"/>
              </a:lnSpc>
              <a:spcBef>
                <a:spcPts val="480"/>
              </a:spcBef>
              <a:spcAft>
                <a:spcPts val="0"/>
              </a:spcAft>
              <a:buClr>
                <a:srgbClr val="7F7F7F"/>
              </a:buClr>
              <a:buSzPts val="2400"/>
              <a:buChar char="•"/>
            </a:pPr>
            <a:r>
              <a:rPr lang="en-GB" sz="2400">
                <a:solidFill>
                  <a:srgbClr val="7F7F7F"/>
                </a:solidFill>
              </a:rPr>
              <a:t>year7.enquiries@wernethschool.com</a:t>
            </a:r>
            <a:endParaRPr/>
          </a:p>
          <a:p>
            <a:pPr indent="0" lvl="0" marL="0" rtl="0" algn="l">
              <a:lnSpc>
                <a:spcPct val="100000"/>
              </a:lnSpc>
              <a:spcBef>
                <a:spcPts val="480"/>
              </a:spcBef>
              <a:spcAft>
                <a:spcPts val="0"/>
              </a:spcAft>
              <a:buSzPts val="2400"/>
              <a:buChar char="•"/>
            </a:pPr>
            <a:r>
              <a:rPr lang="en-GB" sz="2400"/>
              <a:t>Year Achievement Lead and SLT lead – Mrs Hannah Massey</a:t>
            </a:r>
            <a:endParaRPr/>
          </a:p>
          <a:p>
            <a:pPr indent="0" lvl="0" marL="0" rtl="0" algn="l">
              <a:lnSpc>
                <a:spcPct val="100000"/>
              </a:lnSpc>
              <a:spcBef>
                <a:spcPts val="480"/>
              </a:spcBef>
              <a:spcAft>
                <a:spcPts val="0"/>
              </a:spcAft>
              <a:buSzPts val="2400"/>
              <a:buChar char="•"/>
            </a:pPr>
            <a:r>
              <a:rPr lang="en-GB" sz="2400"/>
              <a:t>Year Inclusion Manager – Mrs Tracy Taylor</a:t>
            </a:r>
            <a:endParaRPr/>
          </a:p>
          <a:p>
            <a:pPr indent="0" lvl="0" marL="457200" rtl="0" algn="l">
              <a:lnSpc>
                <a:spcPct val="100000"/>
              </a:lnSpc>
              <a:spcBef>
                <a:spcPts val="480"/>
              </a:spcBef>
              <a:spcAft>
                <a:spcPts val="0"/>
              </a:spcAft>
              <a:buNone/>
            </a:pPr>
            <a:r>
              <a:t/>
            </a:r>
            <a:endParaRPr/>
          </a:p>
          <a:p>
            <a:pPr indent="-190500" lvl="0" marL="342900" rtl="0" algn="l">
              <a:lnSpc>
                <a:spcPct val="90000"/>
              </a:lnSpc>
              <a:spcBef>
                <a:spcPts val="480"/>
              </a:spcBef>
              <a:spcAft>
                <a:spcPts val="0"/>
              </a:spcAft>
              <a:buSzPts val="2400"/>
              <a:buNone/>
            </a:pPr>
            <a:r>
              <a:t/>
            </a:r>
            <a:endParaRPr sz="2400"/>
          </a:p>
        </p:txBody>
      </p:sp>
      <p:sp>
        <p:nvSpPr>
          <p:cNvPr id="238" name="Google Shape;238;p14"/>
          <p:cNvSpPr txBox="1"/>
          <p:nvPr/>
        </p:nvSpPr>
        <p:spPr>
          <a:xfrm>
            <a:off x="1539689" y="413292"/>
            <a:ext cx="8337296" cy="1186618"/>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Calibri"/>
              <a:buNone/>
            </a:pPr>
            <a:r>
              <a:rPr b="1" i="0" lang="en-GB" sz="4000" u="none" cap="none" strike="noStrike">
                <a:solidFill>
                  <a:schemeClr val="dk1"/>
                </a:solidFill>
                <a:latin typeface="Calibri"/>
                <a:ea typeface="Calibri"/>
                <a:cs typeface="Calibri"/>
                <a:sym typeface="Calibri"/>
              </a:rPr>
              <a:t>Working Together to support your child's progress</a:t>
            </a:r>
            <a:endParaRPr b="0" i="0" sz="4000" u="none" cap="none" strike="noStrike">
              <a:solidFill>
                <a:schemeClr val="dk1"/>
              </a:solidFill>
              <a:latin typeface="Calibri"/>
              <a:ea typeface="Calibri"/>
              <a:cs typeface="Calibri"/>
              <a:sym typeface="Calibri"/>
            </a:endParaRPr>
          </a:p>
        </p:txBody>
      </p:sp>
      <p:pic>
        <p:nvPicPr>
          <p:cNvPr id="239" name="Google Shape;239;p14"/>
          <p:cNvPicPr preferRelativeResize="0"/>
          <p:nvPr/>
        </p:nvPicPr>
        <p:blipFill rotWithShape="1">
          <a:blip r:embed="rId5">
            <a:alphaModFix/>
          </a:blip>
          <a:srcRect b="0" l="0" r="0" t="0"/>
          <a:stretch/>
        </p:blipFill>
        <p:spPr>
          <a:xfrm>
            <a:off x="237117" y="405115"/>
            <a:ext cx="1185254" cy="787652"/>
          </a:xfrm>
          <a:prstGeom prst="rect">
            <a:avLst/>
          </a:prstGeom>
          <a:noFill/>
          <a:ln>
            <a:noFill/>
          </a:ln>
        </p:spPr>
      </p:pic>
      <p:pic>
        <p:nvPicPr>
          <p:cNvPr id="240" name="Google Shape;240;p14"/>
          <p:cNvPicPr preferRelativeResize="0"/>
          <p:nvPr/>
        </p:nvPicPr>
        <p:blipFill rotWithShape="1">
          <a:blip r:embed="rId6">
            <a:alphaModFix/>
          </a:blip>
          <a:srcRect b="0" l="0" r="0" t="0"/>
          <a:stretch/>
        </p:blipFill>
        <p:spPr>
          <a:xfrm>
            <a:off x="9994304" y="483740"/>
            <a:ext cx="1727198" cy="630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
          <p:cNvSpPr txBox="1"/>
          <p:nvPr/>
        </p:nvSpPr>
        <p:spPr>
          <a:xfrm>
            <a:off x="237117" y="393826"/>
            <a:ext cx="11566657" cy="6417929"/>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2"/>
          <p:cNvSpPr/>
          <p:nvPr/>
        </p:nvSpPr>
        <p:spPr>
          <a:xfrm>
            <a:off x="237117"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Ambition</a:t>
            </a:r>
            <a:endParaRPr b="0" i="0" sz="1500" u="none" cap="none" strike="noStrike">
              <a:solidFill>
                <a:srgbClr val="000000"/>
              </a:solidFill>
              <a:latin typeface="Arial"/>
              <a:ea typeface="Arial"/>
              <a:cs typeface="Arial"/>
              <a:sym typeface="Arial"/>
            </a:endParaRPr>
          </a:p>
        </p:txBody>
      </p:sp>
      <p:sp>
        <p:nvSpPr>
          <p:cNvPr id="86" name="Google Shape;86;p2"/>
          <p:cNvSpPr/>
          <p:nvPr/>
        </p:nvSpPr>
        <p:spPr>
          <a:xfrm>
            <a:off x="4117096"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Respect</a:t>
            </a:r>
            <a:endParaRPr b="0" i="0" sz="1500" u="none" cap="none" strike="noStrike">
              <a:solidFill>
                <a:srgbClr val="000000"/>
              </a:solidFill>
              <a:latin typeface="Arial"/>
              <a:ea typeface="Arial"/>
              <a:cs typeface="Arial"/>
              <a:sym typeface="Arial"/>
            </a:endParaRPr>
          </a:p>
        </p:txBody>
      </p:sp>
      <p:sp>
        <p:nvSpPr>
          <p:cNvPr id="87" name="Google Shape;87;p2"/>
          <p:cNvSpPr/>
          <p:nvPr/>
        </p:nvSpPr>
        <p:spPr>
          <a:xfrm>
            <a:off x="7997074"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Resilience</a:t>
            </a:r>
            <a:endParaRPr b="0" i="0" sz="1500" u="none" cap="none" strike="noStrike">
              <a:solidFill>
                <a:srgbClr val="000000"/>
              </a:solidFill>
              <a:latin typeface="Arial"/>
              <a:ea typeface="Arial"/>
              <a:cs typeface="Arial"/>
              <a:sym typeface="Arial"/>
            </a:endParaRPr>
          </a:p>
        </p:txBody>
      </p:sp>
      <p:sp>
        <p:nvSpPr>
          <p:cNvPr id="88" name="Google Shape;88;p2"/>
          <p:cNvSpPr txBox="1"/>
          <p:nvPr/>
        </p:nvSpPr>
        <p:spPr>
          <a:xfrm>
            <a:off x="2231907" y="3903599"/>
            <a:ext cx="7400925" cy="35496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280"/>
              </a:spcBef>
              <a:spcAft>
                <a:spcPts val="0"/>
              </a:spcAft>
              <a:buClr>
                <a:schemeClr val="dk1"/>
              </a:buClr>
              <a:buSzPts val="1400"/>
              <a:buFont typeface="Arial"/>
              <a:buNone/>
            </a:pPr>
            <a:r>
              <a:t/>
            </a:r>
            <a:endParaRPr b="0" i="0" sz="1400" u="none" cap="none" strike="noStrike">
              <a:solidFill>
                <a:srgbClr val="898989"/>
              </a:solidFill>
              <a:latin typeface="Calibri"/>
              <a:ea typeface="Calibri"/>
              <a:cs typeface="Calibri"/>
              <a:sym typeface="Calibri"/>
            </a:endParaRPr>
          </a:p>
          <a:p>
            <a:pPr indent="0" lvl="0" marL="0" marR="0" rtl="0" algn="ctr">
              <a:lnSpc>
                <a:spcPct val="100000"/>
              </a:lnSpc>
              <a:spcBef>
                <a:spcPts val="1000"/>
              </a:spcBef>
              <a:spcAft>
                <a:spcPts val="0"/>
              </a:spcAft>
              <a:buClr>
                <a:srgbClr val="7F7F7F"/>
              </a:buClr>
              <a:buSzPts val="1800"/>
              <a:buFont typeface="Arial"/>
              <a:buNone/>
            </a:pPr>
            <a:r>
              <a:rPr lang="en-GB" sz="2800">
                <a:solidFill>
                  <a:schemeClr val="dk1"/>
                </a:solidFill>
                <a:latin typeface="Calibri"/>
                <a:ea typeface="Calibri"/>
                <a:cs typeface="Calibri"/>
                <a:sym typeface="Calibri"/>
              </a:rPr>
              <a:t>Mrs </a:t>
            </a:r>
            <a:r>
              <a:rPr b="0" i="0" lang="en-GB" sz="2800" u="none" cap="none" strike="noStrike">
                <a:solidFill>
                  <a:schemeClr val="dk1"/>
                </a:solidFill>
                <a:latin typeface="Calibri"/>
                <a:ea typeface="Calibri"/>
                <a:cs typeface="Calibri"/>
                <a:sym typeface="Calibri"/>
              </a:rPr>
              <a:t>Hannah Massey</a:t>
            </a:r>
            <a:endParaRPr/>
          </a:p>
          <a:p>
            <a:pPr indent="0" lvl="0" marL="0" marR="0" rtl="0" algn="ctr">
              <a:lnSpc>
                <a:spcPct val="100000"/>
              </a:lnSpc>
              <a:spcBef>
                <a:spcPts val="1000"/>
              </a:spcBef>
              <a:spcAft>
                <a:spcPts val="0"/>
              </a:spcAft>
              <a:buClr>
                <a:srgbClr val="7F7F7F"/>
              </a:buClr>
              <a:buSzPts val="1800"/>
              <a:buFont typeface="Arial"/>
              <a:buNone/>
            </a:pPr>
            <a:r>
              <a:rPr b="0" i="0" lang="en-GB" sz="2800" u="none" cap="none" strike="noStrike">
                <a:solidFill>
                  <a:schemeClr val="dk1"/>
                </a:solidFill>
                <a:latin typeface="Calibri"/>
                <a:ea typeface="Calibri"/>
                <a:cs typeface="Calibri"/>
                <a:sym typeface="Calibri"/>
              </a:rPr>
              <a:t>Head of Year 7 / </a:t>
            </a:r>
            <a:r>
              <a:rPr lang="en-GB" sz="2800">
                <a:solidFill>
                  <a:schemeClr val="dk1"/>
                </a:solidFill>
                <a:latin typeface="Calibri"/>
                <a:ea typeface="Calibri"/>
                <a:cs typeface="Calibri"/>
                <a:sym typeface="Calibri"/>
              </a:rPr>
              <a:t>Associate Senior Leader</a:t>
            </a:r>
            <a:endParaRPr/>
          </a:p>
          <a:p>
            <a:pPr indent="0" lvl="0" marL="0" marR="0" rtl="0" algn="ctr">
              <a:lnSpc>
                <a:spcPct val="100000"/>
              </a:lnSpc>
              <a:spcBef>
                <a:spcPts val="480"/>
              </a:spcBef>
              <a:spcAft>
                <a:spcPts val="0"/>
              </a:spcAft>
              <a:buClr>
                <a:srgbClr val="7F7F7F"/>
              </a:buClr>
              <a:buSzPts val="2400"/>
              <a:buFont typeface="Arial"/>
              <a:buNone/>
            </a:pPr>
            <a:r>
              <a:rPr b="0" i="0" lang="en-GB" sz="2400" u="none" cap="none" strike="noStrike">
                <a:solidFill>
                  <a:schemeClr val="dk1"/>
                </a:solidFill>
                <a:latin typeface="Calibri"/>
                <a:ea typeface="Calibri"/>
                <a:cs typeface="Calibri"/>
                <a:sym typeface="Calibri"/>
              </a:rPr>
              <a:t>Email: </a:t>
            </a:r>
            <a:r>
              <a:rPr lang="en-GB" sz="2400">
                <a:solidFill>
                  <a:schemeClr val="dk1"/>
                </a:solidFill>
                <a:latin typeface="Calibri"/>
                <a:ea typeface="Calibri"/>
                <a:cs typeface="Calibri"/>
                <a:sym typeface="Calibri"/>
              </a:rPr>
              <a:t>h</a:t>
            </a:r>
            <a:r>
              <a:rPr b="0" i="0" lang="en-GB" sz="2400" u="none" cap="none" strike="noStrike">
                <a:solidFill>
                  <a:schemeClr val="dk1"/>
                </a:solidFill>
                <a:latin typeface="Calibri"/>
                <a:ea typeface="Calibri"/>
                <a:cs typeface="Calibri"/>
                <a:sym typeface="Calibri"/>
              </a:rPr>
              <a:t>annah.massey@wernethschool.com</a:t>
            </a:r>
            <a:endParaRPr b="0" i="0" sz="2800" u="none" cap="none" strike="noStrike">
              <a:solidFill>
                <a:schemeClr val="dk1"/>
              </a:solidFill>
              <a:latin typeface="Calibri"/>
              <a:ea typeface="Calibri"/>
              <a:cs typeface="Calibri"/>
              <a:sym typeface="Calibri"/>
            </a:endParaRPr>
          </a:p>
        </p:txBody>
      </p:sp>
      <p:sp>
        <p:nvSpPr>
          <p:cNvPr id="89" name="Google Shape;89;p2"/>
          <p:cNvSpPr txBox="1"/>
          <p:nvPr/>
        </p:nvSpPr>
        <p:spPr>
          <a:xfrm>
            <a:off x="1354620" y="1331724"/>
            <a:ext cx="9155497" cy="2585323"/>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5400" u="none" cap="none" strike="noStrike">
                <a:solidFill>
                  <a:srgbClr val="000000"/>
                </a:solidFill>
                <a:latin typeface="Arial"/>
                <a:ea typeface="Arial"/>
                <a:cs typeface="Arial"/>
                <a:sym typeface="Arial"/>
              </a:rPr>
              <a:t>Year 7 – </a:t>
            </a:r>
            <a:endParaRPr/>
          </a:p>
          <a:p>
            <a:pPr indent="0" lvl="0" marL="0" marR="0" rtl="0" algn="ctr">
              <a:lnSpc>
                <a:spcPct val="100000"/>
              </a:lnSpc>
              <a:spcBef>
                <a:spcPts val="0"/>
              </a:spcBef>
              <a:spcAft>
                <a:spcPts val="0"/>
              </a:spcAft>
              <a:buNone/>
            </a:pPr>
            <a:r>
              <a:rPr b="0" i="0" lang="en-GB" sz="5400" u="none" cap="none" strike="noStrike">
                <a:solidFill>
                  <a:srgbClr val="000000"/>
                </a:solidFill>
                <a:latin typeface="Arial"/>
                <a:ea typeface="Arial"/>
                <a:cs typeface="Arial"/>
                <a:sym typeface="Arial"/>
              </a:rPr>
              <a:t>The start of a 5 year learning journey</a:t>
            </a:r>
            <a:endParaRPr/>
          </a:p>
        </p:txBody>
      </p:sp>
      <p:pic>
        <p:nvPicPr>
          <p:cNvPr id="90" name="Google Shape;90;p2"/>
          <p:cNvPicPr preferRelativeResize="0"/>
          <p:nvPr/>
        </p:nvPicPr>
        <p:blipFill rotWithShape="1">
          <a:blip r:embed="rId3">
            <a:alphaModFix/>
          </a:blip>
          <a:srcRect b="0" l="0" r="0" t="0"/>
          <a:stretch/>
        </p:blipFill>
        <p:spPr>
          <a:xfrm>
            <a:off x="237117" y="405115"/>
            <a:ext cx="1185254" cy="787652"/>
          </a:xfrm>
          <a:prstGeom prst="rect">
            <a:avLst/>
          </a:prstGeom>
          <a:noFill/>
          <a:ln>
            <a:noFill/>
          </a:ln>
        </p:spPr>
      </p:pic>
      <p:pic>
        <p:nvPicPr>
          <p:cNvPr id="91" name="Google Shape;91;p2"/>
          <p:cNvPicPr preferRelativeResize="0"/>
          <p:nvPr/>
        </p:nvPicPr>
        <p:blipFill rotWithShape="1">
          <a:blip r:embed="rId4">
            <a:alphaModFix/>
          </a:blip>
          <a:srcRect b="0" l="0" r="0" t="0"/>
          <a:stretch/>
        </p:blipFill>
        <p:spPr>
          <a:xfrm>
            <a:off x="9994304" y="483740"/>
            <a:ext cx="1727198" cy="630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p:nvPr/>
        </p:nvSpPr>
        <p:spPr>
          <a:xfrm>
            <a:off x="237117"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Ambition</a:t>
            </a:r>
            <a:endParaRPr b="0" i="0" sz="1500" u="none" cap="none" strike="noStrike">
              <a:solidFill>
                <a:srgbClr val="000000"/>
              </a:solidFill>
              <a:latin typeface="Arial"/>
              <a:ea typeface="Arial"/>
              <a:cs typeface="Arial"/>
              <a:sym typeface="Arial"/>
            </a:endParaRPr>
          </a:p>
        </p:txBody>
      </p:sp>
      <p:sp>
        <p:nvSpPr>
          <p:cNvPr id="97" name="Google Shape;97;p3"/>
          <p:cNvSpPr/>
          <p:nvPr/>
        </p:nvSpPr>
        <p:spPr>
          <a:xfrm>
            <a:off x="4117096"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Respect</a:t>
            </a:r>
            <a:endParaRPr b="0" i="0" sz="1500" u="none" cap="none" strike="noStrike">
              <a:solidFill>
                <a:srgbClr val="000000"/>
              </a:solidFill>
              <a:latin typeface="Arial"/>
              <a:ea typeface="Arial"/>
              <a:cs typeface="Arial"/>
              <a:sym typeface="Arial"/>
            </a:endParaRPr>
          </a:p>
        </p:txBody>
      </p:sp>
      <p:sp>
        <p:nvSpPr>
          <p:cNvPr id="98" name="Google Shape;98;p3"/>
          <p:cNvSpPr/>
          <p:nvPr/>
        </p:nvSpPr>
        <p:spPr>
          <a:xfrm>
            <a:off x="7997074"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Resilience</a:t>
            </a:r>
            <a:endParaRPr b="0" i="0" sz="1500" u="none" cap="none" strike="noStrike">
              <a:solidFill>
                <a:srgbClr val="000000"/>
              </a:solidFill>
              <a:latin typeface="Arial"/>
              <a:ea typeface="Arial"/>
              <a:cs typeface="Arial"/>
              <a:sym typeface="Arial"/>
            </a:endParaRPr>
          </a:p>
        </p:txBody>
      </p:sp>
      <p:sp>
        <p:nvSpPr>
          <p:cNvPr id="99" name="Google Shape;99;p3"/>
          <p:cNvSpPr txBox="1"/>
          <p:nvPr>
            <p:ph idx="1" type="body"/>
          </p:nvPr>
        </p:nvSpPr>
        <p:spPr>
          <a:xfrm>
            <a:off x="1981200" y="2370137"/>
            <a:ext cx="8229600" cy="424656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800"/>
              <a:buNone/>
            </a:pPr>
            <a:r>
              <a:rPr lang="en-GB" sz="2800"/>
              <a:t>Year 7 and 8 students will follow a curriculum of:</a:t>
            </a:r>
            <a:endParaRPr/>
          </a:p>
          <a:p>
            <a:pPr indent="0" lvl="0" marL="0" rtl="0" algn="ctr">
              <a:lnSpc>
                <a:spcPct val="100000"/>
              </a:lnSpc>
              <a:spcBef>
                <a:spcPts val="560"/>
              </a:spcBef>
              <a:spcAft>
                <a:spcPts val="0"/>
              </a:spcAft>
              <a:buSzPts val="2800"/>
              <a:buNone/>
            </a:pPr>
            <a:r>
              <a:t/>
            </a:r>
            <a:endParaRPr sz="2800"/>
          </a:p>
          <a:p>
            <a:pPr indent="0" lvl="0" marL="0" rtl="0" algn="ctr">
              <a:lnSpc>
                <a:spcPct val="100000"/>
              </a:lnSpc>
              <a:spcBef>
                <a:spcPts val="560"/>
              </a:spcBef>
              <a:spcAft>
                <a:spcPts val="0"/>
              </a:spcAft>
              <a:buClr>
                <a:srgbClr val="00B050"/>
              </a:buClr>
              <a:buSzPts val="2800"/>
              <a:buNone/>
            </a:pPr>
            <a:r>
              <a:rPr lang="en-GB" sz="2800">
                <a:solidFill>
                  <a:srgbClr val="00B050"/>
                </a:solidFill>
              </a:rPr>
              <a:t>English, Maths, Science, Computing, MFL, Technology, Humanities, Expressive Arts, PE, Music, Life Learning.</a:t>
            </a:r>
            <a:endParaRPr/>
          </a:p>
          <a:p>
            <a:pPr indent="0" lvl="0" marL="0" rtl="0" algn="ctr">
              <a:lnSpc>
                <a:spcPct val="100000"/>
              </a:lnSpc>
              <a:spcBef>
                <a:spcPts val="560"/>
              </a:spcBef>
              <a:spcAft>
                <a:spcPts val="0"/>
              </a:spcAft>
              <a:buSzPts val="2800"/>
              <a:buNone/>
            </a:pPr>
            <a:r>
              <a:t/>
            </a:r>
            <a:endParaRPr sz="2800">
              <a:solidFill>
                <a:srgbClr val="00B050"/>
              </a:solidFill>
            </a:endParaRPr>
          </a:p>
          <a:p>
            <a:pPr indent="0" lvl="0" marL="0" rtl="0" algn="ctr">
              <a:lnSpc>
                <a:spcPct val="100000"/>
              </a:lnSpc>
              <a:spcBef>
                <a:spcPts val="560"/>
              </a:spcBef>
              <a:spcAft>
                <a:spcPts val="0"/>
              </a:spcAft>
              <a:buSzPts val="2800"/>
              <a:buNone/>
            </a:pPr>
            <a:r>
              <a:rPr lang="en-GB" sz="2800"/>
              <a:t>Studying 25 lessons a week, 5 lessons a day.</a:t>
            </a:r>
            <a:endParaRPr/>
          </a:p>
        </p:txBody>
      </p:sp>
      <p:sp>
        <p:nvSpPr>
          <p:cNvPr id="100" name="Google Shape;100;p3"/>
          <p:cNvSpPr txBox="1"/>
          <p:nvPr>
            <p:ph type="title"/>
          </p:nvPr>
        </p:nvSpPr>
        <p:spPr>
          <a:xfrm>
            <a:off x="1561690" y="404712"/>
            <a:ext cx="8337296" cy="612775"/>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300"/>
              <a:buNone/>
            </a:pPr>
            <a:r>
              <a:rPr b="1" lang="en-GB" sz="4000"/>
              <a:t>What does this journey look like?</a:t>
            </a:r>
            <a:endParaRPr sz="4000"/>
          </a:p>
        </p:txBody>
      </p:sp>
      <p:sp>
        <p:nvSpPr>
          <p:cNvPr id="101" name="Google Shape;101;p3"/>
          <p:cNvSpPr txBox="1"/>
          <p:nvPr/>
        </p:nvSpPr>
        <p:spPr>
          <a:xfrm>
            <a:off x="237117" y="393826"/>
            <a:ext cx="11566657" cy="6417929"/>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02" name="Google Shape;102;p3"/>
          <p:cNvPicPr preferRelativeResize="0"/>
          <p:nvPr/>
        </p:nvPicPr>
        <p:blipFill rotWithShape="1">
          <a:blip r:embed="rId3">
            <a:alphaModFix/>
          </a:blip>
          <a:srcRect b="0" l="0" r="0" t="0"/>
          <a:stretch/>
        </p:blipFill>
        <p:spPr>
          <a:xfrm>
            <a:off x="237117" y="405115"/>
            <a:ext cx="1185254" cy="787652"/>
          </a:xfrm>
          <a:prstGeom prst="rect">
            <a:avLst/>
          </a:prstGeom>
          <a:noFill/>
          <a:ln>
            <a:noFill/>
          </a:ln>
        </p:spPr>
      </p:pic>
      <p:pic>
        <p:nvPicPr>
          <p:cNvPr id="103" name="Google Shape;103;p3"/>
          <p:cNvPicPr preferRelativeResize="0"/>
          <p:nvPr/>
        </p:nvPicPr>
        <p:blipFill rotWithShape="1">
          <a:blip r:embed="rId4">
            <a:alphaModFix/>
          </a:blip>
          <a:srcRect b="0" l="0" r="0" t="0"/>
          <a:stretch/>
        </p:blipFill>
        <p:spPr>
          <a:xfrm>
            <a:off x="9994304" y="483740"/>
            <a:ext cx="1727198" cy="6304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nvSpPr>
        <p:spPr>
          <a:xfrm>
            <a:off x="237117" y="440071"/>
            <a:ext cx="11566657" cy="6417929"/>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4"/>
          <p:cNvSpPr/>
          <p:nvPr/>
        </p:nvSpPr>
        <p:spPr>
          <a:xfrm>
            <a:off x="237117"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Ambition</a:t>
            </a:r>
            <a:endParaRPr b="0" i="0" sz="1500" u="none" cap="none" strike="noStrike">
              <a:solidFill>
                <a:srgbClr val="000000"/>
              </a:solidFill>
              <a:latin typeface="Arial"/>
              <a:ea typeface="Arial"/>
              <a:cs typeface="Arial"/>
              <a:sym typeface="Arial"/>
            </a:endParaRPr>
          </a:p>
        </p:txBody>
      </p:sp>
      <p:sp>
        <p:nvSpPr>
          <p:cNvPr id="110" name="Google Shape;110;p4"/>
          <p:cNvSpPr/>
          <p:nvPr/>
        </p:nvSpPr>
        <p:spPr>
          <a:xfrm>
            <a:off x="4117096"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Respect</a:t>
            </a:r>
            <a:endParaRPr b="0" i="0" sz="1500" u="none" cap="none" strike="noStrike">
              <a:solidFill>
                <a:srgbClr val="000000"/>
              </a:solidFill>
              <a:latin typeface="Arial"/>
              <a:ea typeface="Arial"/>
              <a:cs typeface="Arial"/>
              <a:sym typeface="Arial"/>
            </a:endParaRPr>
          </a:p>
        </p:txBody>
      </p:sp>
      <p:sp>
        <p:nvSpPr>
          <p:cNvPr id="111" name="Google Shape;111;p4"/>
          <p:cNvSpPr/>
          <p:nvPr/>
        </p:nvSpPr>
        <p:spPr>
          <a:xfrm>
            <a:off x="7997074"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Resilience</a:t>
            </a:r>
            <a:endParaRPr b="0" i="0" sz="1500" u="none" cap="none" strike="noStrike">
              <a:solidFill>
                <a:srgbClr val="000000"/>
              </a:solidFill>
              <a:latin typeface="Arial"/>
              <a:ea typeface="Arial"/>
              <a:cs typeface="Arial"/>
              <a:sym typeface="Arial"/>
            </a:endParaRPr>
          </a:p>
        </p:txBody>
      </p:sp>
      <p:sp>
        <p:nvSpPr>
          <p:cNvPr id="112" name="Google Shape;112;p4"/>
          <p:cNvSpPr txBox="1"/>
          <p:nvPr>
            <p:ph idx="1" type="body"/>
          </p:nvPr>
        </p:nvSpPr>
        <p:spPr>
          <a:xfrm>
            <a:off x="1981200" y="2455862"/>
            <a:ext cx="8229600" cy="3670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800"/>
              <a:buNone/>
            </a:pPr>
            <a:r>
              <a:rPr lang="en-GB"/>
              <a:t>All students </a:t>
            </a:r>
            <a:r>
              <a:rPr lang="en-GB" sz="2800"/>
              <a:t>will have:</a:t>
            </a:r>
            <a:endParaRPr/>
          </a:p>
          <a:p>
            <a:pPr indent="0" lvl="0" marL="0" rtl="0" algn="ctr">
              <a:lnSpc>
                <a:spcPct val="100000"/>
              </a:lnSpc>
              <a:spcBef>
                <a:spcPts val="560"/>
              </a:spcBef>
              <a:spcAft>
                <a:spcPts val="0"/>
              </a:spcAft>
              <a:buSzPts val="2800"/>
              <a:buChar char="•"/>
            </a:pPr>
            <a:r>
              <a:rPr lang="en-GB" sz="2800"/>
              <a:t>A broad and balanced curriculum </a:t>
            </a:r>
            <a:endParaRPr/>
          </a:p>
          <a:p>
            <a:pPr indent="0" lvl="0" marL="0" rtl="0" algn="ctr">
              <a:lnSpc>
                <a:spcPct val="100000"/>
              </a:lnSpc>
              <a:spcBef>
                <a:spcPts val="560"/>
              </a:spcBef>
              <a:spcAft>
                <a:spcPts val="0"/>
              </a:spcAft>
              <a:buSzPts val="2800"/>
              <a:buNone/>
            </a:pPr>
            <a:r>
              <a:t/>
            </a:r>
            <a:endParaRPr sz="2800"/>
          </a:p>
          <a:p>
            <a:pPr indent="0" lvl="0" marL="0" rtl="0" algn="ctr">
              <a:lnSpc>
                <a:spcPct val="100000"/>
              </a:lnSpc>
              <a:spcBef>
                <a:spcPts val="560"/>
              </a:spcBef>
              <a:spcAft>
                <a:spcPts val="0"/>
              </a:spcAft>
              <a:buSzPts val="2800"/>
              <a:buChar char="•"/>
            </a:pPr>
            <a:r>
              <a:rPr lang="en-GB"/>
              <a:t>An</a:t>
            </a:r>
            <a:r>
              <a:rPr lang="en-GB" sz="2800"/>
              <a:t> opportunity to begin developing the knowledge and skills for the foundations of </a:t>
            </a:r>
            <a:r>
              <a:rPr lang="en-GB"/>
              <a:t>a</a:t>
            </a:r>
            <a:r>
              <a:rPr lang="en-GB" sz="2800"/>
              <a:t>cademic success.</a:t>
            </a:r>
            <a:endParaRPr/>
          </a:p>
        </p:txBody>
      </p:sp>
      <p:pic>
        <p:nvPicPr>
          <p:cNvPr id="113" name="Google Shape;113;p4"/>
          <p:cNvPicPr preferRelativeResize="0"/>
          <p:nvPr/>
        </p:nvPicPr>
        <p:blipFill rotWithShape="1">
          <a:blip r:embed="rId3">
            <a:alphaModFix/>
          </a:blip>
          <a:srcRect b="0" l="0" r="0" t="0"/>
          <a:stretch/>
        </p:blipFill>
        <p:spPr>
          <a:xfrm>
            <a:off x="237117" y="405115"/>
            <a:ext cx="1185254" cy="787652"/>
          </a:xfrm>
          <a:prstGeom prst="rect">
            <a:avLst/>
          </a:prstGeom>
          <a:noFill/>
          <a:ln>
            <a:noFill/>
          </a:ln>
        </p:spPr>
      </p:pic>
      <p:pic>
        <p:nvPicPr>
          <p:cNvPr id="114" name="Google Shape;114;p4"/>
          <p:cNvPicPr preferRelativeResize="0"/>
          <p:nvPr/>
        </p:nvPicPr>
        <p:blipFill rotWithShape="1">
          <a:blip r:embed="rId4">
            <a:alphaModFix/>
          </a:blip>
          <a:srcRect b="0" l="0" r="0" t="0"/>
          <a:stretch/>
        </p:blipFill>
        <p:spPr>
          <a:xfrm>
            <a:off x="9994304" y="483740"/>
            <a:ext cx="1727198" cy="630401"/>
          </a:xfrm>
          <a:prstGeom prst="rect">
            <a:avLst/>
          </a:prstGeom>
          <a:noFill/>
          <a:ln>
            <a:noFill/>
          </a:ln>
        </p:spPr>
      </p:pic>
      <p:sp>
        <p:nvSpPr>
          <p:cNvPr id="115" name="Google Shape;115;p4"/>
          <p:cNvSpPr txBox="1"/>
          <p:nvPr>
            <p:ph type="title"/>
          </p:nvPr>
        </p:nvSpPr>
        <p:spPr>
          <a:xfrm>
            <a:off x="1539689" y="440071"/>
            <a:ext cx="8337296" cy="612775"/>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300"/>
              <a:buNone/>
            </a:pPr>
            <a:r>
              <a:rPr b="1" lang="en-GB" sz="4000"/>
              <a:t>What does this journey look like?</a:t>
            </a:r>
            <a:endParaRPr sz="4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nvSpPr>
        <p:spPr>
          <a:xfrm>
            <a:off x="218374" y="402791"/>
            <a:ext cx="11566657" cy="6417929"/>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21" name="Google Shape;121;p5"/>
          <p:cNvPicPr preferRelativeResize="0"/>
          <p:nvPr/>
        </p:nvPicPr>
        <p:blipFill rotWithShape="1">
          <a:blip r:embed="rId3">
            <a:alphaModFix/>
          </a:blip>
          <a:srcRect b="0" l="0" r="0" t="0"/>
          <a:stretch/>
        </p:blipFill>
        <p:spPr>
          <a:xfrm>
            <a:off x="237117" y="405115"/>
            <a:ext cx="1185254" cy="787652"/>
          </a:xfrm>
          <a:prstGeom prst="rect">
            <a:avLst/>
          </a:prstGeom>
          <a:noFill/>
          <a:ln>
            <a:noFill/>
          </a:ln>
        </p:spPr>
      </p:pic>
      <p:pic>
        <p:nvPicPr>
          <p:cNvPr id="122" name="Google Shape;122;p5"/>
          <p:cNvPicPr preferRelativeResize="0"/>
          <p:nvPr/>
        </p:nvPicPr>
        <p:blipFill rotWithShape="1">
          <a:blip r:embed="rId4">
            <a:alphaModFix/>
          </a:blip>
          <a:srcRect b="0" l="0" r="0" t="0"/>
          <a:stretch/>
        </p:blipFill>
        <p:spPr>
          <a:xfrm>
            <a:off x="9994304" y="483740"/>
            <a:ext cx="1727198" cy="630401"/>
          </a:xfrm>
          <a:prstGeom prst="rect">
            <a:avLst/>
          </a:prstGeom>
          <a:noFill/>
          <a:ln>
            <a:noFill/>
          </a:ln>
        </p:spPr>
      </p:pic>
      <p:sp>
        <p:nvSpPr>
          <p:cNvPr id="123" name="Google Shape;123;p5"/>
          <p:cNvSpPr/>
          <p:nvPr/>
        </p:nvSpPr>
        <p:spPr>
          <a:xfrm>
            <a:off x="237117"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Ambition</a:t>
            </a:r>
            <a:endParaRPr b="0" i="0" sz="1500" u="none" cap="none" strike="noStrike">
              <a:solidFill>
                <a:srgbClr val="000000"/>
              </a:solidFill>
              <a:latin typeface="Arial"/>
              <a:ea typeface="Arial"/>
              <a:cs typeface="Arial"/>
              <a:sym typeface="Arial"/>
            </a:endParaRPr>
          </a:p>
        </p:txBody>
      </p:sp>
      <p:sp>
        <p:nvSpPr>
          <p:cNvPr id="124" name="Google Shape;124;p5"/>
          <p:cNvSpPr/>
          <p:nvPr/>
        </p:nvSpPr>
        <p:spPr>
          <a:xfrm>
            <a:off x="4117096"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Respect</a:t>
            </a:r>
            <a:endParaRPr b="0" i="0" sz="1500" u="none" cap="none" strike="noStrike">
              <a:solidFill>
                <a:srgbClr val="000000"/>
              </a:solidFill>
              <a:latin typeface="Arial"/>
              <a:ea typeface="Arial"/>
              <a:cs typeface="Arial"/>
              <a:sym typeface="Arial"/>
            </a:endParaRPr>
          </a:p>
        </p:txBody>
      </p:sp>
      <p:sp>
        <p:nvSpPr>
          <p:cNvPr id="125" name="Google Shape;125;p5"/>
          <p:cNvSpPr/>
          <p:nvPr/>
        </p:nvSpPr>
        <p:spPr>
          <a:xfrm>
            <a:off x="7997074"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Resilience</a:t>
            </a:r>
            <a:endParaRPr b="0" i="0" sz="1500" u="none" cap="none" strike="noStrike">
              <a:solidFill>
                <a:srgbClr val="000000"/>
              </a:solidFill>
              <a:latin typeface="Arial"/>
              <a:ea typeface="Arial"/>
              <a:cs typeface="Arial"/>
              <a:sym typeface="Arial"/>
            </a:endParaRPr>
          </a:p>
        </p:txBody>
      </p:sp>
      <p:sp>
        <p:nvSpPr>
          <p:cNvPr id="126" name="Google Shape;126;p5"/>
          <p:cNvSpPr txBox="1"/>
          <p:nvPr>
            <p:ph idx="1" type="body"/>
          </p:nvPr>
        </p:nvSpPr>
        <p:spPr>
          <a:xfrm>
            <a:off x="1222630" y="2235203"/>
            <a:ext cx="9558146" cy="3614737"/>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2400"/>
              <a:buChar char="•"/>
            </a:pPr>
            <a:r>
              <a:rPr lang="en-GB" sz="2400"/>
              <a:t>Towards the end of </a:t>
            </a:r>
            <a:r>
              <a:rPr lang="en-GB" sz="2400">
                <a:solidFill>
                  <a:srgbClr val="00B050"/>
                </a:solidFill>
              </a:rPr>
              <a:t>Year 8 </a:t>
            </a:r>
            <a:r>
              <a:rPr lang="en-GB" sz="2400"/>
              <a:t>students will have some choice about subjects they take in </a:t>
            </a:r>
            <a:r>
              <a:rPr lang="en-GB" sz="2400">
                <a:solidFill>
                  <a:srgbClr val="FF0000"/>
                </a:solidFill>
              </a:rPr>
              <a:t>Y</a:t>
            </a:r>
            <a:r>
              <a:rPr lang="en-GB" sz="2400">
                <a:solidFill>
                  <a:srgbClr val="FF0000"/>
                </a:solidFill>
              </a:rPr>
              <a:t>ear 9</a:t>
            </a:r>
            <a:r>
              <a:rPr lang="en-GB" sz="2400"/>
              <a:t>, within specific curriculum.</a:t>
            </a:r>
            <a:endParaRPr/>
          </a:p>
          <a:p>
            <a:pPr indent="-342900" lvl="0" marL="342900" rtl="0" algn="ctr">
              <a:lnSpc>
                <a:spcPct val="100000"/>
              </a:lnSpc>
              <a:spcBef>
                <a:spcPts val="480"/>
              </a:spcBef>
              <a:spcAft>
                <a:spcPts val="0"/>
              </a:spcAft>
              <a:buSzPts val="2400"/>
              <a:buChar char="•"/>
            </a:pPr>
            <a:r>
              <a:rPr lang="en-GB" sz="2400"/>
              <a:t>Year 9 will also give students an opportunity to try some new subjects within an enrichment strand.</a:t>
            </a:r>
            <a:endParaRPr/>
          </a:p>
          <a:p>
            <a:pPr indent="-342900" lvl="0" marL="342900" rtl="0" algn="ctr">
              <a:lnSpc>
                <a:spcPct val="100000"/>
              </a:lnSpc>
              <a:spcBef>
                <a:spcPts val="480"/>
              </a:spcBef>
              <a:spcAft>
                <a:spcPts val="0"/>
              </a:spcAft>
              <a:buSzPts val="2400"/>
              <a:buChar char="•"/>
            </a:pPr>
            <a:r>
              <a:rPr lang="en-GB" sz="2400"/>
              <a:t>Students pick their GCSE subjects at the end of </a:t>
            </a:r>
            <a:r>
              <a:rPr lang="en-GB" sz="2400">
                <a:solidFill>
                  <a:srgbClr val="FF0000"/>
                </a:solidFill>
              </a:rPr>
              <a:t>Y</a:t>
            </a:r>
            <a:r>
              <a:rPr lang="en-GB" sz="2400">
                <a:solidFill>
                  <a:srgbClr val="FF0000"/>
                </a:solidFill>
              </a:rPr>
              <a:t>ear 9</a:t>
            </a:r>
            <a:r>
              <a:rPr lang="en-GB" sz="2400"/>
              <a:t>, ready to start GCSE courses in </a:t>
            </a:r>
            <a:r>
              <a:rPr lang="en-GB" sz="2400">
                <a:solidFill>
                  <a:srgbClr val="0070C0"/>
                </a:solidFill>
              </a:rPr>
              <a:t>Y</a:t>
            </a:r>
            <a:r>
              <a:rPr lang="en-GB" sz="2400">
                <a:solidFill>
                  <a:srgbClr val="0070C0"/>
                </a:solidFill>
              </a:rPr>
              <a:t>ear 10</a:t>
            </a:r>
            <a:r>
              <a:rPr lang="en-GB" sz="2400"/>
              <a:t>.</a:t>
            </a:r>
            <a:endParaRPr/>
          </a:p>
          <a:p>
            <a:pPr indent="-342900" lvl="0" marL="342900" rtl="0" algn="ctr">
              <a:lnSpc>
                <a:spcPct val="100000"/>
              </a:lnSpc>
              <a:spcBef>
                <a:spcPts val="560"/>
              </a:spcBef>
              <a:spcAft>
                <a:spcPts val="0"/>
              </a:spcAft>
              <a:buSzPts val="2800"/>
              <a:buNone/>
            </a:pPr>
            <a:r>
              <a:t/>
            </a:r>
            <a:endParaRPr sz="2800"/>
          </a:p>
          <a:p>
            <a:pPr indent="-165100" lvl="0" marL="342900" rtl="0" algn="ctr">
              <a:lnSpc>
                <a:spcPct val="90000"/>
              </a:lnSpc>
              <a:spcBef>
                <a:spcPts val="560"/>
              </a:spcBef>
              <a:spcAft>
                <a:spcPts val="0"/>
              </a:spcAft>
              <a:buSzPts val="2800"/>
              <a:buNone/>
            </a:pPr>
            <a:r>
              <a:t/>
            </a:r>
            <a:endParaRPr sz="2800"/>
          </a:p>
        </p:txBody>
      </p:sp>
      <p:sp>
        <p:nvSpPr>
          <p:cNvPr id="127" name="Google Shape;127;p5"/>
          <p:cNvSpPr txBox="1"/>
          <p:nvPr>
            <p:ph type="title"/>
          </p:nvPr>
        </p:nvSpPr>
        <p:spPr>
          <a:xfrm>
            <a:off x="1563128" y="408464"/>
            <a:ext cx="8337296" cy="612775"/>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300"/>
              <a:buNone/>
            </a:pPr>
            <a:r>
              <a:rPr b="1" lang="en-GB" sz="4000"/>
              <a:t>What does this journey look like?</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nvSpPr>
        <p:spPr>
          <a:xfrm>
            <a:off x="237117" y="393826"/>
            <a:ext cx="11566657" cy="6417929"/>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33" name="Google Shape;133;p6"/>
          <p:cNvPicPr preferRelativeResize="0"/>
          <p:nvPr/>
        </p:nvPicPr>
        <p:blipFill rotWithShape="1">
          <a:blip r:embed="rId3">
            <a:alphaModFix/>
          </a:blip>
          <a:srcRect b="0" l="0" r="0" t="0"/>
          <a:stretch/>
        </p:blipFill>
        <p:spPr>
          <a:xfrm>
            <a:off x="237117" y="405115"/>
            <a:ext cx="1185254" cy="787652"/>
          </a:xfrm>
          <a:prstGeom prst="rect">
            <a:avLst/>
          </a:prstGeom>
          <a:noFill/>
          <a:ln>
            <a:noFill/>
          </a:ln>
        </p:spPr>
      </p:pic>
      <p:pic>
        <p:nvPicPr>
          <p:cNvPr id="134" name="Google Shape;134;p6"/>
          <p:cNvPicPr preferRelativeResize="0"/>
          <p:nvPr/>
        </p:nvPicPr>
        <p:blipFill rotWithShape="1">
          <a:blip r:embed="rId4">
            <a:alphaModFix/>
          </a:blip>
          <a:srcRect b="0" l="0" r="0" t="0"/>
          <a:stretch/>
        </p:blipFill>
        <p:spPr>
          <a:xfrm>
            <a:off x="9994304" y="483740"/>
            <a:ext cx="1727198" cy="630401"/>
          </a:xfrm>
          <a:prstGeom prst="rect">
            <a:avLst/>
          </a:prstGeom>
          <a:noFill/>
          <a:ln>
            <a:noFill/>
          </a:ln>
        </p:spPr>
      </p:pic>
      <p:sp>
        <p:nvSpPr>
          <p:cNvPr id="135" name="Google Shape;135;p6"/>
          <p:cNvSpPr/>
          <p:nvPr/>
        </p:nvSpPr>
        <p:spPr>
          <a:xfrm>
            <a:off x="237117"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Ambition</a:t>
            </a:r>
            <a:endParaRPr b="0" i="0" sz="1500" u="none" cap="none" strike="noStrike">
              <a:solidFill>
                <a:srgbClr val="000000"/>
              </a:solidFill>
              <a:latin typeface="Arial"/>
              <a:ea typeface="Arial"/>
              <a:cs typeface="Arial"/>
              <a:sym typeface="Arial"/>
            </a:endParaRPr>
          </a:p>
        </p:txBody>
      </p:sp>
      <p:sp>
        <p:nvSpPr>
          <p:cNvPr id="136" name="Google Shape;136;p6"/>
          <p:cNvSpPr/>
          <p:nvPr/>
        </p:nvSpPr>
        <p:spPr>
          <a:xfrm>
            <a:off x="4117096"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Respect</a:t>
            </a:r>
            <a:endParaRPr b="0" i="0" sz="1500" u="none" cap="none" strike="noStrike">
              <a:solidFill>
                <a:srgbClr val="000000"/>
              </a:solidFill>
              <a:latin typeface="Arial"/>
              <a:ea typeface="Arial"/>
              <a:cs typeface="Arial"/>
              <a:sym typeface="Arial"/>
            </a:endParaRPr>
          </a:p>
        </p:txBody>
      </p:sp>
      <p:sp>
        <p:nvSpPr>
          <p:cNvPr id="137" name="Google Shape;137;p6"/>
          <p:cNvSpPr/>
          <p:nvPr/>
        </p:nvSpPr>
        <p:spPr>
          <a:xfrm>
            <a:off x="7997074"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Resilience</a:t>
            </a:r>
            <a:endParaRPr b="0" i="0" sz="1500" u="none" cap="none" strike="noStrike">
              <a:solidFill>
                <a:srgbClr val="000000"/>
              </a:solidFill>
              <a:latin typeface="Arial"/>
              <a:ea typeface="Arial"/>
              <a:cs typeface="Arial"/>
              <a:sym typeface="Arial"/>
            </a:endParaRPr>
          </a:p>
        </p:txBody>
      </p:sp>
      <p:sp>
        <p:nvSpPr>
          <p:cNvPr id="138" name="Google Shape;138;p6"/>
          <p:cNvSpPr txBox="1"/>
          <p:nvPr>
            <p:ph idx="1" type="body"/>
          </p:nvPr>
        </p:nvSpPr>
        <p:spPr>
          <a:xfrm>
            <a:off x="1905645" y="1599365"/>
            <a:ext cx="8229600" cy="400685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2800"/>
              <a:buChar char="•"/>
            </a:pPr>
            <a:r>
              <a:rPr lang="en-GB" sz="2800"/>
              <a:t>Changes in education over </a:t>
            </a:r>
            <a:r>
              <a:rPr lang="en-GB"/>
              <a:t>recent has years has seen  GCSE grades changed from letters to numbers. </a:t>
            </a:r>
            <a:endParaRPr/>
          </a:p>
          <a:p>
            <a:pPr indent="-165100" lvl="0" marL="342900" rtl="0" algn="ctr">
              <a:lnSpc>
                <a:spcPct val="100000"/>
              </a:lnSpc>
              <a:spcBef>
                <a:spcPts val="0"/>
              </a:spcBef>
              <a:spcAft>
                <a:spcPts val="0"/>
              </a:spcAft>
              <a:buSzPts val="2800"/>
              <a:buNone/>
            </a:pPr>
            <a:r>
              <a:t/>
            </a:r>
            <a:endParaRPr sz="2800"/>
          </a:p>
          <a:p>
            <a:pPr indent="-165100" lvl="0" marL="342900" rtl="0" algn="ctr">
              <a:lnSpc>
                <a:spcPct val="100000"/>
              </a:lnSpc>
              <a:spcBef>
                <a:spcPts val="0"/>
              </a:spcBef>
              <a:spcAft>
                <a:spcPts val="0"/>
              </a:spcAft>
              <a:buSzPts val="2800"/>
              <a:buNone/>
            </a:pPr>
            <a:r>
              <a:t/>
            </a:r>
            <a:endParaRPr/>
          </a:p>
          <a:p>
            <a:pPr indent="-165100" lvl="0" marL="342900" rtl="0" algn="ctr">
              <a:lnSpc>
                <a:spcPct val="100000"/>
              </a:lnSpc>
              <a:spcBef>
                <a:spcPts val="0"/>
              </a:spcBef>
              <a:spcAft>
                <a:spcPts val="0"/>
              </a:spcAft>
              <a:buSzPts val="2800"/>
              <a:buNone/>
            </a:pPr>
            <a:r>
              <a:t/>
            </a:r>
            <a:endParaRPr sz="2800"/>
          </a:p>
          <a:p>
            <a:pPr indent="-165100" lvl="0" marL="342900" rtl="0" algn="ctr">
              <a:lnSpc>
                <a:spcPct val="100000"/>
              </a:lnSpc>
              <a:spcBef>
                <a:spcPts val="0"/>
              </a:spcBef>
              <a:spcAft>
                <a:spcPts val="0"/>
              </a:spcAft>
              <a:buSzPts val="2800"/>
              <a:buNone/>
            </a:pPr>
            <a:r>
              <a:t/>
            </a:r>
            <a:endParaRPr/>
          </a:p>
          <a:p>
            <a:pPr indent="-165100" lvl="0" marL="342900" rtl="0" algn="ctr">
              <a:lnSpc>
                <a:spcPct val="100000"/>
              </a:lnSpc>
              <a:spcBef>
                <a:spcPts val="0"/>
              </a:spcBef>
              <a:spcAft>
                <a:spcPts val="0"/>
              </a:spcAft>
              <a:buSzPts val="2800"/>
              <a:buNone/>
            </a:pPr>
            <a:r>
              <a:t/>
            </a:r>
            <a:endParaRPr sz="2800"/>
          </a:p>
          <a:p>
            <a:pPr indent="-342900" lvl="0" marL="342900" rtl="0" algn="ctr">
              <a:lnSpc>
                <a:spcPct val="100000"/>
              </a:lnSpc>
              <a:spcBef>
                <a:spcPts val="0"/>
              </a:spcBef>
              <a:spcAft>
                <a:spcPts val="0"/>
              </a:spcAft>
              <a:buSzPts val="2800"/>
              <a:buChar char="•"/>
            </a:pPr>
            <a:r>
              <a:rPr lang="en-GB" sz="2800"/>
              <a:t>Your child will be sitting GCSEs graded 1-9 or BTEC / vocational courses. </a:t>
            </a:r>
            <a:endParaRPr/>
          </a:p>
          <a:p>
            <a:pPr indent="-342900" lvl="0" marL="342900" rtl="0" algn="ctr">
              <a:lnSpc>
                <a:spcPct val="100000"/>
              </a:lnSpc>
              <a:spcBef>
                <a:spcPts val="0"/>
              </a:spcBef>
              <a:spcAft>
                <a:spcPts val="0"/>
              </a:spcAft>
              <a:buSzPts val="2800"/>
              <a:buChar char="•"/>
            </a:pPr>
            <a:r>
              <a:rPr lang="en-GB" sz="2800"/>
              <a:t>We offer a wide range of subjects to suit different skill sets.</a:t>
            </a:r>
            <a:endParaRPr/>
          </a:p>
          <a:p>
            <a:pPr indent="0" lvl="0" marL="0" rtl="0" algn="ctr">
              <a:lnSpc>
                <a:spcPct val="100000"/>
              </a:lnSpc>
              <a:spcBef>
                <a:spcPts val="0"/>
              </a:spcBef>
              <a:spcAft>
                <a:spcPts val="0"/>
              </a:spcAft>
              <a:buSzPts val="2800"/>
              <a:buNone/>
            </a:pPr>
            <a:r>
              <a:rPr lang="en-GB" sz="2800"/>
              <a:t> </a:t>
            </a:r>
            <a:endParaRPr/>
          </a:p>
        </p:txBody>
      </p:sp>
      <p:sp>
        <p:nvSpPr>
          <p:cNvPr id="139" name="Google Shape;139;p6"/>
          <p:cNvSpPr txBox="1"/>
          <p:nvPr>
            <p:ph type="title"/>
          </p:nvPr>
        </p:nvSpPr>
        <p:spPr>
          <a:xfrm>
            <a:off x="1539689" y="405115"/>
            <a:ext cx="8337296" cy="612775"/>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300"/>
              <a:buNone/>
            </a:pPr>
            <a:r>
              <a:rPr b="1" lang="en-GB" sz="4000"/>
              <a:t>Changes in Education</a:t>
            </a:r>
            <a:endParaRPr sz="4000"/>
          </a:p>
        </p:txBody>
      </p:sp>
      <p:pic>
        <p:nvPicPr>
          <p:cNvPr id="140" name="Google Shape;140;p6"/>
          <p:cNvPicPr preferRelativeResize="0"/>
          <p:nvPr/>
        </p:nvPicPr>
        <p:blipFill rotWithShape="1">
          <a:blip r:embed="rId5">
            <a:alphaModFix/>
          </a:blip>
          <a:srcRect b="0" l="0" r="0" t="0"/>
          <a:stretch/>
        </p:blipFill>
        <p:spPr>
          <a:xfrm>
            <a:off x="3295146" y="2783238"/>
            <a:ext cx="6228595" cy="16391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nvSpPr>
        <p:spPr>
          <a:xfrm>
            <a:off x="237117" y="393826"/>
            <a:ext cx="11566657" cy="6417929"/>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 name="Google Shape;146;p7"/>
          <p:cNvSpPr/>
          <p:nvPr/>
        </p:nvSpPr>
        <p:spPr>
          <a:xfrm>
            <a:off x="237117"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Ambition</a:t>
            </a:r>
            <a:endParaRPr b="0" i="0" sz="1500" u="none" cap="none" strike="noStrike">
              <a:solidFill>
                <a:srgbClr val="000000"/>
              </a:solidFill>
              <a:latin typeface="Arial"/>
              <a:ea typeface="Arial"/>
              <a:cs typeface="Arial"/>
              <a:sym typeface="Arial"/>
            </a:endParaRPr>
          </a:p>
        </p:txBody>
      </p:sp>
      <p:sp>
        <p:nvSpPr>
          <p:cNvPr id="147" name="Google Shape;147;p7"/>
          <p:cNvSpPr/>
          <p:nvPr/>
        </p:nvSpPr>
        <p:spPr>
          <a:xfrm>
            <a:off x="4117096"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Respect</a:t>
            </a:r>
            <a:endParaRPr b="0" i="0" sz="1500" u="none" cap="none" strike="noStrike">
              <a:solidFill>
                <a:srgbClr val="000000"/>
              </a:solidFill>
              <a:latin typeface="Arial"/>
              <a:ea typeface="Arial"/>
              <a:cs typeface="Arial"/>
              <a:sym typeface="Arial"/>
            </a:endParaRPr>
          </a:p>
        </p:txBody>
      </p:sp>
      <p:sp>
        <p:nvSpPr>
          <p:cNvPr id="148" name="Google Shape;148;p7"/>
          <p:cNvSpPr/>
          <p:nvPr/>
        </p:nvSpPr>
        <p:spPr>
          <a:xfrm>
            <a:off x="7997074"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Resilience</a:t>
            </a:r>
            <a:endParaRPr b="0" i="0" sz="1500" u="none" cap="none" strike="noStrike">
              <a:solidFill>
                <a:srgbClr val="000000"/>
              </a:solidFill>
              <a:latin typeface="Arial"/>
              <a:ea typeface="Arial"/>
              <a:cs typeface="Arial"/>
              <a:sym typeface="Arial"/>
            </a:endParaRPr>
          </a:p>
        </p:txBody>
      </p:sp>
      <p:sp>
        <p:nvSpPr>
          <p:cNvPr id="149" name="Google Shape;149;p7"/>
          <p:cNvSpPr txBox="1"/>
          <p:nvPr>
            <p:ph idx="1" type="body"/>
          </p:nvPr>
        </p:nvSpPr>
        <p:spPr>
          <a:xfrm>
            <a:off x="1981200" y="2249566"/>
            <a:ext cx="7700962" cy="352425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800"/>
              <a:buNone/>
            </a:pPr>
            <a:r>
              <a:t/>
            </a:r>
            <a:endParaRPr/>
          </a:p>
          <a:p>
            <a:pPr indent="0" lvl="0" marL="0" rtl="0" algn="ctr">
              <a:lnSpc>
                <a:spcPct val="100000"/>
              </a:lnSpc>
              <a:spcBef>
                <a:spcPts val="560"/>
              </a:spcBef>
              <a:spcAft>
                <a:spcPts val="0"/>
              </a:spcAft>
              <a:buSzPts val="2800"/>
              <a:buNone/>
            </a:pPr>
            <a:r>
              <a:t/>
            </a:r>
            <a:endParaRPr sz="2800"/>
          </a:p>
          <a:p>
            <a:pPr indent="0" lvl="0" marL="0" rtl="0" algn="ctr">
              <a:lnSpc>
                <a:spcPct val="100000"/>
              </a:lnSpc>
              <a:spcBef>
                <a:spcPts val="560"/>
              </a:spcBef>
              <a:spcAft>
                <a:spcPts val="0"/>
              </a:spcAft>
              <a:buSzPts val="2800"/>
              <a:buNone/>
            </a:pPr>
            <a:r>
              <a:rPr lang="en-GB" sz="2800"/>
              <a:t>You will receive a progress report in February and July to inform you of your child’s progress in all subjects. </a:t>
            </a:r>
            <a:endParaRPr/>
          </a:p>
          <a:p>
            <a:pPr indent="0" lvl="0" marL="0" rtl="0" algn="ctr">
              <a:lnSpc>
                <a:spcPct val="100000"/>
              </a:lnSpc>
              <a:spcBef>
                <a:spcPts val="400"/>
              </a:spcBef>
              <a:spcAft>
                <a:spcPts val="0"/>
              </a:spcAft>
              <a:buSzPts val="2000"/>
              <a:buNone/>
            </a:pPr>
            <a:r>
              <a:t/>
            </a:r>
            <a:endParaRPr sz="2000"/>
          </a:p>
          <a:p>
            <a:pPr indent="0" lvl="0" marL="0" rtl="0" algn="ctr">
              <a:lnSpc>
                <a:spcPct val="100000"/>
              </a:lnSpc>
              <a:spcBef>
                <a:spcPts val="400"/>
              </a:spcBef>
              <a:spcAft>
                <a:spcPts val="0"/>
              </a:spcAft>
              <a:buSzPts val="2000"/>
              <a:buNone/>
            </a:pPr>
            <a:r>
              <a:t/>
            </a:r>
            <a:endParaRPr sz="2000"/>
          </a:p>
          <a:p>
            <a:pPr indent="0" lvl="0" marL="0" rtl="0" algn="ctr">
              <a:lnSpc>
                <a:spcPct val="100000"/>
              </a:lnSpc>
              <a:spcBef>
                <a:spcPts val="400"/>
              </a:spcBef>
              <a:spcAft>
                <a:spcPts val="0"/>
              </a:spcAft>
              <a:buSzPts val="2000"/>
              <a:buNone/>
            </a:pPr>
            <a:r>
              <a:t/>
            </a:r>
            <a:endParaRPr sz="2000"/>
          </a:p>
          <a:p>
            <a:pPr indent="-215900" lvl="0" marL="342900" rtl="0" algn="ctr">
              <a:lnSpc>
                <a:spcPct val="90000"/>
              </a:lnSpc>
              <a:spcBef>
                <a:spcPts val="400"/>
              </a:spcBef>
              <a:spcAft>
                <a:spcPts val="0"/>
              </a:spcAft>
              <a:buSzPts val="2000"/>
              <a:buNone/>
            </a:pPr>
            <a:r>
              <a:t/>
            </a:r>
            <a:endParaRPr sz="2000"/>
          </a:p>
        </p:txBody>
      </p:sp>
      <p:sp>
        <p:nvSpPr>
          <p:cNvPr id="150" name="Google Shape;150;p7"/>
          <p:cNvSpPr txBox="1"/>
          <p:nvPr/>
        </p:nvSpPr>
        <p:spPr>
          <a:xfrm>
            <a:off x="1563128" y="393826"/>
            <a:ext cx="8337296" cy="612775"/>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300"/>
              <a:buFont typeface="Calibri"/>
              <a:buNone/>
            </a:pPr>
            <a:r>
              <a:rPr b="1" i="0" lang="en-GB" sz="4000" u="none" cap="none" strike="noStrike">
                <a:solidFill>
                  <a:schemeClr val="dk1"/>
                </a:solidFill>
                <a:latin typeface="Calibri"/>
                <a:ea typeface="Calibri"/>
                <a:cs typeface="Calibri"/>
                <a:sym typeface="Calibri"/>
              </a:rPr>
              <a:t>Tracking Progress</a:t>
            </a:r>
            <a:endParaRPr b="0" i="0" sz="4000" u="none" cap="none" strike="noStrike">
              <a:solidFill>
                <a:schemeClr val="dk1"/>
              </a:solidFill>
              <a:latin typeface="Calibri"/>
              <a:ea typeface="Calibri"/>
              <a:cs typeface="Calibri"/>
              <a:sym typeface="Calibri"/>
            </a:endParaRPr>
          </a:p>
        </p:txBody>
      </p:sp>
      <p:pic>
        <p:nvPicPr>
          <p:cNvPr id="151" name="Google Shape;151;p7"/>
          <p:cNvPicPr preferRelativeResize="0"/>
          <p:nvPr/>
        </p:nvPicPr>
        <p:blipFill rotWithShape="1">
          <a:blip r:embed="rId3">
            <a:alphaModFix/>
          </a:blip>
          <a:srcRect b="0" l="0" r="0" t="0"/>
          <a:stretch/>
        </p:blipFill>
        <p:spPr>
          <a:xfrm>
            <a:off x="237117" y="405115"/>
            <a:ext cx="1185254" cy="787652"/>
          </a:xfrm>
          <a:prstGeom prst="rect">
            <a:avLst/>
          </a:prstGeom>
          <a:noFill/>
          <a:ln>
            <a:noFill/>
          </a:ln>
        </p:spPr>
      </p:pic>
      <p:pic>
        <p:nvPicPr>
          <p:cNvPr id="152" name="Google Shape;152;p7"/>
          <p:cNvPicPr preferRelativeResize="0"/>
          <p:nvPr/>
        </p:nvPicPr>
        <p:blipFill rotWithShape="1">
          <a:blip r:embed="rId4">
            <a:alphaModFix/>
          </a:blip>
          <a:srcRect b="0" l="0" r="0" t="0"/>
          <a:stretch/>
        </p:blipFill>
        <p:spPr>
          <a:xfrm>
            <a:off x="9994304" y="483740"/>
            <a:ext cx="1727198" cy="6304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nvSpPr>
        <p:spPr>
          <a:xfrm>
            <a:off x="249918" y="379536"/>
            <a:ext cx="11566657" cy="6417929"/>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8"/>
          <p:cNvSpPr/>
          <p:nvPr/>
        </p:nvSpPr>
        <p:spPr>
          <a:xfrm>
            <a:off x="237117"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Ambition</a:t>
            </a:r>
            <a:endParaRPr b="0" i="0" sz="1500" u="none" cap="none" strike="noStrike">
              <a:solidFill>
                <a:srgbClr val="000000"/>
              </a:solidFill>
              <a:latin typeface="Arial"/>
              <a:ea typeface="Arial"/>
              <a:cs typeface="Arial"/>
              <a:sym typeface="Arial"/>
            </a:endParaRPr>
          </a:p>
        </p:txBody>
      </p:sp>
      <p:sp>
        <p:nvSpPr>
          <p:cNvPr id="159" name="Google Shape;159;p8"/>
          <p:cNvSpPr/>
          <p:nvPr/>
        </p:nvSpPr>
        <p:spPr>
          <a:xfrm>
            <a:off x="4117096"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Respect</a:t>
            </a:r>
            <a:endParaRPr b="0" i="0" sz="1500" u="none" cap="none" strike="noStrike">
              <a:solidFill>
                <a:srgbClr val="000000"/>
              </a:solidFill>
              <a:latin typeface="Arial"/>
              <a:ea typeface="Arial"/>
              <a:cs typeface="Arial"/>
              <a:sym typeface="Arial"/>
            </a:endParaRPr>
          </a:p>
        </p:txBody>
      </p:sp>
      <p:sp>
        <p:nvSpPr>
          <p:cNvPr id="160" name="Google Shape;160;p8"/>
          <p:cNvSpPr/>
          <p:nvPr/>
        </p:nvSpPr>
        <p:spPr>
          <a:xfrm>
            <a:off x="7997074"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Resilience</a:t>
            </a:r>
            <a:endParaRPr b="0" i="0" sz="1500" u="none" cap="none" strike="noStrike">
              <a:solidFill>
                <a:srgbClr val="000000"/>
              </a:solidFill>
              <a:latin typeface="Arial"/>
              <a:ea typeface="Arial"/>
              <a:cs typeface="Arial"/>
              <a:sym typeface="Arial"/>
            </a:endParaRPr>
          </a:p>
        </p:txBody>
      </p:sp>
      <p:sp>
        <p:nvSpPr>
          <p:cNvPr id="161" name="Google Shape;161;p8"/>
          <p:cNvSpPr txBox="1"/>
          <p:nvPr>
            <p:ph idx="1" type="body"/>
          </p:nvPr>
        </p:nvSpPr>
        <p:spPr>
          <a:xfrm>
            <a:off x="829744" y="1798932"/>
            <a:ext cx="5203503" cy="36290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GB" sz="2800"/>
              <a:t>What progress should look like.</a:t>
            </a:r>
            <a:endParaRPr/>
          </a:p>
          <a:p>
            <a:pPr indent="-165100" lvl="0" marL="342900" rtl="0" algn="l">
              <a:lnSpc>
                <a:spcPct val="90000"/>
              </a:lnSpc>
              <a:spcBef>
                <a:spcPts val="560"/>
              </a:spcBef>
              <a:spcAft>
                <a:spcPts val="0"/>
              </a:spcAft>
              <a:buSzPts val="2800"/>
              <a:buNone/>
            </a:pPr>
            <a:r>
              <a:t/>
            </a:r>
            <a:endParaRPr sz="2800"/>
          </a:p>
        </p:txBody>
      </p:sp>
      <p:pic>
        <p:nvPicPr>
          <p:cNvPr id="162" name="Google Shape;162;p8"/>
          <p:cNvPicPr preferRelativeResize="0"/>
          <p:nvPr/>
        </p:nvPicPr>
        <p:blipFill rotWithShape="1">
          <a:blip r:embed="rId3">
            <a:alphaModFix/>
          </a:blip>
          <a:srcRect b="0" l="0" r="0" t="0"/>
          <a:stretch/>
        </p:blipFill>
        <p:spPr>
          <a:xfrm>
            <a:off x="587850" y="2798604"/>
            <a:ext cx="5314950" cy="3281362"/>
          </a:xfrm>
          <a:prstGeom prst="rect">
            <a:avLst/>
          </a:prstGeom>
          <a:noFill/>
          <a:ln>
            <a:noFill/>
          </a:ln>
        </p:spPr>
      </p:pic>
      <p:sp>
        <p:nvSpPr>
          <p:cNvPr id="163" name="Google Shape;163;p8"/>
          <p:cNvSpPr txBox="1"/>
          <p:nvPr/>
        </p:nvSpPr>
        <p:spPr>
          <a:xfrm>
            <a:off x="1563128" y="393826"/>
            <a:ext cx="8337296" cy="612775"/>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300"/>
              <a:buFont typeface="Calibri"/>
              <a:buNone/>
            </a:pPr>
            <a:r>
              <a:rPr b="1" i="0" lang="en-GB" sz="4000" u="none" cap="none" strike="noStrike">
                <a:solidFill>
                  <a:schemeClr val="dk1"/>
                </a:solidFill>
                <a:latin typeface="Calibri"/>
                <a:ea typeface="Calibri"/>
                <a:cs typeface="Calibri"/>
                <a:sym typeface="Calibri"/>
              </a:rPr>
              <a:t>What does this journey look like?</a:t>
            </a:r>
            <a:endParaRPr b="0" i="0" sz="4000" u="none" cap="none" strike="noStrike">
              <a:solidFill>
                <a:schemeClr val="dk1"/>
              </a:solidFill>
              <a:latin typeface="Calibri"/>
              <a:ea typeface="Calibri"/>
              <a:cs typeface="Calibri"/>
              <a:sym typeface="Calibri"/>
            </a:endParaRPr>
          </a:p>
        </p:txBody>
      </p:sp>
      <p:pic>
        <p:nvPicPr>
          <p:cNvPr id="164" name="Google Shape;164;p8"/>
          <p:cNvPicPr preferRelativeResize="0"/>
          <p:nvPr/>
        </p:nvPicPr>
        <p:blipFill rotWithShape="1">
          <a:blip r:embed="rId4">
            <a:alphaModFix/>
          </a:blip>
          <a:srcRect b="0" l="0" r="0" t="0"/>
          <a:stretch/>
        </p:blipFill>
        <p:spPr>
          <a:xfrm>
            <a:off x="237117" y="405115"/>
            <a:ext cx="1185254" cy="787652"/>
          </a:xfrm>
          <a:prstGeom prst="rect">
            <a:avLst/>
          </a:prstGeom>
          <a:noFill/>
          <a:ln>
            <a:noFill/>
          </a:ln>
        </p:spPr>
      </p:pic>
      <p:pic>
        <p:nvPicPr>
          <p:cNvPr id="165" name="Google Shape;165;p8"/>
          <p:cNvPicPr preferRelativeResize="0"/>
          <p:nvPr/>
        </p:nvPicPr>
        <p:blipFill rotWithShape="1">
          <a:blip r:embed="rId5">
            <a:alphaModFix/>
          </a:blip>
          <a:srcRect b="0" l="0" r="0" t="0"/>
          <a:stretch/>
        </p:blipFill>
        <p:spPr>
          <a:xfrm>
            <a:off x="9994304" y="483740"/>
            <a:ext cx="1727198" cy="630401"/>
          </a:xfrm>
          <a:prstGeom prst="rect">
            <a:avLst/>
          </a:prstGeom>
          <a:noFill/>
          <a:ln>
            <a:noFill/>
          </a:ln>
        </p:spPr>
      </p:pic>
      <p:sp>
        <p:nvSpPr>
          <p:cNvPr id="166" name="Google Shape;166;p8"/>
          <p:cNvSpPr txBox="1"/>
          <p:nvPr/>
        </p:nvSpPr>
        <p:spPr>
          <a:xfrm>
            <a:off x="6020446" y="1229792"/>
            <a:ext cx="3082516"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800" u="none" cap="none" strike="noStrike">
                <a:solidFill>
                  <a:srgbClr val="000000"/>
                </a:solidFill>
                <a:latin typeface="Calibri"/>
                <a:ea typeface="Calibri"/>
                <a:cs typeface="Calibri"/>
                <a:sym typeface="Calibri"/>
              </a:rPr>
              <a:t>In reality it may look more like this:</a:t>
            </a:r>
            <a:endParaRPr/>
          </a:p>
        </p:txBody>
      </p:sp>
      <p:pic>
        <p:nvPicPr>
          <p:cNvPr id="167" name="Google Shape;167;p8"/>
          <p:cNvPicPr preferRelativeResize="0"/>
          <p:nvPr/>
        </p:nvPicPr>
        <p:blipFill rotWithShape="1">
          <a:blip r:embed="rId6">
            <a:alphaModFix/>
          </a:blip>
          <a:srcRect b="0" l="0" r="0" t="0"/>
          <a:stretch/>
        </p:blipFill>
        <p:spPr>
          <a:xfrm>
            <a:off x="6393828" y="2407090"/>
            <a:ext cx="2400635" cy="3534268"/>
          </a:xfrm>
          <a:prstGeom prst="rect">
            <a:avLst/>
          </a:prstGeom>
          <a:noFill/>
          <a:ln cap="flat" cmpd="sng" w="9525">
            <a:solidFill>
              <a:schemeClr val="dk1"/>
            </a:solidFill>
            <a:prstDash val="solid"/>
            <a:round/>
            <a:headEnd len="sm" w="sm" type="none"/>
            <a:tailEnd len="sm" w="sm" type="none"/>
          </a:ln>
        </p:spPr>
      </p:pic>
      <p:sp>
        <p:nvSpPr>
          <p:cNvPr id="168" name="Google Shape;168;p8"/>
          <p:cNvSpPr txBox="1"/>
          <p:nvPr/>
        </p:nvSpPr>
        <p:spPr>
          <a:xfrm>
            <a:off x="9320868" y="2798604"/>
            <a:ext cx="2400634"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800" u="none" cap="none" strike="noStrike">
                <a:solidFill>
                  <a:srgbClr val="000000"/>
                </a:solidFill>
                <a:latin typeface="Calibri"/>
                <a:ea typeface="Calibri"/>
                <a:cs typeface="Calibri"/>
                <a:sym typeface="Calibri"/>
              </a:rPr>
              <a:t>It is our job to track progress and support when things are not going to plan!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9"/>
          <p:cNvSpPr txBox="1"/>
          <p:nvPr/>
        </p:nvSpPr>
        <p:spPr>
          <a:xfrm>
            <a:off x="237117" y="393826"/>
            <a:ext cx="11566657" cy="6417929"/>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9"/>
          <p:cNvSpPr/>
          <p:nvPr/>
        </p:nvSpPr>
        <p:spPr>
          <a:xfrm>
            <a:off x="237117"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Ambition</a:t>
            </a:r>
            <a:endParaRPr b="0" i="0" sz="1500" u="none" cap="none" strike="noStrike">
              <a:solidFill>
                <a:srgbClr val="000000"/>
              </a:solidFill>
              <a:latin typeface="Arial"/>
              <a:ea typeface="Arial"/>
              <a:cs typeface="Arial"/>
              <a:sym typeface="Arial"/>
            </a:endParaRPr>
          </a:p>
        </p:txBody>
      </p:sp>
      <p:sp>
        <p:nvSpPr>
          <p:cNvPr id="175" name="Google Shape;175;p9"/>
          <p:cNvSpPr/>
          <p:nvPr/>
        </p:nvSpPr>
        <p:spPr>
          <a:xfrm>
            <a:off x="4117096"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Respect</a:t>
            </a:r>
            <a:endParaRPr b="0" i="0" sz="1500" u="none" cap="none" strike="noStrike">
              <a:solidFill>
                <a:srgbClr val="000000"/>
              </a:solidFill>
              <a:latin typeface="Arial"/>
              <a:ea typeface="Arial"/>
              <a:cs typeface="Arial"/>
              <a:sym typeface="Arial"/>
            </a:endParaRPr>
          </a:p>
        </p:txBody>
      </p:sp>
      <p:sp>
        <p:nvSpPr>
          <p:cNvPr id="176" name="Google Shape;176;p9"/>
          <p:cNvSpPr/>
          <p:nvPr/>
        </p:nvSpPr>
        <p:spPr>
          <a:xfrm>
            <a:off x="7997074" y="6406455"/>
            <a:ext cx="3806700" cy="405300"/>
          </a:xfrm>
          <a:prstGeom prst="roundRect">
            <a:avLst>
              <a:gd fmla="val 16667"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Resilience</a:t>
            </a:r>
            <a:endParaRPr b="0" i="0" sz="1500" u="none" cap="none" strike="noStrike">
              <a:solidFill>
                <a:srgbClr val="000000"/>
              </a:solidFill>
              <a:latin typeface="Arial"/>
              <a:ea typeface="Arial"/>
              <a:cs typeface="Arial"/>
              <a:sym typeface="Arial"/>
            </a:endParaRPr>
          </a:p>
        </p:txBody>
      </p:sp>
      <p:sp>
        <p:nvSpPr>
          <p:cNvPr id="177" name="Google Shape;177;p9"/>
          <p:cNvSpPr txBox="1"/>
          <p:nvPr/>
        </p:nvSpPr>
        <p:spPr>
          <a:xfrm>
            <a:off x="1448446" y="400415"/>
            <a:ext cx="8337296" cy="612775"/>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300"/>
              <a:buFont typeface="Calibri"/>
              <a:buNone/>
            </a:pPr>
            <a:r>
              <a:rPr b="1" i="0" lang="en-GB" sz="4000" u="none" cap="none" strike="noStrike">
                <a:solidFill>
                  <a:schemeClr val="dk1"/>
                </a:solidFill>
                <a:latin typeface="Calibri"/>
                <a:ea typeface="Calibri"/>
                <a:cs typeface="Calibri"/>
                <a:sym typeface="Calibri"/>
              </a:rPr>
              <a:t>Reporting Progress</a:t>
            </a:r>
            <a:endParaRPr b="0" i="0" sz="4000" u="none" cap="none" strike="noStrike">
              <a:solidFill>
                <a:schemeClr val="dk1"/>
              </a:solidFill>
              <a:latin typeface="Calibri"/>
              <a:ea typeface="Calibri"/>
              <a:cs typeface="Calibri"/>
              <a:sym typeface="Calibri"/>
            </a:endParaRPr>
          </a:p>
        </p:txBody>
      </p:sp>
      <p:pic>
        <p:nvPicPr>
          <p:cNvPr id="178" name="Google Shape;178;p9"/>
          <p:cNvPicPr preferRelativeResize="0"/>
          <p:nvPr/>
        </p:nvPicPr>
        <p:blipFill rotWithShape="1">
          <a:blip r:embed="rId3">
            <a:alphaModFix/>
          </a:blip>
          <a:srcRect b="0" l="0" r="0" t="0"/>
          <a:stretch/>
        </p:blipFill>
        <p:spPr>
          <a:xfrm>
            <a:off x="237117" y="405115"/>
            <a:ext cx="1185254" cy="787652"/>
          </a:xfrm>
          <a:prstGeom prst="rect">
            <a:avLst/>
          </a:prstGeom>
          <a:noFill/>
          <a:ln>
            <a:noFill/>
          </a:ln>
        </p:spPr>
      </p:pic>
      <p:pic>
        <p:nvPicPr>
          <p:cNvPr id="179" name="Google Shape;179;p9"/>
          <p:cNvPicPr preferRelativeResize="0"/>
          <p:nvPr/>
        </p:nvPicPr>
        <p:blipFill rotWithShape="1">
          <a:blip r:embed="rId4">
            <a:alphaModFix/>
          </a:blip>
          <a:srcRect b="0" l="0" r="0" t="0"/>
          <a:stretch/>
        </p:blipFill>
        <p:spPr>
          <a:xfrm>
            <a:off x="9994304" y="483740"/>
            <a:ext cx="1727198" cy="630401"/>
          </a:xfrm>
          <a:prstGeom prst="rect">
            <a:avLst/>
          </a:prstGeom>
          <a:noFill/>
          <a:ln>
            <a:noFill/>
          </a:ln>
        </p:spPr>
      </p:pic>
      <p:sp>
        <p:nvSpPr>
          <p:cNvPr id="180" name="Google Shape;180;p9"/>
          <p:cNvSpPr txBox="1"/>
          <p:nvPr/>
        </p:nvSpPr>
        <p:spPr>
          <a:xfrm>
            <a:off x="618565" y="1616364"/>
            <a:ext cx="10981800" cy="323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Calibri"/>
                <a:ea typeface="Calibri"/>
                <a:cs typeface="Calibri"/>
                <a:sym typeface="Calibri"/>
              </a:rPr>
              <a:t>We are changing how we report in years 7, 8 and 9</a:t>
            </a:r>
            <a:endParaRPr b="1" i="0" sz="2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sz="2800">
              <a:latin typeface="Calibri"/>
              <a:ea typeface="Calibri"/>
              <a:cs typeface="Calibri"/>
              <a:sym typeface="Calibri"/>
            </a:endParaRPr>
          </a:p>
          <a:p>
            <a:pPr indent="0" lvl="0" marL="0" marR="0" rtl="0" algn="l">
              <a:lnSpc>
                <a:spcPct val="100000"/>
              </a:lnSpc>
              <a:spcBef>
                <a:spcPts val="0"/>
              </a:spcBef>
              <a:spcAft>
                <a:spcPts val="0"/>
              </a:spcAft>
              <a:buNone/>
            </a:pPr>
            <a:r>
              <a:rPr b="0" i="0" lang="en-GB" sz="2800" u="none" cap="none" strike="noStrike">
                <a:solidFill>
                  <a:srgbClr val="000000"/>
                </a:solidFill>
                <a:latin typeface="Calibri"/>
                <a:ea typeface="Calibri"/>
                <a:cs typeface="Calibri"/>
                <a:sym typeface="Calibri"/>
              </a:rPr>
              <a:t>We will report on your child’s progress in a similar way to primary schools, using the language ‘</a:t>
            </a:r>
            <a:r>
              <a:rPr b="1" i="0" lang="en-GB" sz="3200" u="none" cap="none" strike="noStrike">
                <a:solidFill>
                  <a:srgbClr val="000000"/>
                </a:solidFill>
                <a:latin typeface="Calibri"/>
                <a:ea typeface="Calibri"/>
                <a:cs typeface="Calibri"/>
                <a:sym typeface="Calibri"/>
              </a:rPr>
              <a:t>Working Towards</a:t>
            </a:r>
            <a:r>
              <a:rPr b="0" i="0" lang="en-GB" sz="2800" u="none" cap="none" strike="noStrike">
                <a:solidFill>
                  <a:srgbClr val="000000"/>
                </a:solidFill>
                <a:latin typeface="Calibri"/>
                <a:ea typeface="Calibri"/>
                <a:cs typeface="Calibri"/>
                <a:sym typeface="Calibri"/>
              </a:rPr>
              <a:t>’ (expected Standard), working at ‘</a:t>
            </a:r>
            <a:r>
              <a:rPr b="1" i="0" lang="en-GB" sz="3200" u="none" cap="none" strike="noStrike">
                <a:solidFill>
                  <a:srgbClr val="000000"/>
                </a:solidFill>
                <a:latin typeface="Calibri"/>
                <a:ea typeface="Calibri"/>
                <a:cs typeface="Calibri"/>
                <a:sym typeface="Calibri"/>
              </a:rPr>
              <a:t>Expected Standard</a:t>
            </a:r>
            <a:r>
              <a:rPr b="0" i="0" lang="en-GB" sz="2800" u="none" cap="none" strike="noStrike">
                <a:solidFill>
                  <a:srgbClr val="000000"/>
                </a:solidFill>
                <a:latin typeface="Calibri"/>
                <a:ea typeface="Calibri"/>
                <a:cs typeface="Calibri"/>
                <a:sym typeface="Calibri"/>
              </a:rPr>
              <a:t>’ and working at ‘</a:t>
            </a:r>
            <a:r>
              <a:rPr b="1" i="0" lang="en-GB" sz="3200" u="none" cap="none" strike="noStrike">
                <a:solidFill>
                  <a:srgbClr val="000000"/>
                </a:solidFill>
                <a:latin typeface="Calibri"/>
                <a:ea typeface="Calibri"/>
                <a:cs typeface="Calibri"/>
                <a:sym typeface="Calibri"/>
              </a:rPr>
              <a:t>Greater Depth</a:t>
            </a:r>
            <a:r>
              <a:rPr b="0" i="0" lang="en-GB" sz="2800" u="none" cap="none" strike="noStrike">
                <a:solidFill>
                  <a:srgbClr val="000000"/>
                </a:solidFill>
                <a:latin typeface="Calibri"/>
                <a:ea typeface="Calibri"/>
                <a:cs typeface="Calibri"/>
                <a:sym typeface="Calibri"/>
              </a:rPr>
              <a:t>’. The Expected Standards are the age relevant expectations for a year 7 student and can be found on the website.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 Kennedy</dc:creator>
</cp:coreProperties>
</file>