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&amp;ehk=slPxz" ContentType="image/jpeg"/>
  <Default Extension="gif&amp;ehk=MbiwiiNDqG3oY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7" r:id="rId3"/>
    <p:sldId id="261" r:id="rId4"/>
    <p:sldId id="276" r:id="rId5"/>
    <p:sldId id="273" r:id="rId6"/>
    <p:sldId id="270" r:id="rId7"/>
    <p:sldId id="288" r:id="rId8"/>
    <p:sldId id="282" r:id="rId9"/>
    <p:sldId id="281" r:id="rId10"/>
    <p:sldId id="263" r:id="rId11"/>
    <p:sldId id="272" r:id="rId12"/>
    <p:sldId id="283" r:id="rId13"/>
    <p:sldId id="285" r:id="rId14"/>
    <p:sldId id="286" r:id="rId15"/>
    <p:sldId id="287" r:id="rId16"/>
    <p:sldId id="267" r:id="rId17"/>
    <p:sldId id="269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64E03-173F-49B2-8445-24AF283AF4EC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D088A-F568-4726-9AF5-C15F31281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09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4b0744c70c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14b0744c70c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C9AF-7A31-4FA8-B25B-4F6C8E13A2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2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C9AF-7A31-4FA8-B25B-4F6C8E13A2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110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instruct students to glue in the relevant learning guide. Please discuss it with your pupils. They can be found in the prep room.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C9AF-7A31-4FA8-B25B-4F6C8E13A23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86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C9AF-7A31-4FA8-B25B-4F6C8E13A2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635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discuss </a:t>
            </a:r>
            <a:r>
              <a:rPr lang="en-GB"/>
              <a:t>with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6C9AF-7A31-4FA8-B25B-4F6C8E13A23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8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show students the video on the homepage.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C9AF-7A31-4FA8-B25B-4F6C8E13A23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538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KS3 unit certificates</a:t>
            </a:r>
            <a:r>
              <a:rPr lang="en-GB" baseline="0" dirty="0"/>
              <a:t> – will be monitored by LWI (class teacher to update SIMS following end of unit tests – students who achieve/exceed their FFT will receive certificate)</a:t>
            </a:r>
          </a:p>
          <a:p>
            <a:r>
              <a:rPr lang="en-GB" baseline="0" dirty="0"/>
              <a:t>SOTW – teacher nominated each week, LWI to write certificates and distribute prizes</a:t>
            </a:r>
          </a:p>
          <a:p>
            <a:r>
              <a:rPr lang="en-GB" baseline="0" dirty="0"/>
              <a:t>Postcards – at teachers discretion, unlikely to actually be posted home, please hand to student</a:t>
            </a:r>
          </a:p>
          <a:p>
            <a:r>
              <a:rPr lang="en-GB" baseline="0" dirty="0"/>
              <a:t>Cake events hopefully half termly (budget dependent), teacher nominated</a:t>
            </a:r>
          </a:p>
          <a:p>
            <a:r>
              <a:rPr lang="en-GB" baseline="0" dirty="0"/>
              <a:t>School trips e.g. big bang trip, museum trip (TBC)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6C9AF-7A31-4FA8-B25B-4F6C8E13A23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01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3665-B230-412E-85F9-0DCAC0409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89EBB-2329-49E9-85FD-405730017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131AB-F8A3-433F-8F28-78DC30EA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47A2A-F09B-4775-B8D9-12A1CCFAC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3FF5-4902-43EE-9BAF-3D6A05DD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18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B8CD5-9F97-4A83-AE20-DE5AAD43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CF723-AE43-4A2F-B63F-6AC14449D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B534F-0D1E-46B7-BD29-42B8C2E2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DF367-7C4E-4286-A4A7-5480F72A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2C00-873C-4923-89D7-16C26942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07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E742AE-4B4C-4D4C-9A52-FBB8798E5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DC4B9-B1BB-408F-B2BD-244950364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0EBCC-6A73-48C6-8B41-49ADA3F1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7437B-F79C-4715-9EE4-20993016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246A7-FA72-44B8-A25B-E4D29499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36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AD0BC9-B03C-4452-A5C7-52C7EB90FC5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182880"/>
            <a:ext cx="11547567" cy="65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BD056-C0C4-4CDB-8DBF-AF5F9EA8A4D1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55" y="5133703"/>
            <a:ext cx="1801722" cy="1341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93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CA0B-F8BA-432C-BFBF-34B3F0B9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04D0D-669F-4B46-A93B-D9B370551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E0EC1-EDEE-4088-A655-6D6BB84A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34CB8-A56C-4761-B9CC-9D485329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23186-66BA-4B67-AA20-DD7D0761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34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BA7A-7EFB-48D3-B369-BC876EF17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5CB15-24A7-49BB-B893-D571EA67B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5D23-3DB6-435B-92A3-6B1F11BE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F51B4-910E-4300-B0C9-0B3DA9E6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2A065-E6DD-40CB-9447-5ECF5C5D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B30B-6602-421B-A033-52419EF8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0ACBA-BC06-4D7F-94A3-E37983652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15586-E622-4968-AA80-758A96C9D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39658-5458-456D-8876-8D3EF00B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EABB6-1C13-4EDA-88BE-3C0823B8F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569D5-D582-4DCA-B043-8F7DC148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28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43B1-3C34-41DD-817D-36AFABA8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CE07C-20BD-4E46-8BF0-2EA5A075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27BF1-A28E-43C5-9E04-E5D468739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7FD1D-A655-47FC-8F53-136AF8672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F917EE-DAA0-477E-8816-091916275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F86C35-C9B8-4E9C-A6A9-6F00E6D9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4B8A4-59A8-405A-AFB9-38E8DADA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51D99-8E4D-4D4E-B696-DB1BEE193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4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BB9E-9258-490E-8519-D2AC041F1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BCE9-53BE-4C98-BC3C-F75DA133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26463-6063-4A1E-989D-ABEA538C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66B18-8358-4442-B912-AEF3B65C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7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2A1C1D-B78C-485D-86CC-C6407C74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5E659-5BD1-4A8C-BA9E-978E0DA9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255F9-34EF-4DC1-8EF2-9BE4C4D2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5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7C28-F4A2-40BE-9EAB-A2404517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45265-DB83-451B-8622-5C7A30569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7A129-AEA8-47BE-B007-490EC4284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5E2A0-AF9F-407D-82D6-55AAF9BD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81CA3-5FFE-4839-9F35-F704DAFC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70555-BA50-4B86-8A17-1D1DF534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61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A18-4913-4FA3-8551-A3946A2A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7587B9-862F-4872-BC84-216F0CAB8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486E7-AC4F-415A-8FF7-E3E360E25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0E335-A032-4115-B2F3-C5302129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DD11B-8E55-4939-B6E4-0F273080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315CC-EEF1-475F-9D0C-B6FEA101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94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7A848F-F91B-492D-BF12-6B10E7F3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F3F7B-C2FC-4E8B-B9F6-F395EFD0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AE838-4A3E-4B5F-A132-8700882AD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2D0B5-9A4C-4B8A-9AE9-3B65F0341EC3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8808B-4B61-4011-A792-7BE0D7A5C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1A79F-0458-4937-912C-3AFC1C189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3C52B-44AF-4263-8941-DE1E8403C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9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opulation-based-intervention.wikispaces.com/Homework+interventions" TargetMode="External"/><Relationship Id="rId2" Type="http://schemas.openxmlformats.org/officeDocument/2006/relationships/image" Target="../media/image11.gif&amp;ehk=MbiwiiNDqG3oY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4.jpg&amp;ehk=slPxz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Judith.burrows@wernethschool.com" TargetMode="External"/><Relationship Id="rId2" Type="http://schemas.openxmlformats.org/officeDocument/2006/relationships/hyperlink" Target="mailto:Joanne.mcLaughlin@wernethschool.com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4b0744c70c_1_12"/>
          <p:cNvSpPr/>
          <p:nvPr/>
        </p:nvSpPr>
        <p:spPr>
          <a:xfrm>
            <a:off x="10035820" y="6373678"/>
            <a:ext cx="2054512" cy="4053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Ambition</a:t>
            </a:r>
            <a:endParaRPr sz="1500"/>
          </a:p>
        </p:txBody>
      </p:sp>
      <p:sp>
        <p:nvSpPr>
          <p:cNvPr id="64" name="Google Shape;64;g14b0744c70c_1_12"/>
          <p:cNvSpPr/>
          <p:nvPr/>
        </p:nvSpPr>
        <p:spPr>
          <a:xfrm>
            <a:off x="10035821" y="5841935"/>
            <a:ext cx="2054511" cy="4053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</a:t>
            </a:r>
            <a:endParaRPr sz="1500"/>
          </a:p>
        </p:txBody>
      </p:sp>
      <p:sp>
        <p:nvSpPr>
          <p:cNvPr id="65" name="Google Shape;65;g14b0744c70c_1_12"/>
          <p:cNvSpPr/>
          <p:nvPr/>
        </p:nvSpPr>
        <p:spPr>
          <a:xfrm>
            <a:off x="10035820" y="5320930"/>
            <a:ext cx="2054510" cy="4053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Resilience</a:t>
            </a:r>
            <a:endParaRPr sz="1500" dirty="0"/>
          </a:p>
        </p:txBody>
      </p:sp>
      <p:pic>
        <p:nvPicPr>
          <p:cNvPr id="67" name="Google Shape;67;g14b0744c70c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8593" y="5517563"/>
            <a:ext cx="2133601" cy="120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FB185-B389-4942-901E-20097F442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1" y="263944"/>
            <a:ext cx="3687233" cy="2458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ACC3C-35CC-43E2-82B3-BB87889E1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29" y="3988896"/>
            <a:ext cx="3686080" cy="2458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79FA85-CF29-4AD4-BECA-E15747C72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098" y="2696598"/>
            <a:ext cx="3687232" cy="24581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D92A71-8357-41C9-8C3F-2D00E15C884E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8"/>
          <a:stretch/>
        </p:blipFill>
        <p:spPr bwMode="auto">
          <a:xfrm>
            <a:off x="7320794" y="5217973"/>
            <a:ext cx="2228969" cy="1388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3CEEA-2F5A-4C3F-8A01-737E3138EE5C}"/>
              </a:ext>
            </a:extLst>
          </p:cNvPr>
          <p:cNvSpPr txBox="1"/>
          <p:nvPr/>
        </p:nvSpPr>
        <p:spPr>
          <a:xfrm>
            <a:off x="4879048" y="-92239"/>
            <a:ext cx="6674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  <a:latin typeface="Century Gothic" panose="020B0502020202020204" pitchFamily="34" charset="0"/>
              </a:rPr>
              <a:t>Welcome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  <a:latin typeface="Century Gothic" panose="020B0502020202020204" pitchFamily="34" charset="0"/>
              </a:rPr>
              <a:t>to  Science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AA86E-0C52-4187-BF91-926890D7A021}"/>
              </a:ext>
            </a:extLst>
          </p:cNvPr>
          <p:cNvSpPr txBox="1"/>
          <p:nvPr/>
        </p:nvSpPr>
        <p:spPr>
          <a:xfrm>
            <a:off x="945491" y="1298044"/>
            <a:ext cx="10187603" cy="390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All students are expected to show pride in the way they present their classwork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Dates and titles should be clear and underlined to show the learning journey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Worksheets should be glued 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Mistakes should be carefully erased/crossed 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There should be no graffiti on classwork or homework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1" y="642547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Presentation of work</a:t>
            </a:r>
          </a:p>
        </p:txBody>
      </p:sp>
    </p:spTree>
    <p:extLst>
      <p:ext uri="{BB962C8B-B14F-4D97-AF65-F5344CB8AC3E}">
        <p14:creationId xmlns:p14="http://schemas.microsoft.com/office/powerpoint/2010/main" val="22082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54DD2F-77BF-4669-8B3C-2B2753247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99" t="39477" r="32928" b="23438"/>
          <a:stretch/>
        </p:blipFill>
        <p:spPr>
          <a:xfrm>
            <a:off x="1002199" y="1668980"/>
            <a:ext cx="6706518" cy="4473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B97E08-0604-4B4A-9AC4-03B23E90A767}"/>
              </a:ext>
            </a:extLst>
          </p:cNvPr>
          <p:cNvSpPr/>
          <p:nvPr/>
        </p:nvSpPr>
        <p:spPr>
          <a:xfrm>
            <a:off x="1127051" y="642547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Presentation of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9F086-72BF-48AD-915B-4A5DCC5CF4DD}"/>
              </a:ext>
            </a:extLst>
          </p:cNvPr>
          <p:cNvSpPr txBox="1"/>
          <p:nvPr/>
        </p:nvSpPr>
        <p:spPr>
          <a:xfrm>
            <a:off x="7708717" y="1048832"/>
            <a:ext cx="3756267" cy="511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000" dirty="0">
                <a:latin typeface="Century Gothic" panose="020B0502020202020204" pitchFamily="34" charset="0"/>
              </a:rPr>
              <a:t>Dates and titles written and underlined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000" dirty="0">
                <a:latin typeface="Century Gothic" panose="020B0502020202020204" pitchFamily="34" charset="0"/>
              </a:rPr>
              <a:t>Worksheets complete and glued in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000" dirty="0">
                <a:latin typeface="Century Gothic" panose="020B0502020202020204" pitchFamily="34" charset="0"/>
              </a:rPr>
              <a:t>Subheadings used where appropriate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000" dirty="0">
                <a:latin typeface="Century Gothic" panose="020B0502020202020204" pitchFamily="34" charset="0"/>
              </a:rPr>
              <a:t>Notes in blue/black ink and diagrams in pencil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000" dirty="0">
                <a:latin typeface="Century Gothic" panose="020B0502020202020204" pitchFamily="34" charset="0"/>
              </a:rPr>
              <a:t>Student improvements based on teacher marking</a:t>
            </a:r>
          </a:p>
        </p:txBody>
      </p:sp>
    </p:spTree>
    <p:extLst>
      <p:ext uri="{BB962C8B-B14F-4D97-AF65-F5344CB8AC3E}">
        <p14:creationId xmlns:p14="http://schemas.microsoft.com/office/powerpoint/2010/main" val="329672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69CF2-8093-4384-861E-5402639791A4}"/>
              </a:ext>
            </a:extLst>
          </p:cNvPr>
          <p:cNvSpPr txBox="1"/>
          <p:nvPr/>
        </p:nvSpPr>
        <p:spPr>
          <a:xfrm>
            <a:off x="1127050" y="932175"/>
            <a:ext cx="98444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Students are expected to complete their Seneca units each term. Teachers may set additional tasks if appropriate. Tasks should be set on google classroom.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Each topic studied also has a standard departmental revision task to be completed at home before the final assessment.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Seneca ACCOUNTS WILL BE SET UP SHORTLY FOR ALL YEAR 7 STUDENTS</a:t>
            </a:r>
            <a:endParaRPr lang="en-GB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10ECA-C113-4DA8-B97C-47AF5AEA2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01675" y="4421128"/>
            <a:ext cx="2656025" cy="174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0" y="279078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97850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60EDFE-8EA2-425E-BBF0-845630786D61}"/>
              </a:ext>
            </a:extLst>
          </p:cNvPr>
          <p:cNvSpPr/>
          <p:nvPr/>
        </p:nvSpPr>
        <p:spPr>
          <a:xfrm>
            <a:off x="821293" y="3768730"/>
            <a:ext cx="10549414" cy="2492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600" dirty="0">
                <a:latin typeface="Century Gothic" panose="020B0502020202020204" pitchFamily="34" charset="0"/>
              </a:rPr>
              <a:t>SENECA is an intelligent learning program (app AND website) that helps students achieve outstanding results.</a:t>
            </a:r>
          </a:p>
          <a:p>
            <a:pPr algn="ctr"/>
            <a:endParaRPr lang="en-GB" sz="2600" dirty="0">
              <a:latin typeface="Century Gothic" panose="020B0502020202020204" pitchFamily="34" charset="0"/>
            </a:endParaRPr>
          </a:p>
          <a:p>
            <a:pPr algn="ctr"/>
            <a:r>
              <a:rPr lang="en-GB" sz="2600" dirty="0">
                <a:latin typeface="Century Gothic" panose="020B0502020202020204" pitchFamily="34" charset="0"/>
              </a:rPr>
              <a:t>SENECA uses multiple choice style and extended communication quizzes to build knowledge, boost confidence and reduce exam stress.</a:t>
            </a:r>
          </a:p>
        </p:txBody>
      </p:sp>
      <p:pic>
        <p:nvPicPr>
          <p:cNvPr id="5" name="Picture 2" descr="Seneca">
            <a:extLst>
              <a:ext uri="{FF2B5EF4-FFF2-40B4-BE49-F238E27FC236}">
                <a16:creationId xmlns:a16="http://schemas.microsoft.com/office/drawing/2014/main" id="{3BD8787F-7F89-447D-82BD-D51790620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17525"/>
            <a:ext cx="4540250" cy="252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15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79B760-9569-41BC-B492-C351F0D9C8ED}"/>
              </a:ext>
            </a:extLst>
          </p:cNvPr>
          <p:cNvSpPr txBox="1"/>
          <p:nvPr/>
        </p:nvSpPr>
        <p:spPr>
          <a:xfrm>
            <a:off x="1127051" y="1563198"/>
            <a:ext cx="9398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entury Gothic" panose="020B0502020202020204" pitchFamily="34" charset="0"/>
              </a:rPr>
              <a:t>KS3 unit certificates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entury Gothic" panose="020B0502020202020204" pitchFamily="34" charset="0"/>
              </a:rPr>
              <a:t>Scientist of the week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entury Gothic" panose="020B0502020202020204" pitchFamily="34" charset="0"/>
              </a:rPr>
              <a:t>Praise postcards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entury Gothic" panose="020B0502020202020204" pitchFamily="34" charset="0"/>
              </a:rPr>
              <a:t>Positive phone calls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entury Gothic" panose="020B0502020202020204" pitchFamily="34" charset="0"/>
              </a:rPr>
              <a:t>Rewards events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entury Gothic" panose="020B0502020202020204" pitchFamily="34" charset="0"/>
              </a:rPr>
              <a:t>Cake @ break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entury Gothic" panose="020B0502020202020204" pitchFamily="34" charset="0"/>
              </a:rPr>
              <a:t>School trips</a:t>
            </a:r>
          </a:p>
        </p:txBody>
      </p:sp>
      <p:pic>
        <p:nvPicPr>
          <p:cNvPr id="4" name="Picture 2" descr="Image result for big bang science f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15" y="1826559"/>
            <a:ext cx="1977770" cy="19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AF545F-1756-458A-AA0D-0E534B928E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868877"/>
            <a:ext cx="2440913" cy="1504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389" y="2811355"/>
            <a:ext cx="2077579" cy="1985947"/>
          </a:xfrm>
          <a:prstGeom prst="rect">
            <a:avLst/>
          </a:prstGeom>
        </p:spPr>
      </p:pic>
      <p:pic>
        <p:nvPicPr>
          <p:cNvPr id="2050" name="Picture 2" descr="Image result for postage sta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53" y="4003414"/>
            <a:ext cx="1113667" cy="111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cience museum manches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557" y="5117081"/>
            <a:ext cx="1551305" cy="10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1" y="642547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Rewards</a:t>
            </a:r>
          </a:p>
        </p:txBody>
      </p:sp>
    </p:spTree>
    <p:extLst>
      <p:ext uri="{BB962C8B-B14F-4D97-AF65-F5344CB8AC3E}">
        <p14:creationId xmlns:p14="http://schemas.microsoft.com/office/powerpoint/2010/main" val="540480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79B760-9569-41BC-B492-C351F0D9C8ED}"/>
              </a:ext>
            </a:extLst>
          </p:cNvPr>
          <p:cNvSpPr txBox="1"/>
          <p:nvPr/>
        </p:nvSpPr>
        <p:spPr>
          <a:xfrm>
            <a:off x="1127051" y="1085355"/>
            <a:ext cx="98244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entury Gothic" panose="020B0502020202020204" pitchFamily="34" charset="0"/>
              </a:rPr>
              <a:t>All nominations will be made by the class teacher… they will be looking for;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An excellent attitude to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Well presented class and homework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Good effort and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A willingness to go the ‘extra mile’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50"/>
                </a:solidFill>
                <a:latin typeface="Century Gothic" panose="020B0502020202020204" pitchFamily="34" charset="0"/>
              </a:rPr>
              <a:t>Regularly achieve Tassomai goals and complete all homework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1" y="379649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How do students get rewarded?</a:t>
            </a:r>
          </a:p>
        </p:txBody>
      </p:sp>
    </p:spTree>
    <p:extLst>
      <p:ext uri="{BB962C8B-B14F-4D97-AF65-F5344CB8AC3E}">
        <p14:creationId xmlns:p14="http://schemas.microsoft.com/office/powerpoint/2010/main" val="4114667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1" y="642547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Pathways</a:t>
            </a:r>
          </a:p>
        </p:txBody>
      </p:sp>
      <p:sp>
        <p:nvSpPr>
          <p:cNvPr id="4" name="Rectangle 3"/>
          <p:cNvSpPr/>
          <p:nvPr/>
        </p:nvSpPr>
        <p:spPr>
          <a:xfrm>
            <a:off x="5082363" y="4954772"/>
            <a:ext cx="2211572" cy="1297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27051" y="1473544"/>
            <a:ext cx="9824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Students will begin studying for their GCSE’s in year 9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Science is a core subject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Triple Science is offered as an option for students who;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Show a good attitude to learning throughout KS3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Wish to pursue a career in Science and or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Wish to study Science at A-Level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Students who study core Science receive two GCSE’s (but still study Biology, Chemistry and Physics - usually with two teachers)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Triple Science students receive three GCSE’s (Biol, Chem , Phys) and are taught by individual subject specialists in years 10 and 11</a:t>
            </a:r>
          </a:p>
        </p:txBody>
      </p:sp>
    </p:spTree>
    <p:extLst>
      <p:ext uri="{BB962C8B-B14F-4D97-AF65-F5344CB8AC3E}">
        <p14:creationId xmlns:p14="http://schemas.microsoft.com/office/powerpoint/2010/main" val="1575530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7051" y="1012954"/>
            <a:ext cx="44276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CGP Key Stage 3 combined</a:t>
            </a:r>
          </a:p>
          <a:p>
            <a:pPr algn="ctr"/>
            <a:r>
              <a:rPr lang="en-GB" sz="2800" dirty="0">
                <a:latin typeface="Century Gothic" panose="020B0502020202020204" pitchFamily="34" charset="0"/>
              </a:rPr>
              <a:t> revision and work book</a:t>
            </a:r>
          </a:p>
          <a:p>
            <a:pPr algn="ctr"/>
            <a:endParaRPr lang="en-GB" sz="2800" dirty="0"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latin typeface="Century Gothic" panose="020B0502020202020204" pitchFamily="34" charset="0"/>
              </a:rPr>
              <a:t>Revision of all key topic areas </a:t>
            </a:r>
          </a:p>
          <a:p>
            <a:pPr algn="ctr"/>
            <a:r>
              <a:rPr lang="en-GB" sz="2800" dirty="0">
                <a:latin typeface="Century Gothic" panose="020B0502020202020204" pitchFamily="34" charset="0"/>
              </a:rPr>
              <a:t>Practice exam questions  </a:t>
            </a:r>
          </a:p>
          <a:p>
            <a:pPr algn="ctr"/>
            <a:endParaRPr lang="en-GB" sz="2800" dirty="0"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latin typeface="Century Gothic" panose="020B0502020202020204" pitchFamily="34" charset="0"/>
              </a:rPr>
              <a:t>Order through parent </a:t>
            </a:r>
          </a:p>
          <a:p>
            <a:pPr algn="ctr"/>
            <a:r>
              <a:rPr lang="en-GB" sz="2800" dirty="0">
                <a:latin typeface="Century Gothic" panose="020B0502020202020204" pitchFamily="34" charset="0"/>
              </a:rPr>
              <a:t>pay or main office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73" t="33676" r="79336" b="49623"/>
          <a:stretch/>
        </p:blipFill>
        <p:spPr>
          <a:xfrm>
            <a:off x="5699050" y="1712199"/>
            <a:ext cx="5252485" cy="3200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1" y="271611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Revision Guides</a:t>
            </a:r>
          </a:p>
        </p:txBody>
      </p:sp>
    </p:spTree>
    <p:extLst>
      <p:ext uri="{BB962C8B-B14F-4D97-AF65-F5344CB8AC3E}">
        <p14:creationId xmlns:p14="http://schemas.microsoft.com/office/powerpoint/2010/main" val="1934417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1B920B-5C62-41ED-A157-5C42BE98D6BD}"/>
              </a:ext>
            </a:extLst>
          </p:cNvPr>
          <p:cNvSpPr txBox="1"/>
          <p:nvPr/>
        </p:nvSpPr>
        <p:spPr>
          <a:xfrm>
            <a:off x="1835285" y="1519725"/>
            <a:ext cx="85214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Please don’t hesitate to contact us if you still have any questions:</a:t>
            </a:r>
          </a:p>
          <a:p>
            <a:pPr algn="ctr"/>
            <a:endParaRPr lang="en-GB" sz="2800" dirty="0"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latin typeface="Century Gothic" panose="020B0502020202020204" pitchFamily="34" charset="0"/>
                <a:hlinkClick r:id="rId2"/>
              </a:rPr>
              <a:t>Joanne.mcLaughlin@wernethschool.com</a:t>
            </a:r>
            <a:endParaRPr lang="en-GB" sz="2800" dirty="0"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latin typeface="Century Gothic" panose="020B0502020202020204" pitchFamily="34" charset="0"/>
                <a:hlinkClick r:id="rId3"/>
              </a:rPr>
              <a:t>Judith.burrows@wernethschool.com</a:t>
            </a:r>
            <a:endParaRPr lang="en-GB" sz="2800" dirty="0">
              <a:latin typeface="Century Gothic" panose="020B0502020202020204" pitchFamily="34" charset="0"/>
            </a:endParaRPr>
          </a:p>
          <a:p>
            <a:pPr algn="ctr"/>
            <a:endParaRPr lang="en-GB" sz="2800" dirty="0">
              <a:latin typeface="Century Gothic" panose="020B0502020202020204" pitchFamily="34" charset="0"/>
            </a:endParaRPr>
          </a:p>
          <a:p>
            <a:pPr algn="ctr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2316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EACE6-A5D0-44FD-B6B8-36E34386EF0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94661" y="356818"/>
            <a:ext cx="10831032" cy="6065247"/>
          </a:xfrm>
        </p:spPr>
        <p:txBody>
          <a:bodyPr>
            <a:normAutofit/>
          </a:bodyPr>
          <a:lstStyle/>
          <a:p>
            <a:pPr algn="ctr"/>
            <a:r>
              <a:rPr lang="en-GB" sz="8900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Science 2023/24</a:t>
            </a:r>
            <a:br>
              <a:rPr lang="en-GB" sz="66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GB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Mrs. McLaughlin (Head of Science)</a:t>
            </a:r>
            <a:br>
              <a:rPr lang="en-GB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GB" sz="4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Dr. Burrows (Second in Science)</a:t>
            </a:r>
            <a:br>
              <a:rPr lang="en-GB" sz="400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endParaRPr lang="en-GB" sz="4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1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6E2A96-A28A-4FA7-91D0-7CDED7940DAE}"/>
              </a:ext>
            </a:extLst>
          </p:cNvPr>
          <p:cNvSpPr txBox="1"/>
          <p:nvPr/>
        </p:nvSpPr>
        <p:spPr>
          <a:xfrm>
            <a:off x="4860174" y="4758493"/>
            <a:ext cx="306936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4800" dirty="0"/>
          </a:p>
          <a:p>
            <a:pPr algn="ctr"/>
            <a:endParaRPr lang="en-GB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A91DD1-367C-44A1-8D15-A0F125C098C1}"/>
              </a:ext>
            </a:extLst>
          </p:cNvPr>
          <p:cNvSpPr/>
          <p:nvPr/>
        </p:nvSpPr>
        <p:spPr>
          <a:xfrm>
            <a:off x="814339" y="529847"/>
            <a:ext cx="10455641" cy="583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Expectations of students in EVERY lesson: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Pen, pencil, rubber, ruler, sharpener – and spares! Ready to use EVERY lesson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Correct Uniform must be worn at all times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Sit in allocated seat 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Register conducted in silence, answered ‘Yes/Here Miss/Sir’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No mobile phones (ensure students have a proper scientific calculator)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No eating </a:t>
            </a:r>
            <a:r>
              <a:rPr lang="en-GB" sz="2400" u="sng" dirty="0">
                <a:latin typeface="Century Gothic" panose="020B0502020202020204" pitchFamily="34" charset="0"/>
              </a:rPr>
              <a:t>EVER</a:t>
            </a:r>
            <a:r>
              <a:rPr lang="en-GB" sz="2400" dirty="0">
                <a:latin typeface="Century Gothic" panose="020B0502020202020204" pitchFamily="34" charset="0"/>
              </a:rPr>
              <a:t>, or drinking without permission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Orderly dismissal (standing behind seats)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20AAD-F68A-4692-9F34-1D87BD7DA63D}"/>
              </a:ext>
            </a:extLst>
          </p:cNvPr>
          <p:cNvSpPr txBox="1"/>
          <p:nvPr/>
        </p:nvSpPr>
        <p:spPr>
          <a:xfrm rot="347520">
            <a:off x="8408697" y="2253138"/>
            <a:ext cx="276536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Non-Negotiable</a:t>
            </a:r>
          </a:p>
        </p:txBody>
      </p:sp>
    </p:spTree>
    <p:extLst>
      <p:ext uri="{BB962C8B-B14F-4D97-AF65-F5344CB8AC3E}">
        <p14:creationId xmlns:p14="http://schemas.microsoft.com/office/powerpoint/2010/main" val="54097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1DD1-367C-44A1-8D15-A0F125C098C1}"/>
              </a:ext>
            </a:extLst>
          </p:cNvPr>
          <p:cNvSpPr/>
          <p:nvPr/>
        </p:nvSpPr>
        <p:spPr>
          <a:xfrm>
            <a:off x="814339" y="529847"/>
            <a:ext cx="1045564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Moving around school</a:t>
            </a:r>
          </a:p>
          <a:p>
            <a:pPr lvl="0">
              <a:buClr>
                <a:schemeClr val="dk1"/>
              </a:buClr>
              <a:buSzPts val="4000"/>
            </a:pPr>
            <a:r>
              <a:rPr lang="en-GB" sz="3200" b="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Students must follow the one way system</a:t>
            </a:r>
          </a:p>
          <a:p>
            <a:pPr marL="571500" lvl="0" indent="-571500">
              <a:buClr>
                <a:schemeClr val="dk1"/>
              </a:buClr>
              <a:buSzPts val="4000"/>
              <a:buFont typeface="Arial"/>
              <a:buChar char="•"/>
            </a:pPr>
            <a:endParaRPr lang="en-GB" sz="3200" b="1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571500" lvl="0" indent="-571500"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Year 11: HART staircase</a:t>
            </a:r>
            <a:endParaRPr lang="en-GB" sz="3200" dirty="0">
              <a:latin typeface="Century Gothic" panose="020B0502020202020204" pitchFamily="34" charset="0"/>
            </a:endParaRPr>
          </a:p>
          <a:p>
            <a:pPr marL="571500" lvl="0" indent="-571500"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Year 10: front stair case near the student entrance</a:t>
            </a:r>
            <a:endParaRPr lang="en-GB" sz="3200" dirty="0">
              <a:latin typeface="Century Gothic" panose="020B0502020202020204" pitchFamily="34" charset="0"/>
            </a:endParaRPr>
          </a:p>
          <a:p>
            <a:pPr marL="571500" lvl="0" indent="-571500"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Year 8 &amp; 9: middle back staircase</a:t>
            </a:r>
            <a:endParaRPr lang="en-GB" sz="3200" dirty="0">
              <a:latin typeface="Century Gothic" panose="020B0502020202020204" pitchFamily="34" charset="0"/>
            </a:endParaRPr>
          </a:p>
          <a:p>
            <a:pPr marL="571500" lvl="0" indent="-571500"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Years 7: back corner staircase</a:t>
            </a:r>
            <a:endParaRPr lang="en-GB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40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44B525-5297-4939-BB27-A7C2147B0AB9}"/>
              </a:ext>
            </a:extLst>
          </p:cNvPr>
          <p:cNvSpPr/>
          <p:nvPr/>
        </p:nvSpPr>
        <p:spPr>
          <a:xfrm>
            <a:off x="5667738" y="1473543"/>
            <a:ext cx="5718054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latin typeface="Century Gothic" panose="020B0502020202020204" pitchFamily="34" charset="0"/>
              </a:rPr>
              <a:t>Students are issued with learning guides at the start of the year to tell them about: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b="1" dirty="0">
                <a:latin typeface="Century Gothic" panose="020B0502020202020204" pitchFamily="34" charset="0"/>
              </a:rPr>
              <a:t>What </a:t>
            </a:r>
            <a:r>
              <a:rPr lang="en-GB" sz="2800" dirty="0">
                <a:latin typeface="Century Gothic" panose="020B0502020202020204" pitchFamily="34" charset="0"/>
              </a:rPr>
              <a:t>topics will be studied this year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b="1" dirty="0">
                <a:latin typeface="Century Gothic" panose="020B0502020202020204" pitchFamily="34" charset="0"/>
              </a:rPr>
              <a:t>Why</a:t>
            </a:r>
            <a:r>
              <a:rPr lang="en-GB" sz="2800" dirty="0">
                <a:latin typeface="Century Gothic" panose="020B0502020202020204" pitchFamily="34" charset="0"/>
              </a:rPr>
              <a:t> students are studying the selected topics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b="1" dirty="0">
                <a:latin typeface="Century Gothic" panose="020B0502020202020204" pitchFamily="34" charset="0"/>
              </a:rPr>
              <a:t>How</a:t>
            </a:r>
            <a:r>
              <a:rPr lang="en-GB" sz="2800" dirty="0">
                <a:latin typeface="Century Gothic" panose="020B0502020202020204" pitchFamily="34" charset="0"/>
              </a:rPr>
              <a:t> students will be assessed?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5794198" y="642546"/>
            <a:ext cx="5465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Learning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F4859-81B6-4495-9BEE-78798E381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2" t="9369" r="30910" b="9369"/>
          <a:stretch/>
        </p:blipFill>
        <p:spPr>
          <a:xfrm>
            <a:off x="914400" y="642546"/>
            <a:ext cx="4113541" cy="55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567846"/>
              </p:ext>
            </p:extLst>
          </p:nvPr>
        </p:nvGraphicFramePr>
        <p:xfrm>
          <a:off x="1127051" y="1892843"/>
          <a:ext cx="98244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YEAR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86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Biology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Chemistry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Physics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Cells and Reproduction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Particles &amp; Matter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Forces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Ecosystems and</a:t>
                      </a:r>
                      <a:r>
                        <a:rPr lang="en-GB" baseline="0" dirty="0">
                          <a:latin typeface="Century Gothic" panose="020B0502020202020204" pitchFamily="34" charset="0"/>
                        </a:rPr>
                        <a:t> P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lants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Acids</a:t>
                      </a:r>
                      <a:r>
                        <a:rPr lang="en-GB" baseline="0" dirty="0">
                          <a:latin typeface="Century Gothic" panose="020B0502020202020204" pitchFamily="34" charset="0"/>
                        </a:rPr>
                        <a:t> and Alkalis 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Electricity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Scientific Skills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824511"/>
              </p:ext>
            </p:extLst>
          </p:nvPr>
        </p:nvGraphicFramePr>
        <p:xfrm>
          <a:off x="1127051" y="4263978"/>
          <a:ext cx="98244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YEAR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685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Biology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Chemistry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Physics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Microbes</a:t>
                      </a:r>
                      <a:r>
                        <a:rPr lang="en-GB" baseline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and Disease 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Elements</a:t>
                      </a:r>
                      <a:r>
                        <a:rPr lang="en-GB" baseline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Energy</a:t>
                      </a:r>
                      <a:r>
                        <a:rPr lang="en-GB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Organ</a:t>
                      </a:r>
                      <a:r>
                        <a:rPr lang="en-GB" baseline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Systems 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Chemical</a:t>
                      </a:r>
                      <a:r>
                        <a:rPr lang="en-GB" baseline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Reactions 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Space and Waves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Scientific Skills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1" y="642547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What will students study? </a:t>
            </a:r>
          </a:p>
        </p:txBody>
      </p:sp>
    </p:spTree>
    <p:extLst>
      <p:ext uri="{BB962C8B-B14F-4D97-AF65-F5344CB8AC3E}">
        <p14:creationId xmlns:p14="http://schemas.microsoft.com/office/powerpoint/2010/main" val="1486873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1DD1-367C-44A1-8D15-A0F125C098C1}"/>
              </a:ext>
            </a:extLst>
          </p:cNvPr>
          <p:cNvSpPr/>
          <p:nvPr/>
        </p:nvSpPr>
        <p:spPr>
          <a:xfrm>
            <a:off x="814339" y="529847"/>
            <a:ext cx="10455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Progression Grids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7B178-2149-4EE5-8ED0-D44AEDB72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19258" r="21875" b="32899"/>
          <a:stretch/>
        </p:blipFill>
        <p:spPr>
          <a:xfrm>
            <a:off x="762290" y="1176178"/>
            <a:ext cx="10507690" cy="50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8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1" y="642547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i="1" u="sng" dirty="0">
                <a:solidFill>
                  <a:srgbClr val="0070C0"/>
                </a:solidFill>
              </a:rPr>
              <a:t>What will students study? 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2363" y="4954772"/>
            <a:ext cx="2211572" cy="1297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083459" y="746187"/>
            <a:ext cx="3050502" cy="47705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i="1" u="sng" dirty="0">
                <a:latin typeface="Century Gothic" panose="020B0502020202020204" pitchFamily="34" charset="0"/>
              </a:rPr>
              <a:t>Example learning journey for a topic studied: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States of Matter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Changes of State</a:t>
            </a:r>
          </a:p>
          <a:p>
            <a:pPr lvl="1"/>
            <a:r>
              <a:rPr lang="en-GB" sz="1600" dirty="0">
                <a:latin typeface="Century Gothic" panose="020B0502020202020204" pitchFamily="34" charset="0"/>
              </a:rPr>
              <a:t>BP/MP Practical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Chemical vs. Physical Changes</a:t>
            </a:r>
          </a:p>
          <a:p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Mid Topic Assessment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Elements, Compounds &amp; Mixtures</a:t>
            </a:r>
          </a:p>
          <a:p>
            <a:pPr lvl="1"/>
            <a:r>
              <a:rPr lang="en-GB" sz="1600" dirty="0">
                <a:latin typeface="Century Gothic" panose="020B0502020202020204" pitchFamily="34" charset="0"/>
              </a:rPr>
              <a:t>Pure/Impure Practical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Separation Techniques</a:t>
            </a:r>
          </a:p>
          <a:p>
            <a:pPr lvl="1"/>
            <a:r>
              <a:rPr lang="en-GB" sz="1600" dirty="0">
                <a:latin typeface="Century Gothic" panose="020B0502020202020204" pitchFamily="34" charset="0"/>
              </a:rPr>
              <a:t>Filtration Practical</a:t>
            </a:r>
          </a:p>
          <a:p>
            <a:pPr lvl="1"/>
            <a:r>
              <a:rPr lang="en-GB" sz="1600" dirty="0">
                <a:latin typeface="Century Gothic" panose="020B0502020202020204" pitchFamily="34" charset="0"/>
              </a:rPr>
              <a:t>Evaporation Practical</a:t>
            </a:r>
          </a:p>
          <a:p>
            <a:pPr lvl="1"/>
            <a:r>
              <a:rPr lang="en-GB" sz="1600" dirty="0">
                <a:latin typeface="Century Gothic" panose="020B0502020202020204" pitchFamily="34" charset="0"/>
              </a:rPr>
              <a:t>Distillation Practical</a:t>
            </a:r>
          </a:p>
          <a:p>
            <a:pPr lvl="1"/>
            <a:r>
              <a:rPr lang="en-GB" sz="1600" dirty="0">
                <a:latin typeface="Century Gothic" panose="020B0502020202020204" pitchFamily="34" charset="0"/>
              </a:rPr>
              <a:t>Chromatography Practical</a:t>
            </a:r>
          </a:p>
          <a:p>
            <a:r>
              <a:rPr lang="en-GB" sz="1600" i="1" dirty="0">
                <a:solidFill>
                  <a:srgbClr val="00B050"/>
                </a:solidFill>
                <a:latin typeface="Century Gothic" panose="020B0502020202020204" pitchFamily="34" charset="0"/>
              </a:rPr>
              <a:t>Revision</a:t>
            </a:r>
          </a:p>
          <a:p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End of Unit Assessment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7051" y="1651961"/>
            <a:ext cx="6693758" cy="461017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Every unit of work at KS3 generally consists of approx. 10 lessons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This will include content lessons (theory and practical based), a revision lesson and 2 assessment lessons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The mid topic assessment is completed in exam conditions, but students may use their books to help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The end of unit assessment is a traditional style test, also completed in exam conditions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Following an assessment, students will be provided with an opportunity to reflect on and improve their work using teacher feedback</a:t>
            </a:r>
          </a:p>
        </p:txBody>
      </p:sp>
    </p:spTree>
    <p:extLst>
      <p:ext uri="{BB962C8B-B14F-4D97-AF65-F5344CB8AC3E}">
        <p14:creationId xmlns:p14="http://schemas.microsoft.com/office/powerpoint/2010/main" val="4140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BC977A-2487-4D69-A75F-9FEF8CA59895}"/>
              </a:ext>
            </a:extLst>
          </p:cNvPr>
          <p:cNvSpPr/>
          <p:nvPr/>
        </p:nvSpPr>
        <p:spPr>
          <a:xfrm>
            <a:off x="1127051" y="642547"/>
            <a:ext cx="982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entury Gothic" panose="020B0502020202020204" pitchFamily="34" charset="0"/>
              </a:rPr>
              <a:t>How will students be assessed?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76320-A9E0-4F05-AE07-45E3B936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7" t="10666" r="31928" b="9369"/>
          <a:stretch/>
        </p:blipFill>
        <p:spPr>
          <a:xfrm>
            <a:off x="1516830" y="1570363"/>
            <a:ext cx="3395246" cy="4741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13A237-C3DD-4FF0-B45B-574B3FE3FC6F}"/>
              </a:ext>
            </a:extLst>
          </p:cNvPr>
          <p:cNvSpPr txBox="1"/>
          <p:nvPr/>
        </p:nvSpPr>
        <p:spPr>
          <a:xfrm>
            <a:off x="5516171" y="1570363"/>
            <a:ext cx="5320363" cy="259571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Mid Unit assessments are made up of 5 multiple choice questions, and 4 extended writing tasks</a:t>
            </a:r>
          </a:p>
        </p:txBody>
      </p:sp>
    </p:spTree>
    <p:extLst>
      <p:ext uri="{BB962C8B-B14F-4D97-AF65-F5344CB8AC3E}">
        <p14:creationId xmlns:p14="http://schemas.microsoft.com/office/powerpoint/2010/main" val="1271851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942</Words>
  <Application>Microsoft Office PowerPoint</Application>
  <PresentationFormat>Widescreen</PresentationFormat>
  <Paragraphs>149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Science 2023/24 Mrs. McLaughlin (Head of Science) Dr. Burrows (Second in Science)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2020/21 Mr. Brighton (Subject Leader)  Mrs. McLaughlin (Second in Department) Miss Wicks (KS3 Co-Ordinator)</dc:title>
  <dc:creator>L Wicks</dc:creator>
  <cp:lastModifiedBy>J McLaughlin</cp:lastModifiedBy>
  <cp:revision>15</cp:revision>
  <dcterms:created xsi:type="dcterms:W3CDTF">2020-09-30T14:39:26Z</dcterms:created>
  <dcterms:modified xsi:type="dcterms:W3CDTF">2023-10-05T16:16:24Z</dcterms:modified>
</cp:coreProperties>
</file>