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0" r:id="rId9"/>
    <p:sldId id="267" r:id="rId10"/>
    <p:sldId id="268" r:id="rId11"/>
    <p:sldId id="261" r:id="rId12"/>
    <p:sldId id="269" r:id="rId13"/>
    <p:sldId id="270" r:id="rId14"/>
    <p:sldId id="271" r:id="rId15"/>
    <p:sldId id="282" r:id="rId16"/>
    <p:sldId id="281" r:id="rId17"/>
    <p:sldId id="272" r:id="rId18"/>
    <p:sldId id="273" r:id="rId19"/>
    <p:sldId id="275" r:id="rId20"/>
    <p:sldId id="274" r:id="rId21"/>
    <p:sldId id="286" r:id="rId22"/>
    <p:sldId id="285" r:id="rId23"/>
    <p:sldId id="276" r:id="rId24"/>
    <p:sldId id="277" r:id="rId25"/>
    <p:sldId id="279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800000"/>
    <a:srgbClr val="99FF33"/>
    <a:srgbClr val="00CC66"/>
    <a:srgbClr val="66FFFF"/>
    <a:srgbClr val="CC99FF"/>
    <a:srgbClr val="9933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4" autoAdjust="0"/>
    <p:restoredTop sz="94660"/>
  </p:normalViewPr>
  <p:slideViewPr>
    <p:cSldViewPr>
      <p:cViewPr varScale="1">
        <p:scale>
          <a:sx n="68" d="100"/>
          <a:sy n="68" d="100"/>
        </p:scale>
        <p:origin x="6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50000">
              <a:srgbClr val="CCCCFF"/>
            </a:gs>
            <a:gs pos="100000">
              <a:srgbClr val="CC99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9B74D7-955C-4640-8B9D-84998302DA14}" type="datetimeFigureOut">
              <a:rPr lang="en-GB" smtClean="0"/>
              <a:pPr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8136904" cy="1600200"/>
          </a:xfrm>
        </p:spPr>
        <p:txBody>
          <a:bodyPr/>
          <a:lstStyle/>
          <a:p>
            <a:r>
              <a:rPr lang="en-GB" dirty="0"/>
              <a:t>WALT: Use capital letters where necessary and punctuate the end of sentences appropriately.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000" b="1" dirty="0">
                <a:solidFill>
                  <a:schemeClr val="tx1"/>
                </a:solidFill>
              </a:rPr>
              <a:t>Basic Punctuation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22837">
            <a:off x="323528" y="2276872"/>
            <a:ext cx="1678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99FF"/>
                </a:solidFill>
              </a:rPr>
              <a:t>Can?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404664"/>
            <a:ext cx="1752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Why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5733256"/>
            <a:ext cx="1737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</a:rPr>
              <a:t>May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6516216" y="1988840"/>
            <a:ext cx="2427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Where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 rot="20580118">
            <a:off x="6876256" y="332656"/>
            <a:ext cx="1837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Who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 rot="21038214">
            <a:off x="458701" y="4360788"/>
            <a:ext cx="1792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How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5616" y="3356992"/>
            <a:ext cx="2574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FF"/>
                </a:solidFill>
              </a:rPr>
              <a:t>Should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FF"/>
                </a:solidFill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8144" y="3068960"/>
            <a:ext cx="2028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Does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 rot="486513">
            <a:off x="6498298" y="4372054"/>
            <a:ext cx="2206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Could?</a:t>
            </a:r>
          </a:p>
        </p:txBody>
      </p:sp>
      <p:sp>
        <p:nvSpPr>
          <p:cNvPr id="11" name="Rectangle 10"/>
          <p:cNvSpPr/>
          <p:nvPr/>
        </p:nvSpPr>
        <p:spPr>
          <a:xfrm rot="541675">
            <a:off x="3446742" y="2420888"/>
            <a:ext cx="2056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What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 rot="446373">
            <a:off x="2029670" y="5232317"/>
            <a:ext cx="2332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Which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39552" y="274638"/>
            <a:ext cx="814724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 Mark</a:t>
            </a:r>
            <a:endParaRPr kumimoji="0" lang="en-GB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539552" y="1412776"/>
            <a:ext cx="8147248" cy="1045096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 sentence starts with a question word it will need a question mark at the end. </a:t>
            </a:r>
          </a:p>
        </p:txBody>
      </p:sp>
      <p:sp>
        <p:nvSpPr>
          <p:cNvPr id="15" name="Rectangle 14"/>
          <p:cNvSpPr/>
          <p:nvPr/>
        </p:nvSpPr>
        <p:spPr>
          <a:xfrm rot="20988350">
            <a:off x="3772148" y="4265570"/>
            <a:ext cx="2212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When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27984" y="5733256"/>
            <a:ext cx="2520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Whose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 rot="21237813">
            <a:off x="7497140" y="5657413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</a:rPr>
              <a:t>Do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/>
              <a:t>Exclamation Mark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2492896"/>
            <a:ext cx="8568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Exclamation Mark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dirty="0"/>
              <a:t>Exclamation marks are used if the sentence: </a:t>
            </a:r>
          </a:p>
          <a:p>
            <a:r>
              <a:rPr lang="en-GB" dirty="0"/>
              <a:t>Is a command or order</a:t>
            </a:r>
          </a:p>
          <a:p>
            <a:pPr algn="ctr">
              <a:buNone/>
            </a:pPr>
            <a:r>
              <a:rPr lang="en-GB" b="1" dirty="0"/>
              <a:t>Look out!</a:t>
            </a:r>
          </a:p>
          <a:p>
            <a:r>
              <a:rPr lang="en-GB" dirty="0"/>
              <a:t>Expresses strong emotion e.g. surprise, very angry/happy/excited etc</a:t>
            </a:r>
          </a:p>
          <a:p>
            <a:pPr algn="ctr">
              <a:buNone/>
            </a:pPr>
            <a:r>
              <a:rPr lang="en-GB" b="1" dirty="0"/>
              <a:t>This is the best day ever! </a:t>
            </a:r>
          </a:p>
          <a:p>
            <a:r>
              <a:rPr lang="en-GB" dirty="0"/>
              <a:t>Loudly spoken </a:t>
            </a:r>
          </a:p>
          <a:p>
            <a:pPr algn="ctr">
              <a:buNone/>
            </a:pPr>
            <a:r>
              <a:rPr lang="en-GB" b="1" dirty="0"/>
              <a:t>“Get down from there!” she yelled.</a:t>
            </a:r>
          </a:p>
          <a:p>
            <a:pPr algn="ctr">
              <a:buNone/>
            </a:pPr>
            <a:endParaRPr lang="en-GB" b="1" dirty="0"/>
          </a:p>
          <a:p>
            <a:pPr algn="ctr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Can you think of a sentence which would end with an exclamation  mark?</a:t>
            </a:r>
            <a:endParaRPr lang="en-GB" b="1" dirty="0"/>
          </a:p>
          <a:p>
            <a:pPr algn="ctr">
              <a:buNone/>
            </a:pPr>
            <a:r>
              <a:rPr lang="en-GB" b="1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/>
              <a:t>Quiz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What time are we going out.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What time are we going out!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What time are we going out?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What time are we going out.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What time are we going out!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What time are we going out?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Henry and I liked watching ‘Big Hero 6’.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Henry and I liked watching ‘big hero 6’.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Henry and </a:t>
            </a:r>
            <a:r>
              <a:rPr lang="en-GB" sz="2800" b="1" dirty="0" err="1"/>
              <a:t>i</a:t>
            </a:r>
            <a:r>
              <a:rPr lang="en-GB" sz="2800" b="1" dirty="0"/>
              <a:t> liked watching ‘Big Hero 6’.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Henry and I liked watching ‘Big Hero 6’.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Henry and I liked watching ‘big hero 6’.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Henry and </a:t>
            </a:r>
            <a:r>
              <a:rPr lang="en-GB" sz="2800" b="1" dirty="0" err="1"/>
              <a:t>i</a:t>
            </a:r>
            <a:r>
              <a:rPr lang="en-GB" sz="2800" b="1" dirty="0"/>
              <a:t> liked watching ‘Big Hero 6’.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Should you really be doing that Millie.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Should you really be doing that Millie?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Should you really be doing that </a:t>
            </a:r>
            <a:r>
              <a:rPr lang="en-GB" sz="2800" b="1" dirty="0" err="1"/>
              <a:t>millie</a:t>
            </a:r>
            <a:r>
              <a:rPr lang="en-GB" sz="2800" b="1" dirty="0"/>
              <a:t>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Should you really be doing that Millie.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Should you really be doing that Millie?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Should you really be doing that </a:t>
            </a:r>
            <a:r>
              <a:rPr lang="en-GB" sz="2800" b="1" dirty="0" err="1"/>
              <a:t>millie</a:t>
            </a:r>
            <a:r>
              <a:rPr lang="en-GB" sz="2800" b="1" dirty="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/>
              <a:t>Capital Letters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068960"/>
            <a:ext cx="856895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9933FF"/>
                </a:solidFill>
                <a:latin typeface="Comic Sans MS" pitchFamily="66" charset="0"/>
              </a:rPr>
              <a:t>B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C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6600"/>
                </a:solidFill>
                <a:latin typeface="Comic Sans MS" pitchFamily="66" charset="0"/>
              </a:rPr>
              <a:t>D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E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itchFamily="66" charset="0"/>
              </a:rPr>
              <a:t>F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G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H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9933FF"/>
                </a:solidFill>
                <a:latin typeface="Comic Sans MS" pitchFamily="66" charset="0"/>
              </a:rPr>
              <a:t>I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99FF"/>
                </a:solidFill>
                <a:latin typeface="Comic Sans MS" pitchFamily="66" charset="0"/>
              </a:rPr>
              <a:t>J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6600"/>
                </a:solidFill>
                <a:latin typeface="Comic Sans MS" pitchFamily="66" charset="0"/>
              </a:rPr>
              <a:t>K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 L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itchFamily="66" charset="0"/>
              </a:rPr>
              <a:t>M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O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9933FF"/>
                </a:solidFill>
                <a:latin typeface="Comic Sans MS" pitchFamily="66" charset="0"/>
              </a:rPr>
              <a:t>P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99FF"/>
                </a:solidFill>
                <a:latin typeface="Comic Sans MS" pitchFamily="66" charset="0"/>
              </a:rPr>
              <a:t>Q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6600"/>
                </a:solidFill>
                <a:latin typeface="Comic Sans MS" pitchFamily="66" charset="0"/>
              </a:rPr>
              <a:t>R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S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itchFamily="66" charset="0"/>
              </a:rPr>
              <a:t>T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V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9933FF"/>
                </a:solidFill>
                <a:latin typeface="Comic Sans MS" pitchFamily="66" charset="0"/>
              </a:rPr>
              <a:t>W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99FF"/>
                </a:solidFill>
                <a:latin typeface="Comic Sans MS" pitchFamily="66" charset="0"/>
              </a:rPr>
              <a:t>X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6600"/>
                </a:solidFill>
                <a:latin typeface="Comic Sans MS" pitchFamily="66" charset="0"/>
              </a:rPr>
              <a:t>Y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latin typeface="Comic Sans MS" pitchFamily="66" charset="0"/>
              </a:rPr>
              <a:t> </a:t>
            </a:r>
            <a:r>
              <a:rPr lang="en-GB" sz="65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Z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how dare you be so impolite.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How dare you be so impolite.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How dare you be so impolite!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how dare you be so impolite.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How dare you be so impolite.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How dare you be so impolite!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Next Thursday, </a:t>
            </a:r>
            <a:r>
              <a:rPr lang="en-GB" sz="2800" b="1" dirty="0" err="1"/>
              <a:t>i</a:t>
            </a:r>
            <a:r>
              <a:rPr lang="en-GB" sz="2800" b="1" dirty="0"/>
              <a:t> am going bowling.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Next Thursday, I am going bowling.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Next </a:t>
            </a:r>
            <a:r>
              <a:rPr lang="en-GB" sz="2800" b="1" dirty="0" err="1"/>
              <a:t>thursday</a:t>
            </a:r>
            <a:r>
              <a:rPr lang="en-GB" sz="2800" b="1" dirty="0"/>
              <a:t>, I am going bowling.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Next Thursday, </a:t>
            </a:r>
            <a:r>
              <a:rPr lang="en-GB" sz="2800" b="1" dirty="0" err="1"/>
              <a:t>i</a:t>
            </a:r>
            <a:r>
              <a:rPr lang="en-GB" sz="2800" b="1" dirty="0"/>
              <a:t> am going bowling.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Next Thursday, I am going bowling.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Next </a:t>
            </a:r>
            <a:r>
              <a:rPr lang="en-GB" sz="2800" b="1" dirty="0" err="1"/>
              <a:t>thursday</a:t>
            </a:r>
            <a:r>
              <a:rPr lang="en-GB" sz="2800" b="1" dirty="0"/>
              <a:t>, I am going bowling.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My favourite book is ‘Awful Aunty ’ by </a:t>
            </a:r>
            <a:r>
              <a:rPr lang="en-GB" sz="2800" b="1" dirty="0" err="1"/>
              <a:t>david</a:t>
            </a:r>
            <a:r>
              <a:rPr lang="en-GB" sz="2800" b="1" dirty="0"/>
              <a:t> </a:t>
            </a:r>
            <a:r>
              <a:rPr lang="en-GB" sz="2800" b="1" dirty="0" err="1"/>
              <a:t>walliams</a:t>
            </a:r>
            <a:r>
              <a:rPr lang="en-GB" sz="2800" b="1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9888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My favourite book is ‘Awful Aunty ’ by David </a:t>
            </a:r>
            <a:r>
              <a:rPr lang="en-GB" sz="2800" b="1" dirty="0" err="1"/>
              <a:t>Walliams</a:t>
            </a:r>
            <a:r>
              <a:rPr lang="en-GB" sz="2800" b="1" dirty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My favourite book is ‘awful aunty ’ by David </a:t>
            </a:r>
            <a:r>
              <a:rPr lang="en-GB" sz="2800" b="1" dirty="0" err="1"/>
              <a:t>Walliams</a:t>
            </a:r>
            <a:r>
              <a:rPr lang="en-GB" sz="2800" b="1" dirty="0"/>
              <a:t>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My favourite book is ‘Awful Aunty ’ by David </a:t>
            </a:r>
            <a:r>
              <a:rPr lang="en-GB" sz="2800" b="1" dirty="0" err="1"/>
              <a:t>Walliams</a:t>
            </a:r>
            <a:r>
              <a:rPr lang="en-GB" sz="2800" b="1" dirty="0"/>
              <a:t>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988840"/>
            <a:ext cx="8352928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My favourite book is ‘Awful Aunty ’ by David </a:t>
            </a:r>
            <a:r>
              <a:rPr lang="en-GB" sz="2800" b="1" dirty="0" err="1"/>
              <a:t>Walliams</a:t>
            </a:r>
            <a:r>
              <a:rPr lang="en-GB" sz="2800" b="1" dirty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My favourite book is ‘awful aunty ’ by David </a:t>
            </a:r>
            <a:r>
              <a:rPr lang="en-GB" sz="2800" b="1" dirty="0" err="1"/>
              <a:t>Walliams</a:t>
            </a:r>
            <a:r>
              <a:rPr lang="en-GB" sz="2800" b="1" dirty="0"/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“Get down quickly.” shouted Captain Phillips.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9888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“Get down quickly?” shouted Captain Phillips.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“Get down quickly!” shouted Captain Phillips.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“Get down quickly.” shouted Captain Phillips.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9888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“Get down quickly?” shouted Captain Phillips.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352928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“Get down quickly!” shouted Captain Phillips.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Capital Letters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/>
          <a:lstStyle/>
          <a:p>
            <a:pPr>
              <a:buNone/>
            </a:pPr>
            <a:r>
              <a:rPr lang="en-GB" dirty="0"/>
              <a:t>You should always use a capital letter:</a:t>
            </a:r>
          </a:p>
          <a:p>
            <a:r>
              <a:rPr lang="en-GB" dirty="0"/>
              <a:t>At the beginning of a sentence </a:t>
            </a:r>
          </a:p>
          <a:p>
            <a:r>
              <a:rPr lang="en-GB" dirty="0"/>
              <a:t>For the pronoun ‘</a:t>
            </a:r>
            <a:r>
              <a:rPr lang="en-GB" dirty="0">
                <a:latin typeface="Comic Sans MS" pitchFamily="66" charset="0"/>
              </a:rPr>
              <a:t>I</a:t>
            </a:r>
            <a:r>
              <a:rPr lang="en-GB" dirty="0"/>
              <a:t>’</a:t>
            </a:r>
          </a:p>
          <a:p>
            <a:r>
              <a:rPr lang="en-GB" dirty="0"/>
              <a:t>For proper nouns – names of actual or specific people, places, objects, films or book titles. </a:t>
            </a:r>
          </a:p>
          <a:p>
            <a:pPr>
              <a:buNone/>
            </a:pPr>
            <a:r>
              <a:rPr lang="en-GB" dirty="0"/>
              <a:t>	For example: </a:t>
            </a:r>
            <a:r>
              <a:rPr lang="en-GB" b="1" dirty="0"/>
              <a:t>T</a:t>
            </a:r>
            <a:r>
              <a:rPr lang="en-GB" dirty="0"/>
              <a:t>heo, </a:t>
            </a:r>
            <a:r>
              <a:rPr lang="en-GB" b="1" dirty="0"/>
              <a:t>M</a:t>
            </a:r>
            <a:r>
              <a:rPr lang="en-GB" dirty="0"/>
              <a:t>iss </a:t>
            </a:r>
            <a:r>
              <a:rPr lang="en-GB" b="1" dirty="0"/>
              <a:t>F</a:t>
            </a:r>
            <a:r>
              <a:rPr lang="en-GB" dirty="0"/>
              <a:t>enton, </a:t>
            </a:r>
            <a:r>
              <a:rPr lang="en-GB" b="1" dirty="0"/>
              <a:t>A</a:t>
            </a:r>
            <a:r>
              <a:rPr lang="en-GB" dirty="0"/>
              <a:t>pril, </a:t>
            </a:r>
            <a:r>
              <a:rPr lang="en-GB" b="1" dirty="0"/>
              <a:t>M</a:t>
            </a:r>
            <a:r>
              <a:rPr lang="en-GB" dirty="0"/>
              <a:t>onday, </a:t>
            </a:r>
            <a:r>
              <a:rPr lang="en-GB" b="1" dirty="0"/>
              <a:t>I</a:t>
            </a:r>
            <a:r>
              <a:rPr lang="en-GB" dirty="0"/>
              <a:t>taly, </a:t>
            </a:r>
            <a:r>
              <a:rPr lang="en-GB" b="1" dirty="0"/>
              <a:t>D</a:t>
            </a:r>
            <a:r>
              <a:rPr lang="en-GB" dirty="0"/>
              <a:t>eclaration of </a:t>
            </a:r>
            <a:r>
              <a:rPr lang="en-GB" b="1" dirty="0"/>
              <a:t>I</a:t>
            </a:r>
            <a:r>
              <a:rPr lang="en-GB" dirty="0"/>
              <a:t>ndependence, ‘</a:t>
            </a:r>
            <a:r>
              <a:rPr lang="en-GB" b="1" dirty="0"/>
              <a:t>F</a:t>
            </a:r>
            <a:r>
              <a:rPr lang="en-GB" dirty="0"/>
              <a:t>rozen’.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Capital Letters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37814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Which letters should be capitalised?</a:t>
            </a:r>
          </a:p>
          <a:p>
            <a:r>
              <a:rPr lang="en-GB" sz="2800" dirty="0"/>
              <a:t>in </a:t>
            </a:r>
            <a:r>
              <a:rPr lang="en-GB" sz="2800" dirty="0" err="1"/>
              <a:t>july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am going to </a:t>
            </a:r>
            <a:r>
              <a:rPr lang="en-GB" sz="2800" dirty="0" err="1"/>
              <a:t>cornwall</a:t>
            </a:r>
            <a:r>
              <a:rPr lang="en-GB" sz="2800" dirty="0"/>
              <a:t>. </a:t>
            </a:r>
          </a:p>
          <a:p>
            <a:pPr>
              <a:buNone/>
            </a:pPr>
            <a:r>
              <a:rPr lang="en-GB" sz="2800" b="1" dirty="0"/>
              <a:t>	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</a:t>
            </a:r>
            <a:r>
              <a:rPr lang="en-GB" sz="2800" dirty="0"/>
              <a:t>n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GB" sz="2800" dirty="0"/>
              <a:t>uly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</a:t>
            </a:r>
            <a:r>
              <a:rPr lang="en-GB" sz="2800" dirty="0"/>
              <a:t> am going to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GB" sz="2800" dirty="0"/>
              <a:t>ornwall. </a:t>
            </a:r>
          </a:p>
          <a:p>
            <a:r>
              <a:rPr lang="en-GB" sz="2800" dirty="0"/>
              <a:t>my favourite film is ‘despicable me’. 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GB" sz="2800" dirty="0"/>
              <a:t>y favourite film is ‘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GB" sz="2800" dirty="0"/>
              <a:t>espicable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GB" sz="2800" dirty="0"/>
              <a:t>e’. </a:t>
            </a:r>
          </a:p>
          <a:p>
            <a:r>
              <a:rPr lang="en-GB" sz="2800" dirty="0"/>
              <a:t> </a:t>
            </a:r>
            <a:r>
              <a:rPr lang="en-GB" sz="2800" dirty="0" err="1"/>
              <a:t>finlay</a:t>
            </a:r>
            <a:r>
              <a:rPr lang="en-GB" sz="2800" dirty="0"/>
              <a:t> is coming to my house next </a:t>
            </a:r>
            <a:r>
              <a:rPr lang="en-GB" sz="2800" dirty="0" err="1"/>
              <a:t>wednesday</a:t>
            </a:r>
            <a:r>
              <a:rPr lang="en-GB" sz="2800" dirty="0"/>
              <a:t>.</a:t>
            </a:r>
            <a:endParaRPr lang="en-GB" sz="2800" b="1" dirty="0"/>
          </a:p>
          <a:p>
            <a:pPr>
              <a:buNone/>
            </a:pPr>
            <a:r>
              <a:rPr lang="en-GB" sz="2800" b="1" dirty="0"/>
              <a:t>	</a:t>
            </a:r>
            <a:r>
              <a:rPr lang="en-GB" sz="2800" dirty="0"/>
              <a:t>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GB" sz="2800" dirty="0"/>
              <a:t>inlay is coming to my house next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GB" sz="2800" dirty="0"/>
              <a:t>ednesday.</a:t>
            </a:r>
          </a:p>
          <a:p>
            <a:pPr marL="514350" indent="-514350">
              <a:buNone/>
            </a:pPr>
            <a:endParaRPr lang="en-GB" sz="2800" b="1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445224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Remember: the start of every sentence, pronoun ‘</a:t>
            </a:r>
            <a:r>
              <a:rPr lang="en-GB" sz="2400" dirty="0">
                <a:latin typeface="Comic Sans MS" pitchFamily="66" charset="0"/>
              </a:rPr>
              <a:t>I</a:t>
            </a:r>
            <a:r>
              <a:rPr lang="en-GB" sz="2400" dirty="0"/>
              <a:t>’ and name of anything specific needs a capital letter.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/>
              <a:t>Full Stop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568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99592" y="3284984"/>
            <a:ext cx="3672408" cy="2016224"/>
            <a:chOff x="899592" y="3284984"/>
            <a:chExt cx="3672408" cy="2016224"/>
          </a:xfrm>
        </p:grpSpPr>
        <p:sp>
          <p:nvSpPr>
            <p:cNvPr id="4" name="TextBox 3"/>
            <p:cNvSpPr txBox="1"/>
            <p:nvPr/>
          </p:nvSpPr>
          <p:spPr>
            <a:xfrm>
              <a:off x="899592" y="3284984"/>
              <a:ext cx="367240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0" b="1" dirty="0"/>
                <a:t>Small but mighty 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203848" y="4437112"/>
              <a:ext cx="1080120" cy="86409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Full Stop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075240" cy="4572000"/>
          </a:xfrm>
        </p:spPr>
        <p:txBody>
          <a:bodyPr>
            <a:noAutofit/>
          </a:bodyPr>
          <a:lstStyle/>
          <a:p>
            <a:pPr>
              <a:buNone/>
            </a:pPr>
            <a:endParaRPr lang="en-GB" sz="2800" dirty="0"/>
          </a:p>
          <a:p>
            <a:r>
              <a:rPr lang="en-GB" sz="2800" dirty="0"/>
              <a:t>Full stops are needed to split up sentences so that we know where to pause. </a:t>
            </a:r>
          </a:p>
          <a:p>
            <a:r>
              <a:rPr lang="en-GB" sz="2800" dirty="0"/>
              <a:t>They are used when we have finished saying one thing and want to say something else.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Full Stop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075240" cy="4572000"/>
          </a:xfrm>
        </p:spPr>
        <p:txBody>
          <a:bodyPr>
            <a:noAutofit/>
          </a:bodyPr>
          <a:lstStyle/>
          <a:p>
            <a:pPr>
              <a:buNone/>
            </a:pPr>
            <a:endParaRPr lang="en-GB" sz="2800" dirty="0"/>
          </a:p>
          <a:p>
            <a:r>
              <a:rPr lang="en-GB" sz="2800" dirty="0"/>
              <a:t>We place full stops at the end of statements i.e. a sentence which tells you something. </a:t>
            </a:r>
          </a:p>
          <a:p>
            <a:r>
              <a:rPr lang="en-GB" sz="2800" dirty="0"/>
              <a:t>For example:</a:t>
            </a:r>
          </a:p>
          <a:p>
            <a:pPr algn="ctr">
              <a:buNone/>
            </a:pPr>
            <a:r>
              <a:rPr lang="en-GB" sz="2800" b="1" dirty="0"/>
              <a:t>Lara visited the zoo on Saturday. </a:t>
            </a:r>
          </a:p>
          <a:p>
            <a:r>
              <a:rPr lang="en-GB" sz="2800" dirty="0"/>
              <a:t>Nothing is being asked and there is no strong emotion so we use a full stop to show that the sentence is complete. </a:t>
            </a:r>
          </a:p>
          <a:p>
            <a:endParaRPr lang="en-GB" sz="2800" dirty="0"/>
          </a:p>
          <a:p>
            <a:pPr algn="ctr">
              <a:buNone/>
            </a:pP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Can you think of a sentence which would end with a full stop?</a:t>
            </a:r>
          </a:p>
          <a:p>
            <a:pPr>
              <a:buNone/>
            </a:pP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/>
              <a:t>Question Mark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2492896"/>
            <a:ext cx="8568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Question Mark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Autofit/>
          </a:bodyPr>
          <a:lstStyle/>
          <a:p>
            <a:r>
              <a:rPr lang="en-GB" sz="2800" dirty="0"/>
              <a:t>Question marks are used to show that a question has been asked.</a:t>
            </a:r>
          </a:p>
          <a:p>
            <a:r>
              <a:rPr lang="en-GB" sz="2800" dirty="0"/>
              <a:t>You will often find yourself using them when writing dialogue (e.g. a character may ask something) or rhetorical questions.</a:t>
            </a:r>
          </a:p>
          <a:p>
            <a:r>
              <a:rPr lang="en-GB" sz="2800" dirty="0"/>
              <a:t>For example: </a:t>
            </a:r>
          </a:p>
          <a:p>
            <a:pPr algn="ctr">
              <a:buNone/>
            </a:pPr>
            <a:r>
              <a:rPr lang="en-GB" sz="2800" b="1" dirty="0"/>
              <a:t>Would you like a cup of tea?</a:t>
            </a:r>
          </a:p>
          <a:p>
            <a:pPr algn="ctr">
              <a:buNone/>
            </a:pPr>
            <a:endParaRPr lang="en-GB" sz="2800" b="1" dirty="0"/>
          </a:p>
          <a:p>
            <a:pPr algn="ctr">
              <a:buNone/>
            </a:pP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Can you think of a sentence ending with a question mark?</a:t>
            </a:r>
            <a:endParaRPr lang="en-GB" sz="2800" b="1" dirty="0"/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99FF"/>
      </a:accent6>
      <a:hlink>
        <a:srgbClr val="17BBFD"/>
      </a:hlink>
      <a:folHlink>
        <a:srgbClr val="FF79C2"/>
      </a:folHlink>
    </a:clrScheme>
    <a:fontScheme name="Custom 2">
      <a:majorFont>
        <a:latin typeface="Calibri"/>
        <a:ea typeface=""/>
        <a:cs typeface=""/>
      </a:majorFont>
      <a:minorFont>
        <a:latin typeface="Franklin Gothic Book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C517765B94545925A920157A4F457" ma:contentTypeVersion="8" ma:contentTypeDescription="Create a new document." ma:contentTypeScope="" ma:versionID="64a754ddf2c21da8199bbc547b8cfc16">
  <xsd:schema xmlns:xsd="http://www.w3.org/2001/XMLSchema" xmlns:xs="http://www.w3.org/2001/XMLSchema" xmlns:p="http://schemas.microsoft.com/office/2006/metadata/properties" xmlns:ns2="146a5914-5cd1-4611-a86a-0c380deafb73" targetNamespace="http://schemas.microsoft.com/office/2006/metadata/properties" ma:root="true" ma:fieldsID="a124ac6c3b730027937ba4e9f290d473" ns2:_="">
    <xsd:import namespace="146a5914-5cd1-4611-a86a-0c380deafb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a5914-5cd1-4611-a86a-0c380deafb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6B2D3A-1629-48B9-A8FC-BD2DA990C115}"/>
</file>

<file path=customXml/itemProps2.xml><?xml version="1.0" encoding="utf-8"?>
<ds:datastoreItem xmlns:ds="http://schemas.openxmlformats.org/officeDocument/2006/customXml" ds:itemID="{12FADD5E-F3CE-4E4C-8BB8-50B779A19AE3}"/>
</file>

<file path=customXml/itemProps3.xml><?xml version="1.0" encoding="utf-8"?>
<ds:datastoreItem xmlns:ds="http://schemas.openxmlformats.org/officeDocument/2006/customXml" ds:itemID="{0EA29CB4-61E9-4F83-944B-C0EAE75B45F2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1228</TotalTime>
  <Words>912</Words>
  <Application>Microsoft Office PowerPoint</Application>
  <PresentationFormat>On-screen Show (4:3)</PresentationFormat>
  <Paragraphs>129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Comic Sans MS</vt:lpstr>
      <vt:lpstr>Franklin Gothic Book</vt:lpstr>
      <vt:lpstr>Wingdings 2</vt:lpstr>
      <vt:lpstr>Equity</vt:lpstr>
      <vt:lpstr>Basic Punctuation</vt:lpstr>
      <vt:lpstr>Capital Letters </vt:lpstr>
      <vt:lpstr>Capital Letters </vt:lpstr>
      <vt:lpstr>Capital Letters</vt:lpstr>
      <vt:lpstr>Full Stop</vt:lpstr>
      <vt:lpstr>Full Stop </vt:lpstr>
      <vt:lpstr>Full Stop </vt:lpstr>
      <vt:lpstr>Question Mark</vt:lpstr>
      <vt:lpstr>Question Mark</vt:lpstr>
      <vt:lpstr>PowerPoint Presentation</vt:lpstr>
      <vt:lpstr>Exclamation Mark</vt:lpstr>
      <vt:lpstr>Exclamation Mark</vt:lpstr>
      <vt:lpstr>Quiz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Apostrophes</dc:title>
  <dc:creator>Chloe Friell</dc:creator>
  <cp:lastModifiedBy>Charlotte Chisnall</cp:lastModifiedBy>
  <cp:revision>55</cp:revision>
  <dcterms:created xsi:type="dcterms:W3CDTF">2015-07-26T17:45:59Z</dcterms:created>
  <dcterms:modified xsi:type="dcterms:W3CDTF">2021-01-07T13:20:46Z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0x010100FF6C517765B94545925A920157A4F457</vt:lpwstr>
  </property>
</Properties>
</file>