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Quicksand" panose="020B0604020202020204" charset="0"/>
      <p:regular r:id="rId16"/>
      <p:bold r:id="rId17"/>
    </p:embeddedFont>
    <p:embeddedFont>
      <p:font typeface="Quicksand Light"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ce.io/cres-1-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yberaware.gov.uk/passwo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discus-fish-fish-fauna-1943755/"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ixabay.com/photos/road-asphalt-sky-clouds-fall-220058/" TargetMode="External"/><Relationship Id="rId4" Type="http://schemas.openxmlformats.org/officeDocument/2006/relationships/hyperlink" Target="https://pixabay.com/photos/sky-clouds-atmosphere-air-oxygen-144193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fdb132d0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fdb132d0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None/>
            </a:pP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available online at </a:t>
            </a:r>
            <a:r>
              <a:rPr lang="en-GB" sz="900" u="sng">
                <a:solidFill>
                  <a:schemeClr val="hlink"/>
                </a:solidFill>
                <a:latin typeface="Quicksand"/>
                <a:ea typeface="Quicksand"/>
                <a:cs typeface="Quicksand"/>
                <a:sym typeface="Quicksand"/>
                <a:hlinkClick r:id="rId3"/>
              </a:rPr>
              <a:t>ncce.io/cres-1-s</a:t>
            </a:r>
            <a:r>
              <a:rPr lang="en-GB" sz="900">
                <a:solidFill>
                  <a:srgbClr val="666666"/>
                </a:solidFill>
                <a:latin typeface="Quicksand"/>
                <a:ea typeface="Quicksand"/>
                <a:cs typeface="Quicksand"/>
                <a:sym typeface="Quicksand"/>
              </a:rPr>
              <a:t>. Resources are updated regularly — please check that you are using the latest version.</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rgbClr val="1155CC"/>
                </a:solidFill>
                <a:latin typeface="Quicksand"/>
                <a:ea typeface="Quicksand"/>
                <a:cs typeface="Quicksand"/>
                <a:sym typeface="Quicksand"/>
                <a:hlinkClick r:id="rId4"/>
              </a:rPr>
              <a:t>ncce.io/ogl</a:t>
            </a:r>
            <a:r>
              <a:rPr lang="en-GB" sz="900">
                <a:solidFill>
                  <a:srgbClr val="666666"/>
                </a:solidFill>
                <a:latin typeface="Quicksand"/>
                <a:ea typeface="Quicksand"/>
                <a:cs typeface="Quicksand"/>
                <a:sym typeface="Quicksand"/>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fdb132d0b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fdb132d0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fdb132d0b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fdb132d0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fdb132d0b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fdb132d0b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Strongest password answer: 2</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Verbal exit ticket: Learners line up sensibly to leave the classroom. As they leave, they tell you one rule for the computing lab. Alternatively, you could give them a slip of paper or a sticky note and tell them to write it down before they line up. </a:t>
            </a:r>
            <a:endParaRPr>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db132d0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fdb132d0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fdb132d0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fdb132d0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434343"/>
                </a:solidFill>
                <a:latin typeface="Quicksand"/>
                <a:ea typeface="Quicksand"/>
                <a:cs typeface="Quicksand"/>
                <a:sym typeface="Quicksand"/>
              </a:rPr>
              <a:t>*‘Think, write, pair, share’ is a teaching and learning strategy that is used to give all learners the chance to provide answers to questions and get involved. The ‘think’ element gives all learners time to read the question and think of their response. They normally write this down. They then talk to the person next to them about their idea (‘pair’). This gives them time to check their understanding and extend their ideas. Finally, the learners ‘share’ their response with the rest of the class or the other pairs, to promote a discussion.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Image source: original image created for NCCE</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fdb132d0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fdb132d0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fdb132d0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fdb132d0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latin typeface="Quicksand"/>
                <a:ea typeface="Quicksand"/>
                <a:cs typeface="Quicksand"/>
                <a:sym typeface="Quicksand"/>
              </a:rPr>
              <a:t>Note:</a:t>
            </a:r>
            <a:r>
              <a:rPr lang="en-GB">
                <a:solidFill>
                  <a:schemeClr val="dk1"/>
                </a:solidFill>
                <a:latin typeface="Quicksand"/>
                <a:ea typeface="Quicksand"/>
                <a:cs typeface="Quicksand"/>
                <a:sym typeface="Quicksand"/>
              </a:rPr>
              <a:t> This video has been set to automatically </a:t>
            </a:r>
            <a:r>
              <a:rPr lang="en-GB" b="1">
                <a:solidFill>
                  <a:schemeClr val="dk1"/>
                </a:solidFill>
                <a:latin typeface="Quicksand"/>
                <a:ea typeface="Quicksand"/>
                <a:cs typeface="Quicksand"/>
                <a:sym typeface="Quicksand"/>
              </a:rPr>
              <a:t>start at 0:20 and end at 2:36</a:t>
            </a:r>
            <a:r>
              <a:rPr lang="en-GB">
                <a:solidFill>
                  <a:schemeClr val="dk1"/>
                </a:solidFill>
                <a:latin typeface="Quicksand"/>
                <a:ea typeface="Quicksand"/>
                <a:cs typeface="Quicksand"/>
                <a:sym typeface="Quicksand"/>
              </a:rPr>
              <a:t>. If you edit this slide deck, the settings may change.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db132d0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db132d0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Quicksand"/>
                <a:ea typeface="Quicksand"/>
                <a:cs typeface="Quicksand"/>
                <a:sym typeface="Quicksand"/>
              </a:rPr>
              <a:t>Advice source: </a:t>
            </a:r>
            <a:r>
              <a:rPr lang="en-GB" sz="1200" u="sng">
                <a:solidFill>
                  <a:schemeClr val="accent5"/>
                </a:solidFill>
                <a:latin typeface="Quicksand"/>
                <a:ea typeface="Quicksand"/>
                <a:cs typeface="Quicksand"/>
                <a:sym typeface="Quicksand"/>
                <a:hlinkClick r:id="rId3"/>
              </a:rPr>
              <a:t>www.cyberaware.gov.uk/passwords</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The latest advice from the government is to use three random words in a password. This is because it makes it more difficult for hackers to guess your password, as it is unlikely that the combination of words will be in their list of ‘known passwords’. Your school network may already have certain password requirements, such as capital letters, symbols, numbers, and a minimum number of characters. Let students know what these are. You could add them to the slide above. </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db132d0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db132d0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fdb132d0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fdb132d0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3"/>
              </a:rPr>
              <a:t>https://pixabay.com/photos/discus-fish-fish-fauna-1943755/</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4"/>
              </a:rPr>
              <a:t>https://pixabay.com/photos/sky-clouds-atmosphere-air-oxygen-1441936/</a:t>
            </a:r>
            <a:endParaRPr>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5"/>
              </a:rPr>
              <a:t>https://pixabay.com/photos/road-asphalt-sky-clouds-fall-220058/</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fdb132d0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fdb132d0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latin typeface="Quicksand"/>
                <a:ea typeface="Quicksand"/>
                <a:cs typeface="Quicksand"/>
                <a:sym typeface="Quicksand"/>
              </a:rPr>
              <a:t>Remind learners that it should be very hard to guess the password from the hint that they write down. </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fdb132d0b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fdb132d0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ives">
  <p:cSld name="SECTION_HEADER_2_1_1">
    <p:spTree>
      <p:nvGrpSpPr>
        <p:cNvPr id="1" name="Shape 55"/>
        <p:cNvGrpSpPr/>
        <p:nvPr/>
      </p:nvGrpSpPr>
      <p:grpSpPr>
        <a:xfrm>
          <a:off x="0" y="0"/>
          <a:ext cx="0" cy="0"/>
          <a:chOff x="0" y="0"/>
          <a:chExt cx="0" cy="0"/>
        </a:xfrm>
      </p:grpSpPr>
      <p:sp>
        <p:nvSpPr>
          <p:cNvPr id="56" name="Google Shape;56;p11"/>
          <p:cNvSpPr/>
          <p:nvPr/>
        </p:nvSpPr>
        <p:spPr>
          <a:xfrm>
            <a:off x="-75" y="0"/>
            <a:ext cx="9144000" cy="5143500"/>
          </a:xfrm>
          <a:prstGeom prst="rect">
            <a:avLst/>
          </a:prstGeom>
          <a:solidFill>
            <a:srgbClr val="5B5BA5">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 1">
  <p:cSld name="SECTION_HEADER_1_2">
    <p:spTree>
      <p:nvGrpSpPr>
        <p:cNvPr id="1" name="Shape 58"/>
        <p:cNvGrpSpPr/>
        <p:nvPr/>
      </p:nvGrpSpPr>
      <p:grpSpPr>
        <a:xfrm>
          <a:off x="0" y="0"/>
          <a:ext cx="0" cy="0"/>
          <a:chOff x="0" y="0"/>
          <a:chExt cx="0" cy="0"/>
        </a:xfrm>
      </p:grpSpPr>
      <p:sp>
        <p:nvSpPr>
          <p:cNvPr id="59" name="Google Shape;59;p12"/>
          <p:cNvSpPr/>
          <p:nvPr/>
        </p:nvSpPr>
        <p:spPr>
          <a:xfrm>
            <a:off x="-75" y="0"/>
            <a:ext cx="9144000" cy="5143500"/>
          </a:xfrm>
          <a:prstGeom prst="rect">
            <a:avLst/>
          </a:prstGeom>
          <a:solidFill>
            <a:srgbClr val="ED518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 2">
  <p:cSld name="SECTION_HEADER_2_2">
    <p:spTree>
      <p:nvGrpSpPr>
        <p:cNvPr id="1" name="Shape 61"/>
        <p:cNvGrpSpPr/>
        <p:nvPr/>
      </p:nvGrpSpPr>
      <p:grpSpPr>
        <a:xfrm>
          <a:off x="0" y="0"/>
          <a:ext cx="0" cy="0"/>
          <a:chOff x="0" y="0"/>
          <a:chExt cx="0" cy="0"/>
        </a:xfrm>
      </p:grpSpPr>
      <p:sp>
        <p:nvSpPr>
          <p:cNvPr id="62" name="Google Shape;62;p13"/>
          <p:cNvSpPr/>
          <p:nvPr/>
        </p:nvSpPr>
        <p:spPr>
          <a:xfrm>
            <a:off x="-75" y="0"/>
            <a:ext cx="9144000" cy="5143500"/>
          </a:xfrm>
          <a:prstGeom prst="rect">
            <a:avLst/>
          </a:prstGeom>
          <a:solidFill>
            <a:srgbClr val="1155CC">
              <a:alpha val="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3: Reflection">
  <p:cSld name="SECTION_HEADER_2_3">
    <p:spTree>
      <p:nvGrpSpPr>
        <p:cNvPr id="1" name="Shape 64"/>
        <p:cNvGrpSpPr/>
        <p:nvPr/>
      </p:nvGrpSpPr>
      <p:grpSpPr>
        <a:xfrm>
          <a:off x="0" y="0"/>
          <a:ext cx="0" cy="0"/>
          <a:chOff x="0" y="0"/>
          <a:chExt cx="0" cy="0"/>
        </a:xfrm>
      </p:grpSpPr>
      <p:sp>
        <p:nvSpPr>
          <p:cNvPr id="65" name="Google Shape;65;p14"/>
          <p:cNvSpPr/>
          <p:nvPr/>
        </p:nvSpPr>
        <p:spPr>
          <a:xfrm>
            <a:off x="-75" y="0"/>
            <a:ext cx="9144000" cy="5143500"/>
          </a:xfrm>
          <a:prstGeom prst="rect">
            <a:avLst/>
          </a:prstGeom>
          <a:solidFill>
            <a:srgbClr val="00A777">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 8">
  <p:cSld name="SECTION_HEADER_1_3">
    <p:spTree>
      <p:nvGrpSpPr>
        <p:cNvPr id="1" name="Shape 67"/>
        <p:cNvGrpSpPr/>
        <p:nvPr/>
      </p:nvGrpSpPr>
      <p:grpSpPr>
        <a:xfrm>
          <a:off x="0" y="0"/>
          <a:ext cx="0" cy="0"/>
          <a:chOff x="0" y="0"/>
          <a:chExt cx="0" cy="0"/>
        </a:xfrm>
      </p:grpSpPr>
      <p:sp>
        <p:nvSpPr>
          <p:cNvPr id="68" name="Google Shape;68;p15"/>
          <p:cNvSpPr/>
          <p:nvPr/>
        </p:nvSpPr>
        <p:spPr>
          <a:xfrm>
            <a:off x="-75" y="0"/>
            <a:ext cx="9144000" cy="5143500"/>
          </a:xfrm>
          <a:prstGeom prst="rect">
            <a:avLst/>
          </a:prstGeom>
          <a:solidFill>
            <a:srgbClr val="FFAB4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ext lesson">
  <p:cSld name="SECTION_HEADER_2_1_2">
    <p:spTree>
      <p:nvGrpSpPr>
        <p:cNvPr id="1" name="Shape 70"/>
        <p:cNvGrpSpPr/>
        <p:nvPr/>
      </p:nvGrpSpPr>
      <p:grpSpPr>
        <a:xfrm>
          <a:off x="0" y="0"/>
          <a:ext cx="0" cy="0"/>
          <a:chOff x="0" y="0"/>
          <a:chExt cx="0" cy="0"/>
        </a:xfrm>
      </p:grpSpPr>
      <p:sp>
        <p:nvSpPr>
          <p:cNvPr id="71" name="Google Shape;71;p16"/>
          <p:cNvSpPr/>
          <p:nvPr/>
        </p:nvSpPr>
        <p:spPr>
          <a:xfrm>
            <a:off x="-75" y="0"/>
            <a:ext cx="9144000" cy="5143500"/>
          </a:xfrm>
          <a:prstGeom prst="rect">
            <a:avLst/>
          </a:prstGeom>
          <a:solidFill>
            <a:srgbClr val="5B5BA5">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p:nvPr/>
        </p:nvSpPr>
        <p:spPr>
          <a:xfrm>
            <a:off x="0" y="-45000"/>
            <a:ext cx="9021000" cy="2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300" b="1">
                <a:solidFill>
                  <a:srgbClr val="5B5BA5"/>
                </a:solidFill>
                <a:latin typeface="Quicksand"/>
                <a:ea typeface="Quicksand"/>
                <a:cs typeface="Quicksand"/>
                <a:sym typeface="Quicksand"/>
              </a:rPr>
              <a:t>Up next lesson...</a:t>
            </a:r>
            <a:endParaRPr sz="1300" b="1">
              <a:solidFill>
                <a:srgbClr val="5B5BA5"/>
              </a:solidFill>
              <a:latin typeface="Quicksand"/>
              <a:ea typeface="Quicksand"/>
              <a:cs typeface="Quicksand"/>
              <a:sym typeface="Quicksa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 name="Google Shape;34;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t a final slide. ">
  <p:cSld name="TITLE_3_1">
    <p:spTree>
      <p:nvGrpSpPr>
        <p:cNvPr id="1" name="Shape 47"/>
        <p:cNvGrpSpPr/>
        <p:nvPr/>
      </p:nvGrpSpPr>
      <p:grpSpPr>
        <a:xfrm>
          <a:off x="0" y="0"/>
          <a:ext cx="0" cy="0"/>
          <a:chOff x="0" y="0"/>
          <a:chExt cx="0" cy="0"/>
        </a:xfrm>
      </p:grpSpPr>
      <p:sp>
        <p:nvSpPr>
          <p:cNvPr id="48" name="Google Shape;48;p9"/>
          <p:cNvSpPr/>
          <p:nvPr/>
        </p:nvSpPr>
        <p:spPr>
          <a:xfrm>
            <a:off x="-75" y="0"/>
            <a:ext cx="9144000" cy="5143500"/>
          </a:xfrm>
          <a:prstGeom prst="rect">
            <a:avLst/>
          </a:prstGeom>
          <a:solidFill>
            <a:srgbClr val="EBE9E9">
              <a:alpha val="4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9"/>
          <p:cNvPicPr preferRelativeResize="0"/>
          <p:nvPr/>
        </p:nvPicPr>
        <p:blipFill>
          <a:blip r:embed="rId2">
            <a:alphaModFix/>
          </a:blip>
          <a:stretch>
            <a:fillRect/>
          </a:stretch>
        </p:blipFill>
        <p:spPr>
          <a:xfrm>
            <a:off x="8115700" y="4163249"/>
            <a:ext cx="980801" cy="9802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er Activity">
  <p:cSld name="SECTION_HEADER_1_1">
    <p:spTree>
      <p:nvGrpSpPr>
        <p:cNvPr id="1" name="Shape 52"/>
        <p:cNvGrpSpPr/>
        <p:nvPr/>
      </p:nvGrpSpPr>
      <p:grpSpPr>
        <a:xfrm>
          <a:off x="0" y="0"/>
          <a:ext cx="0" cy="0"/>
          <a:chOff x="0" y="0"/>
          <a:chExt cx="0" cy="0"/>
        </a:xfrm>
      </p:grpSpPr>
      <p:sp>
        <p:nvSpPr>
          <p:cNvPr id="53" name="Google Shape;53;p10"/>
          <p:cNvSpPr/>
          <p:nvPr/>
        </p:nvSpPr>
        <p:spPr>
          <a:xfrm>
            <a:off x="-75" y="0"/>
            <a:ext cx="9144000" cy="5143500"/>
          </a:xfrm>
          <a:prstGeom prst="rect">
            <a:avLst/>
          </a:prstGeom>
          <a:solidFill>
            <a:srgbClr val="6DCBEB">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a:off x="-9750" y="-4475"/>
            <a:ext cx="91539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n-bFQQiq4a52sm7sovMq2T5XS2Pp1ofKv-Yjnoxc8Y/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20&amp;v=opRMrEfAIiI&amp;feature=emb_log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paritech.com/privacy-security-tools/password-strength-te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Lesson 1: Welcome to the computing </a:t>
            </a:r>
            <a:endParaRPr dirty="0"/>
          </a:p>
        </p:txBody>
      </p:sp>
      <p:sp>
        <p:nvSpPr>
          <p:cNvPr id="79" name="Google Shape;79;p17"/>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a:t>KS4- Impact of Technology – Collaborating online respectfully</a:t>
            </a:r>
            <a:endParaRPr dirty="0"/>
          </a:p>
        </p:txBody>
      </p:sp>
      <p:sp>
        <p:nvSpPr>
          <p:cNvPr id="80" name="Google Shape;80;p1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3" name="Google Shape;153;p2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Why are they hazards?</a:t>
            </a:r>
            <a:endParaRPr/>
          </a:p>
        </p:txBody>
      </p:sp>
      <p:sp>
        <p:nvSpPr>
          <p:cNvPr id="154" name="Google Shape;154;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55" name="Google Shape;155;p2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56" name="Google Shape;156;p26"/>
          <p:cNvPicPr preferRelativeResize="0"/>
          <p:nvPr/>
        </p:nvPicPr>
        <p:blipFill>
          <a:blip r:embed="rId3">
            <a:alphaModFix/>
          </a:blip>
          <a:stretch>
            <a:fillRect/>
          </a:stretch>
        </p:blipFill>
        <p:spPr>
          <a:xfrm>
            <a:off x="1135975" y="1017725"/>
            <a:ext cx="6749050" cy="37963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rules should we have for the computing lab?</a:t>
            </a:r>
            <a:endParaRPr/>
          </a:p>
        </p:txBody>
      </p:sp>
      <p:sp>
        <p:nvSpPr>
          <p:cNvPr id="162" name="Google Shape;162;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63" name="Google Shape;163;p27"/>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7"/>
        <p:cNvGrpSpPr/>
        <p:nvPr/>
      </p:nvGrpSpPr>
      <p:grpSpPr>
        <a:xfrm>
          <a:off x="0" y="0"/>
          <a:ext cx="0" cy="0"/>
          <a:chOff x="0" y="0"/>
          <a:chExt cx="0" cy="0"/>
        </a:xfrm>
      </p:grpSpPr>
      <p:sp>
        <p:nvSpPr>
          <p:cNvPr id="168" name="Google Shape;168;p2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Which of these is the strongest password?</a:t>
            </a:r>
            <a:endParaRPr b="1"/>
          </a:p>
          <a:p>
            <a:pPr marL="457200" lvl="0" indent="-342900" algn="l" rtl="0">
              <a:spcBef>
                <a:spcPts val="1600"/>
              </a:spcBef>
              <a:spcAft>
                <a:spcPts val="0"/>
              </a:spcAft>
              <a:buSzPts val="1800"/>
              <a:buAutoNum type="arabicPeriod"/>
            </a:pPr>
            <a:r>
              <a:rPr lang="en-GB"/>
              <a:t>Secure1</a:t>
            </a:r>
            <a:endParaRPr/>
          </a:p>
          <a:p>
            <a:pPr marL="457200" lvl="0" indent="-342900" algn="l" rtl="0">
              <a:spcBef>
                <a:spcPts val="0"/>
              </a:spcBef>
              <a:spcAft>
                <a:spcPts val="0"/>
              </a:spcAft>
              <a:buSzPts val="1800"/>
              <a:buAutoNum type="arabicPeriod"/>
            </a:pPr>
            <a:r>
              <a:rPr lang="en-GB"/>
              <a:t>2MyStudioCardboard9</a:t>
            </a:r>
            <a:endParaRPr/>
          </a:p>
          <a:p>
            <a:pPr marL="457200" lvl="0" indent="-342900" algn="l" rtl="0">
              <a:spcBef>
                <a:spcPts val="0"/>
              </a:spcBef>
              <a:spcAft>
                <a:spcPts val="0"/>
              </a:spcAft>
              <a:buSzPts val="1800"/>
              <a:buAutoNum type="arabicPeriod"/>
            </a:pPr>
            <a:r>
              <a:rPr lang="en-GB"/>
              <a:t>Password1234</a:t>
            </a:r>
            <a:endParaRPr/>
          </a:p>
          <a:p>
            <a:pPr marL="457200" lvl="0" indent="-342900" algn="l" rtl="0">
              <a:spcBef>
                <a:spcPts val="0"/>
              </a:spcBef>
              <a:spcAft>
                <a:spcPts val="0"/>
              </a:spcAft>
              <a:buSzPts val="1800"/>
              <a:buAutoNum type="arabicPeriod"/>
            </a:pPr>
            <a:r>
              <a:rPr lang="en-GB"/>
              <a:t>P@ssword123</a:t>
            </a:r>
            <a:endParaRPr/>
          </a:p>
          <a:p>
            <a:pPr marL="457200" lvl="0" indent="-342900" algn="l" rtl="0">
              <a:spcBef>
                <a:spcPts val="0"/>
              </a:spcBef>
              <a:spcAft>
                <a:spcPts val="0"/>
              </a:spcAft>
              <a:buSzPts val="1800"/>
              <a:buAutoNum type="arabicPeriod"/>
            </a:pPr>
            <a:r>
              <a:rPr lang="en-GB"/>
              <a:t>enter</a:t>
            </a:r>
            <a:endParaRPr/>
          </a:p>
        </p:txBody>
      </p:sp>
      <p:sp>
        <p:nvSpPr>
          <p:cNvPr id="169" name="Google Shape;169;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Lesson 1: Welcome to computing </a:t>
            </a:r>
            <a:endParaRPr dirty="0"/>
          </a:p>
        </p:txBody>
      </p:sp>
      <p:sp>
        <p:nvSpPr>
          <p:cNvPr id="170" name="Google Shape;170;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171" name="Google Shape;171;p28"/>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Verbal exit ticket:</a:t>
            </a:r>
            <a:endParaRPr b="1"/>
          </a:p>
          <a:p>
            <a:pPr marL="0" lvl="0" indent="0" algn="l" rtl="0">
              <a:spcBef>
                <a:spcPts val="1600"/>
              </a:spcBef>
              <a:spcAft>
                <a:spcPts val="0"/>
              </a:spcAft>
              <a:buNone/>
            </a:pPr>
            <a:r>
              <a:rPr lang="en-GB"/>
              <a:t>Tell me a rule for the computing lab</a:t>
            </a:r>
            <a:endParaRPr/>
          </a:p>
          <a:p>
            <a:pPr marL="0" lvl="0" indent="0" algn="l" rtl="0">
              <a:spcBef>
                <a:spcPts val="1600"/>
              </a:spcBef>
              <a:spcAft>
                <a:spcPts val="1600"/>
              </a:spcAft>
              <a:buNone/>
            </a:pPr>
            <a:endParaRPr/>
          </a:p>
        </p:txBody>
      </p:sp>
      <p:sp>
        <p:nvSpPr>
          <p:cNvPr id="172" name="Google Shape;172;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In this lesson, you...</a:t>
            </a:r>
            <a:endParaRPr b="1" dirty="0"/>
          </a:p>
          <a:p>
            <a:pPr marL="0" lvl="0" indent="0" algn="l" rtl="0">
              <a:spcBef>
                <a:spcPts val="1600"/>
              </a:spcBef>
              <a:spcAft>
                <a:spcPts val="0"/>
              </a:spcAft>
              <a:buNone/>
            </a:pPr>
            <a:r>
              <a:rPr lang="en-GB" dirty="0"/>
              <a:t>Created a memorable and secure password</a:t>
            </a:r>
            <a:endParaRPr dirty="0"/>
          </a:p>
          <a:p>
            <a:pPr marL="0" lvl="0" indent="0" algn="l" rtl="0">
              <a:spcBef>
                <a:spcPts val="1600"/>
              </a:spcBef>
              <a:spcAft>
                <a:spcPts val="0"/>
              </a:spcAft>
              <a:buNone/>
            </a:pPr>
            <a:r>
              <a:rPr lang="en-GB" dirty="0"/>
              <a:t>Listed the rules for the computing room</a:t>
            </a:r>
            <a:endParaRPr dirty="0"/>
          </a:p>
          <a:p>
            <a:pPr marL="0" lvl="0" indent="0" algn="l" rtl="0">
              <a:spcBef>
                <a:spcPts val="1600"/>
              </a:spcBef>
              <a:spcAft>
                <a:spcPts val="1600"/>
              </a:spcAft>
              <a:buNone/>
            </a:pPr>
            <a:endParaRPr dirty="0"/>
          </a:p>
        </p:txBody>
      </p:sp>
      <p:sp>
        <p:nvSpPr>
          <p:cNvPr id="178" name="Google Shape;178;p2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Next lesson</a:t>
            </a:r>
            <a:endParaRPr/>
          </a:p>
        </p:txBody>
      </p:sp>
      <p:sp>
        <p:nvSpPr>
          <p:cNvPr id="179" name="Google Shape;179;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180" name="Google Shape;180;p29"/>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Next lesson, you will…</a:t>
            </a:r>
            <a:endParaRPr b="1"/>
          </a:p>
          <a:p>
            <a:pPr marL="0" lvl="0" indent="0" algn="l" rtl="0">
              <a:spcBef>
                <a:spcPts val="1600"/>
              </a:spcBef>
              <a:spcAft>
                <a:spcPts val="1600"/>
              </a:spcAft>
              <a:buNone/>
            </a:pPr>
            <a:r>
              <a:rPr lang="en-GB"/>
              <a:t>Learn about your workstation and how to send emails</a:t>
            </a:r>
            <a:endParaRPr/>
          </a:p>
        </p:txBody>
      </p:sp>
      <p:sp>
        <p:nvSpPr>
          <p:cNvPr id="181" name="Google Shape;181;p2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6" name="Google Shape;86;p18"/>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Question:</a:t>
            </a:r>
            <a:r>
              <a:rPr lang="en-GB"/>
              <a:t> What advice can you give me about passwords?</a:t>
            </a:r>
            <a:endParaRPr b="1"/>
          </a:p>
          <a:p>
            <a:pPr marL="0" lvl="0" indent="0" algn="l" rtl="0">
              <a:spcBef>
                <a:spcPts val="1600"/>
              </a:spcBef>
              <a:spcAft>
                <a:spcPts val="1600"/>
              </a:spcAft>
              <a:buNone/>
            </a:pPr>
            <a:r>
              <a:rPr lang="en-GB" b="1"/>
              <a:t>Think, write, pair, share</a:t>
            </a:r>
            <a:endParaRPr b="1"/>
          </a:p>
        </p:txBody>
      </p:sp>
      <p:sp>
        <p:nvSpPr>
          <p:cNvPr id="87" name="Google Shape;87;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Passwords are like underpants</a:t>
            </a:r>
            <a:endParaRPr/>
          </a:p>
        </p:txBody>
      </p:sp>
      <p:sp>
        <p:nvSpPr>
          <p:cNvPr id="88" name="Google Shape;88;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89" name="Google Shape;89;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90" name="Google Shape;90;p18"/>
          <p:cNvPicPr preferRelativeResize="0"/>
          <p:nvPr/>
        </p:nvPicPr>
        <p:blipFill rotWithShape="1">
          <a:blip r:embed="rId3">
            <a:alphaModFix/>
          </a:blip>
          <a:srcRect t="51725"/>
          <a:stretch/>
        </p:blipFill>
        <p:spPr>
          <a:xfrm>
            <a:off x="310900" y="1374447"/>
            <a:ext cx="8521202" cy="2166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this lesson, you will:</a:t>
            </a:r>
            <a:endParaRPr dirty="0"/>
          </a:p>
          <a:p>
            <a:pPr marL="457200" lvl="0" indent="-342900" algn="l" rtl="0">
              <a:spcBef>
                <a:spcPts val="1600"/>
              </a:spcBef>
              <a:spcAft>
                <a:spcPts val="0"/>
              </a:spcAft>
              <a:buSzPts val="1800"/>
              <a:buChar char="●"/>
            </a:pPr>
            <a:r>
              <a:rPr lang="en-GB" dirty="0"/>
              <a:t>Create a memorable and secure password for an account on the school network </a:t>
            </a:r>
            <a:endParaRPr dirty="0"/>
          </a:p>
          <a:p>
            <a:pPr marL="457200" lvl="0" indent="-342900" algn="l" rtl="0">
              <a:spcBef>
                <a:spcPts val="0"/>
              </a:spcBef>
              <a:spcAft>
                <a:spcPts val="0"/>
              </a:spcAft>
              <a:buSzPts val="1800"/>
              <a:buChar char="●"/>
            </a:pPr>
            <a:r>
              <a:rPr lang="en-GB" dirty="0"/>
              <a:t>Remember the rules of the computing room</a:t>
            </a:r>
            <a:endParaRPr dirty="0"/>
          </a:p>
          <a:p>
            <a:pPr marL="0" lvl="0" indent="0" algn="l" rtl="0">
              <a:spcBef>
                <a:spcPts val="1600"/>
              </a:spcBef>
              <a:spcAft>
                <a:spcPts val="1600"/>
              </a:spcAft>
              <a:buNone/>
            </a:pPr>
            <a:endParaRPr dirty="0"/>
          </a:p>
        </p:txBody>
      </p:sp>
      <p:sp>
        <p:nvSpPr>
          <p:cNvPr id="96" name="Google Shape;96;p19"/>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Lesson 1: Welcome to the computing </a:t>
            </a:r>
            <a:endParaRPr dirty="0"/>
          </a:p>
        </p:txBody>
      </p:sp>
      <p:sp>
        <p:nvSpPr>
          <p:cNvPr id="97" name="Google Shape;97;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98" name="Google Shape;98;p1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is happening in </a:t>
            </a:r>
            <a:r>
              <a:rPr lang="en-GB" u="sng">
                <a:solidFill>
                  <a:schemeClr val="hlink"/>
                </a:solidFill>
                <a:hlinkClick r:id="rId3"/>
              </a:rPr>
              <a:t>this video</a:t>
            </a:r>
            <a:r>
              <a:rPr lang="en-GB"/>
              <a:t>?</a:t>
            </a:r>
            <a:endParaRPr/>
          </a:p>
        </p:txBody>
      </p:sp>
      <p:sp>
        <p:nvSpPr>
          <p:cNvPr id="104" name="Google Shape;104;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05" name="Google Shape;105;p2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06" name="Google Shape;106;p20"/>
          <p:cNvPicPr preferRelativeResize="0"/>
          <p:nvPr/>
        </p:nvPicPr>
        <p:blipFill>
          <a:blip r:embed="rId4">
            <a:alphaModFix/>
          </a:blip>
          <a:stretch>
            <a:fillRect/>
          </a:stretch>
        </p:blipFill>
        <p:spPr>
          <a:xfrm>
            <a:off x="1170113" y="958875"/>
            <a:ext cx="7132987" cy="381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icksand"/>
                <a:ea typeface="Quicksand"/>
                <a:cs typeface="Quicksand"/>
                <a:sym typeface="Quicksand"/>
              </a:rPr>
              <a:t>Use three random words</a:t>
            </a:r>
            <a:endParaRPr b="1">
              <a:latin typeface="Quicksand"/>
              <a:ea typeface="Quicksand"/>
              <a:cs typeface="Quicksand"/>
              <a:sym typeface="Quicksand"/>
            </a:endParaRPr>
          </a:p>
          <a:p>
            <a:pPr marL="0" lvl="0" indent="0" algn="l" rtl="0">
              <a:spcBef>
                <a:spcPts val="0"/>
              </a:spcBef>
              <a:spcAft>
                <a:spcPts val="0"/>
              </a:spcAft>
              <a:buNone/>
            </a:pPr>
            <a:endParaRPr/>
          </a:p>
          <a:p>
            <a:pPr marL="0" lvl="0" indent="0" algn="l" rtl="0">
              <a:spcBef>
                <a:spcPts val="0"/>
              </a:spcBef>
              <a:spcAft>
                <a:spcPts val="0"/>
              </a:spcAft>
              <a:buNone/>
            </a:pPr>
            <a:r>
              <a:rPr lang="en-GB"/>
              <a:t>9fishcloudroad23</a:t>
            </a:r>
            <a:endParaRPr/>
          </a:p>
          <a:p>
            <a:pPr marL="0" lvl="0" indent="0" algn="l" rtl="0">
              <a:spcBef>
                <a:spcPts val="0"/>
              </a:spcBef>
              <a:spcAft>
                <a:spcPts val="0"/>
              </a:spcAft>
              <a:buNone/>
            </a:pPr>
            <a:endParaRPr/>
          </a:p>
        </p:txBody>
      </p:sp>
      <p:sp>
        <p:nvSpPr>
          <p:cNvPr id="112" name="Google Shape;112;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113" name="Google Shape;113;p21"/>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buNone/>
            </a:pPr>
            <a:r>
              <a:rPr lang="en-GB" dirty="0"/>
              <a:t>Test the strength of these passwords to prove that three random words are best. </a:t>
            </a:r>
            <a:r>
              <a:rPr lang="en-US" dirty="0">
                <a:hlinkClick r:id="rId3"/>
              </a:rPr>
              <a:t>Password Strength Test &amp; Strong Password Generator Tool (comparitech.com)</a:t>
            </a:r>
            <a:endParaRPr dirty="0"/>
          </a:p>
          <a:p>
            <a:pPr marL="0" lvl="0" indent="0" algn="l" rtl="0">
              <a:spcBef>
                <a:spcPts val="1600"/>
              </a:spcBef>
              <a:spcAft>
                <a:spcPts val="0"/>
              </a:spcAft>
              <a:buNone/>
            </a:pPr>
            <a:r>
              <a:rPr lang="en-GB" b="1" dirty="0"/>
              <a:t>Password 1</a:t>
            </a:r>
            <a:r>
              <a:rPr lang="en-GB" dirty="0"/>
              <a:t>		qwerty</a:t>
            </a:r>
            <a:endParaRPr dirty="0"/>
          </a:p>
          <a:p>
            <a:pPr marL="0" lvl="0" indent="0" algn="l" rtl="0">
              <a:spcBef>
                <a:spcPts val="1600"/>
              </a:spcBef>
              <a:spcAft>
                <a:spcPts val="0"/>
              </a:spcAft>
              <a:buNone/>
            </a:pPr>
            <a:r>
              <a:rPr lang="en-GB" b="1" dirty="0"/>
              <a:t>Password 2</a:t>
            </a:r>
            <a:r>
              <a:rPr lang="en-GB" dirty="0"/>
              <a:t>		p@ssw0rd</a:t>
            </a:r>
            <a:endParaRPr dirty="0"/>
          </a:p>
          <a:p>
            <a:pPr marL="0" lvl="0" indent="0" algn="l" rtl="0">
              <a:spcBef>
                <a:spcPts val="1600"/>
              </a:spcBef>
              <a:spcAft>
                <a:spcPts val="0"/>
              </a:spcAft>
              <a:buNone/>
            </a:pPr>
            <a:r>
              <a:rPr lang="en-GB" b="1" dirty="0"/>
              <a:t>Password 3	</a:t>
            </a:r>
            <a:r>
              <a:rPr lang="en-GB" dirty="0"/>
              <a:t>	Frog1234</a:t>
            </a:r>
            <a:endParaRPr dirty="0"/>
          </a:p>
          <a:p>
            <a:pPr marL="0" lvl="0" indent="0" algn="l" rtl="0">
              <a:spcBef>
                <a:spcPts val="1600"/>
              </a:spcBef>
              <a:spcAft>
                <a:spcPts val="0"/>
              </a:spcAft>
              <a:buNone/>
            </a:pPr>
            <a:r>
              <a:rPr lang="en-GB" b="1" dirty="0"/>
              <a:t>Password 4	</a:t>
            </a:r>
            <a:r>
              <a:rPr lang="en-GB" dirty="0"/>
              <a:t>	9FishCloudRoad23</a:t>
            </a:r>
            <a:endParaRPr dirty="0"/>
          </a:p>
          <a:p>
            <a:pPr marL="0" lvl="0" indent="0" algn="l" rtl="0">
              <a:spcBef>
                <a:spcPts val="1600"/>
              </a:spcBef>
              <a:spcAft>
                <a:spcPts val="1600"/>
              </a:spcAft>
              <a:buNone/>
            </a:pPr>
            <a:endParaRPr dirty="0"/>
          </a:p>
        </p:txBody>
      </p:sp>
      <p:sp>
        <p:nvSpPr>
          <p:cNvPr id="119" name="Google Shape;119;p22"/>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howsecureismypassword.net</a:t>
            </a:r>
            <a:endParaRPr/>
          </a:p>
        </p:txBody>
      </p:sp>
      <p:sp>
        <p:nvSpPr>
          <p:cNvPr id="120" name="Google Shape;120;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21" name="Google Shape;121;p2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Make it into a story!</a:t>
            </a:r>
            <a:endParaRPr/>
          </a:p>
          <a:p>
            <a:pPr marL="0" lvl="0" indent="0" algn="l" rtl="0">
              <a:spcBef>
                <a:spcPts val="1600"/>
              </a:spcBef>
              <a:spcAft>
                <a:spcPts val="1600"/>
              </a:spcAft>
              <a:buNone/>
            </a:pPr>
            <a:r>
              <a:rPr lang="en-GB"/>
              <a:t>My 9-year-old </a:t>
            </a:r>
            <a:r>
              <a:rPr lang="en-GB" b="1"/>
              <a:t>fish </a:t>
            </a:r>
            <a:r>
              <a:rPr lang="en-GB"/>
              <a:t>saw a </a:t>
            </a:r>
            <a:r>
              <a:rPr lang="en-GB" b="1"/>
              <a:t>cloud </a:t>
            </a:r>
            <a:r>
              <a:rPr lang="en-GB"/>
              <a:t>from </a:t>
            </a:r>
            <a:r>
              <a:rPr lang="en-GB" b="1"/>
              <a:t>road </a:t>
            </a:r>
            <a:r>
              <a:rPr lang="en-GB"/>
              <a:t>23.</a:t>
            </a:r>
            <a:endParaRPr/>
          </a:p>
        </p:txBody>
      </p:sp>
      <p:sp>
        <p:nvSpPr>
          <p:cNvPr id="127" name="Google Shape;127;p2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will you remember your password?</a:t>
            </a:r>
            <a:endParaRPr/>
          </a:p>
        </p:txBody>
      </p:sp>
      <p:sp>
        <p:nvSpPr>
          <p:cNvPr id="128" name="Google Shape;128;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29" name="Google Shape;129;p2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130" name="Google Shape;130;p23"/>
          <p:cNvPicPr preferRelativeResize="0"/>
          <p:nvPr/>
        </p:nvPicPr>
        <p:blipFill>
          <a:blip r:embed="rId3">
            <a:alphaModFix/>
          </a:blip>
          <a:stretch>
            <a:fillRect/>
          </a:stretch>
        </p:blipFill>
        <p:spPr>
          <a:xfrm>
            <a:off x="1262925" y="2469327"/>
            <a:ext cx="2182550" cy="1455050"/>
          </a:xfrm>
          <a:prstGeom prst="rect">
            <a:avLst/>
          </a:prstGeom>
          <a:noFill/>
          <a:ln>
            <a:noFill/>
          </a:ln>
        </p:spPr>
      </p:pic>
      <p:pic>
        <p:nvPicPr>
          <p:cNvPr id="131" name="Google Shape;131;p23"/>
          <p:cNvPicPr preferRelativeResize="0"/>
          <p:nvPr/>
        </p:nvPicPr>
        <p:blipFill>
          <a:blip r:embed="rId4">
            <a:alphaModFix/>
          </a:blip>
          <a:stretch>
            <a:fillRect/>
          </a:stretch>
        </p:blipFill>
        <p:spPr>
          <a:xfrm>
            <a:off x="3445475" y="2469325"/>
            <a:ext cx="2586751" cy="1455050"/>
          </a:xfrm>
          <a:prstGeom prst="rect">
            <a:avLst/>
          </a:prstGeom>
          <a:noFill/>
          <a:ln>
            <a:noFill/>
          </a:ln>
        </p:spPr>
      </p:pic>
      <p:pic>
        <p:nvPicPr>
          <p:cNvPr id="132" name="Google Shape;132;p23"/>
          <p:cNvPicPr preferRelativeResize="0"/>
          <p:nvPr/>
        </p:nvPicPr>
        <p:blipFill>
          <a:blip r:embed="rId5">
            <a:alphaModFix/>
          </a:blip>
          <a:stretch>
            <a:fillRect/>
          </a:stretch>
        </p:blipFill>
        <p:spPr>
          <a:xfrm>
            <a:off x="6032226" y="2469325"/>
            <a:ext cx="2119651" cy="1455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Change your password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8" name="Google Shape;138;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39" name="Google Shape;139;p24"/>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Can you spot all 9 hazards?</a:t>
            </a:r>
            <a:endParaRPr/>
          </a:p>
        </p:txBody>
      </p:sp>
      <p:sp>
        <p:nvSpPr>
          <p:cNvPr id="145" name="Google Shape;145;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46" name="Google Shape;146;p2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47" name="Google Shape;147;p25"/>
          <p:cNvPicPr preferRelativeResize="0"/>
          <p:nvPr/>
        </p:nvPicPr>
        <p:blipFill>
          <a:blip r:embed="rId3">
            <a:alphaModFix/>
          </a:blip>
          <a:stretch>
            <a:fillRect/>
          </a:stretch>
        </p:blipFill>
        <p:spPr>
          <a:xfrm>
            <a:off x="1143038" y="1021475"/>
            <a:ext cx="6749074" cy="3796351"/>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On-screen Show (16:9)</PresentationFormat>
  <Paragraphs>83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Quicksand</vt:lpstr>
      <vt:lpstr>Arial</vt:lpstr>
      <vt:lpstr>Quicksand Light</vt:lpstr>
      <vt:lpstr>NCCE Slides</vt:lpstr>
      <vt:lpstr>Lesson 1: Welcome to the computing </vt:lpstr>
      <vt:lpstr>Passwords are like underpants</vt:lpstr>
      <vt:lpstr>Lesson 1: Welcome to the computing </vt:lpstr>
      <vt:lpstr>What is happening in this video?</vt:lpstr>
      <vt:lpstr>Use three random words  9fishcloudroad23 </vt:lpstr>
      <vt:lpstr>howsecureismypassword.net</vt:lpstr>
      <vt:lpstr>How will you remember your password?</vt:lpstr>
      <vt:lpstr>Change your password  </vt:lpstr>
      <vt:lpstr>Can you spot all 9 hazards?</vt:lpstr>
      <vt:lpstr>Why are they hazards?</vt:lpstr>
      <vt:lpstr>What rules should we have for the computing lab?</vt:lpstr>
      <vt:lpstr>Lesson 1: Welcome to computing </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Welcome to the computing </dc:title>
  <cp:lastModifiedBy>Tasha</cp:lastModifiedBy>
  <cp:revision>1</cp:revision>
  <dcterms:modified xsi:type="dcterms:W3CDTF">2021-01-30T15:40:35Z</dcterms:modified>
</cp:coreProperties>
</file>