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5" r:id="rId3"/>
    <p:sldId id="266" r:id="rId4"/>
    <p:sldId id="267"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25"/>
    <p:restoredTop sz="94643"/>
  </p:normalViewPr>
  <p:slideViewPr>
    <p:cSldViewPr snapToGrid="0">
      <p:cViewPr varScale="1">
        <p:scale>
          <a:sx n="85" d="100"/>
          <a:sy n="85" d="100"/>
        </p:scale>
        <p:origin x="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Fazackerley" userId="7248632c-468e-45b1-ad80-cdd369a9b13a" providerId="ADAL" clId="{E2C26226-710B-4001-817C-5D144C4437D7}"/>
    <pc:docChg chg="delSld">
      <pc:chgData name="Lee Fazackerley" userId="7248632c-468e-45b1-ad80-cdd369a9b13a" providerId="ADAL" clId="{E2C26226-710B-4001-817C-5D144C4437D7}" dt="2026-03-03T14:32:37.123" v="0" actId="2696"/>
      <pc:docMkLst>
        <pc:docMk/>
      </pc:docMkLst>
      <pc:sldChg chg="del">
        <pc:chgData name="Lee Fazackerley" userId="7248632c-468e-45b1-ad80-cdd369a9b13a" providerId="ADAL" clId="{E2C26226-710B-4001-817C-5D144C4437D7}" dt="2026-03-03T14:32:37.123" v="0" actId="2696"/>
        <pc:sldMkLst>
          <pc:docMk/>
          <pc:sldMk cId="1155474400" sldId="25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671161-DE6E-4D41-9E42-F7FEFD1D3851}" type="doc">
      <dgm:prSet loTypeId="urn:microsoft.com/office/officeart/2005/8/layout/hierarchy3" loCatId="hierarchy" qsTypeId="urn:microsoft.com/office/officeart/2005/8/quickstyle/simple1" qsCatId="simple" csTypeId="urn:microsoft.com/office/officeart/2005/8/colors/accent2_3" csCatId="accent2" phldr="1"/>
      <dgm:spPr/>
      <dgm:t>
        <a:bodyPr/>
        <a:lstStyle/>
        <a:p>
          <a:endParaRPr lang="en-GB"/>
        </a:p>
      </dgm:t>
    </dgm:pt>
    <dgm:pt modelId="{788C6EF2-94BB-8C45-AE2D-2670FFAA7C4E}">
      <dgm:prSet custT="1"/>
      <dgm:spPr/>
      <dgm:t>
        <a:bodyPr/>
        <a:lstStyle/>
        <a:p>
          <a:r>
            <a:rPr lang="en-US" sz="1200" b="1" i="0" baseline="0" dirty="0"/>
            <a:t>Improve Independence - </a:t>
          </a:r>
          <a:r>
            <a:rPr lang="en-US" sz="1200" b="0" i="0" baseline="0" dirty="0"/>
            <a:t>Empowering children to navigate their environment with increasing independence and reduced reliance on assistance.</a:t>
          </a:r>
          <a:endParaRPr lang="en-GB" sz="1200" dirty="0"/>
        </a:p>
      </dgm:t>
    </dgm:pt>
    <dgm:pt modelId="{E39A51B3-B7E0-DA41-897C-7C4EB2FBEA0B}" type="parTrans" cxnId="{D4846880-BAD1-3249-BF1A-D95EB6682863}">
      <dgm:prSet/>
      <dgm:spPr/>
      <dgm:t>
        <a:bodyPr/>
        <a:lstStyle/>
        <a:p>
          <a:endParaRPr lang="en-GB" sz="3200"/>
        </a:p>
      </dgm:t>
    </dgm:pt>
    <dgm:pt modelId="{775C5135-F225-2742-A83F-C073F8B96AA6}" type="sibTrans" cxnId="{D4846880-BAD1-3249-BF1A-D95EB6682863}">
      <dgm:prSet/>
      <dgm:spPr/>
      <dgm:t>
        <a:bodyPr/>
        <a:lstStyle/>
        <a:p>
          <a:endParaRPr lang="en-GB" sz="3200"/>
        </a:p>
      </dgm:t>
    </dgm:pt>
    <dgm:pt modelId="{DE37BE42-54D0-5A44-A89B-09CB97E87598}">
      <dgm:prSet custT="1"/>
      <dgm:spPr/>
      <dgm:t>
        <a:bodyPr/>
        <a:lstStyle/>
        <a:p>
          <a:r>
            <a:rPr lang="en-US" sz="1200" b="1" i="0" baseline="0" dirty="0"/>
            <a:t>Increase Participation - </a:t>
          </a:r>
          <a:r>
            <a:rPr lang="en-US" sz="1200" dirty="0"/>
            <a:t>E</a:t>
          </a:r>
          <a:r>
            <a:rPr lang="en-US" sz="1200" i="0" baseline="0" dirty="0"/>
            <a:t>nsuring children </a:t>
          </a:r>
          <a:r>
            <a:rPr lang="en-US" sz="1200" b="0" i="0" baseline="0" dirty="0"/>
            <a:t>can take a more active role in school life, lessons and social activities alongside their peers.</a:t>
          </a:r>
          <a:endParaRPr lang="en-GB" sz="1200" dirty="0"/>
        </a:p>
      </dgm:t>
    </dgm:pt>
    <dgm:pt modelId="{DAE2FD9C-BD06-1F41-A4E9-5650CC1941A2}" type="parTrans" cxnId="{BD46D345-8BDF-0743-85FD-B4EF553020AC}">
      <dgm:prSet/>
      <dgm:spPr/>
      <dgm:t>
        <a:bodyPr/>
        <a:lstStyle/>
        <a:p>
          <a:endParaRPr lang="en-GB" sz="3200"/>
        </a:p>
      </dgm:t>
    </dgm:pt>
    <dgm:pt modelId="{E48CB411-0061-184C-BD5A-7279E708D8B9}" type="sibTrans" cxnId="{BD46D345-8BDF-0743-85FD-B4EF553020AC}">
      <dgm:prSet/>
      <dgm:spPr/>
      <dgm:t>
        <a:bodyPr/>
        <a:lstStyle/>
        <a:p>
          <a:endParaRPr lang="en-GB" sz="3200"/>
        </a:p>
      </dgm:t>
    </dgm:pt>
    <dgm:pt modelId="{80A5A6D7-A88B-1B45-8923-34E52C1C11C1}">
      <dgm:prSet custT="1"/>
      <dgm:spPr/>
      <dgm:t>
        <a:bodyPr/>
        <a:lstStyle/>
        <a:p>
          <a:r>
            <a:rPr lang="en-US" sz="1200" b="1" i="0" baseline="0"/>
            <a:t>Build Confidence - </a:t>
          </a:r>
          <a:r>
            <a:rPr lang="en-US" sz="1200" b="0" i="0" baseline="0"/>
            <a:t>Success in movement leads to a greater sense of achievement and self-belief in all areas of learning.</a:t>
          </a:r>
          <a:endParaRPr lang="en-GB" sz="1200"/>
        </a:p>
      </dgm:t>
    </dgm:pt>
    <dgm:pt modelId="{3BB46427-6397-EF4F-81F9-47CF2710D189}" type="parTrans" cxnId="{4D2F8CE4-75E2-F24F-8DEE-E8304D2F54C5}">
      <dgm:prSet/>
      <dgm:spPr/>
      <dgm:t>
        <a:bodyPr/>
        <a:lstStyle/>
        <a:p>
          <a:endParaRPr lang="en-GB" sz="3200"/>
        </a:p>
      </dgm:t>
    </dgm:pt>
    <dgm:pt modelId="{02E9017D-4A71-4946-AA9F-F8777CFA24C8}" type="sibTrans" cxnId="{4D2F8CE4-75E2-F24F-8DEE-E8304D2F54C5}">
      <dgm:prSet/>
      <dgm:spPr/>
      <dgm:t>
        <a:bodyPr/>
        <a:lstStyle/>
        <a:p>
          <a:endParaRPr lang="en-GB" sz="3200"/>
        </a:p>
      </dgm:t>
    </dgm:pt>
    <dgm:pt modelId="{489DAA3E-F5F0-9D4E-BEE6-EE6DACD7B7E8}">
      <dgm:prSet custT="1"/>
      <dgm:spPr/>
      <dgm:t>
        <a:bodyPr/>
        <a:lstStyle/>
        <a:p>
          <a:r>
            <a:rPr lang="en-US" sz="1200" b="1" i="0" baseline="0" dirty="0"/>
            <a:t>Support Wellbeing - </a:t>
          </a:r>
          <a:r>
            <a:rPr lang="en-US" sz="1200" b="0" i="0" baseline="0" dirty="0"/>
            <a:t>Promoting physical health and emotional wellbeing through active engagement and regular physical movement.</a:t>
          </a:r>
          <a:endParaRPr lang="en-GB" sz="1200" dirty="0"/>
        </a:p>
      </dgm:t>
    </dgm:pt>
    <dgm:pt modelId="{B28E5503-EC73-AB45-BF20-1F2859EDE07B}" type="parTrans" cxnId="{CFC8017F-3162-664B-A754-00C89844AF78}">
      <dgm:prSet/>
      <dgm:spPr/>
      <dgm:t>
        <a:bodyPr/>
        <a:lstStyle/>
        <a:p>
          <a:endParaRPr lang="en-GB" sz="3200"/>
        </a:p>
      </dgm:t>
    </dgm:pt>
    <dgm:pt modelId="{8D09BA1D-3A10-DA45-A2EC-B8ED3F4B8A20}" type="sibTrans" cxnId="{CFC8017F-3162-664B-A754-00C89844AF78}">
      <dgm:prSet/>
      <dgm:spPr/>
      <dgm:t>
        <a:bodyPr/>
        <a:lstStyle/>
        <a:p>
          <a:endParaRPr lang="en-GB" sz="3200"/>
        </a:p>
      </dgm:t>
    </dgm:pt>
    <dgm:pt modelId="{F94929BD-DB40-094A-91D5-A0835BAA6E68}">
      <dgm:prSet custT="1"/>
      <dgm:spPr/>
      <dgm:t>
        <a:bodyPr/>
        <a:lstStyle/>
        <a:p>
          <a:r>
            <a:rPr lang="en-US" sz="1200" b="1" i="0" baseline="0"/>
            <a:t>Functional Skills - </a:t>
          </a:r>
          <a:r>
            <a:rPr lang="en-US" sz="1200" b="0" i="0" baseline="0"/>
            <a:t>Developing practical sitting, standing and walking skills that translate directly to everyday comfort and communication.</a:t>
          </a:r>
          <a:endParaRPr lang="en-GB" sz="1200"/>
        </a:p>
      </dgm:t>
    </dgm:pt>
    <dgm:pt modelId="{06708904-3F55-9749-A59F-0DAEB33919D4}" type="parTrans" cxnId="{FCAC88D3-581A-F34A-926C-0A250F4013B0}">
      <dgm:prSet/>
      <dgm:spPr/>
      <dgm:t>
        <a:bodyPr/>
        <a:lstStyle/>
        <a:p>
          <a:endParaRPr lang="en-GB" sz="3200"/>
        </a:p>
      </dgm:t>
    </dgm:pt>
    <dgm:pt modelId="{64901B0D-ADE9-DD4D-B09B-81F3DFBC1004}" type="sibTrans" cxnId="{FCAC88D3-581A-F34A-926C-0A250F4013B0}">
      <dgm:prSet/>
      <dgm:spPr/>
      <dgm:t>
        <a:bodyPr/>
        <a:lstStyle/>
        <a:p>
          <a:endParaRPr lang="en-GB" sz="3200"/>
        </a:p>
      </dgm:t>
    </dgm:pt>
    <dgm:pt modelId="{CF8F7436-ABC2-424F-9C14-8AA24EAA418D}" type="pres">
      <dgm:prSet presAssocID="{4B671161-DE6E-4D41-9E42-F7FEFD1D3851}" presName="diagram" presStyleCnt="0">
        <dgm:presLayoutVars>
          <dgm:chPref val="1"/>
          <dgm:dir/>
          <dgm:animOne val="branch"/>
          <dgm:animLvl val="lvl"/>
          <dgm:resizeHandles/>
        </dgm:presLayoutVars>
      </dgm:prSet>
      <dgm:spPr/>
    </dgm:pt>
    <dgm:pt modelId="{CC5B32D5-307A-8E49-A2BC-AC8892CAC33F}" type="pres">
      <dgm:prSet presAssocID="{788C6EF2-94BB-8C45-AE2D-2670FFAA7C4E}" presName="root" presStyleCnt="0"/>
      <dgm:spPr/>
    </dgm:pt>
    <dgm:pt modelId="{1815FA1E-5EE6-0243-82EA-6CB7DB735D80}" type="pres">
      <dgm:prSet presAssocID="{788C6EF2-94BB-8C45-AE2D-2670FFAA7C4E}" presName="rootComposite" presStyleCnt="0"/>
      <dgm:spPr/>
    </dgm:pt>
    <dgm:pt modelId="{0CF71F6A-682A-8945-8A60-A1983AF7B686}" type="pres">
      <dgm:prSet presAssocID="{788C6EF2-94BB-8C45-AE2D-2670FFAA7C4E}" presName="rootText" presStyleLbl="node1" presStyleIdx="0" presStyleCnt="5" custScaleY="240493"/>
      <dgm:spPr/>
    </dgm:pt>
    <dgm:pt modelId="{EFBA282E-41BF-FD41-9C41-8144CD8A1734}" type="pres">
      <dgm:prSet presAssocID="{788C6EF2-94BB-8C45-AE2D-2670FFAA7C4E}" presName="rootConnector" presStyleLbl="node1" presStyleIdx="0" presStyleCnt="5"/>
      <dgm:spPr/>
    </dgm:pt>
    <dgm:pt modelId="{348C052C-43EA-064F-AAC2-3D61B1E4A5EC}" type="pres">
      <dgm:prSet presAssocID="{788C6EF2-94BB-8C45-AE2D-2670FFAA7C4E}" presName="childShape" presStyleCnt="0"/>
      <dgm:spPr/>
    </dgm:pt>
    <dgm:pt modelId="{B8BB5FD9-3C4E-2C47-ADD0-B6E0D0F270FC}" type="pres">
      <dgm:prSet presAssocID="{DE37BE42-54D0-5A44-A89B-09CB97E87598}" presName="root" presStyleCnt="0"/>
      <dgm:spPr/>
    </dgm:pt>
    <dgm:pt modelId="{D74D303C-EA4C-264A-BF31-172B33572BC4}" type="pres">
      <dgm:prSet presAssocID="{DE37BE42-54D0-5A44-A89B-09CB97E87598}" presName="rootComposite" presStyleCnt="0"/>
      <dgm:spPr/>
    </dgm:pt>
    <dgm:pt modelId="{B25482F6-32FB-B64F-A740-451F6738EE71}" type="pres">
      <dgm:prSet presAssocID="{DE37BE42-54D0-5A44-A89B-09CB97E87598}" presName="rootText" presStyleLbl="node1" presStyleIdx="1" presStyleCnt="5" custScaleY="240493"/>
      <dgm:spPr/>
    </dgm:pt>
    <dgm:pt modelId="{FCD6FD7C-9BE3-9E47-99C9-48DD5A0E9424}" type="pres">
      <dgm:prSet presAssocID="{DE37BE42-54D0-5A44-A89B-09CB97E87598}" presName="rootConnector" presStyleLbl="node1" presStyleIdx="1" presStyleCnt="5"/>
      <dgm:spPr/>
    </dgm:pt>
    <dgm:pt modelId="{FC3B195B-584D-304A-B7D2-C8A5EEB79AF1}" type="pres">
      <dgm:prSet presAssocID="{DE37BE42-54D0-5A44-A89B-09CB97E87598}" presName="childShape" presStyleCnt="0"/>
      <dgm:spPr/>
    </dgm:pt>
    <dgm:pt modelId="{3B719D9A-A6CB-934A-BADC-F763494F0A33}" type="pres">
      <dgm:prSet presAssocID="{80A5A6D7-A88B-1B45-8923-34E52C1C11C1}" presName="root" presStyleCnt="0"/>
      <dgm:spPr/>
    </dgm:pt>
    <dgm:pt modelId="{C1E601D5-4FA7-EB40-814C-F32D96C78AE4}" type="pres">
      <dgm:prSet presAssocID="{80A5A6D7-A88B-1B45-8923-34E52C1C11C1}" presName="rootComposite" presStyleCnt="0"/>
      <dgm:spPr/>
    </dgm:pt>
    <dgm:pt modelId="{FC32B6C5-BF74-F340-BB44-753D4CA39987}" type="pres">
      <dgm:prSet presAssocID="{80A5A6D7-A88B-1B45-8923-34E52C1C11C1}" presName="rootText" presStyleLbl="node1" presStyleIdx="2" presStyleCnt="5" custScaleY="240493"/>
      <dgm:spPr/>
    </dgm:pt>
    <dgm:pt modelId="{1240753E-0909-4B43-B2FC-91600B12EAC3}" type="pres">
      <dgm:prSet presAssocID="{80A5A6D7-A88B-1B45-8923-34E52C1C11C1}" presName="rootConnector" presStyleLbl="node1" presStyleIdx="2" presStyleCnt="5"/>
      <dgm:spPr/>
    </dgm:pt>
    <dgm:pt modelId="{FD0259C6-F466-1945-A18F-78B0F132A833}" type="pres">
      <dgm:prSet presAssocID="{80A5A6D7-A88B-1B45-8923-34E52C1C11C1}" presName="childShape" presStyleCnt="0"/>
      <dgm:spPr/>
    </dgm:pt>
    <dgm:pt modelId="{61551695-0AE8-6E49-8AAA-7AB320257949}" type="pres">
      <dgm:prSet presAssocID="{489DAA3E-F5F0-9D4E-BEE6-EE6DACD7B7E8}" presName="root" presStyleCnt="0"/>
      <dgm:spPr/>
    </dgm:pt>
    <dgm:pt modelId="{59EA3080-DC18-4D44-A51B-D24900618D87}" type="pres">
      <dgm:prSet presAssocID="{489DAA3E-F5F0-9D4E-BEE6-EE6DACD7B7E8}" presName="rootComposite" presStyleCnt="0"/>
      <dgm:spPr/>
    </dgm:pt>
    <dgm:pt modelId="{F9FDF807-74A8-5048-BFDD-977D898DC43A}" type="pres">
      <dgm:prSet presAssocID="{489DAA3E-F5F0-9D4E-BEE6-EE6DACD7B7E8}" presName="rootText" presStyleLbl="node1" presStyleIdx="3" presStyleCnt="5" custScaleY="240493"/>
      <dgm:spPr/>
    </dgm:pt>
    <dgm:pt modelId="{13E6354E-9B52-D24B-A0F2-FE8D5702CBCD}" type="pres">
      <dgm:prSet presAssocID="{489DAA3E-F5F0-9D4E-BEE6-EE6DACD7B7E8}" presName="rootConnector" presStyleLbl="node1" presStyleIdx="3" presStyleCnt="5"/>
      <dgm:spPr/>
    </dgm:pt>
    <dgm:pt modelId="{E53A0F84-1BBF-D045-B58B-F49A520A0B0F}" type="pres">
      <dgm:prSet presAssocID="{489DAA3E-F5F0-9D4E-BEE6-EE6DACD7B7E8}" presName="childShape" presStyleCnt="0"/>
      <dgm:spPr/>
    </dgm:pt>
    <dgm:pt modelId="{39526371-C2E5-7240-9746-DD8BBB14FC37}" type="pres">
      <dgm:prSet presAssocID="{F94929BD-DB40-094A-91D5-A0835BAA6E68}" presName="root" presStyleCnt="0"/>
      <dgm:spPr/>
    </dgm:pt>
    <dgm:pt modelId="{CBB46370-7EC4-4D4D-8D43-63FF50FCA039}" type="pres">
      <dgm:prSet presAssocID="{F94929BD-DB40-094A-91D5-A0835BAA6E68}" presName="rootComposite" presStyleCnt="0"/>
      <dgm:spPr/>
    </dgm:pt>
    <dgm:pt modelId="{9A628340-10A2-024C-9C4E-3A82957CE56A}" type="pres">
      <dgm:prSet presAssocID="{F94929BD-DB40-094A-91D5-A0835BAA6E68}" presName="rootText" presStyleLbl="node1" presStyleIdx="4" presStyleCnt="5" custScaleY="240493"/>
      <dgm:spPr/>
    </dgm:pt>
    <dgm:pt modelId="{205ECDD6-634F-CF4B-B69D-AF7DC170135A}" type="pres">
      <dgm:prSet presAssocID="{F94929BD-DB40-094A-91D5-A0835BAA6E68}" presName="rootConnector" presStyleLbl="node1" presStyleIdx="4" presStyleCnt="5"/>
      <dgm:spPr/>
    </dgm:pt>
    <dgm:pt modelId="{A96733B1-3776-614E-8493-7D2B04AEAD9B}" type="pres">
      <dgm:prSet presAssocID="{F94929BD-DB40-094A-91D5-A0835BAA6E68}" presName="childShape" presStyleCnt="0"/>
      <dgm:spPr/>
    </dgm:pt>
  </dgm:ptLst>
  <dgm:cxnLst>
    <dgm:cxn modelId="{0F336D1B-B7A6-CD42-B3B3-45AA48A2D40A}" type="presOf" srcId="{80A5A6D7-A88B-1B45-8923-34E52C1C11C1}" destId="{FC32B6C5-BF74-F340-BB44-753D4CA39987}" srcOrd="0" destOrd="0" presId="urn:microsoft.com/office/officeart/2005/8/layout/hierarchy3"/>
    <dgm:cxn modelId="{1A79C926-2BAB-3A4F-88AB-BBF7E5261586}" type="presOf" srcId="{DE37BE42-54D0-5A44-A89B-09CB97E87598}" destId="{B25482F6-32FB-B64F-A740-451F6738EE71}" srcOrd="0" destOrd="0" presId="urn:microsoft.com/office/officeart/2005/8/layout/hierarchy3"/>
    <dgm:cxn modelId="{8850572C-FA16-3542-8A32-3AEA08AB51DD}" type="presOf" srcId="{F94929BD-DB40-094A-91D5-A0835BAA6E68}" destId="{9A628340-10A2-024C-9C4E-3A82957CE56A}" srcOrd="0" destOrd="0" presId="urn:microsoft.com/office/officeart/2005/8/layout/hierarchy3"/>
    <dgm:cxn modelId="{A587CA43-4F9C-764F-988A-1E746A7D94F1}" type="presOf" srcId="{788C6EF2-94BB-8C45-AE2D-2670FFAA7C4E}" destId="{EFBA282E-41BF-FD41-9C41-8144CD8A1734}" srcOrd="1" destOrd="0" presId="urn:microsoft.com/office/officeart/2005/8/layout/hierarchy3"/>
    <dgm:cxn modelId="{BD46D345-8BDF-0743-85FD-B4EF553020AC}" srcId="{4B671161-DE6E-4D41-9E42-F7FEFD1D3851}" destId="{DE37BE42-54D0-5A44-A89B-09CB97E87598}" srcOrd="1" destOrd="0" parTransId="{DAE2FD9C-BD06-1F41-A4E9-5650CC1941A2}" sibTransId="{E48CB411-0061-184C-BD5A-7279E708D8B9}"/>
    <dgm:cxn modelId="{84387546-0D2A-6744-A6B7-C7A45BDFBB8D}" type="presOf" srcId="{DE37BE42-54D0-5A44-A89B-09CB97E87598}" destId="{FCD6FD7C-9BE3-9E47-99C9-48DD5A0E9424}" srcOrd="1" destOrd="0" presId="urn:microsoft.com/office/officeart/2005/8/layout/hierarchy3"/>
    <dgm:cxn modelId="{8CC0F366-E2EE-5C40-8E3D-1B3EBB0CA427}" type="presOf" srcId="{80A5A6D7-A88B-1B45-8923-34E52C1C11C1}" destId="{1240753E-0909-4B43-B2FC-91600B12EAC3}" srcOrd="1" destOrd="0" presId="urn:microsoft.com/office/officeart/2005/8/layout/hierarchy3"/>
    <dgm:cxn modelId="{CFC8017F-3162-664B-A754-00C89844AF78}" srcId="{4B671161-DE6E-4D41-9E42-F7FEFD1D3851}" destId="{489DAA3E-F5F0-9D4E-BEE6-EE6DACD7B7E8}" srcOrd="3" destOrd="0" parTransId="{B28E5503-EC73-AB45-BF20-1F2859EDE07B}" sibTransId="{8D09BA1D-3A10-DA45-A2EC-B8ED3F4B8A20}"/>
    <dgm:cxn modelId="{D4846880-BAD1-3249-BF1A-D95EB6682863}" srcId="{4B671161-DE6E-4D41-9E42-F7FEFD1D3851}" destId="{788C6EF2-94BB-8C45-AE2D-2670FFAA7C4E}" srcOrd="0" destOrd="0" parTransId="{E39A51B3-B7E0-DA41-897C-7C4EB2FBEA0B}" sibTransId="{775C5135-F225-2742-A83F-C073F8B96AA6}"/>
    <dgm:cxn modelId="{A656B18F-2C19-0049-A1BB-6EEFC5AB4CD5}" type="presOf" srcId="{F94929BD-DB40-094A-91D5-A0835BAA6E68}" destId="{205ECDD6-634F-CF4B-B69D-AF7DC170135A}" srcOrd="1" destOrd="0" presId="urn:microsoft.com/office/officeart/2005/8/layout/hierarchy3"/>
    <dgm:cxn modelId="{350C5AB4-B767-7548-BA71-084C5B4AFE74}" type="presOf" srcId="{489DAA3E-F5F0-9D4E-BEE6-EE6DACD7B7E8}" destId="{F9FDF807-74A8-5048-BFDD-977D898DC43A}" srcOrd="0" destOrd="0" presId="urn:microsoft.com/office/officeart/2005/8/layout/hierarchy3"/>
    <dgm:cxn modelId="{660E43C3-967F-1B40-996A-13291CD59A84}" type="presOf" srcId="{489DAA3E-F5F0-9D4E-BEE6-EE6DACD7B7E8}" destId="{13E6354E-9B52-D24B-A0F2-FE8D5702CBCD}" srcOrd="1" destOrd="0" presId="urn:microsoft.com/office/officeart/2005/8/layout/hierarchy3"/>
    <dgm:cxn modelId="{FCAC88D3-581A-F34A-926C-0A250F4013B0}" srcId="{4B671161-DE6E-4D41-9E42-F7FEFD1D3851}" destId="{F94929BD-DB40-094A-91D5-A0835BAA6E68}" srcOrd="4" destOrd="0" parTransId="{06708904-3F55-9749-A59F-0DAEB33919D4}" sibTransId="{64901B0D-ADE9-DD4D-B09B-81F3DFBC1004}"/>
    <dgm:cxn modelId="{02ECDBDB-04C6-5D47-99AB-9B6A81CFA21D}" type="presOf" srcId="{788C6EF2-94BB-8C45-AE2D-2670FFAA7C4E}" destId="{0CF71F6A-682A-8945-8A60-A1983AF7B686}" srcOrd="0" destOrd="0" presId="urn:microsoft.com/office/officeart/2005/8/layout/hierarchy3"/>
    <dgm:cxn modelId="{DE45E4DB-2438-354D-BD41-ECE599361F32}" type="presOf" srcId="{4B671161-DE6E-4D41-9E42-F7FEFD1D3851}" destId="{CF8F7436-ABC2-424F-9C14-8AA24EAA418D}" srcOrd="0" destOrd="0" presId="urn:microsoft.com/office/officeart/2005/8/layout/hierarchy3"/>
    <dgm:cxn modelId="{4D2F8CE4-75E2-F24F-8DEE-E8304D2F54C5}" srcId="{4B671161-DE6E-4D41-9E42-F7FEFD1D3851}" destId="{80A5A6D7-A88B-1B45-8923-34E52C1C11C1}" srcOrd="2" destOrd="0" parTransId="{3BB46427-6397-EF4F-81F9-47CF2710D189}" sibTransId="{02E9017D-4A71-4946-AA9F-F8777CFA24C8}"/>
    <dgm:cxn modelId="{27D82579-D8B0-7242-9604-03143D68DE23}" type="presParOf" srcId="{CF8F7436-ABC2-424F-9C14-8AA24EAA418D}" destId="{CC5B32D5-307A-8E49-A2BC-AC8892CAC33F}" srcOrd="0" destOrd="0" presId="urn:microsoft.com/office/officeart/2005/8/layout/hierarchy3"/>
    <dgm:cxn modelId="{0B573251-97AD-1E40-8C01-50D7FC2FA385}" type="presParOf" srcId="{CC5B32D5-307A-8E49-A2BC-AC8892CAC33F}" destId="{1815FA1E-5EE6-0243-82EA-6CB7DB735D80}" srcOrd="0" destOrd="0" presId="urn:microsoft.com/office/officeart/2005/8/layout/hierarchy3"/>
    <dgm:cxn modelId="{E2EF6E69-31D0-4C44-9CF3-CA36373F3514}" type="presParOf" srcId="{1815FA1E-5EE6-0243-82EA-6CB7DB735D80}" destId="{0CF71F6A-682A-8945-8A60-A1983AF7B686}" srcOrd="0" destOrd="0" presId="urn:microsoft.com/office/officeart/2005/8/layout/hierarchy3"/>
    <dgm:cxn modelId="{047273AC-7731-5145-9D10-3388B4CF7082}" type="presParOf" srcId="{1815FA1E-5EE6-0243-82EA-6CB7DB735D80}" destId="{EFBA282E-41BF-FD41-9C41-8144CD8A1734}" srcOrd="1" destOrd="0" presId="urn:microsoft.com/office/officeart/2005/8/layout/hierarchy3"/>
    <dgm:cxn modelId="{0C132DD9-77EE-1B4B-AD4B-D176C4C68147}" type="presParOf" srcId="{CC5B32D5-307A-8E49-A2BC-AC8892CAC33F}" destId="{348C052C-43EA-064F-AAC2-3D61B1E4A5EC}" srcOrd="1" destOrd="0" presId="urn:microsoft.com/office/officeart/2005/8/layout/hierarchy3"/>
    <dgm:cxn modelId="{2B70D5CE-81D3-1845-8FAF-DBE9B3197536}" type="presParOf" srcId="{CF8F7436-ABC2-424F-9C14-8AA24EAA418D}" destId="{B8BB5FD9-3C4E-2C47-ADD0-B6E0D0F270FC}" srcOrd="1" destOrd="0" presId="urn:microsoft.com/office/officeart/2005/8/layout/hierarchy3"/>
    <dgm:cxn modelId="{E8990169-C2AD-C04C-A155-AA29DA42C0D4}" type="presParOf" srcId="{B8BB5FD9-3C4E-2C47-ADD0-B6E0D0F270FC}" destId="{D74D303C-EA4C-264A-BF31-172B33572BC4}" srcOrd="0" destOrd="0" presId="urn:microsoft.com/office/officeart/2005/8/layout/hierarchy3"/>
    <dgm:cxn modelId="{EA0A927C-91E1-5E47-ADBF-8A0ADC537EB8}" type="presParOf" srcId="{D74D303C-EA4C-264A-BF31-172B33572BC4}" destId="{B25482F6-32FB-B64F-A740-451F6738EE71}" srcOrd="0" destOrd="0" presId="urn:microsoft.com/office/officeart/2005/8/layout/hierarchy3"/>
    <dgm:cxn modelId="{F48D0FFE-2461-F044-A8C2-16DF4545D94D}" type="presParOf" srcId="{D74D303C-EA4C-264A-BF31-172B33572BC4}" destId="{FCD6FD7C-9BE3-9E47-99C9-48DD5A0E9424}" srcOrd="1" destOrd="0" presId="urn:microsoft.com/office/officeart/2005/8/layout/hierarchy3"/>
    <dgm:cxn modelId="{DA38F135-256D-4E48-8FD6-AB605D660231}" type="presParOf" srcId="{B8BB5FD9-3C4E-2C47-ADD0-B6E0D0F270FC}" destId="{FC3B195B-584D-304A-B7D2-C8A5EEB79AF1}" srcOrd="1" destOrd="0" presId="urn:microsoft.com/office/officeart/2005/8/layout/hierarchy3"/>
    <dgm:cxn modelId="{FF7F96C8-2B37-6541-AC7C-EA3794E78BDB}" type="presParOf" srcId="{CF8F7436-ABC2-424F-9C14-8AA24EAA418D}" destId="{3B719D9A-A6CB-934A-BADC-F763494F0A33}" srcOrd="2" destOrd="0" presId="urn:microsoft.com/office/officeart/2005/8/layout/hierarchy3"/>
    <dgm:cxn modelId="{21A21A0E-4776-0142-9FEE-7A693F9E8551}" type="presParOf" srcId="{3B719D9A-A6CB-934A-BADC-F763494F0A33}" destId="{C1E601D5-4FA7-EB40-814C-F32D96C78AE4}" srcOrd="0" destOrd="0" presId="urn:microsoft.com/office/officeart/2005/8/layout/hierarchy3"/>
    <dgm:cxn modelId="{F1DA5D32-904E-E14E-9E96-9E43A7A3291F}" type="presParOf" srcId="{C1E601D5-4FA7-EB40-814C-F32D96C78AE4}" destId="{FC32B6C5-BF74-F340-BB44-753D4CA39987}" srcOrd="0" destOrd="0" presId="urn:microsoft.com/office/officeart/2005/8/layout/hierarchy3"/>
    <dgm:cxn modelId="{546D2E37-A592-2F4C-97D7-B9400751509E}" type="presParOf" srcId="{C1E601D5-4FA7-EB40-814C-F32D96C78AE4}" destId="{1240753E-0909-4B43-B2FC-91600B12EAC3}" srcOrd="1" destOrd="0" presId="urn:microsoft.com/office/officeart/2005/8/layout/hierarchy3"/>
    <dgm:cxn modelId="{2F18E6DC-DE07-9C4B-BECF-27A057541A7B}" type="presParOf" srcId="{3B719D9A-A6CB-934A-BADC-F763494F0A33}" destId="{FD0259C6-F466-1945-A18F-78B0F132A833}" srcOrd="1" destOrd="0" presId="urn:microsoft.com/office/officeart/2005/8/layout/hierarchy3"/>
    <dgm:cxn modelId="{C8543776-F08D-8946-A27E-AB0292B3344E}" type="presParOf" srcId="{CF8F7436-ABC2-424F-9C14-8AA24EAA418D}" destId="{61551695-0AE8-6E49-8AAA-7AB320257949}" srcOrd="3" destOrd="0" presId="urn:microsoft.com/office/officeart/2005/8/layout/hierarchy3"/>
    <dgm:cxn modelId="{3D3BBEEF-4A8D-874B-BC9D-C3257562EF2B}" type="presParOf" srcId="{61551695-0AE8-6E49-8AAA-7AB320257949}" destId="{59EA3080-DC18-4D44-A51B-D24900618D87}" srcOrd="0" destOrd="0" presId="urn:microsoft.com/office/officeart/2005/8/layout/hierarchy3"/>
    <dgm:cxn modelId="{0BF5FECF-A5AA-0641-9F99-5A4A0BA377D5}" type="presParOf" srcId="{59EA3080-DC18-4D44-A51B-D24900618D87}" destId="{F9FDF807-74A8-5048-BFDD-977D898DC43A}" srcOrd="0" destOrd="0" presId="urn:microsoft.com/office/officeart/2005/8/layout/hierarchy3"/>
    <dgm:cxn modelId="{FAE281EF-0615-F34A-91E9-1CE7567DB03D}" type="presParOf" srcId="{59EA3080-DC18-4D44-A51B-D24900618D87}" destId="{13E6354E-9B52-D24B-A0F2-FE8D5702CBCD}" srcOrd="1" destOrd="0" presId="urn:microsoft.com/office/officeart/2005/8/layout/hierarchy3"/>
    <dgm:cxn modelId="{ADF6FA0C-123F-804E-9286-6B643761FB83}" type="presParOf" srcId="{61551695-0AE8-6E49-8AAA-7AB320257949}" destId="{E53A0F84-1BBF-D045-B58B-F49A520A0B0F}" srcOrd="1" destOrd="0" presId="urn:microsoft.com/office/officeart/2005/8/layout/hierarchy3"/>
    <dgm:cxn modelId="{762C01DB-16FE-ED4E-B1F8-4B30F90F3FA0}" type="presParOf" srcId="{CF8F7436-ABC2-424F-9C14-8AA24EAA418D}" destId="{39526371-C2E5-7240-9746-DD8BBB14FC37}" srcOrd="4" destOrd="0" presId="urn:microsoft.com/office/officeart/2005/8/layout/hierarchy3"/>
    <dgm:cxn modelId="{BAB5F6E1-AD13-E549-8E93-0BD2411D0961}" type="presParOf" srcId="{39526371-C2E5-7240-9746-DD8BBB14FC37}" destId="{CBB46370-7EC4-4D4D-8D43-63FF50FCA039}" srcOrd="0" destOrd="0" presId="urn:microsoft.com/office/officeart/2005/8/layout/hierarchy3"/>
    <dgm:cxn modelId="{BC09A1B1-7769-EC4D-B47A-2AF638914EC8}" type="presParOf" srcId="{CBB46370-7EC4-4D4D-8D43-63FF50FCA039}" destId="{9A628340-10A2-024C-9C4E-3A82957CE56A}" srcOrd="0" destOrd="0" presId="urn:microsoft.com/office/officeart/2005/8/layout/hierarchy3"/>
    <dgm:cxn modelId="{7A0189F5-B74B-CC45-B003-E3B3A9A7BE92}" type="presParOf" srcId="{CBB46370-7EC4-4D4D-8D43-63FF50FCA039}" destId="{205ECDD6-634F-CF4B-B69D-AF7DC170135A}" srcOrd="1" destOrd="0" presId="urn:microsoft.com/office/officeart/2005/8/layout/hierarchy3"/>
    <dgm:cxn modelId="{67DD01BE-7D9C-1B44-92BD-5BD35BDA1BDB}" type="presParOf" srcId="{39526371-C2E5-7240-9746-DD8BBB14FC37}" destId="{A96733B1-3776-614E-8493-7D2B04AEAD9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FA6BE8C-A369-1844-84D1-0E008B6401E3}" type="doc">
      <dgm:prSet loTypeId="urn:microsoft.com/office/officeart/2005/8/layout/venn3" loCatId="hierarchy" qsTypeId="urn:microsoft.com/office/officeart/2005/8/quickstyle/simple1" qsCatId="simple" csTypeId="urn:microsoft.com/office/officeart/2005/8/colors/accent2_5" csCatId="accent2" phldr="1"/>
      <dgm:spPr/>
      <dgm:t>
        <a:bodyPr/>
        <a:lstStyle/>
        <a:p>
          <a:endParaRPr lang="en-GB"/>
        </a:p>
      </dgm:t>
    </dgm:pt>
    <dgm:pt modelId="{FE9A6800-6742-9243-8560-D331A7F835CA}">
      <dgm:prSet/>
      <dgm:spPr/>
      <dgm:t>
        <a:bodyPr/>
        <a:lstStyle/>
        <a:p>
          <a:r>
            <a:rPr lang="en-US" b="1" i="0" baseline="0"/>
            <a:t>Embedded Daily Practice</a:t>
          </a:r>
          <a:endParaRPr lang="en-GB"/>
        </a:p>
      </dgm:t>
    </dgm:pt>
    <dgm:pt modelId="{2C56FCBF-8D8C-D94E-BB05-4C5730734808}" type="parTrans" cxnId="{B13DF508-62B7-A14E-9285-24B9F781B010}">
      <dgm:prSet/>
      <dgm:spPr/>
      <dgm:t>
        <a:bodyPr/>
        <a:lstStyle/>
        <a:p>
          <a:endParaRPr lang="en-GB"/>
        </a:p>
      </dgm:t>
    </dgm:pt>
    <dgm:pt modelId="{7F7FCFF1-60A3-B647-AC8B-229F88920607}" type="sibTrans" cxnId="{B13DF508-62B7-A14E-9285-24B9F781B010}">
      <dgm:prSet/>
      <dgm:spPr/>
      <dgm:t>
        <a:bodyPr/>
        <a:lstStyle/>
        <a:p>
          <a:endParaRPr lang="en-GB"/>
        </a:p>
      </dgm:t>
    </dgm:pt>
    <dgm:pt modelId="{2E15AD96-E6FD-9042-B215-93B2060BE317}">
      <dgm:prSet/>
      <dgm:spPr/>
      <dgm:t>
        <a:bodyPr/>
        <a:lstStyle/>
        <a:p>
          <a:r>
            <a:rPr lang="en-US" b="0" i="0" baseline="0" dirty="0"/>
            <a:t>Unlike isolated therapy sessions, MOVE skills are practiced throughout the entire school day during natural transitions and routines.</a:t>
          </a:r>
          <a:endParaRPr lang="en-GB" dirty="0"/>
        </a:p>
      </dgm:t>
    </dgm:pt>
    <dgm:pt modelId="{06F363FB-01BF-DF48-AB07-D1FA60E32034}" type="parTrans" cxnId="{2623D39C-9FCD-E242-90B2-235920DCB174}">
      <dgm:prSet/>
      <dgm:spPr/>
      <dgm:t>
        <a:bodyPr/>
        <a:lstStyle/>
        <a:p>
          <a:endParaRPr lang="en-GB"/>
        </a:p>
      </dgm:t>
    </dgm:pt>
    <dgm:pt modelId="{4AEBF776-15FD-D94E-8E31-10B639733CFF}" type="sibTrans" cxnId="{2623D39C-9FCD-E242-90B2-235920DCB174}">
      <dgm:prSet/>
      <dgm:spPr/>
      <dgm:t>
        <a:bodyPr/>
        <a:lstStyle/>
        <a:p>
          <a:endParaRPr lang="en-GB"/>
        </a:p>
      </dgm:t>
    </dgm:pt>
    <dgm:pt modelId="{7135592F-BE18-8D4E-949D-402F2019E1F0}">
      <dgm:prSet/>
      <dgm:spPr/>
      <dgm:t>
        <a:bodyPr/>
        <a:lstStyle/>
        <a:p>
          <a:r>
            <a:rPr lang="en-US" b="0" i="0" baseline="0" dirty="0"/>
            <a:t>Classroom activities</a:t>
          </a:r>
          <a:endParaRPr lang="en-GB" dirty="0"/>
        </a:p>
      </dgm:t>
    </dgm:pt>
    <dgm:pt modelId="{F3B1C32D-F105-0242-90F6-7FE2DB242C30}" type="parTrans" cxnId="{AD7AB890-2DED-464F-B944-1C28DFC63EA7}">
      <dgm:prSet/>
      <dgm:spPr/>
      <dgm:t>
        <a:bodyPr/>
        <a:lstStyle/>
        <a:p>
          <a:endParaRPr lang="en-GB"/>
        </a:p>
      </dgm:t>
    </dgm:pt>
    <dgm:pt modelId="{F44337A1-8584-4841-A915-0D9FCDDF9969}" type="sibTrans" cxnId="{AD7AB890-2DED-464F-B944-1C28DFC63EA7}">
      <dgm:prSet/>
      <dgm:spPr/>
      <dgm:t>
        <a:bodyPr/>
        <a:lstStyle/>
        <a:p>
          <a:endParaRPr lang="en-GB"/>
        </a:p>
      </dgm:t>
    </dgm:pt>
    <dgm:pt modelId="{391F01ED-889B-0748-9CDE-ECB078ED2FDD}">
      <dgm:prSet/>
      <dgm:spPr/>
      <dgm:t>
        <a:bodyPr/>
        <a:lstStyle/>
        <a:p>
          <a:r>
            <a:rPr lang="en-US" b="0" i="0" baseline="0" dirty="0"/>
            <a:t>Transitions between lessons</a:t>
          </a:r>
          <a:endParaRPr lang="en-GB" dirty="0"/>
        </a:p>
      </dgm:t>
    </dgm:pt>
    <dgm:pt modelId="{C1498B55-6BE4-A741-9140-A7762AC9B6E2}" type="parTrans" cxnId="{2847AF3B-BD4E-8F41-8887-7D0F30224909}">
      <dgm:prSet/>
      <dgm:spPr/>
      <dgm:t>
        <a:bodyPr/>
        <a:lstStyle/>
        <a:p>
          <a:endParaRPr lang="en-GB"/>
        </a:p>
      </dgm:t>
    </dgm:pt>
    <dgm:pt modelId="{5830455F-9413-564B-B03E-F95CE6889B96}" type="sibTrans" cxnId="{2847AF3B-BD4E-8F41-8887-7D0F30224909}">
      <dgm:prSet/>
      <dgm:spPr/>
      <dgm:t>
        <a:bodyPr/>
        <a:lstStyle/>
        <a:p>
          <a:endParaRPr lang="en-GB"/>
        </a:p>
      </dgm:t>
    </dgm:pt>
    <dgm:pt modelId="{6E93AF67-B79B-724D-9576-BC964D475419}">
      <dgm:prSet/>
      <dgm:spPr/>
      <dgm:t>
        <a:bodyPr/>
        <a:lstStyle/>
        <a:p>
          <a:r>
            <a:rPr lang="en-US" b="0" i="0" baseline="0" dirty="0"/>
            <a:t>Play and social times</a:t>
          </a:r>
          <a:endParaRPr lang="en-GB" dirty="0"/>
        </a:p>
      </dgm:t>
    </dgm:pt>
    <dgm:pt modelId="{36A28EA3-6CBE-7748-8C28-429562B018FD}" type="parTrans" cxnId="{F42B4BE7-5FCF-804F-9017-5FD80313E02A}">
      <dgm:prSet/>
      <dgm:spPr/>
      <dgm:t>
        <a:bodyPr/>
        <a:lstStyle/>
        <a:p>
          <a:endParaRPr lang="en-GB"/>
        </a:p>
      </dgm:t>
    </dgm:pt>
    <dgm:pt modelId="{6DA1CE04-37E9-114F-8630-B04943FCAB55}" type="sibTrans" cxnId="{F42B4BE7-5FCF-804F-9017-5FD80313E02A}">
      <dgm:prSet/>
      <dgm:spPr/>
      <dgm:t>
        <a:bodyPr/>
        <a:lstStyle/>
        <a:p>
          <a:endParaRPr lang="en-GB"/>
        </a:p>
      </dgm:t>
    </dgm:pt>
    <dgm:pt modelId="{CC5BA00E-0E0B-754A-92E9-E6AE6E3FAE3A}">
      <dgm:prSet/>
      <dgm:spPr/>
      <dgm:t>
        <a:bodyPr/>
        <a:lstStyle/>
        <a:p>
          <a:r>
            <a:rPr lang="en-US" b="0" i="0" baseline="0" dirty="0"/>
            <a:t>Personal care routines</a:t>
          </a:r>
          <a:endParaRPr lang="en-GB" dirty="0"/>
        </a:p>
      </dgm:t>
    </dgm:pt>
    <dgm:pt modelId="{01D6DE54-E62B-234A-B5F1-A2A71A018580}" type="parTrans" cxnId="{C95CEACB-F159-E147-BE4C-63E1A5732D34}">
      <dgm:prSet/>
      <dgm:spPr/>
      <dgm:t>
        <a:bodyPr/>
        <a:lstStyle/>
        <a:p>
          <a:endParaRPr lang="en-GB"/>
        </a:p>
      </dgm:t>
    </dgm:pt>
    <dgm:pt modelId="{C8A5F06C-C19E-B645-89DC-14391EDC352C}" type="sibTrans" cxnId="{C95CEACB-F159-E147-BE4C-63E1A5732D34}">
      <dgm:prSet/>
      <dgm:spPr/>
      <dgm:t>
        <a:bodyPr/>
        <a:lstStyle/>
        <a:p>
          <a:endParaRPr lang="en-GB"/>
        </a:p>
      </dgm:t>
    </dgm:pt>
    <dgm:pt modelId="{E8B62C1F-D7DE-CF45-881A-6AC37DE7EAD2}">
      <dgm:prSet/>
      <dgm:spPr/>
      <dgm:t>
        <a:bodyPr/>
        <a:lstStyle/>
        <a:p>
          <a:r>
            <a:rPr lang="en-US" b="1" i="0" baseline="0" dirty="0"/>
            <a:t>Collaborative Assessment</a:t>
          </a:r>
          <a:endParaRPr lang="en-GB" dirty="0"/>
        </a:p>
      </dgm:t>
    </dgm:pt>
    <dgm:pt modelId="{60C051DB-2299-444A-A155-941C5B4FAF89}" type="parTrans" cxnId="{F654391A-8643-9A47-9BCE-6D313D970DD5}">
      <dgm:prSet/>
      <dgm:spPr/>
      <dgm:t>
        <a:bodyPr/>
        <a:lstStyle/>
        <a:p>
          <a:endParaRPr lang="en-GB"/>
        </a:p>
      </dgm:t>
    </dgm:pt>
    <dgm:pt modelId="{1FB3DB22-4EE4-D842-A5B1-BE7881F94371}" type="sibTrans" cxnId="{F654391A-8643-9A47-9BCE-6D313D970DD5}">
      <dgm:prSet/>
      <dgm:spPr/>
      <dgm:t>
        <a:bodyPr/>
        <a:lstStyle/>
        <a:p>
          <a:endParaRPr lang="en-GB"/>
        </a:p>
      </dgm:t>
    </dgm:pt>
    <dgm:pt modelId="{8C73ECF6-AB55-0E4E-965B-AA44F9FF7A07}">
      <dgm:prSet/>
      <dgm:spPr/>
      <dgm:t>
        <a:bodyPr/>
        <a:lstStyle/>
        <a:p>
          <a:r>
            <a:rPr lang="en-US" b="0" i="0" baseline="0" dirty="0"/>
            <a:t>A team-around-the-child approach involving education staff, medical professionals, and family members.</a:t>
          </a:r>
          <a:endParaRPr lang="en-GB" dirty="0"/>
        </a:p>
      </dgm:t>
    </dgm:pt>
    <dgm:pt modelId="{DE20921E-2F68-C048-A25D-1F1CD13DA5F8}" type="parTrans" cxnId="{AF9D69B8-8E3C-8744-8150-B6F8FB7B875E}">
      <dgm:prSet/>
      <dgm:spPr/>
      <dgm:t>
        <a:bodyPr/>
        <a:lstStyle/>
        <a:p>
          <a:endParaRPr lang="en-GB"/>
        </a:p>
      </dgm:t>
    </dgm:pt>
    <dgm:pt modelId="{B23B51FB-56EB-2146-AFFE-6C442C71AED5}" type="sibTrans" cxnId="{AF9D69B8-8E3C-8744-8150-B6F8FB7B875E}">
      <dgm:prSet/>
      <dgm:spPr/>
      <dgm:t>
        <a:bodyPr/>
        <a:lstStyle/>
        <a:p>
          <a:endParaRPr lang="en-GB"/>
        </a:p>
      </dgm:t>
    </dgm:pt>
    <dgm:pt modelId="{60338BDE-3AC5-FB43-A9E7-78EB5F7BDF12}">
      <dgm:prSet/>
      <dgm:spPr/>
      <dgm:t>
        <a:bodyPr/>
        <a:lstStyle/>
        <a:p>
          <a:r>
            <a:rPr lang="en-US" b="0" i="0" baseline="0" dirty="0"/>
            <a:t>School MOVE Lead assessment</a:t>
          </a:r>
          <a:endParaRPr lang="en-GB" dirty="0"/>
        </a:p>
      </dgm:t>
    </dgm:pt>
    <dgm:pt modelId="{0E8235AB-950E-F24A-BA97-24247A716E3A}" type="parTrans" cxnId="{791484AD-E2C8-E24C-99D2-DE3574236AA1}">
      <dgm:prSet/>
      <dgm:spPr/>
      <dgm:t>
        <a:bodyPr/>
        <a:lstStyle/>
        <a:p>
          <a:endParaRPr lang="en-GB"/>
        </a:p>
      </dgm:t>
    </dgm:pt>
    <dgm:pt modelId="{C3E7DECF-9CD3-D14F-80EA-92B4B4E14BBB}" type="sibTrans" cxnId="{791484AD-E2C8-E24C-99D2-DE3574236AA1}">
      <dgm:prSet/>
      <dgm:spPr/>
      <dgm:t>
        <a:bodyPr/>
        <a:lstStyle/>
        <a:p>
          <a:endParaRPr lang="en-GB"/>
        </a:p>
      </dgm:t>
    </dgm:pt>
    <dgm:pt modelId="{E8F13CEC-CAA5-A245-905E-14539D13E774}">
      <dgm:prSet/>
      <dgm:spPr/>
      <dgm:t>
        <a:bodyPr/>
        <a:lstStyle/>
        <a:p>
          <a:r>
            <a:rPr lang="en-US" b="0" i="0" baseline="0" dirty="0"/>
            <a:t>Physiotherapist consultation</a:t>
          </a:r>
          <a:endParaRPr lang="en-GB" dirty="0"/>
        </a:p>
      </dgm:t>
    </dgm:pt>
    <dgm:pt modelId="{9850910F-12F0-0643-9F12-6F9F32278AA9}" type="parTrans" cxnId="{7C109D6F-44AF-BD46-A492-4227C486AC20}">
      <dgm:prSet/>
      <dgm:spPr/>
      <dgm:t>
        <a:bodyPr/>
        <a:lstStyle/>
        <a:p>
          <a:endParaRPr lang="en-GB"/>
        </a:p>
      </dgm:t>
    </dgm:pt>
    <dgm:pt modelId="{9FE993C2-4A70-B54A-9266-EBC8983A694E}" type="sibTrans" cxnId="{7C109D6F-44AF-BD46-A492-4227C486AC20}">
      <dgm:prSet/>
      <dgm:spPr/>
      <dgm:t>
        <a:bodyPr/>
        <a:lstStyle/>
        <a:p>
          <a:endParaRPr lang="en-GB"/>
        </a:p>
      </dgm:t>
    </dgm:pt>
    <dgm:pt modelId="{E12E98A8-C282-2048-B730-5F7F6CF9A6CE}">
      <dgm:prSet/>
      <dgm:spPr/>
      <dgm:t>
        <a:bodyPr/>
        <a:lstStyle/>
        <a:p>
          <a:r>
            <a:rPr lang="en-US" b="0" i="0" baseline="0" dirty="0"/>
            <a:t>Parental input and goal setting</a:t>
          </a:r>
          <a:endParaRPr lang="en-GB" dirty="0"/>
        </a:p>
      </dgm:t>
    </dgm:pt>
    <dgm:pt modelId="{ED1712E7-92FB-6D4F-B1F4-785307D61F34}" type="parTrans" cxnId="{2D659D11-6A54-1F49-A574-861E2EFE5326}">
      <dgm:prSet/>
      <dgm:spPr/>
      <dgm:t>
        <a:bodyPr/>
        <a:lstStyle/>
        <a:p>
          <a:endParaRPr lang="en-GB"/>
        </a:p>
      </dgm:t>
    </dgm:pt>
    <dgm:pt modelId="{ED8FF4F7-6720-1C4F-8A57-53563BF4A975}" type="sibTrans" cxnId="{2D659D11-6A54-1F49-A574-861E2EFE5326}">
      <dgm:prSet/>
      <dgm:spPr/>
      <dgm:t>
        <a:bodyPr/>
        <a:lstStyle/>
        <a:p>
          <a:endParaRPr lang="en-GB"/>
        </a:p>
      </dgm:t>
    </dgm:pt>
    <dgm:pt modelId="{E594532C-2841-3A41-997E-2B0E5E67068B}">
      <dgm:prSet/>
      <dgm:spPr/>
      <dgm:t>
        <a:bodyPr/>
        <a:lstStyle/>
        <a:p>
          <a:r>
            <a:rPr lang="en-US" b="0" i="0" baseline="0" dirty="0"/>
            <a:t>Equipment monitoring and safety checks</a:t>
          </a:r>
          <a:endParaRPr lang="en-GB" dirty="0"/>
        </a:p>
      </dgm:t>
    </dgm:pt>
    <dgm:pt modelId="{BE5EBC0B-A721-DA47-905D-2A3005BEF2C8}" type="parTrans" cxnId="{6766B727-F2D6-8342-BA82-DE49183391E3}">
      <dgm:prSet/>
      <dgm:spPr/>
      <dgm:t>
        <a:bodyPr/>
        <a:lstStyle/>
        <a:p>
          <a:endParaRPr lang="en-GB"/>
        </a:p>
      </dgm:t>
    </dgm:pt>
    <dgm:pt modelId="{DAB17ED5-4A8A-F046-B48C-3D1E7CF35DED}" type="sibTrans" cxnId="{6766B727-F2D6-8342-BA82-DE49183391E3}">
      <dgm:prSet/>
      <dgm:spPr/>
      <dgm:t>
        <a:bodyPr/>
        <a:lstStyle/>
        <a:p>
          <a:endParaRPr lang="en-GB"/>
        </a:p>
      </dgm:t>
    </dgm:pt>
    <dgm:pt modelId="{6A88A0A5-2249-3B47-A841-4EDC80E362FE}">
      <dgm:prSet/>
      <dgm:spPr/>
      <dgm:t>
        <a:bodyPr/>
        <a:lstStyle/>
        <a:p>
          <a:r>
            <a:rPr lang="en-US" b="1" i="0" baseline="0" dirty="0"/>
            <a:t>Tailored Equipment</a:t>
          </a:r>
          <a:endParaRPr lang="en-GB" dirty="0"/>
        </a:p>
      </dgm:t>
    </dgm:pt>
    <dgm:pt modelId="{C5EB2DFC-AE0E-484E-BC83-F68151F544DF}" type="parTrans" cxnId="{0C4BD14A-F7B7-4D49-B799-1920A802E4C1}">
      <dgm:prSet/>
      <dgm:spPr/>
      <dgm:t>
        <a:bodyPr/>
        <a:lstStyle/>
        <a:p>
          <a:endParaRPr lang="en-GB"/>
        </a:p>
      </dgm:t>
    </dgm:pt>
    <dgm:pt modelId="{9CCBCFEF-3C77-EE46-8B9F-0C92EB8CCFC1}" type="sibTrans" cxnId="{0C4BD14A-F7B7-4D49-B799-1920A802E4C1}">
      <dgm:prSet/>
      <dgm:spPr/>
      <dgm:t>
        <a:bodyPr/>
        <a:lstStyle/>
        <a:p>
          <a:endParaRPr lang="en-GB"/>
        </a:p>
      </dgm:t>
    </dgm:pt>
    <dgm:pt modelId="{64A8B157-8DA3-534E-AEA4-5E46C5EC23A5}">
      <dgm:prSet/>
      <dgm:spPr/>
      <dgm:t>
        <a:bodyPr/>
        <a:lstStyle/>
        <a:p>
          <a:r>
            <a:rPr lang="en-US" b="0" i="0" baseline="0" dirty="0"/>
            <a:t>Strategic use of specialist equipment to facilitate movement and maintain safety while promoting independence.</a:t>
          </a:r>
          <a:endParaRPr lang="en-GB" dirty="0"/>
        </a:p>
      </dgm:t>
    </dgm:pt>
    <dgm:pt modelId="{0A523F3C-80D6-0E4D-BF87-56BF2ED11EA1}" type="parTrans" cxnId="{08101FA7-D62C-8545-BAC0-BB0A74F79588}">
      <dgm:prSet/>
      <dgm:spPr/>
      <dgm:t>
        <a:bodyPr/>
        <a:lstStyle/>
        <a:p>
          <a:endParaRPr lang="en-GB"/>
        </a:p>
      </dgm:t>
    </dgm:pt>
    <dgm:pt modelId="{81FD764F-CC58-F14B-B01D-66AAA4209A98}" type="sibTrans" cxnId="{08101FA7-D62C-8545-BAC0-BB0A74F79588}">
      <dgm:prSet/>
      <dgm:spPr/>
      <dgm:t>
        <a:bodyPr/>
        <a:lstStyle/>
        <a:p>
          <a:endParaRPr lang="en-GB"/>
        </a:p>
      </dgm:t>
    </dgm:pt>
    <dgm:pt modelId="{B10C4EFA-18AE-3540-A268-BD9C8F2D8F4F}">
      <dgm:prSet/>
      <dgm:spPr/>
      <dgm:t>
        <a:bodyPr/>
        <a:lstStyle/>
        <a:p>
          <a:r>
            <a:rPr lang="en-US" b="0" i="0" baseline="0" dirty="0"/>
            <a:t>Standing frames</a:t>
          </a:r>
          <a:endParaRPr lang="en-GB" dirty="0"/>
        </a:p>
      </dgm:t>
    </dgm:pt>
    <dgm:pt modelId="{789777CC-7B6D-5743-BBC6-590AA5294FCF}" type="parTrans" cxnId="{7BA9B0AA-E7C1-BE47-8A24-7F910F6BC1CC}">
      <dgm:prSet/>
      <dgm:spPr/>
      <dgm:t>
        <a:bodyPr/>
        <a:lstStyle/>
        <a:p>
          <a:endParaRPr lang="en-GB"/>
        </a:p>
      </dgm:t>
    </dgm:pt>
    <dgm:pt modelId="{5F2F8213-12C3-3848-89AC-794CD17C0E94}" type="sibTrans" cxnId="{7BA9B0AA-E7C1-BE47-8A24-7F910F6BC1CC}">
      <dgm:prSet/>
      <dgm:spPr/>
      <dgm:t>
        <a:bodyPr/>
        <a:lstStyle/>
        <a:p>
          <a:endParaRPr lang="en-GB"/>
        </a:p>
      </dgm:t>
    </dgm:pt>
    <dgm:pt modelId="{D7FA4753-56CF-F44C-9D2F-4437BF181A5B}">
      <dgm:prSet/>
      <dgm:spPr/>
      <dgm:t>
        <a:bodyPr/>
        <a:lstStyle/>
        <a:p>
          <a:r>
            <a:rPr lang="en-US" b="0" i="0" baseline="0" dirty="0"/>
            <a:t>Walking aids</a:t>
          </a:r>
          <a:endParaRPr lang="en-GB" dirty="0"/>
        </a:p>
      </dgm:t>
    </dgm:pt>
    <dgm:pt modelId="{42FE606E-DBED-9440-A35D-D0FD3DDE383F}" type="parTrans" cxnId="{8A59E49B-2F81-0E42-871E-D7C4384FE9F8}">
      <dgm:prSet/>
      <dgm:spPr/>
      <dgm:t>
        <a:bodyPr/>
        <a:lstStyle/>
        <a:p>
          <a:endParaRPr lang="en-GB"/>
        </a:p>
      </dgm:t>
    </dgm:pt>
    <dgm:pt modelId="{2213E73D-4CA9-B74A-A121-067E39304E0D}" type="sibTrans" cxnId="{8A59E49B-2F81-0E42-871E-D7C4384FE9F8}">
      <dgm:prSet/>
      <dgm:spPr/>
      <dgm:t>
        <a:bodyPr/>
        <a:lstStyle/>
        <a:p>
          <a:endParaRPr lang="en-GB"/>
        </a:p>
      </dgm:t>
    </dgm:pt>
    <dgm:pt modelId="{3DB18C63-EEA3-4143-B0E3-8B3110750368}">
      <dgm:prSet/>
      <dgm:spPr/>
      <dgm:t>
        <a:bodyPr/>
        <a:lstStyle/>
        <a:p>
          <a:r>
            <a:rPr lang="en-US" b="0" i="0" baseline="0" dirty="0"/>
            <a:t>Supportive seating systems</a:t>
          </a:r>
          <a:endParaRPr lang="en-GB" dirty="0"/>
        </a:p>
      </dgm:t>
    </dgm:pt>
    <dgm:pt modelId="{E9D65336-54EE-134A-824E-40F9D9903FE4}" type="parTrans" cxnId="{ACB261B6-AF6E-A44B-9CD6-7F838D41EF34}">
      <dgm:prSet/>
      <dgm:spPr/>
      <dgm:t>
        <a:bodyPr/>
        <a:lstStyle/>
        <a:p>
          <a:endParaRPr lang="en-GB"/>
        </a:p>
      </dgm:t>
    </dgm:pt>
    <dgm:pt modelId="{770E0FAE-C42A-0641-8AD6-78D762C1559C}" type="sibTrans" cxnId="{ACB261B6-AF6E-A44B-9CD6-7F838D41EF34}">
      <dgm:prSet/>
      <dgm:spPr/>
      <dgm:t>
        <a:bodyPr/>
        <a:lstStyle/>
        <a:p>
          <a:endParaRPr lang="en-GB"/>
        </a:p>
      </dgm:t>
    </dgm:pt>
    <dgm:pt modelId="{7AF3038A-04BE-5245-B3A1-FE2A5F6D66C6}">
      <dgm:prSet/>
      <dgm:spPr/>
      <dgm:t>
        <a:bodyPr/>
        <a:lstStyle/>
        <a:p>
          <a:r>
            <a:rPr lang="en-US" b="0" i="0" baseline="0" dirty="0"/>
            <a:t>Regular safety reviews</a:t>
          </a:r>
          <a:endParaRPr lang="en-GB" dirty="0"/>
        </a:p>
      </dgm:t>
    </dgm:pt>
    <dgm:pt modelId="{D3F4D08F-05EF-2E41-A06E-9DC1ED127DB7}" type="parTrans" cxnId="{38960198-614D-7C4C-82E8-DF8AC640C209}">
      <dgm:prSet/>
      <dgm:spPr/>
      <dgm:t>
        <a:bodyPr/>
        <a:lstStyle/>
        <a:p>
          <a:endParaRPr lang="en-GB"/>
        </a:p>
      </dgm:t>
    </dgm:pt>
    <dgm:pt modelId="{1E95D73B-9385-FD4D-BD54-5C4D56BA3C0D}" type="sibTrans" cxnId="{38960198-614D-7C4C-82E8-DF8AC640C209}">
      <dgm:prSet/>
      <dgm:spPr/>
      <dgm:t>
        <a:bodyPr/>
        <a:lstStyle/>
        <a:p>
          <a:endParaRPr lang="en-GB"/>
        </a:p>
      </dgm:t>
    </dgm:pt>
    <dgm:pt modelId="{D13633A0-A048-CD4D-927B-4185153BC2D3}" type="pres">
      <dgm:prSet presAssocID="{6FA6BE8C-A369-1844-84D1-0E008B6401E3}" presName="Name0" presStyleCnt="0">
        <dgm:presLayoutVars>
          <dgm:dir/>
          <dgm:resizeHandles val="exact"/>
        </dgm:presLayoutVars>
      </dgm:prSet>
      <dgm:spPr/>
    </dgm:pt>
    <dgm:pt modelId="{21CD879B-4798-E743-9F62-2321C7A98129}" type="pres">
      <dgm:prSet presAssocID="{FE9A6800-6742-9243-8560-D331A7F835CA}" presName="Name5" presStyleLbl="vennNode1" presStyleIdx="0" presStyleCnt="3">
        <dgm:presLayoutVars>
          <dgm:bulletEnabled val="1"/>
        </dgm:presLayoutVars>
      </dgm:prSet>
      <dgm:spPr/>
    </dgm:pt>
    <dgm:pt modelId="{A6A3F9EA-4760-FE40-84D8-C2CFE1A7E710}" type="pres">
      <dgm:prSet presAssocID="{7F7FCFF1-60A3-B647-AC8B-229F88920607}" presName="space" presStyleCnt="0"/>
      <dgm:spPr/>
    </dgm:pt>
    <dgm:pt modelId="{1F8A6AC3-A456-C94C-B839-7E9B1E119CF9}" type="pres">
      <dgm:prSet presAssocID="{E8B62C1F-D7DE-CF45-881A-6AC37DE7EAD2}" presName="Name5" presStyleLbl="vennNode1" presStyleIdx="1" presStyleCnt="3">
        <dgm:presLayoutVars>
          <dgm:bulletEnabled val="1"/>
        </dgm:presLayoutVars>
      </dgm:prSet>
      <dgm:spPr/>
    </dgm:pt>
    <dgm:pt modelId="{679FF1E0-6288-9946-86A6-B6A7E9CB6930}" type="pres">
      <dgm:prSet presAssocID="{1FB3DB22-4EE4-D842-A5B1-BE7881F94371}" presName="space" presStyleCnt="0"/>
      <dgm:spPr/>
    </dgm:pt>
    <dgm:pt modelId="{7B80802F-3E65-8E4D-8425-77ED50199836}" type="pres">
      <dgm:prSet presAssocID="{6A88A0A5-2249-3B47-A841-4EDC80E362FE}" presName="Name5" presStyleLbl="vennNode1" presStyleIdx="2" presStyleCnt="3">
        <dgm:presLayoutVars>
          <dgm:bulletEnabled val="1"/>
        </dgm:presLayoutVars>
      </dgm:prSet>
      <dgm:spPr/>
    </dgm:pt>
  </dgm:ptLst>
  <dgm:cxnLst>
    <dgm:cxn modelId="{348C8907-E635-1643-8FC5-E61ACB4CBA72}" type="presOf" srcId="{60338BDE-3AC5-FB43-A9E7-78EB5F7BDF12}" destId="{1F8A6AC3-A456-C94C-B839-7E9B1E119CF9}" srcOrd="0" destOrd="2" presId="urn:microsoft.com/office/officeart/2005/8/layout/venn3"/>
    <dgm:cxn modelId="{B13DF508-62B7-A14E-9285-24B9F781B010}" srcId="{6FA6BE8C-A369-1844-84D1-0E008B6401E3}" destId="{FE9A6800-6742-9243-8560-D331A7F835CA}" srcOrd="0" destOrd="0" parTransId="{2C56FCBF-8D8C-D94E-BB05-4C5730734808}" sibTransId="{7F7FCFF1-60A3-B647-AC8B-229F88920607}"/>
    <dgm:cxn modelId="{2D659D11-6A54-1F49-A574-861E2EFE5326}" srcId="{8C73ECF6-AB55-0E4E-965B-AA44F9FF7A07}" destId="{E12E98A8-C282-2048-B730-5F7F6CF9A6CE}" srcOrd="2" destOrd="0" parTransId="{ED1712E7-92FB-6D4F-B1F4-785307D61F34}" sibTransId="{ED8FF4F7-6720-1C4F-8A57-53563BF4A975}"/>
    <dgm:cxn modelId="{F654391A-8643-9A47-9BCE-6D313D970DD5}" srcId="{6FA6BE8C-A369-1844-84D1-0E008B6401E3}" destId="{E8B62C1F-D7DE-CF45-881A-6AC37DE7EAD2}" srcOrd="1" destOrd="0" parTransId="{60C051DB-2299-444A-A155-941C5B4FAF89}" sibTransId="{1FB3DB22-4EE4-D842-A5B1-BE7881F94371}"/>
    <dgm:cxn modelId="{6F09071C-E5C6-D340-B6AF-8F76AEDAB513}" type="presOf" srcId="{391F01ED-889B-0748-9CDE-ECB078ED2FDD}" destId="{21CD879B-4798-E743-9F62-2321C7A98129}" srcOrd="0" destOrd="3" presId="urn:microsoft.com/office/officeart/2005/8/layout/venn3"/>
    <dgm:cxn modelId="{6766B727-F2D6-8342-BA82-DE49183391E3}" srcId="{8C73ECF6-AB55-0E4E-965B-AA44F9FF7A07}" destId="{E594532C-2841-3A41-997E-2B0E5E67068B}" srcOrd="3" destOrd="0" parTransId="{BE5EBC0B-A721-DA47-905D-2A3005BEF2C8}" sibTransId="{DAB17ED5-4A8A-F046-B48C-3D1E7CF35DED}"/>
    <dgm:cxn modelId="{7C97C12A-2364-014B-B81F-A57DF5D83110}" type="presOf" srcId="{7AF3038A-04BE-5245-B3A1-FE2A5F6D66C6}" destId="{7B80802F-3E65-8E4D-8425-77ED50199836}" srcOrd="0" destOrd="5" presId="urn:microsoft.com/office/officeart/2005/8/layout/venn3"/>
    <dgm:cxn modelId="{2847AF3B-BD4E-8F41-8887-7D0F30224909}" srcId="{2E15AD96-E6FD-9042-B215-93B2060BE317}" destId="{391F01ED-889B-0748-9CDE-ECB078ED2FDD}" srcOrd="1" destOrd="0" parTransId="{C1498B55-6BE4-A741-9140-A7762AC9B6E2}" sibTransId="{5830455F-9413-564B-B03E-F95CE6889B96}"/>
    <dgm:cxn modelId="{0A7D505B-4D53-4944-9853-A7C3E8B6AA88}" type="presOf" srcId="{FE9A6800-6742-9243-8560-D331A7F835CA}" destId="{21CD879B-4798-E743-9F62-2321C7A98129}" srcOrd="0" destOrd="0" presId="urn:microsoft.com/office/officeart/2005/8/layout/venn3"/>
    <dgm:cxn modelId="{704AC461-2D73-494B-8E22-C6D6467144F3}" type="presOf" srcId="{8C73ECF6-AB55-0E4E-965B-AA44F9FF7A07}" destId="{1F8A6AC3-A456-C94C-B839-7E9B1E119CF9}" srcOrd="0" destOrd="1" presId="urn:microsoft.com/office/officeart/2005/8/layout/venn3"/>
    <dgm:cxn modelId="{7746D963-82D2-FF40-A570-FF52D27603F6}" type="presOf" srcId="{64A8B157-8DA3-534E-AEA4-5E46C5EC23A5}" destId="{7B80802F-3E65-8E4D-8425-77ED50199836}" srcOrd="0" destOrd="1" presId="urn:microsoft.com/office/officeart/2005/8/layout/venn3"/>
    <dgm:cxn modelId="{0C4BD14A-F7B7-4D49-B799-1920A802E4C1}" srcId="{6FA6BE8C-A369-1844-84D1-0E008B6401E3}" destId="{6A88A0A5-2249-3B47-A841-4EDC80E362FE}" srcOrd="2" destOrd="0" parTransId="{C5EB2DFC-AE0E-484E-BC83-F68151F544DF}" sibTransId="{9CCBCFEF-3C77-EE46-8B9F-0C92EB8CCFC1}"/>
    <dgm:cxn modelId="{3985E76A-AEAD-634D-B38B-0986E01FB7E4}" type="presOf" srcId="{6E93AF67-B79B-724D-9576-BC964D475419}" destId="{21CD879B-4798-E743-9F62-2321C7A98129}" srcOrd="0" destOrd="4" presId="urn:microsoft.com/office/officeart/2005/8/layout/venn3"/>
    <dgm:cxn modelId="{0E21B06D-BEFE-3349-9AB5-781DB1D6F5A1}" type="presOf" srcId="{E12E98A8-C282-2048-B730-5F7F6CF9A6CE}" destId="{1F8A6AC3-A456-C94C-B839-7E9B1E119CF9}" srcOrd="0" destOrd="4" presId="urn:microsoft.com/office/officeart/2005/8/layout/venn3"/>
    <dgm:cxn modelId="{00AAFC4E-6FE7-FC4F-BCC3-67F1B5AC1B30}" type="presOf" srcId="{B10C4EFA-18AE-3540-A268-BD9C8F2D8F4F}" destId="{7B80802F-3E65-8E4D-8425-77ED50199836}" srcOrd="0" destOrd="2" presId="urn:microsoft.com/office/officeart/2005/8/layout/venn3"/>
    <dgm:cxn modelId="{7C109D6F-44AF-BD46-A492-4227C486AC20}" srcId="{8C73ECF6-AB55-0E4E-965B-AA44F9FF7A07}" destId="{E8F13CEC-CAA5-A245-905E-14539D13E774}" srcOrd="1" destOrd="0" parTransId="{9850910F-12F0-0643-9F12-6F9F32278AA9}" sibTransId="{9FE993C2-4A70-B54A-9266-EBC8983A694E}"/>
    <dgm:cxn modelId="{F5068384-B2E1-474A-9F67-31F4D56BC735}" type="presOf" srcId="{CC5BA00E-0E0B-754A-92E9-E6AE6E3FAE3A}" destId="{21CD879B-4798-E743-9F62-2321C7A98129}" srcOrd="0" destOrd="5" presId="urn:microsoft.com/office/officeart/2005/8/layout/venn3"/>
    <dgm:cxn modelId="{BDF80988-EB94-5349-9D09-5AE6012BC9CF}" type="presOf" srcId="{E8B62C1F-D7DE-CF45-881A-6AC37DE7EAD2}" destId="{1F8A6AC3-A456-C94C-B839-7E9B1E119CF9}" srcOrd="0" destOrd="0" presId="urn:microsoft.com/office/officeart/2005/8/layout/venn3"/>
    <dgm:cxn modelId="{AD7AB890-2DED-464F-B944-1C28DFC63EA7}" srcId="{2E15AD96-E6FD-9042-B215-93B2060BE317}" destId="{7135592F-BE18-8D4E-949D-402F2019E1F0}" srcOrd="0" destOrd="0" parTransId="{F3B1C32D-F105-0242-90F6-7FE2DB242C30}" sibTransId="{F44337A1-8584-4841-A915-0D9FCDDF9969}"/>
    <dgm:cxn modelId="{38960198-614D-7C4C-82E8-DF8AC640C209}" srcId="{64A8B157-8DA3-534E-AEA4-5E46C5EC23A5}" destId="{7AF3038A-04BE-5245-B3A1-FE2A5F6D66C6}" srcOrd="3" destOrd="0" parTransId="{D3F4D08F-05EF-2E41-A06E-9DC1ED127DB7}" sibTransId="{1E95D73B-9385-FD4D-BD54-5C4D56BA3C0D}"/>
    <dgm:cxn modelId="{8A59E49B-2F81-0E42-871E-D7C4384FE9F8}" srcId="{64A8B157-8DA3-534E-AEA4-5E46C5EC23A5}" destId="{D7FA4753-56CF-F44C-9D2F-4437BF181A5B}" srcOrd="1" destOrd="0" parTransId="{42FE606E-DBED-9440-A35D-D0FD3DDE383F}" sibTransId="{2213E73D-4CA9-B74A-A121-067E39304E0D}"/>
    <dgm:cxn modelId="{2623D39C-9FCD-E242-90B2-235920DCB174}" srcId="{FE9A6800-6742-9243-8560-D331A7F835CA}" destId="{2E15AD96-E6FD-9042-B215-93B2060BE317}" srcOrd="0" destOrd="0" parTransId="{06F363FB-01BF-DF48-AB07-D1FA60E32034}" sibTransId="{4AEBF776-15FD-D94E-8E31-10B639733CFF}"/>
    <dgm:cxn modelId="{2A6814A0-FB7C-2043-8A03-9DEA97F9F43D}" type="presOf" srcId="{D7FA4753-56CF-F44C-9D2F-4437BF181A5B}" destId="{7B80802F-3E65-8E4D-8425-77ED50199836}" srcOrd="0" destOrd="3" presId="urn:microsoft.com/office/officeart/2005/8/layout/venn3"/>
    <dgm:cxn modelId="{27E8D2A5-77CB-494F-AB33-1BC14124A837}" type="presOf" srcId="{7135592F-BE18-8D4E-949D-402F2019E1F0}" destId="{21CD879B-4798-E743-9F62-2321C7A98129}" srcOrd="0" destOrd="2" presId="urn:microsoft.com/office/officeart/2005/8/layout/venn3"/>
    <dgm:cxn modelId="{08101FA7-D62C-8545-BAC0-BB0A74F79588}" srcId="{6A88A0A5-2249-3B47-A841-4EDC80E362FE}" destId="{64A8B157-8DA3-534E-AEA4-5E46C5EC23A5}" srcOrd="0" destOrd="0" parTransId="{0A523F3C-80D6-0E4D-BF87-56BF2ED11EA1}" sibTransId="{81FD764F-CC58-F14B-B01D-66AAA4209A98}"/>
    <dgm:cxn modelId="{7BA9B0AA-E7C1-BE47-8A24-7F910F6BC1CC}" srcId="{64A8B157-8DA3-534E-AEA4-5E46C5EC23A5}" destId="{B10C4EFA-18AE-3540-A268-BD9C8F2D8F4F}" srcOrd="0" destOrd="0" parTransId="{789777CC-7B6D-5743-BBC6-590AA5294FCF}" sibTransId="{5F2F8213-12C3-3848-89AC-794CD17C0E94}"/>
    <dgm:cxn modelId="{791484AD-E2C8-E24C-99D2-DE3574236AA1}" srcId="{8C73ECF6-AB55-0E4E-965B-AA44F9FF7A07}" destId="{60338BDE-3AC5-FB43-A9E7-78EB5F7BDF12}" srcOrd="0" destOrd="0" parTransId="{0E8235AB-950E-F24A-BA97-24247A716E3A}" sibTransId="{C3E7DECF-9CD3-D14F-80EA-92B4B4E14BBB}"/>
    <dgm:cxn modelId="{EEE919B5-7DC8-1C4B-B132-6C46BF91600C}" type="presOf" srcId="{3DB18C63-EEA3-4143-B0E3-8B3110750368}" destId="{7B80802F-3E65-8E4D-8425-77ED50199836}" srcOrd="0" destOrd="4" presId="urn:microsoft.com/office/officeart/2005/8/layout/venn3"/>
    <dgm:cxn modelId="{ACB261B6-AF6E-A44B-9CD6-7F838D41EF34}" srcId="{64A8B157-8DA3-534E-AEA4-5E46C5EC23A5}" destId="{3DB18C63-EEA3-4143-B0E3-8B3110750368}" srcOrd="2" destOrd="0" parTransId="{E9D65336-54EE-134A-824E-40F9D9903FE4}" sibTransId="{770E0FAE-C42A-0641-8AD6-78D762C1559C}"/>
    <dgm:cxn modelId="{AF9D69B8-8E3C-8744-8150-B6F8FB7B875E}" srcId="{E8B62C1F-D7DE-CF45-881A-6AC37DE7EAD2}" destId="{8C73ECF6-AB55-0E4E-965B-AA44F9FF7A07}" srcOrd="0" destOrd="0" parTransId="{DE20921E-2F68-C048-A25D-1F1CD13DA5F8}" sibTransId="{B23B51FB-56EB-2146-AFFE-6C442C71AED5}"/>
    <dgm:cxn modelId="{7AA34BBD-029D-7A45-8868-3EA62CDBCE42}" type="presOf" srcId="{6A88A0A5-2249-3B47-A841-4EDC80E362FE}" destId="{7B80802F-3E65-8E4D-8425-77ED50199836}" srcOrd="0" destOrd="0" presId="urn:microsoft.com/office/officeart/2005/8/layout/venn3"/>
    <dgm:cxn modelId="{39DF6ABE-CDF8-5D47-997E-56F801EAB004}" type="presOf" srcId="{2E15AD96-E6FD-9042-B215-93B2060BE317}" destId="{21CD879B-4798-E743-9F62-2321C7A98129}" srcOrd="0" destOrd="1" presId="urn:microsoft.com/office/officeart/2005/8/layout/venn3"/>
    <dgm:cxn modelId="{A3D7C9CA-6606-0945-BD63-7A8CA5FC416E}" type="presOf" srcId="{E594532C-2841-3A41-997E-2B0E5E67068B}" destId="{1F8A6AC3-A456-C94C-B839-7E9B1E119CF9}" srcOrd="0" destOrd="5" presId="urn:microsoft.com/office/officeart/2005/8/layout/venn3"/>
    <dgm:cxn modelId="{C95CEACB-F159-E147-BE4C-63E1A5732D34}" srcId="{2E15AD96-E6FD-9042-B215-93B2060BE317}" destId="{CC5BA00E-0E0B-754A-92E9-E6AE6E3FAE3A}" srcOrd="3" destOrd="0" parTransId="{01D6DE54-E62B-234A-B5F1-A2A71A018580}" sibTransId="{C8A5F06C-C19E-B645-89DC-14391EDC352C}"/>
    <dgm:cxn modelId="{08FF1BE0-9235-424A-B54D-B50CC5EE33B0}" type="presOf" srcId="{E8F13CEC-CAA5-A245-905E-14539D13E774}" destId="{1F8A6AC3-A456-C94C-B839-7E9B1E119CF9}" srcOrd="0" destOrd="3" presId="urn:microsoft.com/office/officeart/2005/8/layout/venn3"/>
    <dgm:cxn modelId="{F42B4BE7-5FCF-804F-9017-5FD80313E02A}" srcId="{2E15AD96-E6FD-9042-B215-93B2060BE317}" destId="{6E93AF67-B79B-724D-9576-BC964D475419}" srcOrd="2" destOrd="0" parTransId="{36A28EA3-6CBE-7748-8C28-429562B018FD}" sibTransId="{6DA1CE04-37E9-114F-8630-B04943FCAB55}"/>
    <dgm:cxn modelId="{3B966AEA-6C55-724B-9227-A607EC576D65}" type="presOf" srcId="{6FA6BE8C-A369-1844-84D1-0E008B6401E3}" destId="{D13633A0-A048-CD4D-927B-4185153BC2D3}" srcOrd="0" destOrd="0" presId="urn:microsoft.com/office/officeart/2005/8/layout/venn3"/>
    <dgm:cxn modelId="{8F77D205-2BF5-4845-8E3C-87FE675CAFCC}" type="presParOf" srcId="{D13633A0-A048-CD4D-927B-4185153BC2D3}" destId="{21CD879B-4798-E743-9F62-2321C7A98129}" srcOrd="0" destOrd="0" presId="urn:microsoft.com/office/officeart/2005/8/layout/venn3"/>
    <dgm:cxn modelId="{1955FA94-93F4-FF45-9D5E-6DBF832E16AC}" type="presParOf" srcId="{D13633A0-A048-CD4D-927B-4185153BC2D3}" destId="{A6A3F9EA-4760-FE40-84D8-C2CFE1A7E710}" srcOrd="1" destOrd="0" presId="urn:microsoft.com/office/officeart/2005/8/layout/venn3"/>
    <dgm:cxn modelId="{D2E79CA7-5492-DD4B-AC5D-27BE3EC9BD15}" type="presParOf" srcId="{D13633A0-A048-CD4D-927B-4185153BC2D3}" destId="{1F8A6AC3-A456-C94C-B839-7E9B1E119CF9}" srcOrd="2" destOrd="0" presId="urn:microsoft.com/office/officeart/2005/8/layout/venn3"/>
    <dgm:cxn modelId="{00B80AC8-10ED-AC43-8EA0-2F5F851871BA}" type="presParOf" srcId="{D13633A0-A048-CD4D-927B-4185153BC2D3}" destId="{679FF1E0-6288-9946-86A6-B6A7E9CB6930}" srcOrd="3" destOrd="0" presId="urn:microsoft.com/office/officeart/2005/8/layout/venn3"/>
    <dgm:cxn modelId="{C661A575-DB7C-6244-ADD9-309CFE140AF1}" type="presParOf" srcId="{D13633A0-A048-CD4D-927B-4185153BC2D3}" destId="{7B80802F-3E65-8E4D-8425-77ED5019983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1F6A-682A-8945-8A60-A1983AF7B686}">
      <dsp:nvSpPr>
        <dsp:cNvPr id="0" name=""/>
        <dsp:cNvSpPr/>
      </dsp:nvSpPr>
      <dsp:spPr>
        <a:xfrm>
          <a:off x="5223" y="889345"/>
          <a:ext cx="1781303" cy="2141955"/>
        </a:xfrm>
        <a:prstGeom prst="roundRect">
          <a:avLst>
            <a:gd name="adj" fmla="val 1000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Improve Independence - </a:t>
          </a:r>
          <a:r>
            <a:rPr lang="en-US" sz="1200" b="0" i="0" kern="1200" baseline="0" dirty="0"/>
            <a:t>Empowering children to navigate their environment with increasing independence and reduced reliance on assistance.</a:t>
          </a:r>
          <a:endParaRPr lang="en-GB" sz="1200" kern="1200" dirty="0"/>
        </a:p>
      </dsp:txBody>
      <dsp:txXfrm>
        <a:off x="57396" y="941518"/>
        <a:ext cx="1676957" cy="2037609"/>
      </dsp:txXfrm>
    </dsp:sp>
    <dsp:sp modelId="{B25482F6-32FB-B64F-A740-451F6738EE71}">
      <dsp:nvSpPr>
        <dsp:cNvPr id="0" name=""/>
        <dsp:cNvSpPr/>
      </dsp:nvSpPr>
      <dsp:spPr>
        <a:xfrm>
          <a:off x="2231853" y="889345"/>
          <a:ext cx="1781303" cy="2141955"/>
        </a:xfrm>
        <a:prstGeom prst="roundRect">
          <a:avLst>
            <a:gd name="adj" fmla="val 10000"/>
          </a:avLst>
        </a:prstGeom>
        <a:solidFill>
          <a:schemeClr val="accent2">
            <a:shade val="80000"/>
            <a:hueOff val="-113751"/>
            <a:satOff val="2127"/>
            <a:lumOff val="678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Increase Participation - </a:t>
          </a:r>
          <a:r>
            <a:rPr lang="en-US" sz="1200" kern="1200" dirty="0"/>
            <a:t>E</a:t>
          </a:r>
          <a:r>
            <a:rPr lang="en-US" sz="1200" i="0" kern="1200" baseline="0" dirty="0"/>
            <a:t>nsuring children </a:t>
          </a:r>
          <a:r>
            <a:rPr lang="en-US" sz="1200" b="0" i="0" kern="1200" baseline="0" dirty="0"/>
            <a:t>can take a more active role in school life, lessons and social activities alongside their peers.</a:t>
          </a:r>
          <a:endParaRPr lang="en-GB" sz="1200" kern="1200" dirty="0"/>
        </a:p>
      </dsp:txBody>
      <dsp:txXfrm>
        <a:off x="2284026" y="941518"/>
        <a:ext cx="1676957" cy="2037609"/>
      </dsp:txXfrm>
    </dsp:sp>
    <dsp:sp modelId="{FC32B6C5-BF74-F340-BB44-753D4CA39987}">
      <dsp:nvSpPr>
        <dsp:cNvPr id="0" name=""/>
        <dsp:cNvSpPr/>
      </dsp:nvSpPr>
      <dsp:spPr>
        <a:xfrm>
          <a:off x="4458483" y="889345"/>
          <a:ext cx="1781303" cy="2141955"/>
        </a:xfrm>
        <a:prstGeom prst="roundRect">
          <a:avLst>
            <a:gd name="adj" fmla="val 10000"/>
          </a:avLst>
        </a:prstGeom>
        <a:solidFill>
          <a:schemeClr val="accent2">
            <a:shade val="80000"/>
            <a:hueOff val="-227502"/>
            <a:satOff val="4255"/>
            <a:lumOff val="135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kern="1200" baseline="0"/>
            <a:t>Build Confidence - </a:t>
          </a:r>
          <a:r>
            <a:rPr lang="en-US" sz="1200" b="0" i="0" kern="1200" baseline="0"/>
            <a:t>Success in movement leads to a greater sense of achievement and self-belief in all areas of learning.</a:t>
          </a:r>
          <a:endParaRPr lang="en-GB" sz="1200" kern="1200"/>
        </a:p>
      </dsp:txBody>
      <dsp:txXfrm>
        <a:off x="4510656" y="941518"/>
        <a:ext cx="1676957" cy="2037609"/>
      </dsp:txXfrm>
    </dsp:sp>
    <dsp:sp modelId="{F9FDF807-74A8-5048-BFDD-977D898DC43A}">
      <dsp:nvSpPr>
        <dsp:cNvPr id="0" name=""/>
        <dsp:cNvSpPr/>
      </dsp:nvSpPr>
      <dsp:spPr>
        <a:xfrm>
          <a:off x="6685113" y="889345"/>
          <a:ext cx="1781303" cy="2141955"/>
        </a:xfrm>
        <a:prstGeom prst="roundRect">
          <a:avLst>
            <a:gd name="adj" fmla="val 10000"/>
          </a:avLst>
        </a:prstGeom>
        <a:solidFill>
          <a:schemeClr val="accent2">
            <a:shade val="80000"/>
            <a:hueOff val="-341253"/>
            <a:satOff val="6382"/>
            <a:lumOff val="203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kern="1200" baseline="0" dirty="0"/>
            <a:t>Support Wellbeing - </a:t>
          </a:r>
          <a:r>
            <a:rPr lang="en-US" sz="1200" b="0" i="0" kern="1200" baseline="0" dirty="0"/>
            <a:t>Promoting physical health and emotional wellbeing through active engagement and regular physical movement.</a:t>
          </a:r>
          <a:endParaRPr lang="en-GB" sz="1200" kern="1200" dirty="0"/>
        </a:p>
      </dsp:txBody>
      <dsp:txXfrm>
        <a:off x="6737286" y="941518"/>
        <a:ext cx="1676957" cy="2037609"/>
      </dsp:txXfrm>
    </dsp:sp>
    <dsp:sp modelId="{9A628340-10A2-024C-9C4E-3A82957CE56A}">
      <dsp:nvSpPr>
        <dsp:cNvPr id="0" name=""/>
        <dsp:cNvSpPr/>
      </dsp:nvSpPr>
      <dsp:spPr>
        <a:xfrm>
          <a:off x="8911743" y="889345"/>
          <a:ext cx="1781303" cy="2141955"/>
        </a:xfrm>
        <a:prstGeom prst="roundRect">
          <a:avLst>
            <a:gd name="adj" fmla="val 10000"/>
          </a:avLst>
        </a:prstGeom>
        <a:solidFill>
          <a:schemeClr val="accent2">
            <a:shade val="80000"/>
            <a:hueOff val="-455004"/>
            <a:satOff val="8510"/>
            <a:lumOff val="271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0" kern="1200" baseline="0"/>
            <a:t>Functional Skills - </a:t>
          </a:r>
          <a:r>
            <a:rPr lang="en-US" sz="1200" b="0" i="0" kern="1200" baseline="0"/>
            <a:t>Developing practical sitting, standing and walking skills that translate directly to everyday comfort and communication.</a:t>
          </a:r>
          <a:endParaRPr lang="en-GB" sz="1200" kern="1200"/>
        </a:p>
      </dsp:txBody>
      <dsp:txXfrm>
        <a:off x="8963916" y="941518"/>
        <a:ext cx="1676957" cy="20376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D879B-4798-E743-9F62-2321C7A98129}">
      <dsp:nvSpPr>
        <dsp:cNvPr id="0" name=""/>
        <dsp:cNvSpPr/>
      </dsp:nvSpPr>
      <dsp:spPr>
        <a:xfrm>
          <a:off x="3991" y="28165"/>
          <a:ext cx="3490165" cy="3490165"/>
        </a:xfrm>
        <a:prstGeom prst="ellipse">
          <a:avLst/>
        </a:prstGeom>
        <a:solidFill>
          <a:schemeClr val="accent2">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2075" tIns="17780" rIns="192075" bIns="17780" numCol="1" spcCol="1270" anchor="ctr" anchorCtr="1">
          <a:noAutofit/>
        </a:bodyPr>
        <a:lstStyle/>
        <a:p>
          <a:pPr marL="0" lvl="0" indent="0" algn="l" defTabSz="622300">
            <a:lnSpc>
              <a:spcPct val="90000"/>
            </a:lnSpc>
            <a:spcBef>
              <a:spcPct val="0"/>
            </a:spcBef>
            <a:spcAft>
              <a:spcPct val="35000"/>
            </a:spcAft>
            <a:buNone/>
          </a:pPr>
          <a:r>
            <a:rPr lang="en-US" sz="1400" b="1" i="0" kern="1200" baseline="0"/>
            <a:t>Embedded Daily Practice</a:t>
          </a:r>
          <a:endParaRPr lang="en-GB" sz="1400" kern="1200"/>
        </a:p>
        <a:p>
          <a:pPr marL="57150" lvl="1" indent="-57150" algn="l" defTabSz="488950">
            <a:lnSpc>
              <a:spcPct val="90000"/>
            </a:lnSpc>
            <a:spcBef>
              <a:spcPct val="0"/>
            </a:spcBef>
            <a:spcAft>
              <a:spcPct val="15000"/>
            </a:spcAft>
            <a:buChar char="•"/>
          </a:pPr>
          <a:r>
            <a:rPr lang="en-US" sz="1100" b="0" i="0" kern="1200" baseline="0" dirty="0"/>
            <a:t>Unlike isolated therapy sessions, MOVE skills are practiced throughout the entire school day during natural transitions and routines.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Classroom activities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Transitions between lessons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Play and social times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Personal care routines</a:t>
          </a:r>
          <a:endParaRPr lang="en-GB" sz="1100" kern="1200" dirty="0"/>
        </a:p>
      </dsp:txBody>
      <dsp:txXfrm>
        <a:off x="515114" y="539288"/>
        <a:ext cx="2467919" cy="2467919"/>
      </dsp:txXfrm>
    </dsp:sp>
    <dsp:sp modelId="{1F8A6AC3-A456-C94C-B839-7E9B1E119CF9}">
      <dsp:nvSpPr>
        <dsp:cNvPr id="0" name=""/>
        <dsp:cNvSpPr/>
      </dsp:nvSpPr>
      <dsp:spPr>
        <a:xfrm>
          <a:off x="2796124" y="28165"/>
          <a:ext cx="3490165" cy="3490165"/>
        </a:xfrm>
        <a:prstGeom prst="ellipse">
          <a:avLst/>
        </a:prstGeom>
        <a:solidFill>
          <a:schemeClr val="accent2">
            <a:shade val="80000"/>
            <a:alpha val="50000"/>
            <a:hueOff val="16"/>
            <a:satOff val="7563"/>
            <a:lumOff val="2707"/>
            <a:alphaOff val="-1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2075" tIns="17780" rIns="192075" bIns="17780" numCol="1" spcCol="1270" anchor="ctr" anchorCtr="1">
          <a:noAutofit/>
        </a:bodyPr>
        <a:lstStyle/>
        <a:p>
          <a:pPr marL="0" lvl="0" indent="0" algn="l" defTabSz="622300">
            <a:lnSpc>
              <a:spcPct val="90000"/>
            </a:lnSpc>
            <a:spcBef>
              <a:spcPct val="0"/>
            </a:spcBef>
            <a:spcAft>
              <a:spcPct val="35000"/>
            </a:spcAft>
            <a:buNone/>
          </a:pPr>
          <a:r>
            <a:rPr lang="en-US" sz="1400" b="1" i="0" kern="1200" baseline="0" dirty="0"/>
            <a:t>Collaborative Assessment</a:t>
          </a:r>
          <a:endParaRPr lang="en-GB" sz="1400" kern="1200" dirty="0"/>
        </a:p>
        <a:p>
          <a:pPr marL="57150" lvl="1" indent="-57150" algn="l" defTabSz="488950">
            <a:lnSpc>
              <a:spcPct val="90000"/>
            </a:lnSpc>
            <a:spcBef>
              <a:spcPct val="0"/>
            </a:spcBef>
            <a:spcAft>
              <a:spcPct val="15000"/>
            </a:spcAft>
            <a:buChar char="•"/>
          </a:pPr>
          <a:r>
            <a:rPr lang="en-US" sz="1100" b="0" i="0" kern="1200" baseline="0" dirty="0"/>
            <a:t>A team-around-the-child approach involving education staff, medical professionals, and family members.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School MOVE Lead assessment</a:t>
          </a:r>
          <a:endParaRPr lang="en-GB" sz="1100" kern="1200" dirty="0"/>
        </a:p>
        <a:p>
          <a:pPr marL="114300" lvl="2" indent="-57150" algn="l" defTabSz="488950">
            <a:lnSpc>
              <a:spcPct val="90000"/>
            </a:lnSpc>
            <a:spcBef>
              <a:spcPct val="0"/>
            </a:spcBef>
            <a:spcAft>
              <a:spcPct val="15000"/>
            </a:spcAft>
            <a:buChar char="•"/>
          </a:pPr>
          <a:r>
            <a:rPr lang="en-US" sz="1100" b="0" i="0" kern="1200" baseline="0" dirty="0"/>
            <a:t>Physiotherapist consultation</a:t>
          </a:r>
          <a:endParaRPr lang="en-GB" sz="1100" kern="1200" dirty="0"/>
        </a:p>
        <a:p>
          <a:pPr marL="114300" lvl="2" indent="-57150" algn="l" defTabSz="488950">
            <a:lnSpc>
              <a:spcPct val="90000"/>
            </a:lnSpc>
            <a:spcBef>
              <a:spcPct val="0"/>
            </a:spcBef>
            <a:spcAft>
              <a:spcPct val="15000"/>
            </a:spcAft>
            <a:buChar char="•"/>
          </a:pPr>
          <a:r>
            <a:rPr lang="en-US" sz="1100" b="0" i="0" kern="1200" baseline="0" dirty="0"/>
            <a:t>Parental input and goal setting</a:t>
          </a:r>
          <a:endParaRPr lang="en-GB" sz="1100" kern="1200" dirty="0"/>
        </a:p>
        <a:p>
          <a:pPr marL="114300" lvl="2" indent="-57150" algn="l" defTabSz="488950">
            <a:lnSpc>
              <a:spcPct val="90000"/>
            </a:lnSpc>
            <a:spcBef>
              <a:spcPct val="0"/>
            </a:spcBef>
            <a:spcAft>
              <a:spcPct val="15000"/>
            </a:spcAft>
            <a:buChar char="•"/>
          </a:pPr>
          <a:r>
            <a:rPr lang="en-US" sz="1100" b="0" i="0" kern="1200" baseline="0" dirty="0"/>
            <a:t>Equipment monitoring and safety checks</a:t>
          </a:r>
          <a:endParaRPr lang="en-GB" sz="1100" kern="1200" dirty="0"/>
        </a:p>
      </dsp:txBody>
      <dsp:txXfrm>
        <a:off x="3307247" y="539288"/>
        <a:ext cx="2467919" cy="2467919"/>
      </dsp:txXfrm>
    </dsp:sp>
    <dsp:sp modelId="{7B80802F-3E65-8E4D-8425-77ED50199836}">
      <dsp:nvSpPr>
        <dsp:cNvPr id="0" name=""/>
        <dsp:cNvSpPr/>
      </dsp:nvSpPr>
      <dsp:spPr>
        <a:xfrm>
          <a:off x="5588256" y="28165"/>
          <a:ext cx="3490165" cy="3490165"/>
        </a:xfrm>
        <a:prstGeom prst="ellipse">
          <a:avLst/>
        </a:prstGeom>
        <a:solidFill>
          <a:schemeClr val="accent2">
            <a:shade val="80000"/>
            <a:alpha val="50000"/>
            <a:hueOff val="31"/>
            <a:satOff val="15126"/>
            <a:lumOff val="5415"/>
            <a:alphaOff val="-3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2075" tIns="17780" rIns="192075" bIns="17780" numCol="1" spcCol="1270" anchor="ctr" anchorCtr="1">
          <a:noAutofit/>
        </a:bodyPr>
        <a:lstStyle/>
        <a:p>
          <a:pPr marL="0" lvl="0" indent="0" algn="l" defTabSz="622300">
            <a:lnSpc>
              <a:spcPct val="90000"/>
            </a:lnSpc>
            <a:spcBef>
              <a:spcPct val="0"/>
            </a:spcBef>
            <a:spcAft>
              <a:spcPct val="35000"/>
            </a:spcAft>
            <a:buNone/>
          </a:pPr>
          <a:r>
            <a:rPr lang="en-US" sz="1400" b="1" i="0" kern="1200" baseline="0" dirty="0"/>
            <a:t>Tailored Equipment</a:t>
          </a:r>
          <a:endParaRPr lang="en-GB" sz="1400" kern="1200" dirty="0"/>
        </a:p>
        <a:p>
          <a:pPr marL="57150" lvl="1" indent="-57150" algn="l" defTabSz="488950">
            <a:lnSpc>
              <a:spcPct val="90000"/>
            </a:lnSpc>
            <a:spcBef>
              <a:spcPct val="0"/>
            </a:spcBef>
            <a:spcAft>
              <a:spcPct val="15000"/>
            </a:spcAft>
            <a:buChar char="•"/>
          </a:pPr>
          <a:r>
            <a:rPr lang="en-US" sz="1100" b="0" i="0" kern="1200" baseline="0" dirty="0"/>
            <a:t>Strategic use of specialist equipment to facilitate movement and maintain safety while promoting independence.</a:t>
          </a:r>
          <a:endParaRPr lang="en-GB" sz="1100" kern="1200" dirty="0"/>
        </a:p>
        <a:p>
          <a:pPr marL="114300" lvl="2" indent="-57150" algn="l" defTabSz="488950">
            <a:lnSpc>
              <a:spcPct val="90000"/>
            </a:lnSpc>
            <a:spcBef>
              <a:spcPct val="0"/>
            </a:spcBef>
            <a:spcAft>
              <a:spcPct val="15000"/>
            </a:spcAft>
            <a:buChar char="•"/>
          </a:pPr>
          <a:r>
            <a:rPr lang="en-US" sz="1100" b="0" i="0" kern="1200" baseline="0" dirty="0"/>
            <a:t>Standing frames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Walking aids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Supportive seating systems</a:t>
          </a:r>
          <a:endParaRPr lang="en-GB" sz="1100" kern="1200" dirty="0"/>
        </a:p>
        <a:p>
          <a:pPr marL="114300" lvl="2" indent="-57150" algn="l" defTabSz="488950">
            <a:lnSpc>
              <a:spcPct val="90000"/>
            </a:lnSpc>
            <a:spcBef>
              <a:spcPct val="0"/>
            </a:spcBef>
            <a:spcAft>
              <a:spcPct val="15000"/>
            </a:spcAft>
            <a:buChar char="•"/>
          </a:pPr>
          <a:r>
            <a:rPr lang="en-US" sz="1100" b="0" i="0" kern="1200" baseline="0" dirty="0"/>
            <a:t>Regular safety reviews</a:t>
          </a:r>
          <a:endParaRPr lang="en-GB" sz="1100" kern="1200" dirty="0"/>
        </a:p>
      </dsp:txBody>
      <dsp:txXfrm>
        <a:off x="6099379" y="539288"/>
        <a:ext cx="2467919" cy="24679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6435F-865F-D0F5-DB73-7F2094885CD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2D0E6909-D9DC-F4A2-0E64-71FEB8531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51FBC88-348F-2AF4-73B9-02DFEDCF202D}"/>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E8C0812F-FA54-AED5-6C15-CB69079565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8AAFC-C2BF-3ABF-5F6A-BF2FD99E0743}"/>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361920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76B8-E21F-F5D8-AB5E-8ACC3C35A65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B4422D3-A458-E99E-438B-8D3FD2F994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37EF98-8786-08F1-4C7F-56621E7D768F}"/>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A0D14DCE-0763-42C7-151B-FBDF5BD4C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3E4DEF-7C89-CFAB-623F-CD48D318FBF7}"/>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101048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28993F-0668-42D4-14A2-F73CD84A4863}"/>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D826353-109A-6D38-B65B-9671BBEA39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9F2157-6FB0-2A51-8B30-699A0F95C86E}"/>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C023EF17-DD31-95C8-81A7-07B48CB425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C1751-5987-466F-814B-40B2392FEB7A}"/>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52273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B5E2-3AAC-4FCE-48E9-B10E1718CE3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11E9A4D-79FC-1C2C-8327-22DD43217EC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20879A-1BDA-DAF8-09D8-4360229EEB22}"/>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BCF0BCF1-E015-9C1F-931F-F4FC37505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42F891-1225-66BA-9FF5-205591F4F92E}"/>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4761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5AD2-C612-0D15-88B2-326B32FC73F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9617F6-D6C3-68ED-7C9D-D67E57DF19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CCAA887-3826-DB5D-2E98-A15ABB5D4F0A}"/>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AE09A116-F27F-038F-3717-3A2951DDD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1F8F4D-2F37-1DCA-F863-50E4D97F092B}"/>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4189724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A1EE-81A0-FAF0-C67F-DDBF7C660C7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533938F-3AD9-B306-22CF-F69AF8ADC6D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4294F3A-9676-642A-A797-599729FD101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68951F0-675F-A1B8-1B21-67C7079A1AA8}"/>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6" name="Footer Placeholder 5">
            <a:extLst>
              <a:ext uri="{FF2B5EF4-FFF2-40B4-BE49-F238E27FC236}">
                <a16:creationId xmlns:a16="http://schemas.microsoft.com/office/drawing/2014/main" id="{35E4B8D6-4ECC-30E1-9C38-5F56FB14A9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3986BD-C881-43C1-6B3A-23C70DE117EE}"/>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305739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F020-B2B3-1CB4-4A16-988F09A4B6C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4418F35-0BC0-49FA-FF52-F70750737B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817BD7-C86F-8E90-0161-614180DB48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957D849-9809-924D-A443-8F2651F51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8F0907E-D6F4-A53A-23F3-B554648E548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E322F0F-7A38-3098-29AE-7C392B5BB548}"/>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8" name="Footer Placeholder 7">
            <a:extLst>
              <a:ext uri="{FF2B5EF4-FFF2-40B4-BE49-F238E27FC236}">
                <a16:creationId xmlns:a16="http://schemas.microsoft.com/office/drawing/2014/main" id="{24CD0836-485E-3512-F67A-6044BD566D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AA9DFA-BC2C-DC74-978D-7AEFAFF252E8}"/>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422538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BD6E5-F632-AAB7-0957-5B95D355F00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B86142E-3396-1591-9CE0-95913ABC0D32}"/>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4" name="Footer Placeholder 3">
            <a:extLst>
              <a:ext uri="{FF2B5EF4-FFF2-40B4-BE49-F238E27FC236}">
                <a16:creationId xmlns:a16="http://schemas.microsoft.com/office/drawing/2014/main" id="{96C3DB13-2C40-1E0E-9E1B-79345B3016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3E292A-0C92-465B-F694-5F36D28EEF3D}"/>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262176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28329-D83E-C33D-E48B-E587217E4CE0}"/>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3" name="Footer Placeholder 2">
            <a:extLst>
              <a:ext uri="{FF2B5EF4-FFF2-40B4-BE49-F238E27FC236}">
                <a16:creationId xmlns:a16="http://schemas.microsoft.com/office/drawing/2014/main" id="{F05DDE55-2A06-FC73-32B9-3C9D6E3FDA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F3CD991-B1A7-345A-CE94-2A704C195FC4}"/>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3401079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61A5-3824-9E5C-0198-CEE7C6D0090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C2F4B67-5961-030F-5884-689C65EF1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C9B01D9-2985-1C07-87F2-FB703B053E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43429D-AD43-7B70-2731-1FB1E6A31128}"/>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6" name="Footer Placeholder 5">
            <a:extLst>
              <a:ext uri="{FF2B5EF4-FFF2-40B4-BE49-F238E27FC236}">
                <a16:creationId xmlns:a16="http://schemas.microsoft.com/office/drawing/2014/main" id="{BBE72427-D239-F6A3-6601-E35FF5F8A2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D75FC7-6C07-D933-F57A-6D7A6E71403C}"/>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19301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3669-713A-DC29-033B-902A05A5F9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8B74B77-5E07-2CF3-8329-E6D5A5DE3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2F0C62-0CAC-8BCC-78DE-AED2FF9DC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B2606C5-5BE0-BAC7-C62F-BF6848DFE1CE}"/>
              </a:ext>
            </a:extLst>
          </p:cNvPr>
          <p:cNvSpPr>
            <a:spLocks noGrp="1"/>
          </p:cNvSpPr>
          <p:nvPr>
            <p:ph type="dt" sz="half" idx="10"/>
          </p:nvPr>
        </p:nvSpPr>
        <p:spPr/>
        <p:txBody>
          <a:bodyPr/>
          <a:lstStyle/>
          <a:p>
            <a:fld id="{0C09522E-A685-E740-BB31-164DC9577B18}" type="datetimeFigureOut">
              <a:rPr lang="en-GB" smtClean="0"/>
              <a:t>03/03/2026</a:t>
            </a:fld>
            <a:endParaRPr lang="en-GB"/>
          </a:p>
        </p:txBody>
      </p:sp>
      <p:sp>
        <p:nvSpPr>
          <p:cNvPr id="6" name="Footer Placeholder 5">
            <a:extLst>
              <a:ext uri="{FF2B5EF4-FFF2-40B4-BE49-F238E27FC236}">
                <a16:creationId xmlns:a16="http://schemas.microsoft.com/office/drawing/2014/main" id="{F5E0DA2E-7E0B-BB55-4ED1-D0B4A02DA8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4607-C403-3BFD-688E-241FA0B88ECB}"/>
              </a:ext>
            </a:extLst>
          </p:cNvPr>
          <p:cNvSpPr>
            <a:spLocks noGrp="1"/>
          </p:cNvSpPr>
          <p:nvPr>
            <p:ph type="sldNum" sz="quarter" idx="12"/>
          </p:nvPr>
        </p:nvSpPr>
        <p:spPr/>
        <p:txBody>
          <a:bodyPr/>
          <a:lstStyle/>
          <a:p>
            <a:fld id="{F7B61381-DBBA-1948-8AF4-CCEB715017DE}" type="slidenum">
              <a:rPr lang="en-GB" smtClean="0"/>
              <a:t>‹#›</a:t>
            </a:fld>
            <a:endParaRPr lang="en-GB"/>
          </a:p>
        </p:txBody>
      </p:sp>
    </p:spTree>
    <p:extLst>
      <p:ext uri="{BB962C8B-B14F-4D97-AF65-F5344CB8AC3E}">
        <p14:creationId xmlns:p14="http://schemas.microsoft.com/office/powerpoint/2010/main" val="2398086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624C41-409E-A834-44C7-1F7331556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5AE2C61A-753F-97E2-DD1F-F52D7C51E9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C1B4D24-8F00-529C-D0CA-120FFC5EA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C09522E-A685-E740-BB31-164DC9577B18}" type="datetimeFigureOut">
              <a:rPr lang="en-GB" smtClean="0"/>
              <a:t>03/03/2026</a:t>
            </a:fld>
            <a:endParaRPr lang="en-GB"/>
          </a:p>
        </p:txBody>
      </p:sp>
      <p:sp>
        <p:nvSpPr>
          <p:cNvPr id="5" name="Footer Placeholder 4">
            <a:extLst>
              <a:ext uri="{FF2B5EF4-FFF2-40B4-BE49-F238E27FC236}">
                <a16:creationId xmlns:a16="http://schemas.microsoft.com/office/drawing/2014/main" id="{30C3A92B-3942-9CCD-0092-570B03487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8BF8AE3-2B48-C849-7E21-B11891DD83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B61381-DBBA-1948-8AF4-CCEB715017DE}" type="slidenum">
              <a:rPr lang="en-GB" smtClean="0"/>
              <a:t>‹#›</a:t>
            </a:fld>
            <a:endParaRPr lang="en-GB"/>
          </a:p>
        </p:txBody>
      </p:sp>
    </p:spTree>
    <p:extLst>
      <p:ext uri="{BB962C8B-B14F-4D97-AF65-F5344CB8AC3E}">
        <p14:creationId xmlns:p14="http://schemas.microsoft.com/office/powerpoint/2010/main" val="4063781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oveeurope.org.uk/wp-content/uploads/2022/08/MOVE-Information-Leaflet.pdf" TargetMode="External"/><Relationship Id="rId2" Type="http://schemas.openxmlformats.org/officeDocument/2006/relationships/hyperlink" Target="https://moveeurope.org.uk/wp-content/uploads/2022/08/MOVE-at-Home-Activity-Pack.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F1B4-7D8C-AC5C-92B1-E6DD9B334868}"/>
              </a:ext>
            </a:extLst>
          </p:cNvPr>
          <p:cNvSpPr>
            <a:spLocks noGrp="1"/>
          </p:cNvSpPr>
          <p:nvPr>
            <p:ph type="title"/>
          </p:nvPr>
        </p:nvSpPr>
        <p:spPr/>
        <p:txBody>
          <a:bodyPr/>
          <a:lstStyle/>
          <a:p>
            <a:r>
              <a:rPr lang="en-GB" dirty="0">
                <a:solidFill>
                  <a:schemeClr val="accent6"/>
                </a:solidFill>
              </a:rPr>
              <a:t>The MOVE Approach </a:t>
            </a:r>
            <a:br>
              <a:rPr lang="en-GB" dirty="0"/>
            </a:br>
            <a:r>
              <a:rPr lang="en-GB" dirty="0"/>
              <a:t>	</a:t>
            </a:r>
            <a:r>
              <a:rPr lang="en-GB" dirty="0">
                <a:solidFill>
                  <a:srgbClr val="FF0000"/>
                </a:solidFill>
              </a:rPr>
              <a:t>Integrated support for daily life </a:t>
            </a:r>
          </a:p>
        </p:txBody>
      </p:sp>
      <p:sp>
        <p:nvSpPr>
          <p:cNvPr id="6" name="Rectangle 3">
            <a:extLst>
              <a:ext uri="{FF2B5EF4-FFF2-40B4-BE49-F238E27FC236}">
                <a16:creationId xmlns:a16="http://schemas.microsoft.com/office/drawing/2014/main" id="{1F98967C-300E-82FE-C09D-487224FF5E4E}"/>
              </a:ext>
            </a:extLst>
          </p:cNvPr>
          <p:cNvSpPr>
            <a:spLocks noGrp="1" noChangeArrowheads="1"/>
          </p:cNvSpPr>
          <p:nvPr>
            <p:ph idx="1"/>
          </p:nvPr>
        </p:nvSpPr>
        <p:spPr bwMode="auto">
          <a:xfrm>
            <a:off x="650548" y="1823927"/>
            <a:ext cx="4635436" cy="164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Plus Jakarta Sans"/>
              </a:rPr>
              <a:t>MOVE is not just an exercise program, it is an approach that helps children and young people develop physical skills through meaningful, everyday activities in school.</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Plus Jakarta Sans"/>
              </a:rPr>
              <a:t>It works alongside physiotherapy to assess a child's needs and set realistic goals that are embedded into classroom activities, transitions, and social times. This consistent practice helps skills develop more effectively over time.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4">
            <a:extLst>
              <a:ext uri="{FF2B5EF4-FFF2-40B4-BE49-F238E27FC236}">
                <a16:creationId xmlns:a16="http://schemas.microsoft.com/office/drawing/2014/main" id="{03400597-AAE2-40A2-169A-D909336E8C03}"/>
              </a:ext>
            </a:extLst>
          </p:cNvPr>
          <p:cNvSpPr>
            <a:spLocks noChangeArrowheads="1"/>
          </p:cNvSpPr>
          <p:nvPr/>
        </p:nvSpPr>
        <p:spPr bwMode="auto">
          <a:xfrm>
            <a:off x="1321746" y="3816133"/>
            <a:ext cx="3052738" cy="923330"/>
          </a:xfrm>
          <a:prstGeom prst="rect">
            <a:avLst/>
          </a:prstGeom>
          <a:solidFill>
            <a:srgbClr val="FFB5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latin typeface="Plus Jakarta Sans"/>
              </a:rPr>
              <a:t>Student-</a:t>
            </a:r>
            <a:r>
              <a:rPr lang="en-US" altLang="en-US" sz="2000" b="1" dirty="0" err="1">
                <a:latin typeface="Plus Jakarta Sans"/>
              </a:rPr>
              <a:t>Centred</a:t>
            </a:r>
            <a:endParaRPr kumimoji="0" lang="en-US" altLang="en-US" sz="2000" b="1" i="0" u="none" strike="noStrike" cap="none" normalizeH="0" baseline="0" dirty="0">
              <a:ln>
                <a:noFill/>
              </a:ln>
              <a:solidFill>
                <a:schemeClr val="tx1"/>
              </a:solidFill>
              <a:effectLst/>
              <a:latin typeface="Plus Jakarta Sans"/>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Plus Jakarta Sans"/>
              </a:rPr>
              <a:t>Focused on individual needs and aspirations.</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B15D777C-A821-13C5-D270-6C9751D2480D}"/>
              </a:ext>
            </a:extLst>
          </p:cNvPr>
          <p:cNvSpPr>
            <a:spLocks noChangeArrowheads="1"/>
          </p:cNvSpPr>
          <p:nvPr/>
        </p:nvSpPr>
        <p:spPr bwMode="auto">
          <a:xfrm>
            <a:off x="1321746" y="5060689"/>
            <a:ext cx="3096768" cy="923330"/>
          </a:xfrm>
          <a:prstGeom prst="rect">
            <a:avLst/>
          </a:prstGeom>
          <a:solidFill>
            <a:srgbClr val="FFB56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Plus Jakarta Sans"/>
              </a:rPr>
              <a:t>Collaborative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Plus Jakarta Sans"/>
              </a:rPr>
              <a:t>Staff, families and therapists working as one.</a:t>
            </a: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9D1C23F4-A78F-5980-7F4F-E3987C4574A0}"/>
              </a:ext>
            </a:extLst>
          </p:cNvPr>
          <p:cNvSpPr txBox="1"/>
          <p:nvPr/>
        </p:nvSpPr>
        <p:spPr>
          <a:xfrm>
            <a:off x="5705911" y="6211669"/>
            <a:ext cx="6096000" cy="646331"/>
          </a:xfrm>
          <a:prstGeom prst="rect">
            <a:avLst/>
          </a:prstGeom>
          <a:noFill/>
        </p:spPr>
        <p:txBody>
          <a:bodyPr wrap="square">
            <a:spAutoFit/>
          </a:bodyPr>
          <a:lstStyle/>
          <a:p>
            <a:r>
              <a:rPr lang="en-GB" b="1" i="0" u="none" strike="noStrike" dirty="0">
                <a:effectLst/>
                <a:latin typeface="Plus Jakarta Sans"/>
              </a:rPr>
              <a:t>"Even small improvements make a big difference to comfort and independence."</a:t>
            </a:r>
            <a:endParaRPr lang="en-GB" dirty="0"/>
          </a:p>
        </p:txBody>
      </p:sp>
      <p:pic>
        <p:nvPicPr>
          <p:cNvPr id="13" name="Picture 12" descr="A child in a walker&#10;&#10;AI-generated content may be incorrect.">
            <a:extLst>
              <a:ext uri="{FF2B5EF4-FFF2-40B4-BE49-F238E27FC236}">
                <a16:creationId xmlns:a16="http://schemas.microsoft.com/office/drawing/2014/main" id="{15D95B02-B3B4-29AF-01D9-80446709F291}"/>
              </a:ext>
            </a:extLst>
          </p:cNvPr>
          <p:cNvPicPr>
            <a:picLocks noChangeAspect="1"/>
          </p:cNvPicPr>
          <p:nvPr/>
        </p:nvPicPr>
        <p:blipFill>
          <a:blip r:embed="rId2"/>
          <a:stretch>
            <a:fillRect/>
          </a:stretch>
        </p:blipFill>
        <p:spPr>
          <a:xfrm>
            <a:off x="5655806" y="1926804"/>
            <a:ext cx="6316738" cy="4211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 descr="Home - MOVE Europe">
            <a:extLst>
              <a:ext uri="{FF2B5EF4-FFF2-40B4-BE49-F238E27FC236}">
                <a16:creationId xmlns:a16="http://schemas.microsoft.com/office/drawing/2014/main" id="{18A0B862-60AC-E2EB-D3AB-3A95D5CB3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6811" y="129009"/>
            <a:ext cx="1475733" cy="152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64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2E7D-8688-EB73-4970-0843EF621629}"/>
              </a:ext>
            </a:extLst>
          </p:cNvPr>
          <p:cNvSpPr>
            <a:spLocks noGrp="1"/>
          </p:cNvSpPr>
          <p:nvPr>
            <p:ph type="title"/>
          </p:nvPr>
        </p:nvSpPr>
        <p:spPr>
          <a:xfrm>
            <a:off x="838200" y="1028239"/>
            <a:ext cx="10515600" cy="1325563"/>
          </a:xfrm>
        </p:spPr>
        <p:txBody>
          <a:bodyPr>
            <a:normAutofit fontScale="90000"/>
          </a:bodyPr>
          <a:lstStyle/>
          <a:p>
            <a:pPr algn="ctr"/>
            <a:r>
              <a:rPr lang="en-GB" dirty="0">
                <a:solidFill>
                  <a:schemeClr val="accent6"/>
                </a:solidFill>
              </a:rPr>
              <a:t>How MOVE helps your child</a:t>
            </a:r>
            <a:br>
              <a:rPr lang="en-GB" dirty="0"/>
            </a:br>
            <a:r>
              <a:rPr lang="en-GB" dirty="0"/>
              <a:t>	</a:t>
            </a:r>
            <a:r>
              <a:rPr lang="en-GB" sz="3100" dirty="0">
                <a:solidFill>
                  <a:srgbClr val="FF0000"/>
                </a:solidFill>
              </a:rPr>
              <a:t>The MOVE programme aims to transform lives by focusing on five core areas of development and participation</a:t>
            </a:r>
            <a:r>
              <a:rPr lang="en-GB" dirty="0">
                <a:solidFill>
                  <a:srgbClr val="FF0000"/>
                </a:solidFill>
              </a:rPr>
              <a:t>.</a:t>
            </a:r>
          </a:p>
        </p:txBody>
      </p:sp>
      <p:graphicFrame>
        <p:nvGraphicFramePr>
          <p:cNvPr id="6" name="Content Placeholder 5">
            <a:extLst>
              <a:ext uri="{FF2B5EF4-FFF2-40B4-BE49-F238E27FC236}">
                <a16:creationId xmlns:a16="http://schemas.microsoft.com/office/drawing/2014/main" id="{DD58A701-8BA5-5476-0B65-A19BBBF1084C}"/>
              </a:ext>
            </a:extLst>
          </p:cNvPr>
          <p:cNvGraphicFramePr>
            <a:graphicFrameLocks noGrp="1"/>
          </p:cNvGraphicFramePr>
          <p:nvPr>
            <p:ph idx="1"/>
            <p:extLst>
              <p:ext uri="{D42A27DB-BD31-4B8C-83A1-F6EECF244321}">
                <p14:modId xmlns:p14="http://schemas.microsoft.com/office/powerpoint/2010/main" val="1005130345"/>
              </p:ext>
            </p:extLst>
          </p:nvPr>
        </p:nvGraphicFramePr>
        <p:xfrm>
          <a:off x="838199" y="2066795"/>
          <a:ext cx="10698271" cy="3920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Home - MOVE Europe">
            <a:extLst>
              <a:ext uri="{FF2B5EF4-FFF2-40B4-BE49-F238E27FC236}">
                <a16:creationId xmlns:a16="http://schemas.microsoft.com/office/drawing/2014/main" id="{99620A7B-48BB-BC54-4234-02F3D41392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15933" y="10864"/>
            <a:ext cx="1475733" cy="152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7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C6794-E8EA-7617-4562-5DC4C191E9DD}"/>
              </a:ext>
            </a:extLst>
          </p:cNvPr>
          <p:cNvSpPr>
            <a:spLocks noGrp="1"/>
          </p:cNvSpPr>
          <p:nvPr>
            <p:ph type="title"/>
          </p:nvPr>
        </p:nvSpPr>
        <p:spPr>
          <a:xfrm>
            <a:off x="838200" y="916270"/>
            <a:ext cx="10515600" cy="1325563"/>
          </a:xfrm>
        </p:spPr>
        <p:txBody>
          <a:bodyPr>
            <a:normAutofit fontScale="90000"/>
          </a:bodyPr>
          <a:lstStyle/>
          <a:p>
            <a:pPr algn="ctr"/>
            <a:r>
              <a:rPr lang="en-GB" dirty="0">
                <a:solidFill>
                  <a:schemeClr val="accent6"/>
                </a:solidFill>
              </a:rPr>
              <a:t>Our implementation strategy</a:t>
            </a:r>
            <a:br>
              <a:rPr lang="en-GB" dirty="0"/>
            </a:br>
            <a:r>
              <a:rPr lang="en-GB" sz="3600" dirty="0">
                <a:solidFill>
                  <a:srgbClr val="FF0000"/>
                </a:solidFill>
              </a:rPr>
              <a:t>We ensure the MOVE framework is delivered safely and effectively through professional assessment and specialist support. </a:t>
            </a:r>
            <a:endParaRPr lang="en-GB" dirty="0">
              <a:solidFill>
                <a:srgbClr val="FF0000"/>
              </a:solidFill>
            </a:endParaRPr>
          </a:p>
        </p:txBody>
      </p:sp>
      <p:graphicFrame>
        <p:nvGraphicFramePr>
          <p:cNvPr id="5" name="Content Placeholder 4">
            <a:extLst>
              <a:ext uri="{FF2B5EF4-FFF2-40B4-BE49-F238E27FC236}">
                <a16:creationId xmlns:a16="http://schemas.microsoft.com/office/drawing/2014/main" id="{C15580BB-54E0-F452-5C1E-34C2C15C3318}"/>
              </a:ext>
            </a:extLst>
          </p:cNvPr>
          <p:cNvGraphicFramePr>
            <a:graphicFrameLocks noGrp="1"/>
          </p:cNvGraphicFramePr>
          <p:nvPr>
            <p:ph idx="1"/>
            <p:extLst>
              <p:ext uri="{D42A27DB-BD31-4B8C-83A1-F6EECF244321}">
                <p14:modId xmlns:p14="http://schemas.microsoft.com/office/powerpoint/2010/main" val="2109935546"/>
              </p:ext>
            </p:extLst>
          </p:nvPr>
        </p:nvGraphicFramePr>
        <p:xfrm>
          <a:off x="1554793" y="2705621"/>
          <a:ext cx="9082414" cy="3546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ome - MOVE Europe">
            <a:extLst>
              <a:ext uri="{FF2B5EF4-FFF2-40B4-BE49-F238E27FC236}">
                <a16:creationId xmlns:a16="http://schemas.microsoft.com/office/drawing/2014/main" id="{12BBA2C8-03FB-93D9-FE08-16E54917B0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16267" y="56575"/>
            <a:ext cx="1475733" cy="152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69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2735-054A-5039-ECD5-98C4C987BFB7}"/>
              </a:ext>
            </a:extLst>
          </p:cNvPr>
          <p:cNvSpPr>
            <a:spLocks noGrp="1"/>
          </p:cNvSpPr>
          <p:nvPr>
            <p:ph type="title"/>
          </p:nvPr>
        </p:nvSpPr>
        <p:spPr/>
        <p:txBody>
          <a:bodyPr/>
          <a:lstStyle/>
          <a:p>
            <a:pPr algn="ctr"/>
            <a:r>
              <a:rPr lang="en-GB" dirty="0">
                <a:solidFill>
                  <a:schemeClr val="accent6"/>
                </a:solidFill>
              </a:rPr>
              <a:t>What MOVE looks like in school</a:t>
            </a:r>
          </a:p>
        </p:txBody>
      </p:sp>
      <p:sp>
        <p:nvSpPr>
          <p:cNvPr id="3" name="Content Placeholder 2">
            <a:extLst>
              <a:ext uri="{FF2B5EF4-FFF2-40B4-BE49-F238E27FC236}">
                <a16:creationId xmlns:a16="http://schemas.microsoft.com/office/drawing/2014/main" id="{55A95DB1-769F-CA7F-9758-D4F4E6D319B1}"/>
              </a:ext>
            </a:extLst>
          </p:cNvPr>
          <p:cNvSpPr>
            <a:spLocks noGrp="1"/>
          </p:cNvSpPr>
          <p:nvPr>
            <p:ph idx="1"/>
          </p:nvPr>
        </p:nvSpPr>
        <p:spPr/>
        <p:txBody>
          <a:bodyPr/>
          <a:lstStyle/>
          <a:p>
            <a:pPr marL="0" indent="0">
              <a:buNone/>
            </a:pPr>
            <a:r>
              <a:rPr lang="en-GB" dirty="0"/>
              <a:t>Carousel of photos from MOVE sessions</a:t>
            </a:r>
          </a:p>
        </p:txBody>
      </p:sp>
      <p:pic>
        <p:nvPicPr>
          <p:cNvPr id="5" name="Picture 4" descr="Woman doing a yoga pose">
            <a:extLst>
              <a:ext uri="{FF2B5EF4-FFF2-40B4-BE49-F238E27FC236}">
                <a16:creationId xmlns:a16="http://schemas.microsoft.com/office/drawing/2014/main" id="{548691A1-0F8A-0FE7-3FB3-62BA32F0F260}"/>
              </a:ext>
            </a:extLst>
          </p:cNvPr>
          <p:cNvPicPr>
            <a:picLocks noChangeAspect="1"/>
          </p:cNvPicPr>
          <p:nvPr/>
        </p:nvPicPr>
        <p:blipFill>
          <a:blip r:embed="rId2"/>
          <a:stretch>
            <a:fillRect/>
          </a:stretch>
        </p:blipFill>
        <p:spPr>
          <a:xfrm>
            <a:off x="3057346" y="2487254"/>
            <a:ext cx="5534564" cy="3689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222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creenshot of a chat&#10;&#10;AI-generated content may be incorrect.">
            <a:extLst>
              <a:ext uri="{FF2B5EF4-FFF2-40B4-BE49-F238E27FC236}">
                <a16:creationId xmlns:a16="http://schemas.microsoft.com/office/drawing/2014/main" id="{5724C3D1-BF01-DF6B-FFAB-AF2E6001A80D}"/>
              </a:ext>
            </a:extLst>
          </p:cNvPr>
          <p:cNvPicPr>
            <a:picLocks noGrp="1" noChangeAspect="1"/>
          </p:cNvPicPr>
          <p:nvPr>
            <p:ph idx="1"/>
          </p:nvPr>
        </p:nvPicPr>
        <p:blipFill>
          <a:blip r:embed="rId2"/>
          <a:srcRect b="4273"/>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CE27571-057F-4CEB-6FA9-116D2A4A5519}"/>
              </a:ext>
            </a:extLst>
          </p:cNvPr>
          <p:cNvSpPr txBox="1"/>
          <p:nvPr/>
        </p:nvSpPr>
        <p:spPr>
          <a:xfrm>
            <a:off x="706582" y="4197926"/>
            <a:ext cx="3269672" cy="2308324"/>
          </a:xfrm>
          <a:prstGeom prst="rect">
            <a:avLst/>
          </a:prstGeom>
          <a:noFill/>
        </p:spPr>
        <p:txBody>
          <a:bodyPr wrap="square" rtlCol="0">
            <a:spAutoFit/>
          </a:bodyPr>
          <a:lstStyle/>
          <a:p>
            <a:r>
              <a:rPr lang="en-GB" dirty="0">
                <a:solidFill>
                  <a:srgbClr val="FF0000"/>
                </a:solidFill>
              </a:rPr>
              <a:t>You will be able to click on the ”contact our team for more details” and it could lead to a page with emails of the MOVE practitioners and when you click the arrows next to the question it will drop down and answer the question.</a:t>
            </a:r>
          </a:p>
        </p:txBody>
      </p:sp>
    </p:spTree>
    <p:extLst>
      <p:ext uri="{BB962C8B-B14F-4D97-AF65-F5344CB8AC3E}">
        <p14:creationId xmlns:p14="http://schemas.microsoft.com/office/powerpoint/2010/main" val="282879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89418D-BBB6-C324-104A-5E5E66CFFDD9}"/>
              </a:ext>
            </a:extLst>
          </p:cNvPr>
          <p:cNvSpPr>
            <a:spLocks noGrp="1"/>
          </p:cNvSpPr>
          <p:nvPr>
            <p:ph idx="1"/>
          </p:nvPr>
        </p:nvSpPr>
        <p:spPr>
          <a:xfrm>
            <a:off x="394854" y="360218"/>
            <a:ext cx="11402291" cy="6137564"/>
          </a:xfrm>
        </p:spPr>
        <p:txBody>
          <a:bodyPr numCol="2">
            <a:normAutofit fontScale="85000" lnSpcReduction="20000"/>
          </a:bodyPr>
          <a:lstStyle/>
          <a:p>
            <a:pPr marL="0" indent="0">
              <a:buNone/>
            </a:pPr>
            <a:r>
              <a:rPr lang="en-GB" dirty="0"/>
              <a:t>1. What is the MOVE programme?</a:t>
            </a:r>
          </a:p>
          <a:p>
            <a:pPr marL="0" indent="0">
              <a:buNone/>
            </a:pPr>
            <a:r>
              <a:rPr lang="en-GB" dirty="0"/>
              <a:t>A child-centred, collaborative framework that enables disabled children and young people to fain independent movement.</a:t>
            </a:r>
          </a:p>
          <a:p>
            <a:pPr marL="0" indent="0">
              <a:buNone/>
            </a:pPr>
            <a:r>
              <a:rPr lang="en-GB" dirty="0"/>
              <a:t>2. Who can benefit from MOVE?</a:t>
            </a:r>
          </a:p>
          <a:p>
            <a:pPr marL="0" indent="0">
              <a:buNone/>
            </a:pPr>
            <a:r>
              <a:rPr lang="en-GB" dirty="0"/>
              <a:t>Anyone who has not developed the skills of sitting, standing and walking.</a:t>
            </a:r>
          </a:p>
          <a:p>
            <a:pPr marL="0" indent="0">
              <a:buNone/>
            </a:pPr>
            <a:r>
              <a:rPr lang="en-GB" dirty="0"/>
              <a:t>3. What does MOVE stand for?</a:t>
            </a:r>
          </a:p>
          <a:p>
            <a:pPr marL="0" indent="0">
              <a:buNone/>
            </a:pPr>
            <a:r>
              <a:rPr lang="en-GB" dirty="0"/>
              <a:t>MOVE stands for Movement Opportunities Via Education. It is an approach that helps children and young people develop sitting, standing and walking skills through meaningful, everyday activities in school.</a:t>
            </a:r>
          </a:p>
          <a:p>
            <a:pPr marL="0" indent="0">
              <a:buNone/>
            </a:pPr>
            <a:r>
              <a:rPr lang="en-GB" dirty="0"/>
              <a:t>4. Is MOVE the same as physiotherapy?</a:t>
            </a:r>
          </a:p>
          <a:p>
            <a:pPr marL="0" indent="0">
              <a:buNone/>
            </a:pPr>
            <a:r>
              <a:rPr lang="en-GB" dirty="0"/>
              <a:t>No. MOVE is not a replacement for physiotherapy. Instead, it works alongside physiotherapy.</a:t>
            </a:r>
          </a:p>
          <a:p>
            <a:pPr marL="0" indent="0">
              <a:buNone/>
            </a:pPr>
            <a:r>
              <a:rPr lang="en-GB" dirty="0"/>
              <a:t>The schools MOVE lead with help to assess your child’s physical needs alongside a physiotherapist to set appropriate movement goals and advises on equipment. School staff then embed these goals into daily routines so your child can practise skills regularly in a functional and supportive way.</a:t>
            </a:r>
          </a:p>
          <a:p>
            <a:pPr marL="0" indent="0">
              <a:buNone/>
            </a:pPr>
            <a:r>
              <a:rPr lang="en-GB" dirty="0"/>
              <a:t>5. How will MOVE help my child?</a:t>
            </a:r>
          </a:p>
          <a:p>
            <a:pPr marL="0" indent="0">
              <a:buNone/>
            </a:pPr>
            <a:r>
              <a:rPr lang="en-GB" dirty="0"/>
              <a:t>MOVE aims to:</a:t>
            </a:r>
          </a:p>
          <a:p>
            <a:pPr marL="457200" lvl="1" indent="0">
              <a:buNone/>
            </a:pPr>
            <a:r>
              <a:rPr lang="en-GB" dirty="0"/>
              <a:t>Improve independence</a:t>
            </a:r>
          </a:p>
          <a:p>
            <a:pPr marL="457200" lvl="1" indent="0">
              <a:buNone/>
            </a:pPr>
            <a:r>
              <a:rPr lang="en-GB" dirty="0"/>
              <a:t>Increase participation in school life</a:t>
            </a:r>
          </a:p>
          <a:p>
            <a:pPr marL="457200" lvl="1" indent="0">
              <a:buNone/>
            </a:pPr>
            <a:r>
              <a:rPr lang="en-GB" dirty="0"/>
              <a:t>Build confidence</a:t>
            </a:r>
          </a:p>
          <a:p>
            <a:pPr marL="457200" lvl="1" indent="0">
              <a:buNone/>
            </a:pPr>
            <a:r>
              <a:rPr lang="en-GB" dirty="0"/>
              <a:t>Support physical health and wellbeing</a:t>
            </a:r>
          </a:p>
          <a:p>
            <a:pPr marL="457200" lvl="1" indent="0">
              <a:buNone/>
            </a:pPr>
            <a:r>
              <a:rPr lang="en-GB" dirty="0"/>
              <a:t>Develop functional sitting, standing and walking skills</a:t>
            </a:r>
          </a:p>
          <a:p>
            <a:pPr marL="457200" lvl="1" indent="0">
              <a:buNone/>
            </a:pPr>
            <a:r>
              <a:rPr lang="en-GB" dirty="0"/>
              <a:t>Even small improvements can make a big difference to comfort, communication, social interaction and independence.</a:t>
            </a:r>
          </a:p>
          <a:p>
            <a:pPr marL="0" indent="0">
              <a:buNone/>
            </a:pPr>
            <a:endParaRPr lang="en-GB" dirty="0"/>
          </a:p>
        </p:txBody>
      </p:sp>
    </p:spTree>
    <p:extLst>
      <p:ext uri="{BB962C8B-B14F-4D97-AF65-F5344CB8AC3E}">
        <p14:creationId xmlns:p14="http://schemas.microsoft.com/office/powerpoint/2010/main" val="199311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58B81-A203-9E36-3FAE-9A6F7B5DB34E}"/>
              </a:ext>
            </a:extLst>
          </p:cNvPr>
          <p:cNvSpPr>
            <a:spLocks noGrp="1"/>
          </p:cNvSpPr>
          <p:nvPr>
            <p:ph idx="1"/>
          </p:nvPr>
        </p:nvSpPr>
        <p:spPr>
          <a:xfrm>
            <a:off x="401782" y="540327"/>
            <a:ext cx="10952018" cy="5636636"/>
          </a:xfrm>
        </p:spPr>
        <p:txBody>
          <a:bodyPr numCol="2">
            <a:normAutofit fontScale="77500" lnSpcReduction="20000"/>
          </a:bodyPr>
          <a:lstStyle/>
          <a:p>
            <a:pPr marL="0" indent="0">
              <a:buNone/>
            </a:pPr>
            <a:r>
              <a:rPr lang="en-GB" dirty="0"/>
              <a:t>6. Will my child use specialist equipment?</a:t>
            </a:r>
          </a:p>
          <a:p>
            <a:pPr marL="0" indent="0">
              <a:buNone/>
            </a:pPr>
            <a:r>
              <a:rPr lang="en-GB" dirty="0"/>
              <a:t>Some children may use equipment such as standing frames, walkers or supportive seating. Equipment is carefully assessed and monitored by the schools MOVE lead and school’s physiotherapist to ensure it is safe and appropriate.</a:t>
            </a:r>
          </a:p>
          <a:p>
            <a:pPr marL="0" indent="0">
              <a:buNone/>
            </a:pPr>
            <a:r>
              <a:rPr lang="en-GB" dirty="0"/>
              <a:t>The aim is always to support independence at the right level for your child.</a:t>
            </a:r>
          </a:p>
          <a:p>
            <a:pPr marL="0" indent="0">
              <a:buNone/>
            </a:pPr>
            <a:r>
              <a:rPr lang="en-GB" dirty="0"/>
              <a:t>7. How often will my child take part in MOVE?</a:t>
            </a:r>
          </a:p>
          <a:p>
            <a:pPr marL="0" indent="0">
              <a:buNone/>
            </a:pPr>
            <a:r>
              <a:rPr lang="en-GB" dirty="0"/>
              <a:t>MOVE is embedded into the school day rather than being a one-off session, however there are MOVE interventions that are ran once a week. Your child may practise movement skills during:</a:t>
            </a:r>
          </a:p>
          <a:p>
            <a:pPr marL="457200" lvl="1" indent="0">
              <a:buNone/>
            </a:pPr>
            <a:r>
              <a:rPr lang="en-GB" dirty="0"/>
              <a:t>Classroom activities</a:t>
            </a:r>
          </a:p>
          <a:p>
            <a:pPr marL="457200" lvl="1" indent="0">
              <a:buNone/>
            </a:pPr>
            <a:r>
              <a:rPr lang="en-GB" dirty="0"/>
              <a:t>Transitions between lessons</a:t>
            </a:r>
          </a:p>
          <a:p>
            <a:pPr marL="457200" lvl="1" indent="0">
              <a:buNone/>
            </a:pPr>
            <a:r>
              <a:rPr lang="en-GB" dirty="0"/>
              <a:t>Play or social times</a:t>
            </a:r>
          </a:p>
          <a:p>
            <a:pPr marL="457200" lvl="1" indent="0">
              <a:buNone/>
            </a:pPr>
            <a:r>
              <a:rPr lang="en-GB" dirty="0"/>
              <a:t>Personal care routines</a:t>
            </a:r>
          </a:p>
          <a:p>
            <a:pPr marL="457200" lvl="1" indent="0">
              <a:buNone/>
            </a:pPr>
            <a:r>
              <a:rPr lang="en-GB" dirty="0"/>
              <a:t>This consistent practice helps skills develop more effectively over time.</a:t>
            </a:r>
          </a:p>
          <a:p>
            <a:pPr marL="0" indent="0">
              <a:buNone/>
            </a:pPr>
            <a:r>
              <a:rPr lang="en-GB" dirty="0"/>
              <a:t>8. How are goals set?</a:t>
            </a:r>
          </a:p>
          <a:p>
            <a:pPr marL="0" indent="0">
              <a:buNone/>
            </a:pPr>
            <a:r>
              <a:rPr lang="en-GB" dirty="0"/>
              <a:t>Goals are individualised and based on what is meaningful for your child. School staff, the physiotherapist and families work together to agree realistic and achievable targets.</a:t>
            </a:r>
          </a:p>
          <a:p>
            <a:pPr marL="0" indent="0">
              <a:buNone/>
            </a:pPr>
            <a:r>
              <a:rPr lang="en-GB" dirty="0"/>
              <a:t>We value parent and carer input, you know your child best.</a:t>
            </a:r>
          </a:p>
          <a:p>
            <a:pPr marL="0" indent="0">
              <a:buNone/>
            </a:pPr>
            <a:r>
              <a:rPr lang="en-GB" dirty="0"/>
              <a:t>9. Can I support MOVE at home?</a:t>
            </a:r>
          </a:p>
          <a:p>
            <a:pPr marL="0" indent="0">
              <a:buNone/>
            </a:pPr>
            <a:r>
              <a:rPr lang="en-GB" dirty="0"/>
              <a:t>Yes. If appropriate, we can provide guidance on simple strategies or positioning advice to help reinforce your child’s goals at home.</a:t>
            </a:r>
          </a:p>
          <a:p>
            <a:pPr marL="0" indent="0">
              <a:buNone/>
            </a:pPr>
            <a:r>
              <a:rPr lang="en-GB" dirty="0"/>
              <a:t>Consistency between school and home can make a real difference.</a:t>
            </a:r>
          </a:p>
          <a:p>
            <a:endParaRPr lang="en-GB" dirty="0"/>
          </a:p>
        </p:txBody>
      </p:sp>
    </p:spTree>
    <p:extLst>
      <p:ext uri="{BB962C8B-B14F-4D97-AF65-F5344CB8AC3E}">
        <p14:creationId xmlns:p14="http://schemas.microsoft.com/office/powerpoint/2010/main" val="455857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E4F4-E0A2-CEAE-EE80-3D1B795978AC}"/>
              </a:ext>
            </a:extLst>
          </p:cNvPr>
          <p:cNvSpPr>
            <a:spLocks noGrp="1"/>
          </p:cNvSpPr>
          <p:nvPr>
            <p:ph type="title"/>
          </p:nvPr>
        </p:nvSpPr>
        <p:spPr/>
        <p:txBody>
          <a:bodyPr/>
          <a:lstStyle/>
          <a:p>
            <a:r>
              <a:rPr lang="en-GB" dirty="0"/>
              <a:t>Links to add in</a:t>
            </a:r>
          </a:p>
        </p:txBody>
      </p:sp>
      <p:sp>
        <p:nvSpPr>
          <p:cNvPr id="3" name="Content Placeholder 2">
            <a:extLst>
              <a:ext uri="{FF2B5EF4-FFF2-40B4-BE49-F238E27FC236}">
                <a16:creationId xmlns:a16="http://schemas.microsoft.com/office/drawing/2014/main" id="{9971D889-85CD-5193-F94B-FFB106EA7845}"/>
              </a:ext>
            </a:extLst>
          </p:cNvPr>
          <p:cNvSpPr>
            <a:spLocks noGrp="1"/>
          </p:cNvSpPr>
          <p:nvPr>
            <p:ph idx="1"/>
          </p:nvPr>
        </p:nvSpPr>
        <p:spPr/>
        <p:txBody>
          <a:bodyPr/>
          <a:lstStyle/>
          <a:p>
            <a:r>
              <a:rPr lang="en-GB" b="1" dirty="0">
                <a:hlinkClick r:id="rId2"/>
              </a:rPr>
              <a:t>https://moveeurope.org.uk/wp-content/uploads/2022/08/MOVE-at-Home-Activity-Pack.pdf</a:t>
            </a:r>
            <a:r>
              <a:rPr lang="en-GB" b="1" dirty="0"/>
              <a:t> </a:t>
            </a:r>
          </a:p>
          <a:p>
            <a:r>
              <a:rPr lang="en-GB" b="1" dirty="0">
                <a:hlinkClick r:id="rId3"/>
              </a:rPr>
              <a:t>https://moveeurope.org.uk/wp-content/uploads/2022/08/MOVE-Information-Leaflet.pdf</a:t>
            </a:r>
            <a:endParaRPr lang="en-GB" b="1" dirty="0"/>
          </a:p>
          <a:p>
            <a:endParaRPr lang="en-GB" b="1" dirty="0"/>
          </a:p>
        </p:txBody>
      </p:sp>
    </p:spTree>
    <p:extLst>
      <p:ext uri="{BB962C8B-B14F-4D97-AF65-F5344CB8AC3E}">
        <p14:creationId xmlns:p14="http://schemas.microsoft.com/office/powerpoint/2010/main" val="171639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882</Words>
  <Application>Microsoft Office PowerPoint</Application>
  <PresentationFormat>Widescreen</PresentationFormat>
  <Paragraphs>73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Plus Jakarta Sans</vt:lpstr>
      <vt:lpstr>Office Theme</vt:lpstr>
      <vt:lpstr>The MOVE Approach   Integrated support for daily life </vt:lpstr>
      <vt:lpstr>How MOVE helps your child  The MOVE programme aims to transform lives by focusing on five core areas of development and participation.</vt:lpstr>
      <vt:lpstr>Our implementation strategy We ensure the MOVE framework is delivered safely and effectively through professional assessment and specialist support. </vt:lpstr>
      <vt:lpstr>What MOVE looks like in school</vt:lpstr>
      <vt:lpstr>PowerPoint Presentation</vt:lpstr>
      <vt:lpstr>PowerPoint Presentation</vt:lpstr>
      <vt:lpstr>PowerPoint Presentation</vt:lpstr>
      <vt:lpstr>Links to add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Kaylie Fazackerley</dc:creator>
  <cp:lastModifiedBy>Lee Fazackerley</cp:lastModifiedBy>
  <cp:revision>4</cp:revision>
  <dcterms:created xsi:type="dcterms:W3CDTF">2026-02-24T21:49:35Z</dcterms:created>
  <dcterms:modified xsi:type="dcterms:W3CDTF">2026-03-03T14:32:38Z</dcterms:modified>
</cp:coreProperties>
</file>