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4AD5C6-C065-4A2D-ACEF-ABA5239D21EC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46CEE-8E7E-435E-A79A-41E053E33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10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4AD5C6-C065-4A2D-ACEF-ABA5239D21EC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46CEE-8E7E-435E-A79A-41E053E33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10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4AD5C6-C065-4A2D-ACEF-ABA5239D21EC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46CEE-8E7E-435E-A79A-41E053E33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4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4AD5C6-C065-4A2D-ACEF-ABA5239D21EC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46CEE-8E7E-435E-A79A-41E053E3318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444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4AD5C6-C065-4A2D-ACEF-ABA5239D21EC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46CEE-8E7E-435E-A79A-41E053E33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374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4AD5C6-C065-4A2D-ACEF-ABA5239D21EC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46CEE-8E7E-435E-A79A-41E053E33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00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4AD5C6-C065-4A2D-ACEF-ABA5239D21EC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46CEE-8E7E-435E-A79A-41E053E33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08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4AD5C6-C065-4A2D-ACEF-ABA5239D21EC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46CEE-8E7E-435E-A79A-41E053E33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2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4AD5C6-C065-4A2D-ACEF-ABA5239D21EC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46CEE-8E7E-435E-A79A-41E053E33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97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4821" y="244529"/>
            <a:ext cx="11778577" cy="1325563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22" y="1652175"/>
            <a:ext cx="11778578" cy="38935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4AD5C6-C065-4A2D-ACEF-ABA5239D21EC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46CEE-8E7E-435E-A79A-41E053E33181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F10655-6024-42F8-B8DE-F9907AA67EDA}"/>
              </a:ext>
            </a:extLst>
          </p:cNvPr>
          <p:cNvGrpSpPr/>
          <p:nvPr userDrawn="1"/>
        </p:nvGrpSpPr>
        <p:grpSpPr>
          <a:xfrm>
            <a:off x="0" y="5700318"/>
            <a:ext cx="12192000" cy="1157682"/>
            <a:chOff x="0" y="5251508"/>
            <a:chExt cx="12192000" cy="16064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1B164C-A4ED-430C-B672-903A55D550E7}"/>
                </a:ext>
              </a:extLst>
            </p:cNvPr>
            <p:cNvSpPr/>
            <p:nvPr/>
          </p:nvSpPr>
          <p:spPr>
            <a:xfrm>
              <a:off x="0" y="5251508"/>
              <a:ext cx="12192000" cy="160649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C7BE41-78A1-4605-9F6B-365871E16CA8}"/>
                </a:ext>
              </a:extLst>
            </p:cNvPr>
            <p:cNvSpPr/>
            <p:nvPr/>
          </p:nvSpPr>
          <p:spPr>
            <a:xfrm>
              <a:off x="0" y="5343787"/>
              <a:ext cx="10953345" cy="15142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268A61-6685-46FF-BFE0-70DE86E7F197}"/>
                </a:ext>
              </a:extLst>
            </p:cNvPr>
            <p:cNvSpPr/>
            <p:nvPr/>
          </p:nvSpPr>
          <p:spPr>
            <a:xfrm>
              <a:off x="11031166" y="5343787"/>
              <a:ext cx="1160834" cy="1514213"/>
            </a:xfrm>
            <a:prstGeom prst="rect">
              <a:avLst/>
            </a:prstGeom>
            <a:solidFill>
              <a:srgbClr val="C1ED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7BBCAD-1A05-464B-9614-BB63C839D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22" y="5452676"/>
              <a:ext cx="774970" cy="128891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C8F61-875A-4592-B0BD-01378217D74F}"/>
                </a:ext>
              </a:extLst>
            </p:cNvPr>
            <p:cNvSpPr txBox="1"/>
            <p:nvPr/>
          </p:nvSpPr>
          <p:spPr>
            <a:xfrm>
              <a:off x="959791" y="5452675"/>
              <a:ext cx="490411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 Hill School</a:t>
              </a:r>
            </a:p>
            <a:p>
              <a:r>
                <a:rPr lang="en-GB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Aiming High since 1927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923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1784313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759981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795329F-204F-4315-90E9-F8A9DB3DC138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4AD5C6-C065-4A2D-ACEF-ABA5239D21EC}" type="datetimeFigureOut">
              <a:rPr lang="en-GB" smtClean="0"/>
              <a:pPr/>
              <a:t>06/10/2021</a:t>
            </a:fld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2636A4D-7509-4744-A7DC-514251DCB625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46CEE-8E7E-435E-A79A-41E053E3318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3A19D2-6085-4BE8-8B3F-644E503F3649}"/>
              </a:ext>
            </a:extLst>
          </p:cNvPr>
          <p:cNvGrpSpPr/>
          <p:nvPr userDrawn="1"/>
        </p:nvGrpSpPr>
        <p:grpSpPr>
          <a:xfrm>
            <a:off x="0" y="5700318"/>
            <a:ext cx="12192000" cy="1157682"/>
            <a:chOff x="0" y="5251508"/>
            <a:chExt cx="12192000" cy="16064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D764B5-65E3-45F7-AE7E-244020658DBB}"/>
                </a:ext>
              </a:extLst>
            </p:cNvPr>
            <p:cNvSpPr/>
            <p:nvPr/>
          </p:nvSpPr>
          <p:spPr>
            <a:xfrm>
              <a:off x="0" y="5251508"/>
              <a:ext cx="12192000" cy="160649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88BDD4-7C81-4C69-993E-F1ADC2D66E69}"/>
                </a:ext>
              </a:extLst>
            </p:cNvPr>
            <p:cNvSpPr/>
            <p:nvPr/>
          </p:nvSpPr>
          <p:spPr>
            <a:xfrm>
              <a:off x="0" y="5343787"/>
              <a:ext cx="10953345" cy="15142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E62054-569C-44E7-8838-6860BE5A3B16}"/>
                </a:ext>
              </a:extLst>
            </p:cNvPr>
            <p:cNvSpPr/>
            <p:nvPr/>
          </p:nvSpPr>
          <p:spPr>
            <a:xfrm>
              <a:off x="11031166" y="5343787"/>
              <a:ext cx="1160834" cy="1514213"/>
            </a:xfrm>
            <a:prstGeom prst="rect">
              <a:avLst/>
            </a:prstGeom>
            <a:solidFill>
              <a:srgbClr val="C1ED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094E3A8-21E2-461E-83CD-A165E84EB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22" y="5452676"/>
              <a:ext cx="774970" cy="128891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F6E0D5-546B-4BEF-8322-728A9DC5634A}"/>
                </a:ext>
              </a:extLst>
            </p:cNvPr>
            <p:cNvSpPr txBox="1"/>
            <p:nvPr/>
          </p:nvSpPr>
          <p:spPr>
            <a:xfrm>
              <a:off x="959791" y="5452675"/>
              <a:ext cx="490411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 Hill School</a:t>
              </a:r>
            </a:p>
            <a:p>
              <a:r>
                <a:rPr lang="en-GB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Aiming High since 1927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002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7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7208" y="1568955"/>
            <a:ext cx="5025216" cy="3994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568955"/>
            <a:ext cx="5033960" cy="39948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D48E3AE-95F7-4223-B525-BC145E1A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4AD5C6-C065-4A2D-ACEF-ABA5239D21EC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3CCE055-46A5-4A19-95F1-D9B038AE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2F1F98C-73E4-4052-8AB4-D35AE170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46CEE-8E7E-435E-A79A-41E053E33181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A5C036-3ACB-4A17-B3BB-E6F6F72CC3F8}"/>
              </a:ext>
            </a:extLst>
          </p:cNvPr>
          <p:cNvGrpSpPr/>
          <p:nvPr userDrawn="1"/>
        </p:nvGrpSpPr>
        <p:grpSpPr>
          <a:xfrm>
            <a:off x="0" y="5700318"/>
            <a:ext cx="12192000" cy="1157682"/>
            <a:chOff x="0" y="5251508"/>
            <a:chExt cx="12192000" cy="16064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7D229B-94AA-408E-9130-8AC09EFDF7F9}"/>
                </a:ext>
              </a:extLst>
            </p:cNvPr>
            <p:cNvSpPr/>
            <p:nvPr/>
          </p:nvSpPr>
          <p:spPr>
            <a:xfrm>
              <a:off x="0" y="5251508"/>
              <a:ext cx="12192000" cy="160649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42E703-66B3-4CB2-93C2-916270BD5C10}"/>
                </a:ext>
              </a:extLst>
            </p:cNvPr>
            <p:cNvSpPr/>
            <p:nvPr/>
          </p:nvSpPr>
          <p:spPr>
            <a:xfrm>
              <a:off x="0" y="5343787"/>
              <a:ext cx="10953345" cy="15142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AA6D36-76F6-4027-8F34-038949A99A2C}"/>
                </a:ext>
              </a:extLst>
            </p:cNvPr>
            <p:cNvSpPr/>
            <p:nvPr/>
          </p:nvSpPr>
          <p:spPr>
            <a:xfrm>
              <a:off x="11031166" y="5343787"/>
              <a:ext cx="1160834" cy="1514213"/>
            </a:xfrm>
            <a:prstGeom prst="rect">
              <a:avLst/>
            </a:prstGeom>
            <a:solidFill>
              <a:srgbClr val="C1ED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DD0D312-9CA8-4519-9712-04FB4FA4F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22" y="5452676"/>
              <a:ext cx="774970" cy="128891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93593D-2BE7-4AD1-97DE-9655A0433F5B}"/>
                </a:ext>
              </a:extLst>
            </p:cNvPr>
            <p:cNvSpPr txBox="1"/>
            <p:nvPr/>
          </p:nvSpPr>
          <p:spPr>
            <a:xfrm>
              <a:off x="959791" y="5452675"/>
              <a:ext cx="490411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 Hill School</a:t>
              </a:r>
            </a:p>
            <a:p>
              <a:r>
                <a:rPr lang="en-GB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Aiming High since 1927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423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8E4A94-DC6C-40ED-94F5-1E9FF7E5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4AD5C6-C065-4A2D-ACEF-ABA5239D21EC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467A958-39D2-4181-9F06-038A1ED87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4A79AC-5FC9-44EE-9640-9E960418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46CEE-8E7E-435E-A79A-41E053E33181}" type="slidenum">
              <a:rPr lang="en-GB" smtClean="0"/>
              <a:t>‹#›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C17272-FB67-4766-B0AC-FCF6B79172AC}"/>
              </a:ext>
            </a:extLst>
          </p:cNvPr>
          <p:cNvGrpSpPr/>
          <p:nvPr userDrawn="1"/>
        </p:nvGrpSpPr>
        <p:grpSpPr>
          <a:xfrm>
            <a:off x="0" y="5700318"/>
            <a:ext cx="12192000" cy="1157682"/>
            <a:chOff x="0" y="5251508"/>
            <a:chExt cx="12192000" cy="16064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50C03BF-091F-491E-A839-BE18D4F7D487}"/>
                </a:ext>
              </a:extLst>
            </p:cNvPr>
            <p:cNvSpPr/>
            <p:nvPr/>
          </p:nvSpPr>
          <p:spPr>
            <a:xfrm>
              <a:off x="0" y="5251508"/>
              <a:ext cx="12192000" cy="160649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D27816-1A94-44CE-BA56-B0D9A5245CF6}"/>
                </a:ext>
              </a:extLst>
            </p:cNvPr>
            <p:cNvSpPr/>
            <p:nvPr/>
          </p:nvSpPr>
          <p:spPr>
            <a:xfrm>
              <a:off x="0" y="5343787"/>
              <a:ext cx="10953345" cy="15142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9B9074-2F0D-48AF-9312-9FE632148659}"/>
                </a:ext>
              </a:extLst>
            </p:cNvPr>
            <p:cNvSpPr/>
            <p:nvPr/>
          </p:nvSpPr>
          <p:spPr>
            <a:xfrm>
              <a:off x="11031166" y="5343787"/>
              <a:ext cx="1160834" cy="1514213"/>
            </a:xfrm>
            <a:prstGeom prst="rect">
              <a:avLst/>
            </a:prstGeom>
            <a:solidFill>
              <a:srgbClr val="C1ED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AEA612C-0C06-48BF-85E4-DD4DF35FB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22" y="5452676"/>
              <a:ext cx="774970" cy="128891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26F517-A8E8-4A85-A9BE-E7AFC3DE3426}"/>
                </a:ext>
              </a:extLst>
            </p:cNvPr>
            <p:cNvSpPr txBox="1"/>
            <p:nvPr/>
          </p:nvSpPr>
          <p:spPr>
            <a:xfrm>
              <a:off x="959791" y="5452675"/>
              <a:ext cx="490411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 Hill School</a:t>
              </a:r>
            </a:p>
            <a:p>
              <a:r>
                <a:rPr lang="en-GB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Aiming High since 1927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420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4CF2A61-1B15-4B7F-8A1A-4B36929B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4AD5C6-C065-4A2D-ACEF-ABA5239D21EC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0EA739-2454-4526-ACA7-4AE4FAAD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838878-84C1-4E42-932F-C93F2F49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46CEE-8E7E-435E-A79A-41E053E33181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0B6A76-B522-46C8-811D-905F3A1777C3}"/>
              </a:ext>
            </a:extLst>
          </p:cNvPr>
          <p:cNvGrpSpPr/>
          <p:nvPr userDrawn="1"/>
        </p:nvGrpSpPr>
        <p:grpSpPr>
          <a:xfrm>
            <a:off x="0" y="5700318"/>
            <a:ext cx="12192000" cy="1157682"/>
            <a:chOff x="0" y="5251508"/>
            <a:chExt cx="12192000" cy="160649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024F2B-36BA-48C7-9863-F6C7828F9173}"/>
                </a:ext>
              </a:extLst>
            </p:cNvPr>
            <p:cNvSpPr/>
            <p:nvPr/>
          </p:nvSpPr>
          <p:spPr>
            <a:xfrm>
              <a:off x="0" y="5251508"/>
              <a:ext cx="12192000" cy="160649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D615EF-4C36-4A94-A43E-3312C2268E2E}"/>
                </a:ext>
              </a:extLst>
            </p:cNvPr>
            <p:cNvSpPr/>
            <p:nvPr/>
          </p:nvSpPr>
          <p:spPr>
            <a:xfrm>
              <a:off x="0" y="5343787"/>
              <a:ext cx="10953345" cy="15142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15BD8D-872F-4F35-8A2C-9CAF4234C810}"/>
                </a:ext>
              </a:extLst>
            </p:cNvPr>
            <p:cNvSpPr/>
            <p:nvPr/>
          </p:nvSpPr>
          <p:spPr>
            <a:xfrm>
              <a:off x="11031166" y="5343787"/>
              <a:ext cx="1160834" cy="1514213"/>
            </a:xfrm>
            <a:prstGeom prst="rect">
              <a:avLst/>
            </a:prstGeom>
            <a:solidFill>
              <a:srgbClr val="C1ED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D59473-045D-4C7A-BA34-B4AADCF4E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22" y="5452676"/>
              <a:ext cx="774970" cy="128891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8A0AE6-E1EE-4DB8-8287-B6279217FA65}"/>
                </a:ext>
              </a:extLst>
            </p:cNvPr>
            <p:cNvSpPr txBox="1"/>
            <p:nvPr/>
          </p:nvSpPr>
          <p:spPr>
            <a:xfrm>
              <a:off x="959791" y="5452675"/>
              <a:ext cx="490411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 Hill School</a:t>
              </a:r>
            </a:p>
            <a:p>
              <a:r>
                <a:rPr lang="en-GB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Aiming High since 1927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07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662E13-7EFE-4618-9281-087FB7C50A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4AD5C6-C065-4A2D-ACEF-ABA5239D21EC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47D4BC-2A22-4C65-8DC6-6E69E7DBF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E4B31F-8FF2-454A-94E4-4F9E6CD0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46CEE-8E7E-435E-A79A-41E053E33181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04C667-F879-49C4-95A7-DF12B7372DBF}"/>
              </a:ext>
            </a:extLst>
          </p:cNvPr>
          <p:cNvGrpSpPr/>
          <p:nvPr userDrawn="1"/>
        </p:nvGrpSpPr>
        <p:grpSpPr>
          <a:xfrm>
            <a:off x="0" y="5700318"/>
            <a:ext cx="12192000" cy="1157682"/>
            <a:chOff x="0" y="5251508"/>
            <a:chExt cx="12192000" cy="16064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99043A-C0DF-4BFE-8A24-3298CD84E0FE}"/>
                </a:ext>
              </a:extLst>
            </p:cNvPr>
            <p:cNvSpPr/>
            <p:nvPr/>
          </p:nvSpPr>
          <p:spPr>
            <a:xfrm>
              <a:off x="0" y="5251508"/>
              <a:ext cx="12192000" cy="160649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73FE4E-378A-4857-A53C-72DD8B53CD79}"/>
                </a:ext>
              </a:extLst>
            </p:cNvPr>
            <p:cNvSpPr/>
            <p:nvPr/>
          </p:nvSpPr>
          <p:spPr>
            <a:xfrm>
              <a:off x="0" y="5343787"/>
              <a:ext cx="10953345" cy="15142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F773F6-DF99-42B6-A6FD-B9E8B6E769D9}"/>
                </a:ext>
              </a:extLst>
            </p:cNvPr>
            <p:cNvSpPr/>
            <p:nvPr/>
          </p:nvSpPr>
          <p:spPr>
            <a:xfrm>
              <a:off x="11031166" y="5343787"/>
              <a:ext cx="1160834" cy="1514213"/>
            </a:xfrm>
            <a:prstGeom prst="rect">
              <a:avLst/>
            </a:prstGeom>
            <a:solidFill>
              <a:srgbClr val="C1ED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7C4FF50-723B-4915-81E5-74FD3999B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22" y="5452676"/>
              <a:ext cx="774970" cy="128891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7D2603-C441-4B34-9548-3D2577775A0D}"/>
                </a:ext>
              </a:extLst>
            </p:cNvPr>
            <p:cNvSpPr txBox="1"/>
            <p:nvPr/>
          </p:nvSpPr>
          <p:spPr>
            <a:xfrm>
              <a:off x="959791" y="5452675"/>
              <a:ext cx="490411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 Hill School</a:t>
              </a:r>
            </a:p>
            <a:p>
              <a:r>
                <a:rPr lang="en-GB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Aiming High since 1927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595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4AD5C6-C065-4A2D-ACEF-ABA5239D21EC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46CEE-8E7E-435E-A79A-41E053E33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9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4AD5C6-C065-4A2D-ACEF-ABA5239D21EC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46CEE-8E7E-435E-A79A-41E053E33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40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373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72A58E-CEEB-45C1-933D-23904C2DA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4AD5C6-C065-4A2D-ACEF-ABA5239D21EC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D2748A-98FD-46F4-B947-DAA3D168A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625BF8-8FA4-4FDD-B48B-68A5389F2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46CEE-8E7E-435E-A79A-41E053E33181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D42690-2CF3-42D7-82EE-D5B2FAC6EAD5}"/>
              </a:ext>
            </a:extLst>
          </p:cNvPr>
          <p:cNvGrpSpPr/>
          <p:nvPr userDrawn="1"/>
        </p:nvGrpSpPr>
        <p:grpSpPr>
          <a:xfrm>
            <a:off x="0" y="5700318"/>
            <a:ext cx="12192000" cy="1157682"/>
            <a:chOff x="0" y="5251508"/>
            <a:chExt cx="12192000" cy="16064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BA4A82-3967-451A-865C-9249D29DC350}"/>
                </a:ext>
              </a:extLst>
            </p:cNvPr>
            <p:cNvSpPr/>
            <p:nvPr/>
          </p:nvSpPr>
          <p:spPr>
            <a:xfrm>
              <a:off x="0" y="5251508"/>
              <a:ext cx="12192000" cy="160649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0C5914-0CED-4F42-B0F3-722651C8FA40}"/>
                </a:ext>
              </a:extLst>
            </p:cNvPr>
            <p:cNvSpPr/>
            <p:nvPr/>
          </p:nvSpPr>
          <p:spPr>
            <a:xfrm>
              <a:off x="0" y="5343787"/>
              <a:ext cx="10953345" cy="15142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B9CC53-A493-413F-82C9-33693AC23509}"/>
                </a:ext>
              </a:extLst>
            </p:cNvPr>
            <p:cNvSpPr/>
            <p:nvPr/>
          </p:nvSpPr>
          <p:spPr>
            <a:xfrm>
              <a:off x="11031166" y="5343787"/>
              <a:ext cx="1160834" cy="1514213"/>
            </a:xfrm>
            <a:prstGeom prst="rect">
              <a:avLst/>
            </a:prstGeom>
            <a:solidFill>
              <a:srgbClr val="C1ED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98D017-178F-48B2-86E5-2E8B29984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22" y="5452676"/>
              <a:ext cx="774970" cy="128891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EE98AD-564B-4795-AF8A-978562C20E0D}"/>
                </a:ext>
              </a:extLst>
            </p:cNvPr>
            <p:cNvSpPr txBox="1"/>
            <p:nvPr/>
          </p:nvSpPr>
          <p:spPr>
            <a:xfrm>
              <a:off x="959791" y="5452675"/>
              <a:ext cx="490411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 Hill School</a:t>
              </a:r>
            </a:p>
            <a:p>
              <a:r>
                <a:rPr lang="en-GB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Aiming High since 1927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0893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@westhillschool.co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D1834-5131-49C4-AC08-6E371DC6177B}"/>
              </a:ext>
            </a:extLst>
          </p:cNvPr>
          <p:cNvGrpSpPr/>
          <p:nvPr/>
        </p:nvGrpSpPr>
        <p:grpSpPr>
          <a:xfrm>
            <a:off x="0" y="5700318"/>
            <a:ext cx="12192000" cy="1157682"/>
            <a:chOff x="0" y="5251508"/>
            <a:chExt cx="12192000" cy="16064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71ED54-6477-437C-B68A-2F0088A5B631}"/>
                </a:ext>
              </a:extLst>
            </p:cNvPr>
            <p:cNvSpPr/>
            <p:nvPr/>
          </p:nvSpPr>
          <p:spPr>
            <a:xfrm>
              <a:off x="0" y="5251508"/>
              <a:ext cx="12192000" cy="160649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6EF7DB-C627-4990-8680-3DC7C261C19E}"/>
                </a:ext>
              </a:extLst>
            </p:cNvPr>
            <p:cNvSpPr/>
            <p:nvPr/>
          </p:nvSpPr>
          <p:spPr>
            <a:xfrm>
              <a:off x="0" y="5343787"/>
              <a:ext cx="10953345" cy="15142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A9A850-5C82-4A04-8B77-8252290C297D}"/>
                </a:ext>
              </a:extLst>
            </p:cNvPr>
            <p:cNvSpPr/>
            <p:nvPr/>
          </p:nvSpPr>
          <p:spPr>
            <a:xfrm>
              <a:off x="11031166" y="5343787"/>
              <a:ext cx="1160834" cy="1514213"/>
            </a:xfrm>
            <a:prstGeom prst="rect">
              <a:avLst/>
            </a:prstGeom>
            <a:solidFill>
              <a:srgbClr val="C1ED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7F2058-09D5-4E84-B1CF-B298A23D7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22" y="5452676"/>
              <a:ext cx="774970" cy="128891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29BB29-6837-4029-8E16-125E633DB4CC}"/>
                </a:ext>
              </a:extLst>
            </p:cNvPr>
            <p:cNvSpPr txBox="1"/>
            <p:nvPr/>
          </p:nvSpPr>
          <p:spPr>
            <a:xfrm>
              <a:off x="959791" y="5452675"/>
              <a:ext cx="490411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West Hill School</a:t>
              </a:r>
            </a:p>
            <a:p>
              <a:r>
                <a:rPr lang="en-GB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Aiming High since 1927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55FC71C-2933-4BEC-94E9-F19ABF4210F6}"/>
              </a:ext>
            </a:extLst>
          </p:cNvPr>
          <p:cNvSpPr txBox="1"/>
          <p:nvPr/>
        </p:nvSpPr>
        <p:spPr>
          <a:xfrm>
            <a:off x="0" y="1848257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E2B232-F8E4-4D3F-AE1D-A8A272577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KS4 Transition Information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6507ADB-0C19-44C5-B2D4-9E3AFDF9C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Mr P Evans </a:t>
            </a:r>
          </a:p>
          <a:p>
            <a:r>
              <a:rPr lang="en-GB" dirty="0"/>
              <a:t>Head of Year 10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evans@westhillschool.co.uk</a:t>
            </a:r>
          </a:p>
        </p:txBody>
      </p:sp>
    </p:spTree>
    <p:extLst>
      <p:ext uri="{BB962C8B-B14F-4D97-AF65-F5344CB8AC3E}">
        <p14:creationId xmlns:p14="http://schemas.microsoft.com/office/powerpoint/2010/main" val="294248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9E1CF-CF8E-408E-B736-FDD5BB2D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timetable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C8989-9BAC-4252-A966-36A796EDA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EF9CE-502F-4003-9A31-98A0DF157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391" y="1818534"/>
            <a:ext cx="6451750" cy="37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3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58C0E-DC48-4808-B487-949EEA67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Daily form time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DB9473-9E18-4315-A798-3955C55E3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47" y="1570092"/>
            <a:ext cx="7331750" cy="3892550"/>
          </a:xfrm>
        </p:spPr>
      </p:pic>
    </p:spTree>
    <p:extLst>
      <p:ext uri="{BB962C8B-B14F-4D97-AF65-F5344CB8AC3E}">
        <p14:creationId xmlns:p14="http://schemas.microsoft.com/office/powerpoint/2010/main" val="170792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CFFE0-A22B-4B03-8D96-45276664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Independent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5354D-44EA-42C9-B71C-88A59E15B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Key revision skills and techniques. </a:t>
            </a:r>
          </a:p>
          <a:p>
            <a:r>
              <a:rPr lang="en-GB" dirty="0"/>
              <a:t>Boys should put these into practice at home.</a:t>
            </a:r>
          </a:p>
          <a:p>
            <a:r>
              <a:rPr lang="en-GB" dirty="0"/>
              <a:t>Revision for GCSEs should be continuous.</a:t>
            </a:r>
          </a:p>
          <a:p>
            <a:r>
              <a:rPr lang="en-GB" dirty="0"/>
              <a:t>Get into good habits early on.</a:t>
            </a:r>
          </a:p>
          <a:p>
            <a:r>
              <a:rPr lang="en-GB" dirty="0"/>
              <a:t>Try a variety of methods. </a:t>
            </a:r>
          </a:p>
        </p:txBody>
      </p:sp>
    </p:spTree>
    <p:extLst>
      <p:ext uri="{BB962C8B-B14F-4D97-AF65-F5344CB8AC3E}">
        <p14:creationId xmlns:p14="http://schemas.microsoft.com/office/powerpoint/2010/main" val="197773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8D60B-6E7A-4E9C-8B55-B26E6BC0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Independent study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F52D50-6B3E-40DD-A49F-36E3DE456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58" y="1700742"/>
            <a:ext cx="5508702" cy="3120242"/>
          </a:xfrm>
        </p:spPr>
      </p:pic>
      <p:pic>
        <p:nvPicPr>
          <p:cNvPr id="4" name="Content Placeholder 3" descr="YEAR 10 STUDY - Word">
            <a:extLst>
              <a:ext uri="{FF2B5EF4-FFF2-40B4-BE49-F238E27FC236}">
                <a16:creationId xmlns:a16="http://schemas.microsoft.com/office/drawing/2014/main" id="{86061B8C-94E9-426A-929E-C70197A7EF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4" t="17581" r="31610" b="25858"/>
          <a:stretch/>
        </p:blipFill>
        <p:spPr>
          <a:xfrm>
            <a:off x="9023648" y="113879"/>
            <a:ext cx="3168352" cy="3484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B16E67-6481-47EF-9088-03CEA23449E2}"/>
              </a:ext>
            </a:extLst>
          </p:cNvPr>
          <p:cNvSpPr txBox="1"/>
          <p:nvPr/>
        </p:nvSpPr>
        <p:spPr>
          <a:xfrm>
            <a:off x="184821" y="1856371"/>
            <a:ext cx="33075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Y10: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8- 8.40AM in IT5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Break and lunch in S34.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Dedicated quiet space at home.</a:t>
            </a:r>
          </a:p>
        </p:txBody>
      </p:sp>
    </p:spTree>
    <p:extLst>
      <p:ext uri="{BB962C8B-B14F-4D97-AF65-F5344CB8AC3E}">
        <p14:creationId xmlns:p14="http://schemas.microsoft.com/office/powerpoint/2010/main" val="27627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1B6B2-9531-470E-A23B-77F73D12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85119-F8D4-4EC6-B2CC-5B78DD4FA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Research shows a direct link between students who read for pleasure and better academic outcomes </a:t>
            </a:r>
            <a:r>
              <a:rPr lang="en-GB" b="1" dirty="0"/>
              <a:t>across subjects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3FF8F-185A-466D-9ADC-E499A41E1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1" y="2560357"/>
            <a:ext cx="4486901" cy="30674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9DC540-22D1-4A1B-9DB6-EEABF4213B5E}"/>
              </a:ext>
            </a:extLst>
          </p:cNvPr>
          <p:cNvSpPr txBox="1"/>
          <p:nvPr/>
        </p:nvSpPr>
        <p:spPr>
          <a:xfrm>
            <a:off x="4793061" y="2967335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Department for Education</a:t>
            </a:r>
          </a:p>
          <a:p>
            <a:r>
              <a:rPr lang="en-GB" dirty="0"/>
              <a:t>Research evidence on reading for pleasure</a:t>
            </a:r>
          </a:p>
        </p:txBody>
      </p:sp>
    </p:spTree>
    <p:extLst>
      <p:ext uri="{BB962C8B-B14F-4D97-AF65-F5344CB8AC3E}">
        <p14:creationId xmlns:p14="http://schemas.microsoft.com/office/powerpoint/2010/main" val="68082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93C49-792E-47B3-ACA1-FC84557C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ACD3E-9E1D-4731-B649-89CA90395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Form Tutors </a:t>
            </a:r>
          </a:p>
          <a:p>
            <a:pPr marL="0" indent="0">
              <a:buNone/>
            </a:pPr>
            <a:r>
              <a:rPr lang="en-GB" b="1" dirty="0"/>
              <a:t>Subject Teachers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admin@westhillschool.co.uk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Mr P Evans </a:t>
            </a:r>
          </a:p>
          <a:p>
            <a:pPr marL="0" indent="0">
              <a:buNone/>
            </a:pPr>
            <a:r>
              <a:rPr lang="en-GB" dirty="0"/>
              <a:t>Head of Year 10</a:t>
            </a:r>
          </a:p>
          <a:p>
            <a:pPr marL="0" indent="0">
              <a:buNone/>
            </a:pPr>
            <a:r>
              <a:rPr lang="en-GB" dirty="0"/>
              <a:t>evans@westhillschool.co.uk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2604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714</TotalTime>
  <Words>140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Corbel</vt:lpstr>
      <vt:lpstr>Times New Roman</vt:lpstr>
      <vt:lpstr>Depth</vt:lpstr>
      <vt:lpstr>KS4 Transition Information</vt:lpstr>
      <vt:lpstr>Typical timetable</vt:lpstr>
      <vt:lpstr>Daily form time</vt:lpstr>
      <vt:lpstr>Independent Learning</vt:lpstr>
      <vt:lpstr>Independent study</vt:lpstr>
      <vt:lpstr>Reading</vt:lpstr>
      <vt:lpstr>Contact</vt:lpstr>
    </vt:vector>
  </TitlesOfParts>
  <Company>West Hill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O'Brien</dc:creator>
  <cp:lastModifiedBy>P Evans</cp:lastModifiedBy>
  <cp:revision>75</cp:revision>
  <dcterms:created xsi:type="dcterms:W3CDTF">2018-11-22T11:29:25Z</dcterms:created>
  <dcterms:modified xsi:type="dcterms:W3CDTF">2021-10-06T15:03:05Z</dcterms:modified>
</cp:coreProperties>
</file>