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4" r:id="rId2"/>
    <p:sldId id="265" r:id="rId3"/>
    <p:sldId id="266" r:id="rId4"/>
    <p:sldId id="267" r:id="rId5"/>
    <p:sldId id="268" r:id="rId6"/>
    <p:sldId id="273" r:id="rId7"/>
    <p:sldId id="269"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660"/>
  </p:normalViewPr>
  <p:slideViewPr>
    <p:cSldViewPr snapToGrid="0">
      <p:cViewPr varScale="1">
        <p:scale>
          <a:sx n="114" d="100"/>
          <a:sy n="114" d="100"/>
        </p:scale>
        <p:origin x="13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7253" y="3896766"/>
            <a:ext cx="6858000" cy="1641490"/>
          </a:xfrm>
        </p:spPr>
        <p:txBody>
          <a:bodyPr wrap="none" anchor="t">
            <a:normAutofit/>
          </a:bodyPr>
          <a:lstStyle>
            <a:lvl1pPr algn="r">
              <a:defRPr sz="60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27253" y="3127114"/>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9110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184275"/>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16893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011944"/>
            <a:ext cx="7885509" cy="65733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04910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400"/>
            <a:ext cx="7885509" cy="111337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57414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30"/>
            <a:ext cx="7884318" cy="110104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644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785448"/>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9037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49"/>
            <a:ext cx="2195513" cy="326378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263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49"/>
            <a:ext cx="2199085" cy="326378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81010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303408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40000" y="1825624"/>
            <a:ext cx="7675350" cy="400159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18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2542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6"/>
            <a:ext cx="5800725" cy="52542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197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38616" y="244530"/>
            <a:ext cx="8833933" cy="1325563"/>
          </a:xfrm>
        </p:spPr>
        <p:txBody>
          <a:bodyPr/>
          <a:lstStyle>
            <a:lvl1pPr>
              <a:defRPr>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8616" y="1652176"/>
            <a:ext cx="8833934" cy="38935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23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1784313"/>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Black" panose="020B0A040201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40899" y="759982"/>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a:extLst>
              <a:ext uri="{FF2B5EF4-FFF2-40B4-BE49-F238E27FC236}">
                <a16:creationId xmlns:a16="http://schemas.microsoft.com/office/drawing/2014/main" id="{22636A4D-7509-4744-A7DC-514251DCB625}"/>
              </a:ext>
            </a:extLst>
          </p:cNvPr>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D46CEE-8E7E-435E-A79A-41E053E33181}" type="slidenum">
              <a:rPr lang="en-GB" sz="900" smtClean="0"/>
              <a:pPr/>
              <a:t>‹#›</a:t>
            </a:fld>
            <a:endParaRPr lang="en-GB" sz="900"/>
          </a:p>
        </p:txBody>
      </p:sp>
    </p:spTree>
    <p:extLst>
      <p:ext uri="{BB962C8B-B14F-4D97-AF65-F5344CB8AC3E}">
        <p14:creationId xmlns:p14="http://schemas.microsoft.com/office/powerpoint/2010/main" val="317002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701"/>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5406" y="1568955"/>
            <a:ext cx="3768912" cy="4266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568955"/>
            <a:ext cx="3775470" cy="4266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423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3720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3720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20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480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95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56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399"/>
            <a:ext cx="2739019" cy="378644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5201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0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399"/>
            <a:ext cx="2739019" cy="380307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90640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37381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4A72A58E-CEEB-45C1-933D-23904C2DA25F}"/>
              </a:ext>
            </a:extLst>
          </p:cNvPr>
          <p:cNvSpPr>
            <a:spLocks noGrp="1"/>
          </p:cNvSpPr>
          <p:nvPr>
            <p:ph type="dt" sz="half" idx="2"/>
          </p:nvPr>
        </p:nvSpPr>
        <p:spPr>
          <a:xfrm>
            <a:off x="628650" y="6356351"/>
            <a:ext cx="2057400" cy="365125"/>
          </a:xfrm>
          <a:prstGeom prst="rect">
            <a:avLst/>
          </a:prstGeom>
        </p:spPr>
        <p:txBody>
          <a:bodyPr/>
          <a:lstStyle/>
          <a:p>
            <a:fld id="{8A4AD5C6-C065-4A2D-ACEF-ABA5239D21EC}" type="datetimeFigureOut">
              <a:rPr lang="en-GB" smtClean="0"/>
              <a:t>18/10/2021</a:t>
            </a:fld>
            <a:endParaRPr lang="en-GB"/>
          </a:p>
        </p:txBody>
      </p:sp>
      <p:sp>
        <p:nvSpPr>
          <p:cNvPr id="8" name="Footer Placeholder 4">
            <a:extLst>
              <a:ext uri="{FF2B5EF4-FFF2-40B4-BE49-F238E27FC236}">
                <a16:creationId xmlns:a16="http://schemas.microsoft.com/office/drawing/2014/main" id="{26D2748A-98FD-46F4-B947-DAA3D168AC65}"/>
              </a:ext>
            </a:extLst>
          </p:cNvPr>
          <p:cNvSpPr>
            <a:spLocks noGrp="1"/>
          </p:cNvSpPr>
          <p:nvPr>
            <p:ph type="ftr" sz="quarter" idx="3"/>
          </p:nvPr>
        </p:nvSpPr>
        <p:spPr>
          <a:xfrm>
            <a:off x="3028950" y="6356351"/>
            <a:ext cx="3086100" cy="365125"/>
          </a:xfrm>
          <a:prstGeom prst="rect">
            <a:avLst/>
          </a:prstGeom>
        </p:spPr>
        <p:txBody>
          <a:bodyPr/>
          <a:lstStyle/>
          <a:p>
            <a:endParaRPr lang="en-GB"/>
          </a:p>
        </p:txBody>
      </p:sp>
      <p:sp>
        <p:nvSpPr>
          <p:cNvPr id="9" name="Slide Number Placeholder 5">
            <a:extLst>
              <a:ext uri="{FF2B5EF4-FFF2-40B4-BE49-F238E27FC236}">
                <a16:creationId xmlns:a16="http://schemas.microsoft.com/office/drawing/2014/main" id="{96625BF8-8FA4-4FDD-B48B-68A5389F2B98}"/>
              </a:ext>
            </a:extLst>
          </p:cNvPr>
          <p:cNvSpPr>
            <a:spLocks noGrp="1"/>
          </p:cNvSpPr>
          <p:nvPr>
            <p:ph type="sldNum" sz="quarter" idx="4"/>
          </p:nvPr>
        </p:nvSpPr>
        <p:spPr>
          <a:xfrm>
            <a:off x="6457950" y="6356351"/>
            <a:ext cx="2057400" cy="365125"/>
          </a:xfrm>
          <a:prstGeom prst="rect">
            <a:avLst/>
          </a:prstGeom>
        </p:spPr>
        <p:txBody>
          <a:bodyPr/>
          <a:lstStyle/>
          <a:p>
            <a:fld id="{15D46CEE-8E7E-435E-A79A-41E053E33181}" type="slidenum">
              <a:rPr lang="en-GB" smtClean="0"/>
              <a:t>‹#›</a:t>
            </a:fld>
            <a:endParaRPr lang="en-GB"/>
          </a:p>
        </p:txBody>
      </p:sp>
      <p:sp>
        <p:nvSpPr>
          <p:cNvPr id="17" name="Rectangle 16">
            <a:extLst>
              <a:ext uri="{FF2B5EF4-FFF2-40B4-BE49-F238E27FC236}">
                <a16:creationId xmlns:a16="http://schemas.microsoft.com/office/drawing/2014/main" id="{BCCCB2AB-145E-4260-9960-D0A3F3B69CDA}"/>
              </a:ext>
            </a:extLst>
          </p:cNvPr>
          <p:cNvSpPr/>
          <p:nvPr userDrawn="1"/>
        </p:nvSpPr>
        <p:spPr>
          <a:xfrm>
            <a:off x="-1" y="5958000"/>
            <a:ext cx="8172000" cy="90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1BC44CA8-4819-4635-80E5-9FD58DCACC68}"/>
              </a:ext>
            </a:extLst>
          </p:cNvPr>
          <p:cNvSpPr/>
          <p:nvPr userDrawn="1"/>
        </p:nvSpPr>
        <p:spPr>
          <a:xfrm>
            <a:off x="8171999" y="5958000"/>
            <a:ext cx="140728"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F93967-46AF-41E9-95D7-65470A8BD7D0}"/>
              </a:ext>
            </a:extLst>
          </p:cNvPr>
          <p:cNvSpPr/>
          <p:nvPr userDrawn="1"/>
        </p:nvSpPr>
        <p:spPr>
          <a:xfrm>
            <a:off x="8244000" y="5958000"/>
            <a:ext cx="900000" cy="90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7FC7F37-46D3-4FAB-90AB-59B7F4809680}"/>
              </a:ext>
            </a:extLst>
          </p:cNvPr>
          <p:cNvSpPr txBox="1"/>
          <p:nvPr userDrawn="1"/>
        </p:nvSpPr>
        <p:spPr>
          <a:xfrm>
            <a:off x="656705" y="6023279"/>
            <a:ext cx="3192088" cy="769441"/>
          </a:xfrm>
          <a:prstGeom prst="rect">
            <a:avLst/>
          </a:prstGeom>
          <a:noFill/>
        </p:spPr>
        <p:txBody>
          <a:bodyPr wrap="square" rtlCol="0">
            <a:spAutoFit/>
          </a:bodyPr>
          <a:lstStyle/>
          <a:p>
            <a:r>
              <a:rPr lang="en-GB" sz="2800" dirty="0">
                <a:solidFill>
                  <a:srgbClr val="002060"/>
                </a:solidFill>
                <a:latin typeface="Times New Roman" panose="02020603050405020304" pitchFamily="18" charset="0"/>
                <a:cs typeface="Times New Roman" panose="02020603050405020304" pitchFamily="18" charset="0"/>
              </a:rPr>
              <a:t>West Hill School</a:t>
            </a:r>
          </a:p>
          <a:p>
            <a:r>
              <a:rPr lang="en-GB" sz="1600" i="1" dirty="0">
                <a:latin typeface="Times New Roman" panose="02020603050405020304" pitchFamily="18" charset="0"/>
                <a:cs typeface="Times New Roman" panose="02020603050405020304" pitchFamily="18" charset="0"/>
              </a:rPr>
              <a:t>Aiming High Since 1927</a:t>
            </a:r>
          </a:p>
        </p:txBody>
      </p:sp>
      <p:pic>
        <p:nvPicPr>
          <p:cNvPr id="21" name="Picture 20">
            <a:extLst>
              <a:ext uri="{FF2B5EF4-FFF2-40B4-BE49-F238E27FC236}">
                <a16:creationId xmlns:a16="http://schemas.microsoft.com/office/drawing/2014/main" id="{EFDA890F-79AE-43BA-8D90-7C41533E7BC5}"/>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0436" y="6023279"/>
            <a:ext cx="780688" cy="780688"/>
          </a:xfrm>
          <a:prstGeom prst="rect">
            <a:avLst/>
          </a:prstGeom>
        </p:spPr>
      </p:pic>
      <p:sp>
        <p:nvSpPr>
          <p:cNvPr id="13" name="Rectangle 12">
            <a:extLst>
              <a:ext uri="{FF2B5EF4-FFF2-40B4-BE49-F238E27FC236}">
                <a16:creationId xmlns:a16="http://schemas.microsoft.com/office/drawing/2014/main" id="{F1D55CF7-BB75-4FF1-A0F1-E7981A2E688A}"/>
              </a:ext>
            </a:extLst>
          </p:cNvPr>
          <p:cNvSpPr/>
          <p:nvPr userDrawn="1"/>
        </p:nvSpPr>
        <p:spPr>
          <a:xfrm>
            <a:off x="-30436" y="5886755"/>
            <a:ext cx="9174435" cy="824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89358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esthillschool.co.uk/curriculum/subject-areas/histo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6677" y="682919"/>
            <a:ext cx="6858000" cy="1641490"/>
          </a:xfrm>
        </p:spPr>
        <p:txBody>
          <a:bodyPr>
            <a:normAutofit fontScale="90000"/>
          </a:bodyPr>
          <a:lstStyle/>
          <a:p>
            <a:pPr algn="l"/>
            <a:r>
              <a:rPr lang="en-GB" dirty="0"/>
              <a:t>Welcome to </a:t>
            </a:r>
            <a:br>
              <a:rPr lang="en-GB" dirty="0"/>
            </a:br>
            <a:r>
              <a:rPr lang="en-GB" dirty="0"/>
              <a:t>GCSE  History</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1750" y="2921120"/>
            <a:ext cx="3561700" cy="237446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191627" y="2324409"/>
            <a:ext cx="2178309" cy="3267464"/>
          </a:xfrm>
          <a:prstGeom prst="rect">
            <a:avLst/>
          </a:prstGeom>
        </p:spPr>
      </p:pic>
    </p:spTree>
    <p:extLst>
      <p:ext uri="{BB962C8B-B14F-4D97-AF65-F5344CB8AC3E}">
        <p14:creationId xmlns:p14="http://schemas.microsoft.com/office/powerpoint/2010/main" val="178591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D490-4F3B-4ECB-92A0-1E3A59F6349B}"/>
              </a:ext>
            </a:extLst>
          </p:cNvPr>
          <p:cNvSpPr>
            <a:spLocks noGrp="1"/>
          </p:cNvSpPr>
          <p:nvPr>
            <p:ph type="title"/>
          </p:nvPr>
        </p:nvSpPr>
        <p:spPr>
          <a:xfrm>
            <a:off x="138615" y="0"/>
            <a:ext cx="8833933" cy="1325563"/>
          </a:xfrm>
        </p:spPr>
        <p:txBody>
          <a:bodyPr/>
          <a:lstStyle/>
          <a:p>
            <a:pPr algn="ctr"/>
            <a:r>
              <a:rPr lang="en-US" dirty="0"/>
              <a:t>Specification Information</a:t>
            </a:r>
            <a:endParaRPr lang="en-GB" dirty="0"/>
          </a:p>
        </p:txBody>
      </p:sp>
      <p:sp>
        <p:nvSpPr>
          <p:cNvPr id="3" name="Content Placeholder 2">
            <a:extLst>
              <a:ext uri="{FF2B5EF4-FFF2-40B4-BE49-F238E27FC236}">
                <a16:creationId xmlns:a16="http://schemas.microsoft.com/office/drawing/2014/main" id="{BD3FEAE5-F39E-416D-B849-1D8D876E2486}"/>
              </a:ext>
            </a:extLst>
          </p:cNvPr>
          <p:cNvSpPr>
            <a:spLocks noGrp="1"/>
          </p:cNvSpPr>
          <p:nvPr>
            <p:ph idx="1"/>
          </p:nvPr>
        </p:nvSpPr>
        <p:spPr>
          <a:xfrm>
            <a:off x="138615" y="1551124"/>
            <a:ext cx="8833934" cy="4340225"/>
          </a:xfrm>
          <a:solidFill>
            <a:schemeClr val="tx1"/>
          </a:solidFill>
        </p:spPr>
        <p:txBody>
          <a:bodyPr>
            <a:normAutofit fontScale="77500" lnSpcReduction="20000"/>
          </a:bodyPr>
          <a:lstStyle/>
          <a:p>
            <a:pPr>
              <a:spcBef>
                <a:spcPct val="0"/>
              </a:spcBef>
              <a:buNone/>
              <a:defRPr/>
            </a:pPr>
            <a:r>
              <a:rPr lang="en-GB" altLang="en-US" b="1" dirty="0">
                <a:solidFill>
                  <a:schemeClr val="bg1"/>
                </a:solidFill>
              </a:rPr>
              <a:t>Students will sit four exam papers at the end of year 11:</a:t>
            </a:r>
          </a:p>
          <a:p>
            <a:pPr>
              <a:spcBef>
                <a:spcPct val="0"/>
              </a:spcBef>
              <a:buNone/>
              <a:defRPr/>
            </a:pPr>
            <a:r>
              <a:rPr lang="en-GB" altLang="en-US" b="1" u="sng" dirty="0">
                <a:solidFill>
                  <a:schemeClr val="bg1"/>
                </a:solidFill>
              </a:rPr>
              <a:t>      </a:t>
            </a:r>
          </a:p>
          <a:p>
            <a:pPr marL="342900" indent="-342900">
              <a:spcBef>
                <a:spcPct val="0"/>
              </a:spcBef>
              <a:defRPr/>
            </a:pPr>
            <a:r>
              <a:rPr lang="en-GB" altLang="en-US" b="1" dirty="0">
                <a:solidFill>
                  <a:schemeClr val="bg1"/>
                </a:solidFill>
              </a:rPr>
              <a:t>Paper 1 : Medicine 1250-present day, including WW1. 1 hour 15 minutes</a:t>
            </a:r>
          </a:p>
          <a:p>
            <a:pPr marL="0" indent="0">
              <a:spcBef>
                <a:spcPct val="0"/>
              </a:spcBef>
              <a:buNone/>
              <a:defRPr/>
            </a:pPr>
            <a:r>
              <a:rPr lang="en-GB" altLang="en-US" dirty="0">
                <a:solidFill>
                  <a:srgbClr val="0070C0"/>
                </a:solidFill>
              </a:rPr>
              <a:t>A study of the changes in the beliefs about the causes disease and illness over time. You will learn how events, people and institutions have encouraged or held back progress. You will also carry out a case study about the impact World War One had on medicine and surgery. </a:t>
            </a:r>
          </a:p>
          <a:p>
            <a:pPr marL="0" indent="0">
              <a:spcBef>
                <a:spcPct val="0"/>
              </a:spcBef>
              <a:buNone/>
              <a:defRPr/>
            </a:pPr>
            <a:endParaRPr lang="en-GB" altLang="en-US" dirty="0">
              <a:solidFill>
                <a:srgbClr val="0070C0"/>
              </a:solidFill>
            </a:endParaRPr>
          </a:p>
          <a:p>
            <a:pPr marL="342900" indent="-342900">
              <a:spcBef>
                <a:spcPct val="0"/>
              </a:spcBef>
              <a:defRPr/>
            </a:pPr>
            <a:endParaRPr lang="en-GB" altLang="en-US" b="1" dirty="0">
              <a:solidFill>
                <a:schemeClr val="bg1"/>
              </a:solidFill>
            </a:endParaRPr>
          </a:p>
          <a:p>
            <a:pPr marL="342900" indent="-342900">
              <a:spcBef>
                <a:spcPct val="0"/>
              </a:spcBef>
              <a:defRPr/>
            </a:pPr>
            <a:r>
              <a:rPr lang="en-GB" altLang="en-US" b="1" dirty="0">
                <a:solidFill>
                  <a:schemeClr val="bg1"/>
                </a:solidFill>
              </a:rPr>
              <a:t>Paper 2a: Superpower relations and the Cold War 1945-91. 55 minutes</a:t>
            </a:r>
          </a:p>
          <a:p>
            <a:pPr marL="0" indent="0">
              <a:spcBef>
                <a:spcPct val="0"/>
              </a:spcBef>
              <a:buNone/>
              <a:defRPr/>
            </a:pPr>
            <a:r>
              <a:rPr lang="en-GB" dirty="0">
                <a:solidFill>
                  <a:srgbClr val="0070C0"/>
                </a:solidFill>
              </a:rPr>
              <a:t>A study of the main developments that unfolded between the USA an the USSR during the period known as the ‘Cold War’. </a:t>
            </a:r>
          </a:p>
          <a:p>
            <a:pPr marL="0" indent="0">
              <a:spcBef>
                <a:spcPct val="0"/>
              </a:spcBef>
              <a:buNone/>
              <a:defRPr/>
            </a:pPr>
            <a:endParaRPr lang="en-GB" dirty="0">
              <a:solidFill>
                <a:srgbClr val="0070C0"/>
              </a:solidFill>
            </a:endParaRPr>
          </a:p>
          <a:p>
            <a:pPr>
              <a:spcBef>
                <a:spcPct val="0"/>
              </a:spcBef>
              <a:defRPr/>
            </a:pPr>
            <a:r>
              <a:rPr lang="en-GB" b="1" dirty="0">
                <a:solidFill>
                  <a:schemeClr val="bg1"/>
                </a:solidFill>
              </a:rPr>
              <a:t>Paper 2b: Elizabethan England 1558-88. 55 minutes</a:t>
            </a:r>
          </a:p>
          <a:p>
            <a:pPr marL="342900" indent="-342900">
              <a:spcBef>
                <a:spcPct val="0"/>
              </a:spcBef>
              <a:defRPr/>
            </a:pPr>
            <a:endParaRPr lang="en-GB" altLang="en-US" dirty="0">
              <a:solidFill>
                <a:srgbClr val="0070C0"/>
              </a:solidFill>
            </a:endParaRPr>
          </a:p>
          <a:p>
            <a:pPr marL="0" indent="0">
              <a:spcBef>
                <a:spcPct val="0"/>
              </a:spcBef>
              <a:buNone/>
              <a:defRPr/>
            </a:pPr>
            <a:r>
              <a:rPr lang="en-GB" altLang="en-US" dirty="0">
                <a:solidFill>
                  <a:srgbClr val="0070C0"/>
                </a:solidFill>
              </a:rPr>
              <a:t>A study of the </a:t>
            </a:r>
            <a:r>
              <a:rPr lang="en-GB" dirty="0">
                <a:solidFill>
                  <a:srgbClr val="0070C0"/>
                </a:solidFill>
              </a:rPr>
              <a:t>social, economic, political, religious and military changes that took place under Elizabeth I. </a:t>
            </a:r>
          </a:p>
          <a:p>
            <a:pPr marL="0" indent="0">
              <a:spcBef>
                <a:spcPct val="0"/>
              </a:spcBef>
              <a:buNone/>
              <a:defRPr/>
            </a:pPr>
            <a:endParaRPr lang="en-GB" altLang="en-US" dirty="0">
              <a:solidFill>
                <a:srgbClr val="0070C0"/>
              </a:solidFill>
            </a:endParaRPr>
          </a:p>
          <a:p>
            <a:pPr marL="342900" indent="-342900">
              <a:spcBef>
                <a:spcPct val="0"/>
              </a:spcBef>
              <a:defRPr/>
            </a:pPr>
            <a:endParaRPr lang="en-GB" altLang="en-US" b="1" dirty="0">
              <a:solidFill>
                <a:schemeClr val="bg1"/>
              </a:solidFill>
            </a:endParaRPr>
          </a:p>
          <a:p>
            <a:pPr marL="342900" indent="-342900">
              <a:spcBef>
                <a:spcPct val="0"/>
              </a:spcBef>
              <a:defRPr/>
            </a:pPr>
            <a:r>
              <a:rPr lang="en-GB" altLang="en-US" b="1" dirty="0">
                <a:solidFill>
                  <a:schemeClr val="bg1"/>
                </a:solidFill>
              </a:rPr>
              <a:t>Paper 3: Germany 1919-39. 1 hour 45 minutes</a:t>
            </a:r>
          </a:p>
          <a:p>
            <a:pPr marL="0" indent="0">
              <a:spcBef>
                <a:spcPct val="0"/>
              </a:spcBef>
              <a:buNone/>
              <a:defRPr/>
            </a:pPr>
            <a:r>
              <a:rPr lang="en-GB" altLang="en-US" dirty="0">
                <a:solidFill>
                  <a:srgbClr val="0070C0"/>
                </a:solidFill>
              </a:rPr>
              <a:t>A study of the </a:t>
            </a:r>
            <a:r>
              <a:rPr lang="en-GB" dirty="0">
                <a:solidFill>
                  <a:srgbClr val="0070C0"/>
                </a:solidFill>
              </a:rPr>
              <a:t>social, economic, political, religious and military changes that took place in Weimar and Nazi Germany 1918-39. You will also learn to analyse and evaluate a range of contemporary sources. </a:t>
            </a:r>
          </a:p>
          <a:p>
            <a:pPr marL="0" indent="0">
              <a:spcBef>
                <a:spcPct val="0"/>
              </a:spcBef>
              <a:buNone/>
              <a:defRPr/>
            </a:pPr>
            <a:endParaRPr lang="en-GB" dirty="0">
              <a:solidFill>
                <a:srgbClr val="0070C0"/>
              </a:solidFill>
            </a:endParaRPr>
          </a:p>
          <a:p>
            <a:pPr marL="0" indent="0">
              <a:spcBef>
                <a:spcPct val="0"/>
              </a:spcBef>
              <a:buNone/>
              <a:defRPr/>
            </a:pPr>
            <a:r>
              <a:rPr lang="en-GB" dirty="0">
                <a:solidFill>
                  <a:srgbClr val="FF0000"/>
                </a:solidFill>
              </a:rPr>
              <a:t>There is no longer a coursework module.</a:t>
            </a:r>
          </a:p>
        </p:txBody>
      </p:sp>
    </p:spTree>
    <p:extLst>
      <p:ext uri="{BB962C8B-B14F-4D97-AF65-F5344CB8AC3E}">
        <p14:creationId xmlns:p14="http://schemas.microsoft.com/office/powerpoint/2010/main" val="357731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your son will learn</a:t>
            </a:r>
            <a:endParaRPr lang="en-GB" dirty="0"/>
          </a:p>
        </p:txBody>
      </p:sp>
      <p:sp>
        <p:nvSpPr>
          <p:cNvPr id="3" name="Content Placeholder 2"/>
          <p:cNvSpPr>
            <a:spLocks noGrp="1"/>
          </p:cNvSpPr>
          <p:nvPr>
            <p:ph idx="1"/>
          </p:nvPr>
        </p:nvSpPr>
        <p:spPr>
          <a:solidFill>
            <a:schemeClr val="tx1"/>
          </a:solidFill>
        </p:spPr>
        <p:txBody>
          <a:bodyPr/>
          <a:lstStyle/>
          <a:p>
            <a:pPr marL="0" indent="0">
              <a:buNone/>
            </a:pPr>
            <a:r>
              <a:rPr lang="en-GB" dirty="0">
                <a:solidFill>
                  <a:schemeClr val="bg1"/>
                </a:solidFill>
              </a:rPr>
              <a:t>Students learn how significant events, people and decisions have shaped the world we live in. Key questions include…</a:t>
            </a:r>
          </a:p>
          <a:p>
            <a:endParaRPr lang="en-GB" dirty="0">
              <a:solidFill>
                <a:schemeClr val="bg1"/>
              </a:solidFill>
            </a:endParaRPr>
          </a:p>
          <a:p>
            <a:pPr marL="0" indent="0">
              <a:buNone/>
            </a:pPr>
            <a:endParaRPr lang="en-GB" dirty="0">
              <a:solidFill>
                <a:schemeClr val="bg1"/>
              </a:solidFill>
            </a:endParaRPr>
          </a:p>
        </p:txBody>
      </p:sp>
      <p:sp>
        <p:nvSpPr>
          <p:cNvPr id="4" name="TextBox 3"/>
          <p:cNvSpPr txBox="1"/>
          <p:nvPr/>
        </p:nvSpPr>
        <p:spPr>
          <a:xfrm rot="21019732">
            <a:off x="356331" y="2460181"/>
            <a:ext cx="2060028" cy="646331"/>
          </a:xfrm>
          <a:prstGeom prst="rect">
            <a:avLst/>
          </a:prstGeom>
          <a:noFill/>
        </p:spPr>
        <p:txBody>
          <a:bodyPr wrap="square" rtlCol="0">
            <a:spAutoFit/>
          </a:bodyPr>
          <a:lstStyle/>
          <a:p>
            <a:pPr algn="ctr"/>
            <a:r>
              <a:rPr lang="en-GB" b="1" dirty="0">
                <a:solidFill>
                  <a:srgbClr val="00B050"/>
                </a:solidFill>
              </a:rPr>
              <a:t>How does war improve medicine?</a:t>
            </a:r>
          </a:p>
        </p:txBody>
      </p:sp>
      <p:sp>
        <p:nvSpPr>
          <p:cNvPr id="5" name="TextBox 4"/>
          <p:cNvSpPr txBox="1"/>
          <p:nvPr/>
        </p:nvSpPr>
        <p:spPr>
          <a:xfrm>
            <a:off x="3073032" y="2260337"/>
            <a:ext cx="2243699" cy="923330"/>
          </a:xfrm>
          <a:prstGeom prst="rect">
            <a:avLst/>
          </a:prstGeom>
          <a:noFill/>
        </p:spPr>
        <p:txBody>
          <a:bodyPr wrap="square" rtlCol="0">
            <a:spAutoFit/>
          </a:bodyPr>
          <a:lstStyle/>
          <a:p>
            <a:pPr algn="ctr"/>
            <a:r>
              <a:rPr lang="en-GB" b="1" dirty="0">
                <a:solidFill>
                  <a:srgbClr val="0070C0"/>
                </a:solidFill>
              </a:rPr>
              <a:t>Why was there a Catholic conspiracy to kill the Queen?</a:t>
            </a:r>
          </a:p>
        </p:txBody>
      </p:sp>
      <p:sp>
        <p:nvSpPr>
          <p:cNvPr id="6" name="TextBox 5"/>
          <p:cNvSpPr txBox="1"/>
          <p:nvPr/>
        </p:nvSpPr>
        <p:spPr>
          <a:xfrm rot="836075">
            <a:off x="6158868" y="2260954"/>
            <a:ext cx="2569831" cy="1200329"/>
          </a:xfrm>
          <a:prstGeom prst="rect">
            <a:avLst/>
          </a:prstGeom>
          <a:noFill/>
        </p:spPr>
        <p:txBody>
          <a:bodyPr wrap="square" rtlCol="0">
            <a:spAutoFit/>
          </a:bodyPr>
          <a:lstStyle/>
          <a:p>
            <a:pPr algn="ctr"/>
            <a:r>
              <a:rPr lang="en-GB" b="1" dirty="0">
                <a:solidFill>
                  <a:srgbClr val="7030A0"/>
                </a:solidFill>
              </a:rPr>
              <a:t>What were the consequences of the Cuban Missile Crisis on Cold War relations?</a:t>
            </a:r>
          </a:p>
        </p:txBody>
      </p:sp>
      <p:sp>
        <p:nvSpPr>
          <p:cNvPr id="7" name="TextBox 6"/>
          <p:cNvSpPr txBox="1"/>
          <p:nvPr/>
        </p:nvSpPr>
        <p:spPr>
          <a:xfrm rot="21019732">
            <a:off x="520157" y="3586303"/>
            <a:ext cx="2449119" cy="923330"/>
          </a:xfrm>
          <a:prstGeom prst="rect">
            <a:avLst/>
          </a:prstGeom>
          <a:noFill/>
        </p:spPr>
        <p:txBody>
          <a:bodyPr wrap="square" rtlCol="0">
            <a:spAutoFit/>
          </a:bodyPr>
          <a:lstStyle/>
          <a:p>
            <a:pPr algn="ctr"/>
            <a:r>
              <a:rPr lang="en-GB" b="1" dirty="0">
                <a:solidFill>
                  <a:srgbClr val="FFC000"/>
                </a:solidFill>
              </a:rPr>
              <a:t>How did Hitler become the Chancellor of Germany in 1933?</a:t>
            </a:r>
          </a:p>
        </p:txBody>
      </p:sp>
      <p:sp>
        <p:nvSpPr>
          <p:cNvPr id="8" name="TextBox 7"/>
          <p:cNvSpPr txBox="1"/>
          <p:nvPr/>
        </p:nvSpPr>
        <p:spPr>
          <a:xfrm rot="521047">
            <a:off x="5553485" y="3806823"/>
            <a:ext cx="2823444" cy="923330"/>
          </a:xfrm>
          <a:prstGeom prst="rect">
            <a:avLst/>
          </a:prstGeom>
          <a:noFill/>
        </p:spPr>
        <p:txBody>
          <a:bodyPr wrap="square" rtlCol="0">
            <a:spAutoFit/>
          </a:bodyPr>
          <a:lstStyle/>
          <a:p>
            <a:pPr algn="ctr"/>
            <a:r>
              <a:rPr lang="en-GB" b="1" dirty="0">
                <a:solidFill>
                  <a:srgbClr val="FF0000"/>
                </a:solidFill>
              </a:rPr>
              <a:t>Was vaccination the most important medical breakthrough 1700-1900?</a:t>
            </a: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3032" y="3866329"/>
            <a:ext cx="2444108" cy="1303207"/>
          </a:xfrm>
          <a:prstGeom prst="rect">
            <a:avLst/>
          </a:prstGeom>
        </p:spPr>
      </p:pic>
    </p:spTree>
    <p:extLst>
      <p:ext uri="{BB962C8B-B14F-4D97-AF65-F5344CB8AC3E}">
        <p14:creationId xmlns:p14="http://schemas.microsoft.com/office/powerpoint/2010/main" val="174816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16" y="117589"/>
            <a:ext cx="8833933" cy="1325563"/>
          </a:xfrm>
        </p:spPr>
        <p:txBody>
          <a:bodyPr/>
          <a:lstStyle/>
          <a:p>
            <a:pPr algn="ctr"/>
            <a:r>
              <a:rPr lang="en-US" dirty="0"/>
              <a:t>Question types</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32723" y="1233210"/>
            <a:ext cx="3839826" cy="1424604"/>
          </a:xfrm>
          <a:prstGeom prst="rect">
            <a:avLst/>
          </a:prstGeom>
          <a:solidFill>
            <a:schemeClr val="bg1"/>
          </a:solidFill>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616" y="2821151"/>
            <a:ext cx="4994107" cy="1558263"/>
          </a:xfrm>
          <a:prstGeom prst="rect">
            <a:avLst/>
          </a:prstGeom>
          <a:solidFill>
            <a:schemeClr val="bg1"/>
          </a:solidFill>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8252" y="4542752"/>
            <a:ext cx="4475748" cy="1421982"/>
          </a:xfrm>
          <a:prstGeom prst="rect">
            <a:avLst/>
          </a:prstGeom>
          <a:solidFill>
            <a:schemeClr val="bg1"/>
          </a:solidFill>
        </p:spPr>
      </p:pic>
      <p:sp>
        <p:nvSpPr>
          <p:cNvPr id="3" name="TextBox 2"/>
          <p:cNvSpPr txBox="1"/>
          <p:nvPr/>
        </p:nvSpPr>
        <p:spPr>
          <a:xfrm>
            <a:off x="138616" y="1392994"/>
            <a:ext cx="4828674" cy="830997"/>
          </a:xfrm>
          <a:prstGeom prst="rect">
            <a:avLst/>
          </a:prstGeom>
          <a:solidFill>
            <a:schemeClr val="tx1"/>
          </a:solidFill>
          <a:ln>
            <a:solidFill>
              <a:schemeClr val="bg1"/>
            </a:solidFill>
          </a:ln>
        </p:spPr>
        <p:txBody>
          <a:bodyPr wrap="square" rtlCol="0">
            <a:spAutoFit/>
          </a:bodyPr>
          <a:lstStyle/>
          <a:p>
            <a:r>
              <a:rPr lang="en-GB" sz="2400" dirty="0">
                <a:solidFill>
                  <a:schemeClr val="bg1"/>
                </a:solidFill>
              </a:rPr>
              <a:t>Here are some examples of the exam questions students will prepare for.</a:t>
            </a:r>
          </a:p>
        </p:txBody>
      </p:sp>
    </p:spTree>
    <p:extLst>
      <p:ext uri="{BB962C8B-B14F-4D97-AF65-F5344CB8AC3E}">
        <p14:creationId xmlns:p14="http://schemas.microsoft.com/office/powerpoint/2010/main" val="326046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7" y="122565"/>
            <a:ext cx="8833933" cy="1325563"/>
          </a:xfrm>
        </p:spPr>
        <p:txBody>
          <a:bodyPr/>
          <a:lstStyle/>
          <a:p>
            <a:pPr algn="ctr"/>
            <a:r>
              <a:rPr lang="en-US" dirty="0"/>
              <a:t>Examples of work</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07448">
            <a:off x="5785532" y="1234378"/>
            <a:ext cx="3005542" cy="234602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27011">
            <a:off x="814071" y="3396940"/>
            <a:ext cx="3170049" cy="20544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050715">
            <a:off x="444773" y="1288393"/>
            <a:ext cx="3454720" cy="1969919"/>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666554">
            <a:off x="4934138" y="3613956"/>
            <a:ext cx="3335399" cy="2156508"/>
          </a:xfrm>
          <a:prstGeom prst="rect">
            <a:avLst/>
          </a:prstGeom>
        </p:spPr>
      </p:pic>
    </p:spTree>
    <p:extLst>
      <p:ext uri="{BB962C8B-B14F-4D97-AF65-F5344CB8AC3E}">
        <p14:creationId xmlns:p14="http://schemas.microsoft.com/office/powerpoint/2010/main" val="60291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Skills developed</a:t>
            </a:r>
            <a:endParaRPr lang="en-GB" dirty="0"/>
          </a:p>
        </p:txBody>
      </p:sp>
      <p:sp>
        <p:nvSpPr>
          <p:cNvPr id="3" name="Content Placeholder 2"/>
          <p:cNvSpPr>
            <a:spLocks noGrp="1"/>
          </p:cNvSpPr>
          <p:nvPr>
            <p:ph idx="1"/>
          </p:nvPr>
        </p:nvSpPr>
        <p:spPr>
          <a:solidFill>
            <a:schemeClr val="tx1"/>
          </a:solidFill>
        </p:spPr>
        <p:txBody>
          <a:bodyPr>
            <a:normAutofit/>
          </a:bodyPr>
          <a:lstStyle/>
          <a:p>
            <a:pPr marL="0" indent="0">
              <a:buNone/>
            </a:pPr>
            <a:r>
              <a:rPr lang="en-GB" dirty="0">
                <a:solidFill>
                  <a:schemeClr val="bg1"/>
                </a:solidFill>
              </a:rPr>
              <a:t>Students will:</a:t>
            </a:r>
          </a:p>
          <a:p>
            <a:r>
              <a:rPr lang="en-GB" dirty="0">
                <a:solidFill>
                  <a:schemeClr val="bg1"/>
                </a:solidFill>
              </a:rPr>
              <a:t>Develop their skills of </a:t>
            </a:r>
            <a:r>
              <a:rPr lang="en-GB" b="1" dirty="0">
                <a:solidFill>
                  <a:schemeClr val="bg1"/>
                </a:solidFill>
              </a:rPr>
              <a:t>analysis</a:t>
            </a:r>
            <a:r>
              <a:rPr lang="en-GB" dirty="0">
                <a:solidFill>
                  <a:schemeClr val="bg1"/>
                </a:solidFill>
              </a:rPr>
              <a:t> and </a:t>
            </a:r>
            <a:r>
              <a:rPr lang="en-GB" b="1" dirty="0">
                <a:solidFill>
                  <a:schemeClr val="bg1"/>
                </a:solidFill>
              </a:rPr>
              <a:t>evaluation</a:t>
            </a:r>
            <a:r>
              <a:rPr lang="en-GB" dirty="0">
                <a:solidFill>
                  <a:schemeClr val="bg1"/>
                </a:solidFill>
              </a:rPr>
              <a:t> through </a:t>
            </a:r>
            <a:r>
              <a:rPr lang="en-GB" b="1" dirty="0">
                <a:solidFill>
                  <a:schemeClr val="bg1"/>
                </a:solidFill>
              </a:rPr>
              <a:t>gathering</a:t>
            </a:r>
            <a:r>
              <a:rPr lang="en-GB" dirty="0">
                <a:solidFill>
                  <a:schemeClr val="bg1"/>
                </a:solidFill>
              </a:rPr>
              <a:t>, </a:t>
            </a:r>
            <a:r>
              <a:rPr lang="en-GB" b="1" dirty="0">
                <a:solidFill>
                  <a:schemeClr val="bg1"/>
                </a:solidFill>
              </a:rPr>
              <a:t>investigating</a:t>
            </a:r>
            <a:r>
              <a:rPr lang="en-GB" dirty="0">
                <a:solidFill>
                  <a:schemeClr val="bg1"/>
                </a:solidFill>
              </a:rPr>
              <a:t> and </a:t>
            </a:r>
            <a:r>
              <a:rPr lang="en-GB" b="1" dirty="0">
                <a:solidFill>
                  <a:schemeClr val="bg1"/>
                </a:solidFill>
              </a:rPr>
              <a:t>assessing </a:t>
            </a:r>
            <a:r>
              <a:rPr lang="en-GB" dirty="0">
                <a:solidFill>
                  <a:schemeClr val="bg1"/>
                </a:solidFill>
              </a:rPr>
              <a:t>material.</a:t>
            </a:r>
          </a:p>
          <a:p>
            <a:r>
              <a:rPr lang="en-GB" dirty="0">
                <a:solidFill>
                  <a:schemeClr val="bg1"/>
                </a:solidFill>
              </a:rPr>
              <a:t>Develop their abilities to </a:t>
            </a:r>
            <a:r>
              <a:rPr lang="en-GB" b="1" dirty="0">
                <a:solidFill>
                  <a:schemeClr val="bg1"/>
                </a:solidFill>
              </a:rPr>
              <a:t>reason</a:t>
            </a:r>
            <a:r>
              <a:rPr lang="en-GB" dirty="0">
                <a:solidFill>
                  <a:schemeClr val="bg1"/>
                </a:solidFill>
              </a:rPr>
              <a:t> and </a:t>
            </a:r>
            <a:r>
              <a:rPr lang="en-GB" b="1" dirty="0">
                <a:solidFill>
                  <a:schemeClr val="bg1"/>
                </a:solidFill>
              </a:rPr>
              <a:t>argue </a:t>
            </a:r>
            <a:r>
              <a:rPr lang="en-GB" dirty="0">
                <a:solidFill>
                  <a:schemeClr val="bg1"/>
                </a:solidFill>
              </a:rPr>
              <a:t>their</a:t>
            </a:r>
            <a:r>
              <a:rPr lang="en-GB" b="1" dirty="0">
                <a:solidFill>
                  <a:schemeClr val="bg1"/>
                </a:solidFill>
              </a:rPr>
              <a:t> </a:t>
            </a:r>
            <a:r>
              <a:rPr lang="en-GB" dirty="0">
                <a:solidFill>
                  <a:schemeClr val="bg1"/>
                </a:solidFill>
              </a:rPr>
              <a:t>point of view clearly.</a:t>
            </a:r>
          </a:p>
          <a:p>
            <a:r>
              <a:rPr lang="en-GB" dirty="0">
                <a:solidFill>
                  <a:schemeClr val="bg1"/>
                </a:solidFill>
              </a:rPr>
              <a:t>Learn to base </a:t>
            </a:r>
            <a:r>
              <a:rPr lang="en-GB" b="1" dirty="0">
                <a:solidFill>
                  <a:schemeClr val="bg1"/>
                </a:solidFill>
              </a:rPr>
              <a:t>conclusions</a:t>
            </a:r>
            <a:r>
              <a:rPr lang="en-GB" dirty="0">
                <a:solidFill>
                  <a:schemeClr val="bg1"/>
                </a:solidFill>
              </a:rPr>
              <a:t> on </a:t>
            </a:r>
            <a:r>
              <a:rPr lang="en-GB" b="1" dirty="0">
                <a:solidFill>
                  <a:schemeClr val="bg1"/>
                </a:solidFill>
              </a:rPr>
              <a:t>research</a:t>
            </a:r>
            <a:r>
              <a:rPr lang="en-GB" dirty="0">
                <a:solidFill>
                  <a:schemeClr val="bg1"/>
                </a:solidFill>
              </a:rPr>
              <a:t>.</a:t>
            </a:r>
          </a:p>
          <a:p>
            <a:r>
              <a:rPr lang="en-GB" dirty="0">
                <a:solidFill>
                  <a:schemeClr val="bg1"/>
                </a:solidFill>
              </a:rPr>
              <a:t>Learn to put together a </a:t>
            </a:r>
            <a:r>
              <a:rPr lang="en-GB" b="1" dirty="0">
                <a:solidFill>
                  <a:schemeClr val="bg1"/>
                </a:solidFill>
              </a:rPr>
              <a:t>logical argument.</a:t>
            </a:r>
          </a:p>
          <a:p>
            <a:r>
              <a:rPr lang="en-GB" dirty="0">
                <a:solidFill>
                  <a:schemeClr val="bg1"/>
                </a:solidFill>
              </a:rPr>
              <a:t>Become much more </a:t>
            </a:r>
            <a:r>
              <a:rPr lang="en-GB" b="1" dirty="0">
                <a:solidFill>
                  <a:schemeClr val="bg1"/>
                </a:solidFill>
              </a:rPr>
              <a:t>critical </a:t>
            </a:r>
            <a:r>
              <a:rPr lang="en-GB" dirty="0">
                <a:solidFill>
                  <a:schemeClr val="bg1"/>
                </a:solidFill>
              </a:rPr>
              <a:t>of what they read and hear in the news </a:t>
            </a:r>
          </a:p>
          <a:p>
            <a:r>
              <a:rPr lang="en-GB" dirty="0">
                <a:solidFill>
                  <a:schemeClr val="bg1"/>
                </a:solidFill>
              </a:rPr>
              <a:t>Develop </a:t>
            </a:r>
            <a:r>
              <a:rPr lang="en-GB" b="1" dirty="0">
                <a:solidFill>
                  <a:schemeClr val="bg1"/>
                </a:solidFill>
              </a:rPr>
              <a:t>transferable skills </a:t>
            </a:r>
            <a:r>
              <a:rPr lang="en-GB" dirty="0">
                <a:solidFill>
                  <a:schemeClr val="bg1"/>
                </a:solidFill>
              </a:rPr>
              <a:t>such as </a:t>
            </a:r>
            <a:r>
              <a:rPr lang="en-GB" b="1" dirty="0">
                <a:solidFill>
                  <a:schemeClr val="bg1"/>
                </a:solidFill>
              </a:rPr>
              <a:t>independent learning, literacy, open mindedness </a:t>
            </a:r>
            <a:r>
              <a:rPr lang="en-GB" dirty="0">
                <a:solidFill>
                  <a:schemeClr val="bg1"/>
                </a:solidFill>
              </a:rPr>
              <a:t>and </a:t>
            </a:r>
            <a:r>
              <a:rPr lang="en-GB" b="1" dirty="0">
                <a:solidFill>
                  <a:schemeClr val="bg1"/>
                </a:solidFill>
              </a:rPr>
              <a:t>developing a clear argument. </a:t>
            </a:r>
            <a:r>
              <a:rPr lang="en-GB" dirty="0">
                <a:solidFill>
                  <a:schemeClr val="bg1"/>
                </a:solidFill>
              </a:rPr>
              <a:t>History is more than learning about names and dates!</a:t>
            </a:r>
          </a:p>
          <a:p>
            <a:endParaRPr lang="en-GB" dirty="0">
              <a:solidFill>
                <a:schemeClr val="bg1"/>
              </a:solidFill>
            </a:endParaRPr>
          </a:p>
        </p:txBody>
      </p:sp>
    </p:spTree>
    <p:extLst>
      <p:ext uri="{BB962C8B-B14F-4D97-AF65-F5344CB8AC3E}">
        <p14:creationId xmlns:p14="http://schemas.microsoft.com/office/powerpoint/2010/main" val="403856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Careers/next steps</a:t>
            </a:r>
            <a:endParaRPr lang="en-GB" dirty="0"/>
          </a:p>
        </p:txBody>
      </p:sp>
      <p:sp>
        <p:nvSpPr>
          <p:cNvPr id="3" name="Content Placeholder 2"/>
          <p:cNvSpPr>
            <a:spLocks noGrp="1"/>
          </p:cNvSpPr>
          <p:nvPr>
            <p:ph idx="1"/>
          </p:nvPr>
        </p:nvSpPr>
        <p:spPr>
          <a:solidFill>
            <a:schemeClr val="tx1"/>
          </a:solidFill>
        </p:spPr>
        <p:txBody>
          <a:bodyPr/>
          <a:lstStyle/>
          <a:p>
            <a:pPr marL="0" indent="0">
              <a:buNone/>
            </a:pPr>
            <a:r>
              <a:rPr lang="en-GB" dirty="0">
                <a:solidFill>
                  <a:schemeClr val="bg1"/>
                </a:solidFill>
              </a:rPr>
              <a:t>History is a subject that develops skills of </a:t>
            </a:r>
            <a:r>
              <a:rPr lang="en-GB" b="1" dirty="0">
                <a:solidFill>
                  <a:schemeClr val="bg1"/>
                </a:solidFill>
              </a:rPr>
              <a:t>analysis</a:t>
            </a:r>
            <a:r>
              <a:rPr lang="en-GB" dirty="0">
                <a:solidFill>
                  <a:schemeClr val="bg1"/>
                </a:solidFill>
              </a:rPr>
              <a:t> and </a:t>
            </a:r>
            <a:r>
              <a:rPr lang="en-GB" b="1" dirty="0">
                <a:solidFill>
                  <a:schemeClr val="bg1"/>
                </a:solidFill>
              </a:rPr>
              <a:t>evaluation. </a:t>
            </a:r>
            <a:r>
              <a:rPr lang="en-GB" dirty="0">
                <a:solidFill>
                  <a:schemeClr val="bg1"/>
                </a:solidFill>
              </a:rPr>
              <a:t>Therefore it can prepare students for:</a:t>
            </a:r>
          </a:p>
          <a:p>
            <a:r>
              <a:rPr lang="en-GB" dirty="0">
                <a:solidFill>
                  <a:schemeClr val="bg1"/>
                </a:solidFill>
              </a:rPr>
              <a:t>‘A’ Level in subjects such as History, English, Sociology, Law, Government and Politics. </a:t>
            </a:r>
          </a:p>
          <a:p>
            <a:r>
              <a:rPr lang="en-GB" dirty="0">
                <a:solidFill>
                  <a:schemeClr val="bg1"/>
                </a:solidFill>
              </a:rPr>
              <a:t>Work in sectors such as education, journalism, law, civil service, cultural services such as libraries and museums.</a:t>
            </a:r>
          </a:p>
          <a:p>
            <a:pPr marL="0" indent="0">
              <a:buNone/>
            </a:pPr>
            <a:endParaRPr lang="en-GB" dirty="0">
              <a:solidFill>
                <a:schemeClr val="bg1"/>
              </a:solidFill>
            </a:endParaRPr>
          </a:p>
          <a:p>
            <a:pPr marL="0" indent="0">
              <a:buNone/>
            </a:pPr>
            <a:r>
              <a:rPr lang="en-GB" dirty="0">
                <a:solidFill>
                  <a:schemeClr val="bg1"/>
                </a:solidFill>
              </a:rPr>
              <a:t>Many employers view History as a desirable subject because of the transferable skills developed, particularly keeping an open mind.</a:t>
            </a:r>
          </a:p>
          <a:p>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6966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can you find more information?</a:t>
            </a:r>
            <a:endParaRPr lang="en-GB" dirty="0"/>
          </a:p>
        </p:txBody>
      </p:sp>
      <p:sp>
        <p:nvSpPr>
          <p:cNvPr id="3" name="Content Placeholder 2"/>
          <p:cNvSpPr>
            <a:spLocks noGrp="1"/>
          </p:cNvSpPr>
          <p:nvPr>
            <p:ph idx="1"/>
          </p:nvPr>
        </p:nvSpPr>
        <p:spPr>
          <a:solidFill>
            <a:schemeClr val="tx1"/>
          </a:solidFill>
        </p:spPr>
        <p:txBody>
          <a:bodyPr/>
          <a:lstStyle/>
          <a:p>
            <a:r>
              <a:rPr lang="en-US" dirty="0">
                <a:solidFill>
                  <a:schemeClr val="bg1"/>
                </a:solidFill>
              </a:rPr>
              <a:t>Follow our updates on Twitter @</a:t>
            </a:r>
            <a:r>
              <a:rPr lang="en-US" dirty="0" err="1">
                <a:solidFill>
                  <a:schemeClr val="bg1"/>
                </a:solidFill>
              </a:rPr>
              <a:t>WH_Hist</a:t>
            </a:r>
            <a:endParaRPr lang="en-US" dirty="0">
              <a:solidFill>
                <a:schemeClr val="bg1"/>
              </a:solidFill>
            </a:endParaRPr>
          </a:p>
          <a:p>
            <a:endParaRPr lang="en-US" dirty="0">
              <a:solidFill>
                <a:schemeClr val="bg1"/>
              </a:solidFill>
            </a:endParaRPr>
          </a:p>
          <a:p>
            <a:r>
              <a:rPr lang="en-US" dirty="0">
                <a:solidFill>
                  <a:schemeClr val="bg1"/>
                </a:solidFill>
                <a:hlinkClick r:id="rId2"/>
              </a:rPr>
              <a:t>https://www.westhillschool.co.uk/curriculum/subject-areas/history</a:t>
            </a:r>
            <a:endParaRPr lang="en-US" dirty="0">
              <a:solidFill>
                <a:schemeClr val="bg1"/>
              </a:solidFill>
            </a:endParaRPr>
          </a:p>
          <a:p>
            <a:pPr marL="0" indent="0">
              <a:buNone/>
            </a:pPr>
            <a:endParaRPr lang="en-GB" dirty="0">
              <a:solidFill>
                <a:schemeClr val="bg1"/>
              </a:solidFill>
            </a:endParaRPr>
          </a:p>
          <a:p>
            <a:endParaRPr lang="en-GB" dirty="0">
              <a:solidFill>
                <a:schemeClr val="bg1"/>
              </a:solidFill>
            </a:endParaRPr>
          </a:p>
          <a:p>
            <a:r>
              <a:rPr lang="en-GB" dirty="0">
                <a:solidFill>
                  <a:schemeClr val="bg1"/>
                </a:solidFill>
              </a:rPr>
              <a:t>The History department in school.</a:t>
            </a:r>
          </a:p>
          <a:p>
            <a:endParaRPr lang="en-US" dirty="0">
              <a:solidFill>
                <a:schemeClr val="bg1"/>
              </a:solidFill>
            </a:endParaRPr>
          </a:p>
          <a:p>
            <a:endParaRPr lang="en-US" dirty="0"/>
          </a:p>
        </p:txBody>
      </p:sp>
    </p:spTree>
    <p:extLst>
      <p:ext uri="{BB962C8B-B14F-4D97-AF65-F5344CB8AC3E}">
        <p14:creationId xmlns:p14="http://schemas.microsoft.com/office/powerpoint/2010/main" val="427404821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8E9B0C-E303-4F3B-AE83-B83EDF29EA8E}" vid="{A5572724-D607-4EC5-851B-ED89A4AEC362}"/>
    </a:ext>
  </a:extLst>
</a:theme>
</file>

<file path=docProps/app.xml><?xml version="1.0" encoding="utf-8"?>
<Properties xmlns="http://schemas.openxmlformats.org/officeDocument/2006/extended-properties" xmlns:vt="http://schemas.openxmlformats.org/officeDocument/2006/docPropsVTypes">
  <Template>Choices week template</Template>
  <TotalTime>262</TotalTime>
  <Words>518</Words>
  <Application>Microsoft Office PowerPoint</Application>
  <PresentationFormat>On-screen Show (4:3)</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Corbel</vt:lpstr>
      <vt:lpstr>Times New Roman</vt:lpstr>
      <vt:lpstr>Depth</vt:lpstr>
      <vt:lpstr>Welcome to  GCSE  History</vt:lpstr>
      <vt:lpstr>Specification Information</vt:lpstr>
      <vt:lpstr>What your son will learn</vt:lpstr>
      <vt:lpstr>Question types</vt:lpstr>
      <vt:lpstr>Examples of work</vt:lpstr>
      <vt:lpstr>Skills developed</vt:lpstr>
      <vt:lpstr>Careers/next steps</vt:lpstr>
      <vt:lpstr>Where can you find more information?</vt:lpstr>
    </vt:vector>
  </TitlesOfParts>
  <Company>West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GCSE  _____________</dc:title>
  <dc:creator>J Staples</dc:creator>
  <cp:lastModifiedBy>A O'Brien</cp:lastModifiedBy>
  <cp:revision>36</cp:revision>
  <dcterms:created xsi:type="dcterms:W3CDTF">2021-01-05T15:41:19Z</dcterms:created>
  <dcterms:modified xsi:type="dcterms:W3CDTF">2021-10-18T14:19:30Z</dcterms:modified>
</cp:coreProperties>
</file>