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7" r:id="rId2"/>
    <p:sldId id="256" r:id="rId3"/>
    <p:sldId id="300" r:id="rId4"/>
    <p:sldId id="290" r:id="rId5"/>
    <p:sldId id="267" r:id="rId6"/>
    <p:sldId id="283" r:id="rId7"/>
    <p:sldId id="284" r:id="rId8"/>
    <p:sldId id="291" r:id="rId9"/>
    <p:sldId id="293" r:id="rId10"/>
    <p:sldId id="294" r:id="rId11"/>
    <p:sldId id="295" r:id="rId12"/>
  </p:sldIdLst>
  <p:sldSz cx="12192000" cy="6858000"/>
  <p:notesSz cx="6786563" cy="99234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951F1"/>
    <a:srgbClr val="CC99FF"/>
    <a:srgbClr val="00CC00"/>
    <a:srgbClr val="00FF00"/>
    <a:srgbClr val="FE4C7F"/>
    <a:srgbClr val="FFE699"/>
    <a:srgbClr val="76C7FE"/>
    <a:srgbClr val="FF4215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9424" autoAdjust="0"/>
  </p:normalViewPr>
  <p:slideViewPr>
    <p:cSldViewPr snapToGrid="0">
      <p:cViewPr varScale="1">
        <p:scale>
          <a:sx n="45" d="100"/>
          <a:sy n="45" d="100"/>
        </p:scale>
        <p:origin x="11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O'Brien (Westleigh Staff)" userId="fa41adab-d95d-4872-904c-74163d3882e4" providerId="ADAL" clId="{78BC8B73-98C6-4EEB-B0E3-F6EF69C1B9E8}"/>
    <pc:docChg chg="modSld">
      <pc:chgData name="Rebecca O'Brien (Westleigh Staff)" userId="fa41adab-d95d-4872-904c-74163d3882e4" providerId="ADAL" clId="{78BC8B73-98C6-4EEB-B0E3-F6EF69C1B9E8}" dt="2025-11-10T07:56:53.739" v="52" actId="20577"/>
      <pc:docMkLst>
        <pc:docMk/>
      </pc:docMkLst>
      <pc:sldChg chg="modSp mod">
        <pc:chgData name="Rebecca O'Brien (Westleigh Staff)" userId="fa41adab-d95d-4872-904c-74163d3882e4" providerId="ADAL" clId="{78BC8B73-98C6-4EEB-B0E3-F6EF69C1B9E8}" dt="2025-11-10T07:56:04.836" v="40" actId="20577"/>
        <pc:sldMkLst>
          <pc:docMk/>
          <pc:sldMk cId="1218818207" sldId="283"/>
        </pc:sldMkLst>
        <pc:graphicFrameChg chg="modGraphic">
          <ac:chgData name="Rebecca O'Brien (Westleigh Staff)" userId="fa41adab-d95d-4872-904c-74163d3882e4" providerId="ADAL" clId="{78BC8B73-98C6-4EEB-B0E3-F6EF69C1B9E8}" dt="2025-11-10T07:56:04.836" v="40" actId="20577"/>
          <ac:graphicFrameMkLst>
            <pc:docMk/>
            <pc:sldMk cId="1218818207" sldId="283"/>
            <ac:graphicFrameMk id="4" creationId="{00000000-0000-0000-0000-000000000000}"/>
          </ac:graphicFrameMkLst>
        </pc:graphicFrameChg>
      </pc:sldChg>
      <pc:sldChg chg="modSp mod">
        <pc:chgData name="Rebecca O'Brien (Westleigh Staff)" userId="fa41adab-d95d-4872-904c-74163d3882e4" providerId="ADAL" clId="{78BC8B73-98C6-4EEB-B0E3-F6EF69C1B9E8}" dt="2025-11-10T07:56:53.739" v="52" actId="20577"/>
        <pc:sldMkLst>
          <pc:docMk/>
          <pc:sldMk cId="1251038086" sldId="293"/>
        </pc:sldMkLst>
        <pc:graphicFrameChg chg="modGraphic">
          <ac:chgData name="Rebecca O'Brien (Westleigh Staff)" userId="fa41adab-d95d-4872-904c-74163d3882e4" providerId="ADAL" clId="{78BC8B73-98C6-4EEB-B0E3-F6EF69C1B9E8}" dt="2025-11-10T07:56:53.739" v="52" actId="20577"/>
          <ac:graphicFrameMkLst>
            <pc:docMk/>
            <pc:sldMk cId="1251038086" sldId="293"/>
            <ac:graphicFrameMk id="4" creationId="{00000000-0000-0000-0000-000000000000}"/>
          </ac:graphicFrameMkLst>
        </pc:graphicFrameChg>
      </pc:sldChg>
      <pc:sldChg chg="modSp mod">
        <pc:chgData name="Rebecca O'Brien (Westleigh Staff)" userId="fa41adab-d95d-4872-904c-74163d3882e4" providerId="ADAL" clId="{78BC8B73-98C6-4EEB-B0E3-F6EF69C1B9E8}" dt="2025-11-10T07:50:04.099" v="36" actId="20577"/>
        <pc:sldMkLst>
          <pc:docMk/>
          <pc:sldMk cId="466241554" sldId="297"/>
        </pc:sldMkLst>
        <pc:spChg chg="mod">
          <ac:chgData name="Rebecca O'Brien (Westleigh Staff)" userId="fa41adab-d95d-4872-904c-74163d3882e4" providerId="ADAL" clId="{78BC8B73-98C6-4EEB-B0E3-F6EF69C1B9E8}" dt="2025-11-10T07:50:04.099" v="36" actId="20577"/>
          <ac:spMkLst>
            <pc:docMk/>
            <pc:sldMk cId="466241554" sldId="297"/>
            <ac:spMk id="2" creationId="{72C42F1F-013B-4C2E-98F5-8D83000AF58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44" cy="49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4149" y="0"/>
            <a:ext cx="2940844" cy="4978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B978D-D169-4D64-83E6-712E055DF42E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657" y="4775666"/>
            <a:ext cx="5429250" cy="39073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5568"/>
            <a:ext cx="2940844" cy="4978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4149" y="9425568"/>
            <a:ext cx="2940844" cy="4978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B66CE4-5665-48DB-8CA9-E7872DAD19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88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EDGE Captain vote week commencing 15</a:t>
            </a:r>
            <a:r>
              <a:rPr lang="en-GB" baseline="30000" dirty="0"/>
              <a:t>th</a:t>
            </a:r>
            <a:r>
              <a:rPr lang="en-GB" dirty="0"/>
              <a:t> September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6CE4-5665-48DB-8CA9-E7872DAD19E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913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6CE4-5665-48DB-8CA9-E7872DAD19E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373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three remaining weeks of summer term 2 to include Water safety, assessment week, enrichment week and celebration of achievements for PD award.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6CE4-5665-48DB-8CA9-E7872DAD19E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52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6CE4-5665-48DB-8CA9-E7872DAD19E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708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6CE4-5665-48DB-8CA9-E7872DAD19E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776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last three weeks for year 10 to include water safety mock exams, work experience, enrichment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66CE4-5665-48DB-8CA9-E7872DAD19E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346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441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306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64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900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49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72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556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09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50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66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158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202A4-C23E-46E9-BF9F-796A5B5809A1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F43AE-0E70-476A-91C8-E6CB190BB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51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42F1F-013B-4C2E-98F5-8D83000AF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6723" y="184826"/>
            <a:ext cx="9144000" cy="1029410"/>
          </a:xfrm>
        </p:spPr>
        <p:txBody>
          <a:bodyPr/>
          <a:lstStyle/>
          <a:p>
            <a:r>
              <a:rPr lang="en-GB" b="1" u="sng" dirty="0"/>
              <a:t>Personal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DDECD4-CC0B-460E-9E96-EACF1494A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4076" y="5498931"/>
            <a:ext cx="9144000" cy="1655762"/>
          </a:xfrm>
        </p:spPr>
        <p:txBody>
          <a:bodyPr>
            <a:normAutofit/>
          </a:bodyPr>
          <a:lstStyle/>
          <a:p>
            <a:r>
              <a:rPr lang="en-GB" sz="4800" dirty="0"/>
              <a:t>2025-2026</a:t>
            </a:r>
          </a:p>
        </p:txBody>
      </p:sp>
      <p:pic>
        <p:nvPicPr>
          <p:cNvPr id="4" name="Picture 3" descr="The Westleigh School">
            <a:extLst>
              <a:ext uri="{FF2B5EF4-FFF2-40B4-BE49-F238E27FC236}">
                <a16:creationId xmlns:a16="http://schemas.microsoft.com/office/drawing/2014/main" id="{F7BD1800-0994-4FDC-9637-95ACC84280E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40084" y="1869433"/>
            <a:ext cx="7811311" cy="1559567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1361D32-4545-43C0-A481-3AC7B2CD82CE}"/>
              </a:ext>
            </a:extLst>
          </p:cNvPr>
          <p:cNvSpPr txBox="1"/>
          <p:nvPr/>
        </p:nvSpPr>
        <p:spPr>
          <a:xfrm>
            <a:off x="2697804" y="4084197"/>
            <a:ext cx="62354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i="1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466241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218016"/>
              </p:ext>
            </p:extLst>
          </p:nvPr>
        </p:nvGraphicFramePr>
        <p:xfrm>
          <a:off x="2" y="43387"/>
          <a:ext cx="12192003" cy="68793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2850">
                  <a:extLst>
                    <a:ext uri="{9D8B030D-6E8A-4147-A177-3AD203B41FA5}">
                      <a16:colId xmlns:a16="http://schemas.microsoft.com/office/drawing/2014/main" val="2111862861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3610144077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1093818238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3320477531"/>
                    </a:ext>
                  </a:extLst>
                </a:gridCol>
              </a:tblGrid>
              <a:tr h="1003710">
                <a:tc>
                  <a:txBody>
                    <a:bodyPr/>
                    <a:lstStyle/>
                    <a:p>
                      <a:pPr algn="l"/>
                      <a:endParaRPr lang="en-GB" sz="3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Spring 1                            </a:t>
                      </a:r>
                    </a:p>
                    <a:p>
                      <a:pPr algn="ctr"/>
                      <a:r>
                        <a:rPr lang="en-GB" sz="1800" dirty="0"/>
                        <a:t>RSE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5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51F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Spring 2</a:t>
                      </a:r>
                    </a:p>
                    <a:p>
                      <a:pPr algn="ctr"/>
                      <a:r>
                        <a:rPr lang="en-GB" sz="1600" dirty="0"/>
                        <a:t>Equality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en-GB" sz="2800" dirty="0"/>
                        <a:t>Spring 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CC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497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</a:t>
                      </a:r>
                    </a:p>
                    <a:p>
                      <a:pPr algn="ctr"/>
                      <a:r>
                        <a:rPr lang="en-GB" sz="1100" dirty="0"/>
                        <a:t>05/01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</a:t>
                      </a:r>
                    </a:p>
                    <a:p>
                      <a:pPr algn="ctr"/>
                      <a:r>
                        <a:rPr lang="en-GB" sz="1100" dirty="0"/>
                        <a:t>12/01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3</a:t>
                      </a:r>
                    </a:p>
                    <a:p>
                      <a:pPr algn="ctr"/>
                      <a:r>
                        <a:rPr lang="en-GB" sz="1100" dirty="0"/>
                        <a:t>19/01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4</a:t>
                      </a:r>
                    </a:p>
                    <a:p>
                      <a:pPr algn="ctr"/>
                      <a:r>
                        <a:rPr lang="en-GB" sz="1100" dirty="0"/>
                        <a:t>26/01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5</a:t>
                      </a:r>
                    </a:p>
                    <a:p>
                      <a:pPr algn="ctr"/>
                      <a:r>
                        <a:rPr lang="en-GB" sz="1100" dirty="0"/>
                        <a:t>02/02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6</a:t>
                      </a:r>
                    </a:p>
                    <a:p>
                      <a:pPr algn="ctr"/>
                      <a:r>
                        <a:rPr lang="en-GB" sz="1100" dirty="0"/>
                        <a:t>09/02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</a:t>
                      </a:r>
                    </a:p>
                    <a:p>
                      <a:pPr algn="ctr"/>
                      <a:r>
                        <a:rPr lang="en-GB" sz="1100" dirty="0"/>
                        <a:t>23/02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8</a:t>
                      </a:r>
                    </a:p>
                    <a:p>
                      <a:pPr algn="ctr"/>
                      <a:r>
                        <a:rPr lang="en-GB" sz="1100" dirty="0"/>
                        <a:t>02/03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9</a:t>
                      </a:r>
                    </a:p>
                    <a:p>
                      <a:pPr algn="ctr"/>
                      <a:r>
                        <a:rPr lang="en-GB" sz="1100" dirty="0"/>
                        <a:t>09/03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10</a:t>
                      </a:r>
                    </a:p>
                    <a:p>
                      <a:pPr algn="ctr"/>
                      <a:r>
                        <a:rPr lang="en-GB" sz="1100" dirty="0"/>
                        <a:t>16/03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</a:t>
                      </a:r>
                    </a:p>
                    <a:p>
                      <a:pPr algn="ctr"/>
                      <a:r>
                        <a:rPr lang="en-GB" sz="1100" dirty="0"/>
                        <a:t>23/03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12</a:t>
                      </a:r>
                    </a:p>
                    <a:p>
                      <a:pPr algn="ctr"/>
                      <a:r>
                        <a:rPr lang="en-GB" sz="1100" dirty="0"/>
                        <a:t>30/03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13</a:t>
                      </a:r>
                    </a:p>
                    <a:p>
                      <a:pPr algn="ctr"/>
                      <a:r>
                        <a:rPr lang="en-GB" sz="1100" dirty="0"/>
                        <a:t>06/04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0539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the law around child abuse </a:t>
                      </a:r>
                      <a:r>
                        <a:rPr lang="en-GB" sz="1000">
                          <a:solidFill>
                            <a:schemeClr val="tx1"/>
                          </a:solidFill>
                        </a:rPr>
                        <a:t>images?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What are the dangers of online pornography. How it affects expectations, consent and self 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an unhealth/healthy relationship? Red flags, manipulation and real respect.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does the media sexualise us? Pressures on young people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I delay sexual activity? Sexual assault and the law.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Sexting and image sharing – law consent and consequences in the digital age. Support available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international organisations support across the globe?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How is peace created?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Understanding fair and free trade- consumer choices and ethics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How are human right impacted during war? Human trafficking.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How do we support other countries? Charities and NGO’s making a difference – Red cross, UNICEF, Amnesty international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Why should we have the right to strike?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What rights do women have?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88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are the dangers of live streaming?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manage my digital footprint? Reputation, privacy and the future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do I manage group chats?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Online influencers and scams,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youtube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, pyramid schemes and sponsorships.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How do I stay safe at festivals and events.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latin typeface="+mn-lt"/>
                        </a:rPr>
                        <a:t>What are the dangers of cosmetic procedures? Regulation, risks and social pressure 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endParaRPr lang="en-US" sz="1000" b="0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Revision skills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Effective revision techniques chunking, spacing and flashcards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Revision skills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Managing exam anxiety-mindfulness, breathing and support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Revision skills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Creating a study timetable –balance between subjects and breaks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Revision skills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Asking for help –talking to teachers, accessing interventions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Revision skills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What success means to me-defining personal success beyond grades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Revision skills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Year 11 celebration and reflection – looking back, leaving legacy, looking ahead.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Revision skills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34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Theme/dates</a:t>
                      </a:r>
                    </a:p>
                  </a:txBody>
                  <a:tcPr vert="vert27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 of LGBTQ+ history month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World religion Day 19.01.25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Holocaust memorial day 27.1.26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Start of LGBTQ HISTORY MONTH – ½ - 28-2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Children’s mental health week 1-7</a:t>
                      </a:r>
                      <a:r>
                        <a:rPr lang="en-US" sz="1000" b="0" i="0" u="none" strike="noStrike" baseline="30000" noProof="0" dirty="0">
                          <a:solidFill>
                            <a:schemeClr val="tx1"/>
                          </a:solidFill>
                          <a:latin typeface="Calibri"/>
                        </a:rPr>
                        <a:t>th</a:t>
                      </a: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n-US" sz="1000" b="0" i="0" u="none" strike="noStrike" noProof="0" dirty="0" err="1">
                          <a:solidFill>
                            <a:schemeClr val="tx1"/>
                          </a:solidFill>
                          <a:latin typeface="Calibri"/>
                        </a:rPr>
                        <a:t>feb</a:t>
                      </a:r>
                      <a:endParaRPr lang="en-US" sz="1000" b="0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+mn-lt"/>
                        </a:rPr>
                        <a:t>Safer internet day 10.02.26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World book day 05.03.26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International women's day 08.03.24</a:t>
                      </a:r>
                    </a:p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National Careers week 2-7</a:t>
                      </a:r>
                      <a:r>
                        <a:rPr lang="en-GB" sz="1000" b="1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 March 2026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day of happiness 20.03.26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/>
                        <a:t>Ramadan starts (roughly this week)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/>
                        <a:t>17/2 – 19.3.26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+mn-lt"/>
                        </a:rPr>
                        <a:t>Eid 20.3.26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Easter break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382247"/>
                  </a:ext>
                </a:extLst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5882852" y="0"/>
            <a:ext cx="0" cy="6835393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381C518-0612-22EB-1F9B-4DE844DC5DE7}"/>
              </a:ext>
            </a:extLst>
          </p:cNvPr>
          <p:cNvSpPr txBox="1"/>
          <p:nvPr/>
        </p:nvSpPr>
        <p:spPr>
          <a:xfrm>
            <a:off x="443140" y="2976678"/>
            <a:ext cx="4519386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Am I making the right decision?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F04AB7-3632-0AB7-8722-A7363EE6E67A}"/>
              </a:ext>
            </a:extLst>
          </p:cNvPr>
          <p:cNvSpPr txBox="1"/>
          <p:nvPr/>
        </p:nvSpPr>
        <p:spPr>
          <a:xfrm>
            <a:off x="239940" y="4678932"/>
            <a:ext cx="4519383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do I make positive choices?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8D2C04-C6E1-47AE-FC1A-FAAB8B562366}"/>
              </a:ext>
            </a:extLst>
          </p:cNvPr>
          <p:cNvSpPr txBox="1"/>
          <p:nvPr/>
        </p:nvSpPr>
        <p:spPr>
          <a:xfrm>
            <a:off x="5919592" y="2989181"/>
            <a:ext cx="3670099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What are the issues across the globe?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EA0E43-7F42-726E-DF59-94B13A498385}"/>
              </a:ext>
            </a:extLst>
          </p:cNvPr>
          <p:cNvSpPr txBox="1"/>
          <p:nvPr/>
        </p:nvSpPr>
        <p:spPr>
          <a:xfrm>
            <a:off x="5999814" y="4698558"/>
            <a:ext cx="350965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Preparing for GCSE’s</a:t>
            </a:r>
          </a:p>
        </p:txBody>
      </p:sp>
      <p:pic>
        <p:nvPicPr>
          <p:cNvPr id="10" name="Picture 9" descr="The Westleigh School">
            <a:extLst>
              <a:ext uri="{FF2B5EF4-FFF2-40B4-BE49-F238E27FC236}">
                <a16:creationId xmlns:a16="http://schemas.microsoft.com/office/drawing/2014/main" id="{4EB6296E-D436-42CF-9D13-EAB35F26B34D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22"/>
          <a:stretch/>
        </p:blipFill>
        <p:spPr bwMode="auto">
          <a:xfrm>
            <a:off x="0" y="133351"/>
            <a:ext cx="704851" cy="7810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E005244-8867-47B5-8479-CC34E41FD55D}"/>
              </a:ext>
            </a:extLst>
          </p:cNvPr>
          <p:cNvSpPr txBox="1"/>
          <p:nvPr/>
        </p:nvSpPr>
        <p:spPr>
          <a:xfrm>
            <a:off x="4962523" y="2896848"/>
            <a:ext cx="883590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7CA78A-673D-46FE-8DD8-22AA1B3FD96B}"/>
              </a:ext>
            </a:extLst>
          </p:cNvPr>
          <p:cNvSpPr txBox="1"/>
          <p:nvPr/>
        </p:nvSpPr>
        <p:spPr>
          <a:xfrm>
            <a:off x="4729139" y="4760114"/>
            <a:ext cx="1350357" cy="246221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7C8D7E-B0C3-4120-8D29-DF4FB3F4BB2A}"/>
              </a:ext>
            </a:extLst>
          </p:cNvPr>
          <p:cNvSpPr txBox="1"/>
          <p:nvPr/>
        </p:nvSpPr>
        <p:spPr>
          <a:xfrm>
            <a:off x="11287168" y="2896848"/>
            <a:ext cx="883590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2B28F8-AAFB-4FB9-AA29-70BD5A58165D}"/>
              </a:ext>
            </a:extLst>
          </p:cNvPr>
          <p:cNvSpPr txBox="1"/>
          <p:nvPr/>
        </p:nvSpPr>
        <p:spPr>
          <a:xfrm>
            <a:off x="11287168" y="4548438"/>
            <a:ext cx="883590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</p:spTree>
    <p:extLst>
      <p:ext uri="{BB962C8B-B14F-4D97-AF65-F5344CB8AC3E}">
        <p14:creationId xmlns:p14="http://schemas.microsoft.com/office/powerpoint/2010/main" val="1806029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643494"/>
              </p:ext>
            </p:extLst>
          </p:nvPr>
        </p:nvGraphicFramePr>
        <p:xfrm>
          <a:off x="2" y="0"/>
          <a:ext cx="12103484" cy="68582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160">
                  <a:extLst>
                    <a:ext uri="{9D8B030D-6E8A-4147-A177-3AD203B41FA5}">
                      <a16:colId xmlns:a16="http://schemas.microsoft.com/office/drawing/2014/main" val="2111862861"/>
                    </a:ext>
                  </a:extLst>
                </a:gridCol>
                <a:gridCol w="1053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3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33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33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33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33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3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533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533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5339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05339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033452">
                <a:tc>
                  <a:txBody>
                    <a:bodyPr/>
                    <a:lstStyle/>
                    <a:p>
                      <a:pPr algn="l"/>
                      <a:endParaRPr lang="en-GB" sz="36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Summer 1 </a:t>
                      </a:r>
                    </a:p>
                    <a:p>
                      <a:pPr algn="ctr"/>
                      <a:r>
                        <a:rPr lang="en-GB" sz="1800" dirty="0"/>
                        <a:t>Values</a:t>
                      </a:r>
                    </a:p>
                  </a:txBody>
                  <a:tcPr anchor="ctr">
                    <a:lnL w="12700" cmpd="sng">
                      <a:noFill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Summer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Careers</a:t>
                      </a: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Summer 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545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</a:t>
                      </a:r>
                    </a:p>
                    <a:p>
                      <a:pPr algn="ctr"/>
                      <a:r>
                        <a:rPr lang="en-GB" sz="1100" dirty="0"/>
                        <a:t>20/04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</a:t>
                      </a:r>
                    </a:p>
                    <a:p>
                      <a:pPr algn="ctr"/>
                      <a:r>
                        <a:rPr lang="en-GB" sz="1100" dirty="0"/>
                        <a:t>27/04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3</a:t>
                      </a:r>
                    </a:p>
                    <a:p>
                      <a:pPr algn="ctr"/>
                      <a:r>
                        <a:rPr lang="en-GB" sz="1100" dirty="0"/>
                        <a:t>04/05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4</a:t>
                      </a:r>
                    </a:p>
                    <a:p>
                      <a:pPr algn="ctr"/>
                      <a:r>
                        <a:rPr lang="en-GB" sz="1100" dirty="0"/>
                        <a:t>11/05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5</a:t>
                      </a:r>
                    </a:p>
                    <a:p>
                      <a:pPr algn="ctr"/>
                      <a:r>
                        <a:rPr lang="en-GB" sz="1100" dirty="0"/>
                        <a:t>18/06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6</a:t>
                      </a:r>
                    </a:p>
                    <a:p>
                      <a:pPr algn="ctr"/>
                      <a:r>
                        <a:rPr lang="en-GB" sz="1100" dirty="0"/>
                        <a:t>01/06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</a:t>
                      </a:r>
                    </a:p>
                    <a:p>
                      <a:pPr algn="ctr"/>
                      <a:r>
                        <a:rPr lang="en-GB" sz="1100" dirty="0"/>
                        <a:t>08/06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8</a:t>
                      </a:r>
                    </a:p>
                    <a:p>
                      <a:pPr algn="ctr"/>
                      <a:r>
                        <a:rPr lang="en-GB" sz="1100" dirty="0"/>
                        <a:t>15/06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9</a:t>
                      </a:r>
                    </a:p>
                    <a:p>
                      <a:pPr algn="ctr"/>
                      <a:r>
                        <a:rPr lang="en-GB" sz="1100" dirty="0"/>
                        <a:t>22/06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10</a:t>
                      </a:r>
                    </a:p>
                    <a:p>
                      <a:pPr algn="ctr"/>
                      <a:r>
                        <a:rPr lang="en-GB" sz="1100" dirty="0"/>
                        <a:t>29/06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</a:t>
                      </a:r>
                    </a:p>
                    <a:p>
                      <a:pPr algn="ctr"/>
                      <a:r>
                        <a:rPr lang="en-GB" sz="1100" dirty="0"/>
                        <a:t>06/07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141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Mutual respect in diverse communities – community cohesion in Leigh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are we protected against hate crimes? </a:t>
                      </a:r>
                    </a:p>
                    <a:p>
                      <a:pPr algn="ctr"/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Individual liberty and free speech – freedom with boundaries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What are British values? British identity.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Democracy in action-voting, representation, youth parliament.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What is fake news? The rule of law –how law protects our rights and safety</a:t>
                      </a:r>
                    </a:p>
                    <a:p>
                      <a:pPr algn="ctr"/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Post 16 options in Wigan-colleges, apprenticeships, vocational and technical routes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Managing exam stress-healthy coping mechanisms and routine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Social media vs reality-comparison culture and self-worth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Writing a CV – structure, skills and avoiding common mistakes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Interview preparation-body language, confidence tips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End of Year self-review-reflection and next steps to prepare for Year 11.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422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Revision skills</a:t>
                      </a:r>
                    </a:p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Revision skills</a:t>
                      </a:r>
                    </a:p>
                    <a:p>
                      <a:pPr algn="ctr"/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Revision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Revision skills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Revision skills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Revision skills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Revision skills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Revision skills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Revision skills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Revision skills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Revision skills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94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Theme/dates</a:t>
                      </a:r>
                    </a:p>
                  </a:txBody>
                  <a:tcPr vert="vert27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Earth day 22.04.26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Asthma day 05.05.26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Pride month 6/6/26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Mental health awareness week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11/5/26 -17/5/26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Eid 20.3.26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Pride month 6/6/26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World blood donor day 14.06.26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National selfie day 21.06.26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National selfie day 21.06.26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u="sng" dirty="0"/>
                        <a:t>Enrichment week  Date TBC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Enrichment week TBC</a:t>
                      </a:r>
                    </a:p>
                  </a:txBody>
                  <a:tcPr>
                    <a:solidFill>
                      <a:srgbClr val="F95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734114"/>
                  </a:ext>
                </a:extLst>
              </a:tr>
            </a:tbl>
          </a:graphicData>
        </a:graphic>
      </p:graphicFrame>
      <p:cxnSp>
        <p:nvCxnSpPr>
          <p:cNvPr id="3" name="Straight Connector 2"/>
          <p:cNvCxnSpPr>
            <a:cxnSpLocks/>
          </p:cNvCxnSpPr>
          <p:nvPr/>
        </p:nvCxnSpPr>
        <p:spPr>
          <a:xfrm>
            <a:off x="5796717" y="3639"/>
            <a:ext cx="0" cy="6882065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6B846BF-F0CA-431E-AC72-F55FC6BAEE19}"/>
              </a:ext>
            </a:extLst>
          </p:cNvPr>
          <p:cNvSpPr txBox="1"/>
          <p:nvPr/>
        </p:nvSpPr>
        <p:spPr>
          <a:xfrm>
            <a:off x="526575" y="2851146"/>
            <a:ext cx="4207349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What are my rights as a human?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85A77-990F-05A4-FE2F-F45185AEE6E4}"/>
              </a:ext>
            </a:extLst>
          </p:cNvPr>
          <p:cNvSpPr txBox="1"/>
          <p:nvPr/>
        </p:nvSpPr>
        <p:spPr>
          <a:xfrm>
            <a:off x="5879445" y="2851145"/>
            <a:ext cx="4806810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do I prepare for success in the future?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C0FBD6-5596-4E6F-B35E-71BCAB5AFEB7}"/>
              </a:ext>
            </a:extLst>
          </p:cNvPr>
          <p:cNvSpPr txBox="1"/>
          <p:nvPr/>
        </p:nvSpPr>
        <p:spPr>
          <a:xfrm>
            <a:off x="4732532" y="2804978"/>
            <a:ext cx="1064183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9E3E26-FC00-44A3-862E-6A914C41FA18}"/>
              </a:ext>
            </a:extLst>
          </p:cNvPr>
          <p:cNvSpPr txBox="1"/>
          <p:nvPr/>
        </p:nvSpPr>
        <p:spPr>
          <a:xfrm>
            <a:off x="11077624" y="2766908"/>
            <a:ext cx="1025860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</p:spTree>
    <p:extLst>
      <p:ext uri="{BB962C8B-B14F-4D97-AF65-F5344CB8AC3E}">
        <p14:creationId xmlns:p14="http://schemas.microsoft.com/office/powerpoint/2010/main" val="618204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CAF3C96-1B23-47F5-A08E-FB25451E70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471325"/>
              </p:ext>
            </p:extLst>
          </p:nvPr>
        </p:nvGraphicFramePr>
        <p:xfrm>
          <a:off x="-1" y="0"/>
          <a:ext cx="12192001" cy="6791325"/>
        </p:xfrm>
        <a:graphic>
          <a:graphicData uri="http://schemas.openxmlformats.org/drawingml/2006/table">
            <a:tbl>
              <a:tblPr firstRow="1" firstCol="1" bandRow="1"/>
              <a:tblGrid>
                <a:gridCol w="607161">
                  <a:extLst>
                    <a:ext uri="{9D8B030D-6E8A-4147-A177-3AD203B41FA5}">
                      <a16:colId xmlns:a16="http://schemas.microsoft.com/office/drawing/2014/main" val="2147912"/>
                    </a:ext>
                  </a:extLst>
                </a:gridCol>
                <a:gridCol w="2004365">
                  <a:extLst>
                    <a:ext uri="{9D8B030D-6E8A-4147-A177-3AD203B41FA5}">
                      <a16:colId xmlns:a16="http://schemas.microsoft.com/office/drawing/2014/main" val="4268812512"/>
                    </a:ext>
                  </a:extLst>
                </a:gridCol>
                <a:gridCol w="2001927">
                  <a:extLst>
                    <a:ext uri="{9D8B030D-6E8A-4147-A177-3AD203B41FA5}">
                      <a16:colId xmlns:a16="http://schemas.microsoft.com/office/drawing/2014/main" val="1551345091"/>
                    </a:ext>
                  </a:extLst>
                </a:gridCol>
                <a:gridCol w="2009242">
                  <a:extLst>
                    <a:ext uri="{9D8B030D-6E8A-4147-A177-3AD203B41FA5}">
                      <a16:colId xmlns:a16="http://schemas.microsoft.com/office/drawing/2014/main" val="60183055"/>
                    </a:ext>
                  </a:extLst>
                </a:gridCol>
                <a:gridCol w="2018994">
                  <a:extLst>
                    <a:ext uri="{9D8B030D-6E8A-4147-A177-3AD203B41FA5}">
                      <a16:colId xmlns:a16="http://schemas.microsoft.com/office/drawing/2014/main" val="882297143"/>
                    </a:ext>
                  </a:extLst>
                </a:gridCol>
                <a:gridCol w="2006804">
                  <a:extLst>
                    <a:ext uri="{9D8B030D-6E8A-4147-A177-3AD203B41FA5}">
                      <a16:colId xmlns:a16="http://schemas.microsoft.com/office/drawing/2014/main" val="4044717397"/>
                    </a:ext>
                  </a:extLst>
                </a:gridCol>
                <a:gridCol w="1543508">
                  <a:extLst>
                    <a:ext uri="{9D8B030D-6E8A-4147-A177-3AD203B41FA5}">
                      <a16:colId xmlns:a16="http://schemas.microsoft.com/office/drawing/2014/main" val="473503706"/>
                    </a:ext>
                  </a:extLst>
                </a:gridCol>
              </a:tblGrid>
              <a:tr h="11944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1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Safety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2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1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RSE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2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Equality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1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2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Careers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556600"/>
                  </a:ext>
                </a:extLst>
              </a:tr>
              <a:tr h="27023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7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Transition and Safety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prepare for life at The Westleigh School?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Transition to secondary school, personal safety/online, fire safety travelling to and from school. Making good decisions and an introduction to basic first aid.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Safety CPOMS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 and Puberty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respect my body?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advocate for themselves and others as they explore issues such as self-esteem, puberty, personal hygiene, FGM and anti-bullying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Respect and Relationships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build and maintain healthy relationships?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how to set boundaries, positive friendships navigating peer pressure and being positive. </a:t>
                      </a:r>
                      <a:r>
                        <a:rPr lang="en-GB" sz="105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Sexualised behaviour and language CPOMS</a:t>
                      </a: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Celebrating Differences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Why is diversity important?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Celebrating what makes us unique, the importance of being kind and breaking down stereotypes.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Politics and Parliament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Why is politics important?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Learning about democracy in the UK as part of citizenship and looking at the importance of local MPs in Wigan and Leigh and Nationally.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Financial Education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manage my money?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Preparing to manage money in the future and explore careers based on aspirations.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565633"/>
                  </a:ext>
                </a:extLst>
              </a:tr>
              <a:tr h="28944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8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Staying safe online and offline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protect my health?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the dangers of alcohol and drug misuse on our physical and mental health. Signs of danger online and bullying. Includes fire safety.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Safety CPOMS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Physical and mental wellbeing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support my wellbeing?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Focus on mental health and how to have a positive body image, healthy eating, stress management and how to get help.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Respect &amp; Relationships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Why is decision making important in relationships?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Respecting yourself, dealing with conflict, different types of relationships and healthy respectful relationships.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Sexualised behaviour and language CPOMS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Equality &amp; Diversity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Why is equality important?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Studying the law around equality and LGBTQ+ rights across the world. Breaking down misconceptions around protected characteristics according to the UK law.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Law and Society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does the law apply to my life?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the law in the UK and the consequences of breaking the law including personal safety.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My future Self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skills will I need to be successful?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Careers and aspirations focus and finding a career that will support your mental health.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802" marR="45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920762"/>
                  </a:ext>
                </a:extLst>
              </a:tr>
            </a:tbl>
          </a:graphicData>
        </a:graphic>
      </p:graphicFrame>
      <p:pic>
        <p:nvPicPr>
          <p:cNvPr id="16" name="Picture 15" descr="The Westleigh School">
            <a:extLst>
              <a:ext uri="{FF2B5EF4-FFF2-40B4-BE49-F238E27FC236}">
                <a16:creationId xmlns:a16="http://schemas.microsoft.com/office/drawing/2014/main" id="{F7BD1800-0994-4FDC-9637-95ACC84280E1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22"/>
          <a:stretch/>
        </p:blipFill>
        <p:spPr bwMode="auto">
          <a:xfrm>
            <a:off x="-1" y="257176"/>
            <a:ext cx="704851" cy="7810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5694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8DCE11B-DEC2-4F79-BAB4-00082190C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513577"/>
              </p:ext>
            </p:extLst>
          </p:nvPr>
        </p:nvGraphicFramePr>
        <p:xfrm>
          <a:off x="0" y="-37503"/>
          <a:ext cx="12192000" cy="4439692"/>
        </p:xfrm>
        <a:graphic>
          <a:graphicData uri="http://schemas.openxmlformats.org/drawingml/2006/table">
            <a:tbl>
              <a:tblPr firstRow="1" firstCol="1" bandRow="1"/>
              <a:tblGrid>
                <a:gridCol w="607162">
                  <a:extLst>
                    <a:ext uri="{9D8B030D-6E8A-4147-A177-3AD203B41FA5}">
                      <a16:colId xmlns:a16="http://schemas.microsoft.com/office/drawing/2014/main" val="971782856"/>
                    </a:ext>
                  </a:extLst>
                </a:gridCol>
                <a:gridCol w="2004365">
                  <a:extLst>
                    <a:ext uri="{9D8B030D-6E8A-4147-A177-3AD203B41FA5}">
                      <a16:colId xmlns:a16="http://schemas.microsoft.com/office/drawing/2014/main" val="2289679756"/>
                    </a:ext>
                  </a:extLst>
                </a:gridCol>
                <a:gridCol w="2001926">
                  <a:extLst>
                    <a:ext uri="{9D8B030D-6E8A-4147-A177-3AD203B41FA5}">
                      <a16:colId xmlns:a16="http://schemas.microsoft.com/office/drawing/2014/main" val="3373024338"/>
                    </a:ext>
                  </a:extLst>
                </a:gridCol>
                <a:gridCol w="2009241">
                  <a:extLst>
                    <a:ext uri="{9D8B030D-6E8A-4147-A177-3AD203B41FA5}">
                      <a16:colId xmlns:a16="http://schemas.microsoft.com/office/drawing/2014/main" val="260735442"/>
                    </a:ext>
                  </a:extLst>
                </a:gridCol>
                <a:gridCol w="2018995">
                  <a:extLst>
                    <a:ext uri="{9D8B030D-6E8A-4147-A177-3AD203B41FA5}">
                      <a16:colId xmlns:a16="http://schemas.microsoft.com/office/drawing/2014/main" val="2588182373"/>
                    </a:ext>
                  </a:extLst>
                </a:gridCol>
                <a:gridCol w="2006804">
                  <a:extLst>
                    <a:ext uri="{9D8B030D-6E8A-4147-A177-3AD203B41FA5}">
                      <a16:colId xmlns:a16="http://schemas.microsoft.com/office/drawing/2014/main" val="3077726957"/>
                    </a:ext>
                  </a:extLst>
                </a:gridCol>
                <a:gridCol w="1543507">
                  <a:extLst>
                    <a:ext uri="{9D8B030D-6E8A-4147-A177-3AD203B41FA5}">
                      <a16:colId xmlns:a16="http://schemas.microsoft.com/office/drawing/2014/main" val="724516576"/>
                    </a:ext>
                  </a:extLst>
                </a:gridCol>
              </a:tblGrid>
              <a:tr h="198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9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Peer influence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make positive choices?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Safety CPOMS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Healthy and unhealthy friendships, assertiveness, substance misuse and gang exploitation.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Body confidence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am I changing physically and emotionally?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prioritise their self-esteem, dealing with emotions, the dangers of the media and healthy lifestyles.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Respect &amp; </a:t>
                      </a: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Relationships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are my rights?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Sexualised behaviour and language CPOMS</a:t>
                      </a: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law on sexual consent, signs of toxic relationships, domestic abuse and delaying sexual activity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Sexual Health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look after my health in an intimate relationship?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protect your health against STI’s, contraception education and how to have a healthy body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Combatting Extremism and Terrorism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does the UK protect us against terrorism?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the dangers of extremism and how counter terrorism works in the UK.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My future Life Skills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turn failure into success?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 setting and preparation for KS4. How to manage money and budget for your future and the dangers of online influencers.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3750"/>
                  </a:ext>
                </a:extLst>
              </a:tr>
              <a:tr h="23697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10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Seeking Safety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can I access help?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Safety CPOMS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moral issues impacting young people such as online gaming, gambling, forced marriages, causes of knife crime and modern-day slavery.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Mental Health &amp; Wellbeing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protect my mental health?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Screen time limits, signposting mental health support, promoting emotional wellbeing and child abuse signs.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Respect and Relationships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 I making the right decision?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Sexualised behaviour and language CPOMS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Sexualisation of the media, online pornography (myths v reality), unhealthy relationships, sexual assault and the law around sending and receiving explicit pictures.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world issues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are the issues across the globe?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Researching international organisations who support peace. Women’s rights, fair trade and free trade.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British Values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are my rights as a human?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Exploring British values such as mutual respect, democracy, individual liberty and identity.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My future and Beyond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prepare for success in the future?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Post 16 options, managing exam stress and anxiety, social media vs reality and CV writing.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762" marR="447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95330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2F9AE49-82F7-4297-BBE0-B3047B03A7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526435"/>
              </p:ext>
            </p:extLst>
          </p:nvPr>
        </p:nvGraphicFramePr>
        <p:xfrm>
          <a:off x="0" y="4351337"/>
          <a:ext cx="12192000" cy="2506663"/>
        </p:xfrm>
        <a:graphic>
          <a:graphicData uri="http://schemas.openxmlformats.org/drawingml/2006/table">
            <a:tbl>
              <a:tblPr firstRow="1" firstCol="1" bandRow="1"/>
              <a:tblGrid>
                <a:gridCol w="607163">
                  <a:extLst>
                    <a:ext uri="{9D8B030D-6E8A-4147-A177-3AD203B41FA5}">
                      <a16:colId xmlns:a16="http://schemas.microsoft.com/office/drawing/2014/main" val="949929688"/>
                    </a:ext>
                  </a:extLst>
                </a:gridCol>
                <a:gridCol w="2004366">
                  <a:extLst>
                    <a:ext uri="{9D8B030D-6E8A-4147-A177-3AD203B41FA5}">
                      <a16:colId xmlns:a16="http://schemas.microsoft.com/office/drawing/2014/main" val="3289645919"/>
                    </a:ext>
                  </a:extLst>
                </a:gridCol>
                <a:gridCol w="2001927">
                  <a:extLst>
                    <a:ext uri="{9D8B030D-6E8A-4147-A177-3AD203B41FA5}">
                      <a16:colId xmlns:a16="http://schemas.microsoft.com/office/drawing/2014/main" val="256009626"/>
                    </a:ext>
                  </a:extLst>
                </a:gridCol>
                <a:gridCol w="2009241">
                  <a:extLst>
                    <a:ext uri="{9D8B030D-6E8A-4147-A177-3AD203B41FA5}">
                      <a16:colId xmlns:a16="http://schemas.microsoft.com/office/drawing/2014/main" val="539588229"/>
                    </a:ext>
                  </a:extLst>
                </a:gridCol>
                <a:gridCol w="2018995">
                  <a:extLst>
                    <a:ext uri="{9D8B030D-6E8A-4147-A177-3AD203B41FA5}">
                      <a16:colId xmlns:a16="http://schemas.microsoft.com/office/drawing/2014/main" val="1358560279"/>
                    </a:ext>
                  </a:extLst>
                </a:gridCol>
                <a:gridCol w="2006803">
                  <a:extLst>
                    <a:ext uri="{9D8B030D-6E8A-4147-A177-3AD203B41FA5}">
                      <a16:colId xmlns:a16="http://schemas.microsoft.com/office/drawing/2014/main" val="2972714369"/>
                    </a:ext>
                  </a:extLst>
                </a:gridCol>
                <a:gridCol w="1543505">
                  <a:extLst>
                    <a:ext uri="{9D8B030D-6E8A-4147-A177-3AD203B41FA5}">
                      <a16:colId xmlns:a16="http://schemas.microsoft.com/office/drawing/2014/main" val="3437062767"/>
                    </a:ext>
                  </a:extLst>
                </a:gridCol>
              </a:tblGrid>
              <a:tr h="25066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 11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Mental Health and Wellbeing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look after my health as an adult?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Education around checking our bodies to protect against cancer, abortion laws and morals, organ and blood donation and screening options.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Respect and Relationships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protect myself?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Sexualised behaviour and language CPOMS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Fertility, revisiting STI protection, respect in relationships, peer on peer abuse and signposting for support.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Personal safety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I make positive choices?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 Safety CPOMS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safety, digital footprints and live streaming potential dangers. Cosmetic procedures, staying safe at festivals and substance abuse.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Preparing for GCSE’s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support, intervention and study skills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support, intervention and study skills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Preparing for GCSE’s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support, intervention and study skills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support, intervention and study skills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Preparing for GCSE’s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support, intervention and study skills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support, intervention and study skills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359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613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92802A-1EF8-F995-1692-203088CFD5EB}"/>
              </a:ext>
            </a:extLst>
          </p:cNvPr>
          <p:cNvSpPr txBox="1"/>
          <p:nvPr/>
        </p:nvSpPr>
        <p:spPr>
          <a:xfrm>
            <a:off x="-107853" y="2105561"/>
            <a:ext cx="1240770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600" dirty="0"/>
              <a:t>Key Stage 3</a:t>
            </a:r>
          </a:p>
        </p:txBody>
      </p:sp>
      <p:pic>
        <p:nvPicPr>
          <p:cNvPr id="3" name="Picture 2" descr="The Westleigh School">
            <a:extLst>
              <a:ext uri="{FF2B5EF4-FFF2-40B4-BE49-F238E27FC236}">
                <a16:creationId xmlns:a16="http://schemas.microsoft.com/office/drawing/2014/main" id="{1A4420E7-2709-DA28-AD78-B6DEFCBF544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2466" y="361645"/>
            <a:ext cx="6183630" cy="1076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939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380941"/>
              </p:ext>
            </p:extLst>
          </p:nvPr>
        </p:nvGraphicFramePr>
        <p:xfrm>
          <a:off x="4" y="11303"/>
          <a:ext cx="12191991" cy="7012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671">
                  <a:extLst>
                    <a:ext uri="{9D8B030D-6E8A-4147-A177-3AD203B41FA5}">
                      <a16:colId xmlns:a16="http://schemas.microsoft.com/office/drawing/2014/main" val="2111862861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1291427985"/>
                    </a:ext>
                  </a:extLst>
                </a:gridCol>
              </a:tblGrid>
              <a:tr h="710612">
                <a:tc>
                  <a:txBody>
                    <a:bodyPr/>
                    <a:lstStyle/>
                    <a:p>
                      <a:pPr algn="l"/>
                      <a:endParaRPr lang="en-GB" sz="36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Autumn 1</a:t>
                      </a:r>
                    </a:p>
                    <a:p>
                      <a:pPr algn="ctr"/>
                      <a:r>
                        <a:rPr lang="en-GB" sz="1600" dirty="0"/>
                        <a:t>Safety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Autumn 2</a:t>
                      </a:r>
                    </a:p>
                    <a:p>
                      <a:pPr algn="ctr"/>
                      <a:r>
                        <a:rPr lang="en-GB" sz="1600" dirty="0"/>
                        <a:t>Health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951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541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W/C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</a:t>
                      </a:r>
                    </a:p>
                    <a:p>
                      <a:pPr algn="ctr"/>
                      <a:r>
                        <a:rPr lang="en-GB" sz="1100" dirty="0"/>
                        <a:t>01/09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</a:t>
                      </a:r>
                    </a:p>
                    <a:p>
                      <a:pPr algn="ctr"/>
                      <a:r>
                        <a:rPr lang="en-GB" sz="1100" dirty="0"/>
                        <a:t>8/09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3</a:t>
                      </a:r>
                    </a:p>
                    <a:p>
                      <a:pPr algn="ctr"/>
                      <a:r>
                        <a:rPr lang="en-GB" sz="1100" dirty="0"/>
                        <a:t>15/09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4</a:t>
                      </a:r>
                    </a:p>
                    <a:p>
                      <a:pPr algn="ctr"/>
                      <a:r>
                        <a:rPr lang="en-GB" sz="1100" dirty="0"/>
                        <a:t>22/09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5</a:t>
                      </a:r>
                    </a:p>
                    <a:p>
                      <a:pPr algn="ctr"/>
                      <a:r>
                        <a:rPr lang="en-GB" sz="1100" dirty="0"/>
                        <a:t>29/09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6</a:t>
                      </a:r>
                    </a:p>
                    <a:p>
                      <a:pPr algn="ctr"/>
                      <a:r>
                        <a:rPr lang="en-GB" sz="1100" dirty="0"/>
                        <a:t>06/10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</a:t>
                      </a:r>
                    </a:p>
                    <a:p>
                      <a:pPr algn="ctr"/>
                      <a:r>
                        <a:rPr lang="en-GB" sz="1100" dirty="0"/>
                        <a:t>13/10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8</a:t>
                      </a:r>
                    </a:p>
                    <a:p>
                      <a:pPr algn="ctr"/>
                      <a:r>
                        <a:rPr lang="en-GB" sz="1100" dirty="0"/>
                        <a:t>20/10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9</a:t>
                      </a:r>
                    </a:p>
                    <a:p>
                      <a:pPr algn="ctr"/>
                      <a:r>
                        <a:rPr lang="en-GB" sz="1100" dirty="0"/>
                        <a:t>03/11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10</a:t>
                      </a:r>
                    </a:p>
                    <a:p>
                      <a:pPr algn="ctr"/>
                      <a:r>
                        <a:rPr lang="en-GB" sz="1100" dirty="0"/>
                        <a:t>10/11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</a:t>
                      </a:r>
                    </a:p>
                    <a:p>
                      <a:pPr algn="ctr"/>
                      <a:r>
                        <a:rPr lang="en-GB" sz="1100" dirty="0"/>
                        <a:t>17/11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12</a:t>
                      </a:r>
                    </a:p>
                    <a:p>
                      <a:pPr algn="ctr"/>
                      <a:r>
                        <a:rPr lang="en-GB" sz="1100" dirty="0"/>
                        <a:t>24/11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13</a:t>
                      </a:r>
                    </a:p>
                    <a:p>
                      <a:pPr algn="ctr"/>
                      <a:r>
                        <a:rPr lang="en-GB" sz="1100" dirty="0"/>
                        <a:t>01/12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14</a:t>
                      </a:r>
                    </a:p>
                    <a:p>
                      <a:pPr algn="ctr"/>
                      <a:r>
                        <a:rPr lang="en-GB" sz="1100" dirty="0"/>
                        <a:t>08/12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15</a:t>
                      </a:r>
                    </a:p>
                    <a:p>
                      <a:pPr algn="ctr"/>
                      <a:r>
                        <a:rPr lang="en-GB" sz="1100" dirty="0"/>
                        <a:t>15/12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738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can I be successful at Westleigh School?</a:t>
                      </a:r>
                    </a:p>
                    <a:p>
                      <a:pPr algn="ctr"/>
                      <a:r>
                        <a:rPr lang="en-GB" sz="1000" baseline="0" dirty="0"/>
                        <a:t>Expectations, routines and wellbeing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PSHE?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can I develop my resilience?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can I stay safe in and out of school?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Black history month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can I look after my mental health?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do I do in an emergency?</a:t>
                      </a: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Introduction to basic first aid</a:t>
                      </a:r>
                    </a:p>
                    <a:p>
                      <a:pPr algn="ctr"/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What are the transition points in your life?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Anti bullying week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‘Choose respect’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What is puberty?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boys and girls develop differently?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personal hygiene?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What changes should I expect?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How do we protect each other against FGM?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Support networks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I protect my self esteem? </a:t>
                      </a: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Sleep and screen time. Emotional health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029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can I be successful in Year 8 at Westleigh?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are the dangers of smoking and vaping?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Why are drugs dangerous?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substance abuse?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Black history month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can I look after my mental health?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Where to get help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cyberbullying?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Online safety social media and gaming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I become a positive influence to others?</a:t>
                      </a: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Anti-social behaviour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Anti bullying week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‘Choose respect’</a:t>
                      </a: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health and wellbeing? Emotional health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a positive body image?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/>
                        <a:t>How to we protect ourselves and others?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(child </a:t>
                      </a:r>
                      <a:r>
                        <a:rPr lang="en-GB" sz="1000" b="0" dirty="0" err="1">
                          <a:solidFill>
                            <a:schemeClr val="tx1"/>
                          </a:solidFill>
                        </a:rPr>
                        <a:t>absue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 awareness)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does bullying impact people?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How does a healthy body help me?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do I manage stress?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063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can I be successful in Year 9 at Westleigh?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are the dangers of county lines?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Positive/negative friendships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Peer pressure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do we mean by addiction?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Black history month</a:t>
                      </a:r>
                    </a:p>
                    <a:p>
                      <a:pPr lvl="0" algn="ctr">
                        <a:buNone/>
                      </a:pPr>
                      <a:endParaRPr lang="en-US" sz="1000" b="0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can I look after my mental health?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are the dangers of drugs?</a:t>
                      </a: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Links to NH's and GM data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meant by a war on drugs?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Being safe</a:t>
                      </a:r>
                    </a:p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Anti bullying week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‘Choose respect’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does self esteem change?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does my body work?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How does bullying impact people? Emotional health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How do I deal with grief and loss?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Why is it important to be critical of the media?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How do I look after my body?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(cancer prevention)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879529"/>
                  </a:ext>
                </a:extLst>
              </a:tr>
              <a:tr h="127323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Theme/dates</a:t>
                      </a:r>
                    </a:p>
                  </a:txBody>
                  <a:tcPr vert="vert27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Sexual health week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day of peace (21</a:t>
                      </a:r>
                      <a:r>
                        <a:rPr lang="en-GB" sz="100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)/ World gratitude day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Worlds biggest coffee morning 26.9.25</a:t>
                      </a:r>
                    </a:p>
                    <a:p>
                      <a:pPr algn="ctr"/>
                      <a:endParaRPr lang="en-GB" sz="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Black History month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  <a:r>
                        <a:rPr lang="en-US" sz="1000" b="1" i="0" u="none" strike="noStrike" baseline="30000" noProof="0" dirty="0">
                          <a:solidFill>
                            <a:schemeClr val="tx1"/>
                          </a:solidFill>
                          <a:latin typeface="Calibri"/>
                        </a:rPr>
                        <a:t>st</a:t>
                      </a: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-312st October 2025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World mental health day 10.10.25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adoption week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Anti-slavery day </a:t>
                      </a: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18.10.25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Diwali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18.10.25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Odd socks day </a:t>
                      </a:r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10.11.25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 anti bullying week </a:t>
                      </a:r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10-14/11/25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/>
                        <a:t> 11.11.25</a:t>
                      </a:r>
                      <a:r>
                        <a:rPr lang="en-GB" sz="900" b="0" dirty="0"/>
                        <a:t> – remembrance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/>
                        <a:t>social media kindness day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09.11.25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01.12.25 world AIDS day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Christmas jumper day 11.12.25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Christmas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580594"/>
                  </a:ext>
                </a:extLst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692051" y="11303"/>
            <a:ext cx="0" cy="6835393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92104" y="2612593"/>
            <a:ext cx="442788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 How do I prepare for life at secondary school?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DB5FDC-FD6E-8D66-455C-D19C7E082A86}"/>
              </a:ext>
            </a:extLst>
          </p:cNvPr>
          <p:cNvSpPr txBox="1"/>
          <p:nvPr/>
        </p:nvSpPr>
        <p:spPr>
          <a:xfrm>
            <a:off x="1192108" y="4014657"/>
            <a:ext cx="3894242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 How do I protect my health?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F45A58-85F9-44BE-CDEB-AA310C74DC9D}"/>
              </a:ext>
            </a:extLst>
          </p:cNvPr>
          <p:cNvSpPr txBox="1"/>
          <p:nvPr/>
        </p:nvSpPr>
        <p:spPr>
          <a:xfrm>
            <a:off x="6692051" y="2605809"/>
            <a:ext cx="4642690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do I respect my body?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67F478-8AA7-F9D0-59CA-12C1534E2044}"/>
              </a:ext>
            </a:extLst>
          </p:cNvPr>
          <p:cNvSpPr txBox="1"/>
          <p:nvPr/>
        </p:nvSpPr>
        <p:spPr>
          <a:xfrm>
            <a:off x="6741062" y="5441626"/>
            <a:ext cx="4522648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am I changing physically and emotionally?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018E82-E386-7342-EB34-6A5D02E59F26}"/>
              </a:ext>
            </a:extLst>
          </p:cNvPr>
          <p:cNvSpPr txBox="1"/>
          <p:nvPr/>
        </p:nvSpPr>
        <p:spPr>
          <a:xfrm>
            <a:off x="6692051" y="3981189"/>
            <a:ext cx="3039110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do I support my wellbeing?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E675A5-5D62-6373-087A-4312F94C4BEA}"/>
              </a:ext>
            </a:extLst>
          </p:cNvPr>
          <p:cNvSpPr txBox="1"/>
          <p:nvPr/>
        </p:nvSpPr>
        <p:spPr>
          <a:xfrm>
            <a:off x="-1" y="5472404"/>
            <a:ext cx="2457449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How do I make positive choices?</a:t>
            </a:r>
          </a:p>
        </p:txBody>
      </p:sp>
      <p:pic>
        <p:nvPicPr>
          <p:cNvPr id="10" name="Picture 9" descr="The Westleigh School">
            <a:extLst>
              <a:ext uri="{FF2B5EF4-FFF2-40B4-BE49-F238E27FC236}">
                <a16:creationId xmlns:a16="http://schemas.microsoft.com/office/drawing/2014/main" id="{68E3B037-A1EC-4853-9734-43A90CB0B06D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22"/>
          <a:stretch/>
        </p:blipFill>
        <p:spPr bwMode="auto">
          <a:xfrm>
            <a:off x="0" y="11303"/>
            <a:ext cx="552451" cy="590549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0BC89AC-60D4-4694-92AF-E683E7492A58}"/>
              </a:ext>
            </a:extLst>
          </p:cNvPr>
          <p:cNvSpPr txBox="1"/>
          <p:nvPr/>
        </p:nvSpPr>
        <p:spPr>
          <a:xfrm>
            <a:off x="5905500" y="2520260"/>
            <a:ext cx="786550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BE00FE-8144-44D9-81C3-AE799B559C29}"/>
              </a:ext>
            </a:extLst>
          </p:cNvPr>
          <p:cNvSpPr txBox="1"/>
          <p:nvPr/>
        </p:nvSpPr>
        <p:spPr>
          <a:xfrm>
            <a:off x="5885179" y="4014657"/>
            <a:ext cx="786550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E1E208-5C4B-4376-9494-ACFBB307BFAF}"/>
              </a:ext>
            </a:extLst>
          </p:cNvPr>
          <p:cNvSpPr txBox="1"/>
          <p:nvPr/>
        </p:nvSpPr>
        <p:spPr>
          <a:xfrm>
            <a:off x="5905500" y="5382922"/>
            <a:ext cx="786550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11EF7C-850C-4E37-8DAC-4D3478DD29FD}"/>
              </a:ext>
            </a:extLst>
          </p:cNvPr>
          <p:cNvSpPr txBox="1"/>
          <p:nvPr/>
        </p:nvSpPr>
        <p:spPr>
          <a:xfrm>
            <a:off x="11405450" y="2538472"/>
            <a:ext cx="786550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AF20F7-5BC7-4763-B344-8BCB132658E1}"/>
              </a:ext>
            </a:extLst>
          </p:cNvPr>
          <p:cNvSpPr txBox="1"/>
          <p:nvPr/>
        </p:nvSpPr>
        <p:spPr>
          <a:xfrm>
            <a:off x="11405450" y="3978932"/>
            <a:ext cx="786550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EF117A-850F-4D69-8974-A731C5F3A138}"/>
              </a:ext>
            </a:extLst>
          </p:cNvPr>
          <p:cNvSpPr txBox="1"/>
          <p:nvPr/>
        </p:nvSpPr>
        <p:spPr>
          <a:xfrm>
            <a:off x="11405450" y="5333905"/>
            <a:ext cx="786550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6B87D44-EFAE-4219-BFF4-29994C8EC4D8}"/>
              </a:ext>
            </a:extLst>
          </p:cNvPr>
          <p:cNvSpPr txBox="1"/>
          <p:nvPr/>
        </p:nvSpPr>
        <p:spPr>
          <a:xfrm>
            <a:off x="406641" y="471047"/>
            <a:ext cx="1570925" cy="2616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100" b="1" dirty="0"/>
              <a:t>Edge Captain campaign</a:t>
            </a:r>
          </a:p>
        </p:txBody>
      </p:sp>
    </p:spTree>
    <p:extLst>
      <p:ext uri="{BB962C8B-B14F-4D97-AF65-F5344CB8AC3E}">
        <p14:creationId xmlns:p14="http://schemas.microsoft.com/office/powerpoint/2010/main" val="1011144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611493"/>
              </p:ext>
            </p:extLst>
          </p:nvPr>
        </p:nvGraphicFramePr>
        <p:xfrm>
          <a:off x="0" y="43387"/>
          <a:ext cx="12192004" cy="73986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2851">
                  <a:extLst>
                    <a:ext uri="{9D8B030D-6E8A-4147-A177-3AD203B41FA5}">
                      <a16:colId xmlns:a16="http://schemas.microsoft.com/office/drawing/2014/main" val="2111862861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3610144077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1093818238"/>
                    </a:ext>
                  </a:extLst>
                </a:gridCol>
                <a:gridCol w="903781">
                  <a:extLst>
                    <a:ext uri="{9D8B030D-6E8A-4147-A177-3AD203B41FA5}">
                      <a16:colId xmlns:a16="http://schemas.microsoft.com/office/drawing/2014/main" val="3320477531"/>
                    </a:ext>
                  </a:extLst>
                </a:gridCol>
              </a:tblGrid>
              <a:tr h="714665">
                <a:tc>
                  <a:txBody>
                    <a:bodyPr/>
                    <a:lstStyle/>
                    <a:p>
                      <a:pPr algn="l"/>
                      <a:endParaRPr lang="en-GB" sz="3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Spring 1                            </a:t>
                      </a:r>
                    </a:p>
                    <a:p>
                      <a:pPr algn="ctr"/>
                      <a:r>
                        <a:rPr lang="en-GB" sz="1800" dirty="0"/>
                        <a:t>RSE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51F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Spring 2</a:t>
                      </a:r>
                    </a:p>
                    <a:p>
                      <a:pPr algn="ctr"/>
                      <a:r>
                        <a:rPr lang="en-GB" sz="1600" dirty="0"/>
                        <a:t>Equality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en-GB" sz="2800" dirty="0"/>
                        <a:t>Spring 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CC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217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</a:t>
                      </a:r>
                    </a:p>
                    <a:p>
                      <a:pPr algn="ctr"/>
                      <a:r>
                        <a:rPr lang="en-GB" sz="1100" dirty="0"/>
                        <a:t>05/01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</a:t>
                      </a:r>
                    </a:p>
                    <a:p>
                      <a:pPr algn="ctr"/>
                      <a:r>
                        <a:rPr lang="en-GB" sz="1100" dirty="0"/>
                        <a:t>12/01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3</a:t>
                      </a:r>
                    </a:p>
                    <a:p>
                      <a:pPr algn="ctr"/>
                      <a:r>
                        <a:rPr lang="en-GB" sz="1100" dirty="0"/>
                        <a:t>19/01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4</a:t>
                      </a:r>
                    </a:p>
                    <a:p>
                      <a:pPr algn="ctr"/>
                      <a:r>
                        <a:rPr lang="en-GB" sz="1100" dirty="0"/>
                        <a:t>26/01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5</a:t>
                      </a:r>
                    </a:p>
                    <a:p>
                      <a:pPr algn="ctr"/>
                      <a:r>
                        <a:rPr lang="en-GB" sz="1100" dirty="0"/>
                        <a:t>02/02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6</a:t>
                      </a:r>
                    </a:p>
                    <a:p>
                      <a:pPr algn="ctr"/>
                      <a:r>
                        <a:rPr lang="en-GB" sz="1100" dirty="0"/>
                        <a:t>09/02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</a:t>
                      </a:r>
                    </a:p>
                    <a:p>
                      <a:pPr algn="ctr"/>
                      <a:r>
                        <a:rPr lang="en-GB" sz="1100" dirty="0"/>
                        <a:t>23/02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8</a:t>
                      </a:r>
                    </a:p>
                    <a:p>
                      <a:pPr algn="ctr"/>
                      <a:r>
                        <a:rPr lang="en-GB" sz="1100" dirty="0"/>
                        <a:t>02/03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9</a:t>
                      </a:r>
                    </a:p>
                    <a:p>
                      <a:pPr algn="ctr"/>
                      <a:r>
                        <a:rPr lang="en-GB" sz="1100" dirty="0"/>
                        <a:t>09/03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10</a:t>
                      </a:r>
                    </a:p>
                    <a:p>
                      <a:pPr algn="ctr"/>
                      <a:r>
                        <a:rPr lang="en-GB" sz="1100" dirty="0"/>
                        <a:t>16/03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</a:t>
                      </a:r>
                    </a:p>
                    <a:p>
                      <a:pPr algn="ctr"/>
                      <a:r>
                        <a:rPr lang="en-GB" sz="1100" dirty="0"/>
                        <a:t>23/03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12</a:t>
                      </a:r>
                    </a:p>
                    <a:p>
                      <a:pPr algn="ctr"/>
                      <a:r>
                        <a:rPr lang="en-GB" sz="1100" dirty="0"/>
                        <a:t>30/03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13</a:t>
                      </a:r>
                    </a:p>
                    <a:p>
                      <a:pPr algn="ctr"/>
                      <a:r>
                        <a:rPr lang="en-GB" sz="1100" dirty="0"/>
                        <a:t>06/04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48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I set healthy boundaries?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Why is respect important in relationships?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makes a good friend?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I manage online relationships?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I manage peer pressure?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your identity?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How is Britain Multicultural?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Homophobia/language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Why is it important to be kind?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How do we break down stereotypes?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What is prejudice and discrimination?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How do we tackle Islamophobia?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Easter break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11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do we mean by relationships?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do I love myself?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do I maintain healthy relationships?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What is love? 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What is sexual orientation?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Why is the equality Act important?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does LGBTQ+ mean?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Homophobia/language</a:t>
                      </a: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Why do we need gender equality?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How are people discriminated against?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How do we create equality for all?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How do we tackle racism?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Easter break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438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sexual consent? (including the law). LGBTQ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is a healthy relationship? Digital risks in relationships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do I know I am in a harmful relationship?</a:t>
                      </a:r>
                    </a:p>
                    <a:p>
                      <a:pPr algn="ctr"/>
                      <a:r>
                        <a:rPr lang="en-GB" sz="1000" dirty="0"/>
                        <a:t>(Domestic abuse awareness)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Why do people have sex?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(Sex education)</a:t>
                      </a:r>
                    </a:p>
                  </a:txBody>
                  <a:tcPr>
                    <a:solidFill>
                      <a:srgbClr val="F951F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Why might some people delay sexual activity?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latin typeface="+mn-lt"/>
                        </a:rPr>
                        <a:t>(Sex education)</a:t>
                      </a:r>
                    </a:p>
                  </a:txBody>
                  <a:tcPr>
                    <a:solidFill>
                      <a:srgbClr val="F951F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chemeClr val="tx1"/>
                          </a:solidFill>
                          <a:latin typeface="+mn-lt"/>
                        </a:rPr>
                        <a:t>What is sexual harassment? 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are STIs?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/>
                        <a:t>How do I treat STIs?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/>
                        <a:t>safe sex Accessing support (external agency).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What is contraception? </a:t>
                      </a:r>
                    </a:p>
                    <a:p>
                      <a:pPr algn="ctr"/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(Condom demonstrators)</a:t>
                      </a:r>
                      <a:endParaRPr lang="en-GB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HIV and AIDS?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Why is there prejudice towards HIV &amp; AIDs sufferers? Homophobia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Easter break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230969"/>
                  </a:ext>
                </a:extLst>
              </a:tr>
              <a:tr h="13799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Theme/dates</a:t>
                      </a:r>
                    </a:p>
                  </a:txBody>
                  <a:tcPr vert="vert27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Start of LGBTQ+ history month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World religion Day 19.01.25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Holocaust memorial day 27.1.26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Start of LGBTQ HISTORY MONTH – ½ - 28-2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endParaRPr lang="en-US" sz="1000" b="0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Children’s mental health week 1-7</a:t>
                      </a:r>
                      <a:r>
                        <a:rPr lang="en-US" sz="1000" b="0" i="0" u="none" strike="noStrike" baseline="30000" noProof="0" dirty="0">
                          <a:solidFill>
                            <a:schemeClr val="tx1"/>
                          </a:solidFill>
                          <a:latin typeface="Calibri"/>
                        </a:rPr>
                        <a:t>th</a:t>
                      </a: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r>
                        <a:rPr lang="en-US" sz="1000" b="0" i="0" u="none" strike="noStrike" noProof="0" dirty="0" err="1">
                          <a:solidFill>
                            <a:schemeClr val="tx1"/>
                          </a:solidFill>
                          <a:latin typeface="Calibri"/>
                        </a:rPr>
                        <a:t>feb</a:t>
                      </a:r>
                      <a:endParaRPr lang="en-US" sz="1000" b="0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+mn-lt"/>
                        </a:rPr>
                        <a:t>Safer internet day 10.02.26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World book day 05.03.26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International women's day 08.03.24</a:t>
                      </a:r>
                    </a:p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National Careers week 2-7</a:t>
                      </a:r>
                      <a:r>
                        <a:rPr lang="en-GB" sz="1000" b="1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 March 2026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day of happiness 20.03.26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/>
                        <a:t>Ramadan starts (roughly this week)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/>
                        <a:t>17/2 – 19.3.26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+mn-lt"/>
                        </a:rPr>
                        <a:t>Eid 20.3.26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Easter break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382247"/>
                  </a:ext>
                </a:extLst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5882852" y="0"/>
            <a:ext cx="0" cy="6835393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381C518-0612-22EB-1F9B-4DE844DC5DE7}"/>
              </a:ext>
            </a:extLst>
          </p:cNvPr>
          <p:cNvSpPr txBox="1"/>
          <p:nvPr/>
        </p:nvSpPr>
        <p:spPr>
          <a:xfrm>
            <a:off x="387789" y="2091971"/>
            <a:ext cx="4593786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 How do I build and maintain healthy relationships?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F04AB7-3632-0AB7-8722-A7363EE6E67A}"/>
              </a:ext>
            </a:extLst>
          </p:cNvPr>
          <p:cNvSpPr txBox="1"/>
          <p:nvPr/>
        </p:nvSpPr>
        <p:spPr>
          <a:xfrm>
            <a:off x="387788" y="3275111"/>
            <a:ext cx="4593785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Why is decision making important in relationships?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8D2C04-C6E1-47AE-FC1A-FAAB8B562366}"/>
              </a:ext>
            </a:extLst>
          </p:cNvPr>
          <p:cNvSpPr txBox="1"/>
          <p:nvPr/>
        </p:nvSpPr>
        <p:spPr>
          <a:xfrm>
            <a:off x="5918204" y="2107623"/>
            <a:ext cx="4492621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Why is diversity important?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9FDABF-B1A4-C6A9-2B3C-DC0E63D36A4D}"/>
              </a:ext>
            </a:extLst>
          </p:cNvPr>
          <p:cNvSpPr txBox="1"/>
          <p:nvPr/>
        </p:nvSpPr>
        <p:spPr>
          <a:xfrm>
            <a:off x="5918220" y="5113997"/>
            <a:ext cx="4480332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do I look after my health in an intimate relationship?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EA0E43-7F42-726E-DF59-94B13A498385}"/>
              </a:ext>
            </a:extLst>
          </p:cNvPr>
          <p:cNvSpPr txBox="1"/>
          <p:nvPr/>
        </p:nvSpPr>
        <p:spPr>
          <a:xfrm>
            <a:off x="5918204" y="3275111"/>
            <a:ext cx="4492621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Why is equality important?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F8AF72-3046-A385-DCDE-EFA35DE3E121}"/>
              </a:ext>
            </a:extLst>
          </p:cNvPr>
          <p:cNvSpPr txBox="1"/>
          <p:nvPr/>
        </p:nvSpPr>
        <p:spPr>
          <a:xfrm>
            <a:off x="0" y="5175553"/>
            <a:ext cx="3143247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What are my rights?</a:t>
            </a:r>
          </a:p>
        </p:txBody>
      </p:sp>
      <p:pic>
        <p:nvPicPr>
          <p:cNvPr id="11" name="Picture 10" descr="The Westleigh School">
            <a:extLst>
              <a:ext uri="{FF2B5EF4-FFF2-40B4-BE49-F238E27FC236}">
                <a16:creationId xmlns:a16="http://schemas.microsoft.com/office/drawing/2014/main" id="{6D60EEC6-FEE8-4CE4-ACA7-251A632C2D49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22"/>
          <a:stretch/>
        </p:blipFill>
        <p:spPr bwMode="auto">
          <a:xfrm>
            <a:off x="0" y="43387"/>
            <a:ext cx="704851" cy="7810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EEC4C4A-DE5A-4953-BB5E-6EDBDCAD1489}"/>
              </a:ext>
            </a:extLst>
          </p:cNvPr>
          <p:cNvSpPr txBox="1"/>
          <p:nvPr/>
        </p:nvSpPr>
        <p:spPr>
          <a:xfrm>
            <a:off x="4946223" y="2015290"/>
            <a:ext cx="901261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460F39-07A2-4268-8425-42F89D589400}"/>
              </a:ext>
            </a:extLst>
          </p:cNvPr>
          <p:cNvSpPr txBox="1"/>
          <p:nvPr/>
        </p:nvSpPr>
        <p:spPr>
          <a:xfrm>
            <a:off x="5003585" y="3217641"/>
            <a:ext cx="879265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E95B66-D3A9-4566-9C66-ACEE04E61178}"/>
              </a:ext>
            </a:extLst>
          </p:cNvPr>
          <p:cNvSpPr txBox="1"/>
          <p:nvPr/>
        </p:nvSpPr>
        <p:spPr>
          <a:xfrm>
            <a:off x="4981572" y="5021664"/>
            <a:ext cx="876297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7A0415-C18C-4986-BE87-088D48F7EE16}"/>
              </a:ext>
            </a:extLst>
          </p:cNvPr>
          <p:cNvSpPr txBox="1"/>
          <p:nvPr/>
        </p:nvSpPr>
        <p:spPr>
          <a:xfrm>
            <a:off x="10410824" y="2062910"/>
            <a:ext cx="876295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EA72AD-97F8-4ECF-A4A2-DBAAD22EAC56}"/>
              </a:ext>
            </a:extLst>
          </p:cNvPr>
          <p:cNvSpPr txBox="1"/>
          <p:nvPr/>
        </p:nvSpPr>
        <p:spPr>
          <a:xfrm>
            <a:off x="10398550" y="3217641"/>
            <a:ext cx="876295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4D73D7-072B-448A-8E7E-FB84CBFC61CB}"/>
              </a:ext>
            </a:extLst>
          </p:cNvPr>
          <p:cNvSpPr txBox="1"/>
          <p:nvPr/>
        </p:nvSpPr>
        <p:spPr>
          <a:xfrm>
            <a:off x="10410824" y="5021664"/>
            <a:ext cx="876299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</p:spTree>
    <p:extLst>
      <p:ext uri="{BB962C8B-B14F-4D97-AF65-F5344CB8AC3E}">
        <p14:creationId xmlns:p14="http://schemas.microsoft.com/office/powerpoint/2010/main" val="1218818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867483"/>
              </p:ext>
            </p:extLst>
          </p:nvPr>
        </p:nvGraphicFramePr>
        <p:xfrm>
          <a:off x="304455" y="2442"/>
          <a:ext cx="10820398" cy="6813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580">
                  <a:extLst>
                    <a:ext uri="{9D8B030D-6E8A-4147-A177-3AD203B41FA5}">
                      <a16:colId xmlns:a16="http://schemas.microsoft.com/office/drawing/2014/main" val="2111862861"/>
                    </a:ext>
                  </a:extLst>
                </a:gridCol>
                <a:gridCol w="1054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4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42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42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42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42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542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5425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5425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1555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810799">
                <a:tc>
                  <a:txBody>
                    <a:bodyPr/>
                    <a:lstStyle/>
                    <a:p>
                      <a:pPr algn="l"/>
                      <a:endParaRPr lang="en-GB" sz="36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6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Summer 1 </a:t>
                      </a:r>
                    </a:p>
                    <a:p>
                      <a:pPr algn="ctr"/>
                      <a:r>
                        <a:rPr lang="en-GB" sz="1800" dirty="0"/>
                        <a:t>Values</a:t>
                      </a:r>
                    </a:p>
                  </a:txBody>
                  <a:tcPr anchor="ctr">
                    <a:lnL w="12700" cmpd="sng">
                      <a:noFill/>
                    </a:lnL>
                    <a:solidFill>
                      <a:srgbClr val="0066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6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Summer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Careers</a:t>
                      </a: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326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</a:t>
                      </a:r>
                    </a:p>
                    <a:p>
                      <a:pPr algn="ctr"/>
                      <a:r>
                        <a:rPr lang="en-GB" sz="1100" dirty="0"/>
                        <a:t>20/04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</a:t>
                      </a:r>
                    </a:p>
                    <a:p>
                      <a:pPr algn="ctr"/>
                      <a:r>
                        <a:rPr lang="en-GB" sz="1100" dirty="0"/>
                        <a:t>27/04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3</a:t>
                      </a:r>
                    </a:p>
                    <a:p>
                      <a:pPr algn="ctr"/>
                      <a:r>
                        <a:rPr lang="en-GB" sz="1100" dirty="0"/>
                        <a:t>04/05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4</a:t>
                      </a:r>
                    </a:p>
                    <a:p>
                      <a:pPr algn="ctr"/>
                      <a:r>
                        <a:rPr lang="en-GB" sz="1100" dirty="0"/>
                        <a:t>11/05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5</a:t>
                      </a:r>
                    </a:p>
                    <a:p>
                      <a:pPr algn="ctr"/>
                      <a:r>
                        <a:rPr lang="en-GB" sz="1100" dirty="0"/>
                        <a:t>18/06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</a:t>
                      </a:r>
                    </a:p>
                    <a:p>
                      <a:pPr algn="ctr"/>
                      <a:r>
                        <a:rPr lang="en-GB" sz="1100" dirty="0"/>
                        <a:t>01/06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8</a:t>
                      </a:r>
                    </a:p>
                    <a:p>
                      <a:pPr algn="ctr"/>
                      <a:r>
                        <a:rPr lang="en-GB" sz="1100" dirty="0"/>
                        <a:t>08/06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9</a:t>
                      </a:r>
                    </a:p>
                    <a:p>
                      <a:pPr algn="ctr"/>
                      <a:r>
                        <a:rPr lang="en-GB" sz="1100" dirty="0"/>
                        <a:t>15/06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10</a:t>
                      </a:r>
                    </a:p>
                    <a:p>
                      <a:pPr algn="ctr"/>
                      <a:r>
                        <a:rPr lang="en-GB" sz="1100" dirty="0"/>
                        <a:t>22/06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</a:t>
                      </a:r>
                    </a:p>
                    <a:p>
                      <a:pPr algn="ctr"/>
                      <a:r>
                        <a:rPr lang="en-GB" sz="1100" dirty="0"/>
                        <a:t>29/06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281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Why is politics important?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How is our country run?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What is the role of the prime minister?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the role of the monarchy?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baseline="0" dirty="0">
                          <a:solidFill>
                            <a:schemeClr val="tx1"/>
                          </a:solidFill>
                        </a:rPr>
                        <a:t>What are my aspirations?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I prepare financially?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Project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Project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Project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Project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6729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are laws made?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are criminals treated in the UK?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the purpose of prison?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What are my aspirations?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are enterprise skills? 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can I stay safe online?</a:t>
                      </a: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(Digital footprint)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Can I trust what I see in the media?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Why is happiness important?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Why is happiness important?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will my future hold?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1569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extremism? Understanding radicalisation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terrorism? Online extremism/standing up to hate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How does counterterrorism work? Prevent strategy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What are my aspirations? British values in action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I turn failure into success?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How can I be assertive? Growth mindset and motivation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How can I manage my money in the future? SMART goals and target setting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I budget? Spending wisely as a teenager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do I budget? Spotting scams, fake success and pyramid schemes.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do I manage my social media and online stress? Influencer culture.</a:t>
                      </a:r>
                    </a:p>
                    <a:p>
                      <a:pPr algn="ctr"/>
                      <a:r>
                        <a:rPr lang="en-GB" sz="1000" dirty="0"/>
                        <a:t>Preparing for KS4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417997"/>
                  </a:ext>
                </a:extLst>
              </a:tr>
              <a:tr h="13767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Theme/dates</a:t>
                      </a:r>
                    </a:p>
                  </a:txBody>
                  <a:tcPr vert="vert27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Earth day 22.04.26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Asthma day 05.05.26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Pride month 6/6/26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Mental health awareness week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11/5/26 -17/5/26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Eid 20.3.26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Pride month 6/6/26</a:t>
                      </a:r>
                    </a:p>
                    <a:p>
                      <a:pPr algn="ctr"/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World blood donor day 14.06.26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National selfie day 21.06.26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National selfie day 21.06.26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Enrichment week  Date TBC</a:t>
                      </a:r>
                    </a:p>
                  </a:txBody>
                  <a:tcPr>
                    <a:solidFill>
                      <a:srgbClr val="F95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734114"/>
                  </a:ext>
                </a:extLst>
              </a:tr>
            </a:tbl>
          </a:graphicData>
        </a:graphic>
      </p:graphicFrame>
      <p:cxnSp>
        <p:nvCxnSpPr>
          <p:cNvPr id="3" name="Straight Connector 2"/>
          <p:cNvCxnSpPr>
            <a:cxnSpLocks/>
          </p:cNvCxnSpPr>
          <p:nvPr/>
        </p:nvCxnSpPr>
        <p:spPr>
          <a:xfrm>
            <a:off x="6096000" y="0"/>
            <a:ext cx="0" cy="6882065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6B846BF-F0CA-431E-AC72-F55FC6BAEE19}"/>
              </a:ext>
            </a:extLst>
          </p:cNvPr>
          <p:cNvSpPr txBox="1"/>
          <p:nvPr/>
        </p:nvSpPr>
        <p:spPr>
          <a:xfrm>
            <a:off x="511309" y="2139384"/>
            <a:ext cx="4270235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Why is politics important?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148889-5715-2201-DF23-A1642CDE4145}"/>
              </a:ext>
            </a:extLst>
          </p:cNvPr>
          <p:cNvSpPr txBox="1"/>
          <p:nvPr/>
        </p:nvSpPr>
        <p:spPr>
          <a:xfrm>
            <a:off x="5791166" y="3691798"/>
            <a:ext cx="4207648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What skills will I need to be successful?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85A77-990F-05A4-FE2F-F45185AEE6E4}"/>
              </a:ext>
            </a:extLst>
          </p:cNvPr>
          <p:cNvSpPr txBox="1"/>
          <p:nvPr/>
        </p:nvSpPr>
        <p:spPr>
          <a:xfrm>
            <a:off x="6028631" y="2163499"/>
            <a:ext cx="4042084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do I manage my money?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EE6597-11ED-219D-B23B-0D9358DA8019}"/>
              </a:ext>
            </a:extLst>
          </p:cNvPr>
          <p:cNvSpPr txBox="1"/>
          <p:nvPr/>
        </p:nvSpPr>
        <p:spPr>
          <a:xfrm>
            <a:off x="5772521" y="5117680"/>
            <a:ext cx="4251185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do turn failure into success?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9E23E9-BAA4-A4C9-8054-5BB7124A6B3E}"/>
              </a:ext>
            </a:extLst>
          </p:cNvPr>
          <p:cNvSpPr txBox="1"/>
          <p:nvPr/>
        </p:nvSpPr>
        <p:spPr>
          <a:xfrm>
            <a:off x="520835" y="5117681"/>
            <a:ext cx="4251185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does the law protect us from terrorism?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7509BD-DBED-ECB2-BD3F-37779D3E8FD2}"/>
              </a:ext>
            </a:extLst>
          </p:cNvPr>
          <p:cNvSpPr txBox="1"/>
          <p:nvPr/>
        </p:nvSpPr>
        <p:spPr>
          <a:xfrm>
            <a:off x="520835" y="3595990"/>
            <a:ext cx="425118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does the law apply to my life?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44FE4C-DC72-466C-86BD-F9022A91A12B}"/>
              </a:ext>
            </a:extLst>
          </p:cNvPr>
          <p:cNvSpPr txBox="1"/>
          <p:nvPr/>
        </p:nvSpPr>
        <p:spPr>
          <a:xfrm>
            <a:off x="11239489" y="125885"/>
            <a:ext cx="865762" cy="600164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W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A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T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E</a:t>
            </a:r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R</a:t>
            </a:r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S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A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F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E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T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/>
              <a:t>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4CECB0-487C-44E1-8134-17EC8DEA957F}"/>
              </a:ext>
            </a:extLst>
          </p:cNvPr>
          <p:cNvSpPr txBox="1"/>
          <p:nvPr/>
        </p:nvSpPr>
        <p:spPr>
          <a:xfrm>
            <a:off x="4742996" y="2132213"/>
            <a:ext cx="1033657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4B31BB-B09D-4E65-81FB-0224495096C3}"/>
              </a:ext>
            </a:extLst>
          </p:cNvPr>
          <p:cNvSpPr txBox="1"/>
          <p:nvPr/>
        </p:nvSpPr>
        <p:spPr>
          <a:xfrm>
            <a:off x="4742996" y="3595990"/>
            <a:ext cx="1033657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658B236-0F89-40B4-82AE-4A3E2AB5A91D}"/>
              </a:ext>
            </a:extLst>
          </p:cNvPr>
          <p:cNvSpPr txBox="1"/>
          <p:nvPr/>
        </p:nvSpPr>
        <p:spPr>
          <a:xfrm>
            <a:off x="4757509" y="5036312"/>
            <a:ext cx="1033657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75E103-2D65-4621-8CB6-64F46E688326}"/>
              </a:ext>
            </a:extLst>
          </p:cNvPr>
          <p:cNvSpPr txBox="1"/>
          <p:nvPr/>
        </p:nvSpPr>
        <p:spPr>
          <a:xfrm>
            <a:off x="10025435" y="2132213"/>
            <a:ext cx="1033657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2F3D69-463E-445B-8F8F-CA2CCF4AC05A}"/>
              </a:ext>
            </a:extLst>
          </p:cNvPr>
          <p:cNvSpPr txBox="1"/>
          <p:nvPr/>
        </p:nvSpPr>
        <p:spPr>
          <a:xfrm>
            <a:off x="10012124" y="3568742"/>
            <a:ext cx="1033657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7077EB5-A3C3-4FB2-B897-728F625B6B83}"/>
              </a:ext>
            </a:extLst>
          </p:cNvPr>
          <p:cNvSpPr txBox="1"/>
          <p:nvPr/>
        </p:nvSpPr>
        <p:spPr>
          <a:xfrm>
            <a:off x="9588255" y="5260604"/>
            <a:ext cx="1502561" cy="246221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E76F62-FAB7-4DDE-A854-2F9B35FFE7A0}"/>
              </a:ext>
            </a:extLst>
          </p:cNvPr>
          <p:cNvSpPr txBox="1"/>
          <p:nvPr/>
        </p:nvSpPr>
        <p:spPr>
          <a:xfrm>
            <a:off x="11239489" y="6210300"/>
            <a:ext cx="865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/>
              <a:t>Canals and river trust</a:t>
            </a:r>
          </a:p>
        </p:txBody>
      </p:sp>
    </p:spTree>
    <p:extLst>
      <p:ext uri="{BB962C8B-B14F-4D97-AF65-F5344CB8AC3E}">
        <p14:creationId xmlns:p14="http://schemas.microsoft.com/office/powerpoint/2010/main" val="3976147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92802A-1EF8-F995-1692-203088CFD5EB}"/>
              </a:ext>
            </a:extLst>
          </p:cNvPr>
          <p:cNvSpPr txBox="1"/>
          <p:nvPr/>
        </p:nvSpPr>
        <p:spPr>
          <a:xfrm>
            <a:off x="-107853" y="2105561"/>
            <a:ext cx="1240770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600" dirty="0"/>
              <a:t>Key Stage 4</a:t>
            </a:r>
          </a:p>
        </p:txBody>
      </p:sp>
      <p:pic>
        <p:nvPicPr>
          <p:cNvPr id="3" name="Picture 2" descr="The Westleigh School">
            <a:extLst>
              <a:ext uri="{FF2B5EF4-FFF2-40B4-BE49-F238E27FC236}">
                <a16:creationId xmlns:a16="http://schemas.microsoft.com/office/drawing/2014/main" id="{1A4420E7-2709-DA28-AD78-B6DEFCBF544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72279" y="779935"/>
            <a:ext cx="6183630" cy="1076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4227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621244"/>
              </p:ext>
            </p:extLst>
          </p:nvPr>
        </p:nvGraphicFramePr>
        <p:xfrm>
          <a:off x="4" y="11303"/>
          <a:ext cx="12191991" cy="68466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671">
                  <a:extLst>
                    <a:ext uri="{9D8B030D-6E8A-4147-A177-3AD203B41FA5}">
                      <a16:colId xmlns:a16="http://schemas.microsoft.com/office/drawing/2014/main" val="2111862861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87088">
                  <a:extLst>
                    <a:ext uri="{9D8B030D-6E8A-4147-A177-3AD203B41FA5}">
                      <a16:colId xmlns:a16="http://schemas.microsoft.com/office/drawing/2014/main" val="1291427985"/>
                    </a:ext>
                  </a:extLst>
                </a:gridCol>
              </a:tblGrid>
              <a:tr h="934664">
                <a:tc>
                  <a:txBody>
                    <a:bodyPr/>
                    <a:lstStyle/>
                    <a:p>
                      <a:pPr algn="l"/>
                      <a:endParaRPr lang="en-GB" sz="36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Autumn 1</a:t>
                      </a:r>
                    </a:p>
                    <a:p>
                      <a:pPr algn="ctr"/>
                      <a:r>
                        <a:rPr lang="en-GB" sz="1600" dirty="0"/>
                        <a:t>Safety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Autumn 2</a:t>
                      </a:r>
                    </a:p>
                    <a:p>
                      <a:pPr algn="ctr"/>
                      <a:r>
                        <a:rPr lang="en-GB" sz="1600" dirty="0"/>
                        <a:t>Health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316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</a:t>
                      </a:r>
                    </a:p>
                    <a:p>
                      <a:pPr algn="ctr"/>
                      <a:r>
                        <a:rPr lang="en-GB" sz="1100" dirty="0"/>
                        <a:t>01/09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</a:t>
                      </a:r>
                    </a:p>
                    <a:p>
                      <a:pPr algn="ctr"/>
                      <a:r>
                        <a:rPr lang="en-GB" sz="1100" dirty="0"/>
                        <a:t>08/09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3</a:t>
                      </a:r>
                    </a:p>
                    <a:p>
                      <a:pPr algn="ctr"/>
                      <a:r>
                        <a:rPr lang="en-GB" sz="1100" dirty="0"/>
                        <a:t>15/09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4</a:t>
                      </a:r>
                    </a:p>
                    <a:p>
                      <a:pPr algn="ctr"/>
                      <a:r>
                        <a:rPr lang="en-GB" sz="1100" dirty="0"/>
                        <a:t>22/09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5</a:t>
                      </a:r>
                    </a:p>
                    <a:p>
                      <a:pPr algn="ctr"/>
                      <a:r>
                        <a:rPr lang="en-GB" sz="1100" dirty="0"/>
                        <a:t>29/09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6</a:t>
                      </a:r>
                    </a:p>
                    <a:p>
                      <a:pPr algn="ctr"/>
                      <a:r>
                        <a:rPr lang="en-GB" sz="1100" dirty="0"/>
                        <a:t>06/10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</a:t>
                      </a:r>
                    </a:p>
                    <a:p>
                      <a:pPr algn="ctr"/>
                      <a:r>
                        <a:rPr lang="en-GB" sz="1100" dirty="0"/>
                        <a:t>13/10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8</a:t>
                      </a:r>
                    </a:p>
                    <a:p>
                      <a:pPr algn="ctr"/>
                      <a:r>
                        <a:rPr lang="en-GB" sz="1100" dirty="0"/>
                        <a:t>20/10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9</a:t>
                      </a:r>
                    </a:p>
                    <a:p>
                      <a:pPr algn="ctr"/>
                      <a:r>
                        <a:rPr lang="en-GB" sz="1100" dirty="0"/>
                        <a:t>03/11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10</a:t>
                      </a:r>
                    </a:p>
                    <a:p>
                      <a:pPr algn="ctr"/>
                      <a:r>
                        <a:rPr lang="en-GB" sz="1100" dirty="0"/>
                        <a:t>10/11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</a:t>
                      </a:r>
                    </a:p>
                    <a:p>
                      <a:pPr algn="ctr"/>
                      <a:r>
                        <a:rPr lang="en-GB" sz="1100" dirty="0"/>
                        <a:t>17/11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12</a:t>
                      </a:r>
                    </a:p>
                    <a:p>
                      <a:pPr algn="ctr"/>
                      <a:r>
                        <a:rPr lang="en-GB" sz="1100" dirty="0"/>
                        <a:t>24/11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13</a:t>
                      </a:r>
                    </a:p>
                    <a:p>
                      <a:pPr algn="ctr"/>
                      <a:r>
                        <a:rPr lang="en-GB" sz="1100" dirty="0"/>
                        <a:t>01/12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14</a:t>
                      </a:r>
                    </a:p>
                    <a:p>
                      <a:pPr algn="ctr"/>
                      <a:r>
                        <a:rPr lang="en-GB" sz="1100" dirty="0"/>
                        <a:t>08/12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15</a:t>
                      </a:r>
                    </a:p>
                    <a:p>
                      <a:pPr algn="ctr"/>
                      <a:r>
                        <a:rPr lang="en-GB" sz="1100" dirty="0"/>
                        <a:t>15/12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710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can I be successful in Year 10 at Westleigh?</a:t>
                      </a:r>
                    </a:p>
                    <a:p>
                      <a:pPr algn="ctr"/>
                      <a:endParaRPr lang="en-GB" sz="1000" baseline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Why can gambling be dangerous. How young people are targeted. Wigan Youth Trends.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What are the signs of honour based violence?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does the law help protect me?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Black history month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can I look after my mental health?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modern day slavery?</a:t>
                      </a:r>
                    </a:p>
                    <a:p>
                      <a:pPr algn="ctr"/>
                      <a:endParaRPr lang="en-GB" sz="10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What are the causes of knife crime?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Anti bullying week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‘Choose respect’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How do we help those experiencing abuse? How to disclose safely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Why should I limit my screen time?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What is mental health? Recognising when you need help.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How can we support those who self harm? Accessing local MH support CAMHS, </a:t>
                      </a:r>
                      <a:r>
                        <a:rPr lang="en-GB" sz="1000" baseline="0" dirty="0" err="1">
                          <a:solidFill>
                            <a:schemeClr val="tx1"/>
                          </a:solidFill>
                        </a:rPr>
                        <a:t>Kooth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, school based support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How can we address suicidal thoughts?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Mindfulness activities?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91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Year 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can I be successful in Year 11 at Westleigh?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Why should I be an organ donor? Blood/organ and how to register.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What choice is there if I am pregnant?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Should abortion be illegal? Law/ethics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Black history month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can I look after my mental health? Routine, diet, talking therapies.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How to check for cancer? Breast/testicular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do I do if I am in an abusive relationship?</a:t>
                      </a: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Anti bullying week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‘Choose respect’</a:t>
                      </a:r>
                      <a:endParaRPr kumimoji="0" lang="en-GB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peer on peer abuse?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What is fertility? Lifestyle and myths/science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/>
                        <a:t>How </a:t>
                      </a:r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do we make good choices? Seeking help.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Why is sexual health important?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do I protect my body against STIs? STI protection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How do I show respect in a relationship? Sexual respect and consent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8428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Theme/dates</a:t>
                      </a:r>
                    </a:p>
                  </a:txBody>
                  <a:tcPr vert="vert27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Sexual health week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day of peace (21</a:t>
                      </a:r>
                      <a:r>
                        <a:rPr lang="en-GB" sz="100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)/ World gratitude day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Worlds biggest coffee morning 26.9.25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Black History month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  <a:r>
                        <a:rPr lang="en-US" sz="1000" b="1" i="0" u="none" strike="noStrike" baseline="30000" noProof="0" dirty="0">
                          <a:solidFill>
                            <a:schemeClr val="tx1"/>
                          </a:solidFill>
                          <a:latin typeface="Calibri"/>
                        </a:rPr>
                        <a:t>st</a:t>
                      </a: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-312st October 2025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World mental health day 10.10.25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adoption week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Anti-slavery day </a:t>
                      </a: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18.10.25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Diwali</a:t>
                      </a:r>
                    </a:p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18.10.25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Odd socks day </a:t>
                      </a:r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10.11.25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 anti bullying week </a:t>
                      </a:r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10-14/11/25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/>
                        <a:t> 11.11.25</a:t>
                      </a:r>
                      <a:r>
                        <a:rPr lang="en-GB" sz="900" b="0" dirty="0"/>
                        <a:t> – remembrance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/>
                        <a:t>social media kindness day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09.11.25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24.11 – buy nothing day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01.12.25 world AIDS day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Christmas jumper day 11.12.25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Christmas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580594"/>
                  </a:ext>
                </a:extLst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6692051" y="11303"/>
            <a:ext cx="0" cy="6835393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2425" y="3291608"/>
            <a:ext cx="4427884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can I access help?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DB5FDC-FD6E-8D66-455C-D19C7E082A86}"/>
              </a:ext>
            </a:extLst>
          </p:cNvPr>
          <p:cNvSpPr txBox="1"/>
          <p:nvPr/>
        </p:nvSpPr>
        <p:spPr>
          <a:xfrm>
            <a:off x="352425" y="5140916"/>
            <a:ext cx="4427884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How do I look after my health as an adult?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F45A58-85F9-44BE-CDEB-AA310C74DC9D}"/>
              </a:ext>
            </a:extLst>
          </p:cNvPr>
          <p:cNvSpPr txBox="1"/>
          <p:nvPr/>
        </p:nvSpPr>
        <p:spPr>
          <a:xfrm>
            <a:off x="6692051" y="3322384"/>
            <a:ext cx="4675299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do I protect my mental health?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018E82-E386-7342-EB34-6A5D02E59F26}"/>
              </a:ext>
            </a:extLst>
          </p:cNvPr>
          <p:cNvSpPr txBox="1"/>
          <p:nvPr/>
        </p:nvSpPr>
        <p:spPr>
          <a:xfrm>
            <a:off x="6692050" y="5084540"/>
            <a:ext cx="3185675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How do I protect myself?</a:t>
            </a:r>
          </a:p>
        </p:txBody>
      </p:sp>
      <p:pic>
        <p:nvPicPr>
          <p:cNvPr id="9" name="Picture 8" descr="The Westleigh School">
            <a:extLst>
              <a:ext uri="{FF2B5EF4-FFF2-40B4-BE49-F238E27FC236}">
                <a16:creationId xmlns:a16="http://schemas.microsoft.com/office/drawing/2014/main" id="{E3B9C33F-806C-4231-9019-57A8588161CD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22"/>
          <a:stretch/>
        </p:blipFill>
        <p:spPr bwMode="auto">
          <a:xfrm>
            <a:off x="0" y="123826"/>
            <a:ext cx="704851" cy="7810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701A8B9-5477-4AA6-969D-A3784ACE4579}"/>
              </a:ext>
            </a:extLst>
          </p:cNvPr>
          <p:cNvSpPr txBox="1"/>
          <p:nvPr/>
        </p:nvSpPr>
        <p:spPr>
          <a:xfrm>
            <a:off x="5867402" y="3199275"/>
            <a:ext cx="824649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BD1CA5-9EF3-49E6-B0CC-88300A43F902}"/>
              </a:ext>
            </a:extLst>
          </p:cNvPr>
          <p:cNvSpPr txBox="1"/>
          <p:nvPr/>
        </p:nvSpPr>
        <p:spPr>
          <a:xfrm>
            <a:off x="5867402" y="5013248"/>
            <a:ext cx="824649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AB9846-9FCB-4EE1-891B-E3F3E75218A4}"/>
              </a:ext>
            </a:extLst>
          </p:cNvPr>
          <p:cNvSpPr txBox="1"/>
          <p:nvPr/>
        </p:nvSpPr>
        <p:spPr>
          <a:xfrm>
            <a:off x="11427250" y="3199275"/>
            <a:ext cx="824649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2D8821-5AD5-4A72-95AE-D1130D4FBBCF}"/>
              </a:ext>
            </a:extLst>
          </p:cNvPr>
          <p:cNvSpPr txBox="1"/>
          <p:nvPr/>
        </p:nvSpPr>
        <p:spPr>
          <a:xfrm>
            <a:off x="11397298" y="4998221"/>
            <a:ext cx="824649" cy="400110"/>
          </a:xfrm>
          <a:prstGeom prst="rect">
            <a:avLst/>
          </a:prstGeom>
          <a:solidFill>
            <a:srgbClr val="0066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chemeClr val="bg1"/>
                </a:solidFill>
              </a:rPr>
              <a:t>Summative socrative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6D01D0-18CC-4F85-BA1F-1FBB976C9EF6}"/>
              </a:ext>
            </a:extLst>
          </p:cNvPr>
          <p:cNvSpPr txBox="1"/>
          <p:nvPr/>
        </p:nvSpPr>
        <p:spPr>
          <a:xfrm>
            <a:off x="587616" y="643266"/>
            <a:ext cx="1574559" cy="2616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100" b="1" dirty="0"/>
              <a:t>Edge Captain campaign</a:t>
            </a:r>
          </a:p>
        </p:txBody>
      </p:sp>
    </p:spTree>
    <p:extLst>
      <p:ext uri="{BB962C8B-B14F-4D97-AF65-F5344CB8AC3E}">
        <p14:creationId xmlns:p14="http://schemas.microsoft.com/office/powerpoint/2010/main" val="1251038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18491</TotalTime>
  <Words>3500</Words>
  <Application>Microsoft Office PowerPoint</Application>
  <PresentationFormat>Widescreen</PresentationFormat>
  <Paragraphs>798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Personal Development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Simpson</dc:creator>
  <cp:lastModifiedBy>Rebecca O'Brien (Westleigh Staff)</cp:lastModifiedBy>
  <cp:revision>172</cp:revision>
  <cp:lastPrinted>2023-10-17T11:18:31Z</cp:lastPrinted>
  <dcterms:created xsi:type="dcterms:W3CDTF">2017-06-12T08:04:28Z</dcterms:created>
  <dcterms:modified xsi:type="dcterms:W3CDTF">2025-11-10T07:56:56Z</dcterms:modified>
</cp:coreProperties>
</file>