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63" r:id="rId4"/>
    <p:sldId id="266" r:id="rId5"/>
    <p:sldId id="269" r:id="rId6"/>
    <p:sldId id="261" r:id="rId7"/>
    <p:sldId id="267" r:id="rId8"/>
    <p:sldId id="268" r:id="rId9"/>
    <p:sldId id="257" r:id="rId10"/>
    <p:sldId id="270" r:id="rId11"/>
    <p:sldId id="273" r:id="rId12"/>
    <p:sldId id="271" r:id="rId13"/>
    <p:sldId id="272"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7C9B3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p:cViewPr varScale="1">
        <p:scale>
          <a:sx n="107" d="100"/>
          <a:sy n="107" d="100"/>
        </p:scale>
        <p:origin x="312"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52BE9AD-5B71-43D5-AA60-C003F7554527}" type="datetimeFigureOut">
              <a:rPr lang="en-GB" smtClean="0"/>
              <a:pPr/>
              <a:t>17/01/2023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9093DD-7203-4BA5-83FE-68E7299BE5F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52BE9AD-5B71-43D5-AA60-C003F7554527}" type="datetimeFigureOut">
              <a:rPr lang="en-GB" smtClean="0"/>
              <a:pPr/>
              <a:t>17/01/2023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9093DD-7203-4BA5-83FE-68E7299BE5F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52BE9AD-5B71-43D5-AA60-C003F7554527}" type="datetimeFigureOut">
              <a:rPr lang="en-GB" smtClean="0"/>
              <a:pPr/>
              <a:t>17/01/2023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9093DD-7203-4BA5-83FE-68E7299BE5F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52BE9AD-5B71-43D5-AA60-C003F7554527}" type="datetimeFigureOut">
              <a:rPr lang="en-GB" smtClean="0"/>
              <a:pPr/>
              <a:t>17/01/2023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9093DD-7203-4BA5-83FE-68E7299BE5F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2BE9AD-5B71-43D5-AA60-C003F7554527}" type="datetimeFigureOut">
              <a:rPr lang="en-GB" smtClean="0"/>
              <a:pPr/>
              <a:t>17/01/2023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9093DD-7203-4BA5-83FE-68E7299BE5F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52BE9AD-5B71-43D5-AA60-C003F7554527}" type="datetimeFigureOut">
              <a:rPr lang="en-GB" smtClean="0"/>
              <a:pPr/>
              <a:t>17/01/2023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9093DD-7203-4BA5-83FE-68E7299BE5F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52BE9AD-5B71-43D5-AA60-C003F7554527}" type="datetimeFigureOut">
              <a:rPr lang="en-GB" smtClean="0"/>
              <a:pPr/>
              <a:t>17/01/2023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D9093DD-7203-4BA5-83FE-68E7299BE5F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52BE9AD-5B71-43D5-AA60-C003F7554527}" type="datetimeFigureOut">
              <a:rPr lang="en-GB" smtClean="0"/>
              <a:pPr/>
              <a:t>17/01/2023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D9093DD-7203-4BA5-83FE-68E7299BE5F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2BE9AD-5B71-43D5-AA60-C003F7554527}" type="datetimeFigureOut">
              <a:rPr lang="en-GB" smtClean="0"/>
              <a:pPr/>
              <a:t>17/01/2023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D9093DD-7203-4BA5-83FE-68E7299BE5F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2BE9AD-5B71-43D5-AA60-C003F7554527}" type="datetimeFigureOut">
              <a:rPr lang="en-GB" smtClean="0"/>
              <a:pPr/>
              <a:t>17/01/2023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9093DD-7203-4BA5-83FE-68E7299BE5F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2BE9AD-5B71-43D5-AA60-C003F7554527}" type="datetimeFigureOut">
              <a:rPr lang="en-GB" smtClean="0"/>
              <a:pPr/>
              <a:t>17/01/2023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9093DD-7203-4BA5-83FE-68E7299BE5F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2BE9AD-5B71-43D5-AA60-C003F7554527}" type="datetimeFigureOut">
              <a:rPr lang="en-GB" smtClean="0"/>
              <a:pPr/>
              <a:t>17/01/2023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9093DD-7203-4BA5-83FE-68E7299BE5F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bc.co.uk/bitesize/subjects/zng4d2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bc.co.uk/bitesize/subjects/zng4d2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06090"/>
          </a:xfrm>
        </p:spPr>
        <p:txBody>
          <a:bodyPr>
            <a:normAutofit fontScale="90000"/>
          </a:bodyPr>
          <a:lstStyle/>
          <a:p>
            <a:r>
              <a:rPr lang="en-GB" sz="3600" dirty="0" smtClean="0"/>
              <a:t>KS3 Curriculum Map 2022-2023</a:t>
            </a:r>
            <a:r>
              <a:rPr lang="en-GB" sz="3600" dirty="0"/>
              <a:t/>
            </a:r>
            <a:br>
              <a:rPr lang="en-GB" sz="3600" dirty="0"/>
            </a:br>
            <a:r>
              <a:rPr lang="en-GB" sz="3600" dirty="0" err="1" smtClean="0"/>
              <a:t>Southwood</a:t>
            </a:r>
            <a:endParaRPr lang="en-GB"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59029829"/>
              </p:ext>
            </p:extLst>
          </p:nvPr>
        </p:nvGraphicFramePr>
        <p:xfrm>
          <a:off x="243873" y="1268760"/>
          <a:ext cx="8712970" cy="5400601"/>
        </p:xfrm>
        <a:graphic>
          <a:graphicData uri="http://schemas.openxmlformats.org/drawingml/2006/table">
            <a:tbl>
              <a:tblPr firstRow="1" bandRow="1">
                <a:tableStyleId>{5C22544A-7EE6-4342-B048-85BDC9FD1C3A}</a:tableStyleId>
              </a:tblPr>
              <a:tblGrid>
                <a:gridCol w="871297">
                  <a:extLst>
                    <a:ext uri="{9D8B030D-6E8A-4147-A177-3AD203B41FA5}">
                      <a16:colId xmlns:a16="http://schemas.microsoft.com/office/drawing/2014/main" val="20000"/>
                    </a:ext>
                  </a:extLst>
                </a:gridCol>
                <a:gridCol w="871297">
                  <a:extLst>
                    <a:ext uri="{9D8B030D-6E8A-4147-A177-3AD203B41FA5}">
                      <a16:colId xmlns:a16="http://schemas.microsoft.com/office/drawing/2014/main" val="20001"/>
                    </a:ext>
                  </a:extLst>
                </a:gridCol>
                <a:gridCol w="871297">
                  <a:extLst>
                    <a:ext uri="{9D8B030D-6E8A-4147-A177-3AD203B41FA5}">
                      <a16:colId xmlns:a16="http://schemas.microsoft.com/office/drawing/2014/main" val="20002"/>
                    </a:ext>
                  </a:extLst>
                </a:gridCol>
                <a:gridCol w="871297">
                  <a:extLst>
                    <a:ext uri="{9D8B030D-6E8A-4147-A177-3AD203B41FA5}">
                      <a16:colId xmlns:a16="http://schemas.microsoft.com/office/drawing/2014/main" val="20003"/>
                    </a:ext>
                  </a:extLst>
                </a:gridCol>
                <a:gridCol w="871297">
                  <a:extLst>
                    <a:ext uri="{9D8B030D-6E8A-4147-A177-3AD203B41FA5}">
                      <a16:colId xmlns:a16="http://schemas.microsoft.com/office/drawing/2014/main" val="20004"/>
                    </a:ext>
                  </a:extLst>
                </a:gridCol>
                <a:gridCol w="871297">
                  <a:extLst>
                    <a:ext uri="{9D8B030D-6E8A-4147-A177-3AD203B41FA5}">
                      <a16:colId xmlns:a16="http://schemas.microsoft.com/office/drawing/2014/main" val="20005"/>
                    </a:ext>
                  </a:extLst>
                </a:gridCol>
                <a:gridCol w="871297">
                  <a:extLst>
                    <a:ext uri="{9D8B030D-6E8A-4147-A177-3AD203B41FA5}">
                      <a16:colId xmlns:a16="http://schemas.microsoft.com/office/drawing/2014/main" val="20006"/>
                    </a:ext>
                  </a:extLst>
                </a:gridCol>
                <a:gridCol w="871297">
                  <a:extLst>
                    <a:ext uri="{9D8B030D-6E8A-4147-A177-3AD203B41FA5}">
                      <a16:colId xmlns:a16="http://schemas.microsoft.com/office/drawing/2014/main" val="20007"/>
                    </a:ext>
                  </a:extLst>
                </a:gridCol>
                <a:gridCol w="871297">
                  <a:extLst>
                    <a:ext uri="{9D8B030D-6E8A-4147-A177-3AD203B41FA5}">
                      <a16:colId xmlns:a16="http://schemas.microsoft.com/office/drawing/2014/main" val="20008"/>
                    </a:ext>
                  </a:extLst>
                </a:gridCol>
                <a:gridCol w="871297">
                  <a:extLst>
                    <a:ext uri="{9D8B030D-6E8A-4147-A177-3AD203B41FA5}">
                      <a16:colId xmlns:a16="http://schemas.microsoft.com/office/drawing/2014/main" val="20009"/>
                    </a:ext>
                  </a:extLst>
                </a:gridCol>
              </a:tblGrid>
              <a:tr h="1022513">
                <a:tc>
                  <a:txBody>
                    <a:bodyPr/>
                    <a:lstStyle/>
                    <a:p>
                      <a:r>
                        <a:rPr lang="en-GB" sz="800" b="0" dirty="0" smtClean="0">
                          <a:solidFill>
                            <a:schemeClr val="accent2"/>
                          </a:solidFill>
                        </a:rPr>
                        <a:t>5 Sep</a:t>
                      </a:r>
                      <a:endParaRPr lang="en-GB" sz="800" b="0" dirty="0">
                        <a:solidFill>
                          <a:schemeClr val="accent2"/>
                        </a:solidFill>
                      </a:endParaRPr>
                    </a:p>
                    <a:p>
                      <a:endParaRPr lang="en-GB" sz="800" b="0" dirty="0">
                        <a:solidFill>
                          <a:schemeClr val="accent2"/>
                        </a:solidFill>
                      </a:endParaRPr>
                    </a:p>
                    <a:p>
                      <a:r>
                        <a:rPr lang="en-GB" sz="800" b="0" dirty="0">
                          <a:solidFill>
                            <a:schemeClr val="accent2"/>
                          </a:solidFill>
                        </a:rPr>
                        <a:t>Integers</a:t>
                      </a:r>
                    </a:p>
                  </a:txBody>
                  <a:tcPr>
                    <a:solidFill>
                      <a:schemeClr val="accent2">
                        <a:lumMod val="20000"/>
                        <a:lumOff val="80000"/>
                      </a:schemeClr>
                    </a:solidFill>
                  </a:tcPr>
                </a:tc>
                <a:tc>
                  <a:txBody>
                    <a:bodyPr/>
                    <a:lstStyle/>
                    <a:p>
                      <a:r>
                        <a:rPr lang="en-GB" sz="800" b="0" baseline="0" dirty="0" smtClean="0">
                          <a:solidFill>
                            <a:schemeClr val="accent2"/>
                          </a:solidFill>
                        </a:rPr>
                        <a:t>12 Sep</a:t>
                      </a:r>
                      <a:endParaRPr lang="en-GB" sz="800" b="0" baseline="0" dirty="0">
                        <a:solidFill>
                          <a:schemeClr val="accent2"/>
                        </a:solidFill>
                      </a:endParaRPr>
                    </a:p>
                    <a:p>
                      <a:endParaRPr lang="en-GB" sz="800" b="0" baseline="0" dirty="0">
                        <a:solidFill>
                          <a:schemeClr val="accent2"/>
                        </a:solidFill>
                      </a:endParaRPr>
                    </a:p>
                    <a:p>
                      <a:r>
                        <a:rPr lang="en-GB" sz="800" b="0" baseline="0" dirty="0">
                          <a:solidFill>
                            <a:schemeClr val="accent2"/>
                          </a:solidFill>
                        </a:rPr>
                        <a:t>Baseline</a:t>
                      </a:r>
                    </a:p>
                    <a:p>
                      <a:r>
                        <a:rPr lang="en-GB" sz="800" b="0" baseline="0" dirty="0">
                          <a:solidFill>
                            <a:schemeClr val="accent2"/>
                          </a:solidFill>
                        </a:rPr>
                        <a:t>Shape and Angles</a:t>
                      </a:r>
                    </a:p>
                  </a:txBody>
                  <a:tcPr>
                    <a:solidFill>
                      <a:schemeClr val="accent2">
                        <a:lumMod val="20000"/>
                        <a:lumOff val="80000"/>
                      </a:schemeClr>
                    </a:solidFill>
                  </a:tcPr>
                </a:tc>
                <a:tc>
                  <a:txBody>
                    <a:bodyPr/>
                    <a:lstStyle/>
                    <a:p>
                      <a:r>
                        <a:rPr lang="en-GB" sz="800" b="0" baseline="0" dirty="0" smtClean="0">
                          <a:solidFill>
                            <a:schemeClr val="accent2"/>
                          </a:solidFill>
                        </a:rPr>
                        <a:t>19 Sep</a:t>
                      </a:r>
                      <a:endParaRPr lang="en-GB" sz="800" b="0" baseline="0" dirty="0">
                        <a:solidFill>
                          <a:schemeClr val="accent2"/>
                        </a:solidFill>
                      </a:endParaRPr>
                    </a:p>
                    <a:p>
                      <a:endParaRPr lang="en-GB" sz="800" b="0" baseline="0" dirty="0">
                        <a:solidFill>
                          <a:schemeClr val="accent2"/>
                        </a:solidFill>
                      </a:endParaRPr>
                    </a:p>
                  </a:txBody>
                  <a:tcPr>
                    <a:solidFill>
                      <a:schemeClr val="accent2">
                        <a:lumMod val="20000"/>
                        <a:lumOff val="80000"/>
                      </a:schemeClr>
                    </a:solidFill>
                  </a:tcPr>
                </a:tc>
                <a:tc>
                  <a:txBody>
                    <a:bodyPr/>
                    <a:lstStyle/>
                    <a:p>
                      <a:r>
                        <a:rPr lang="en-GB" sz="800" b="0" baseline="0" dirty="0" smtClean="0">
                          <a:solidFill>
                            <a:schemeClr val="accent2"/>
                          </a:solidFill>
                        </a:rPr>
                        <a:t>26 Sep</a:t>
                      </a:r>
                      <a:endParaRPr lang="en-GB" sz="800" b="0" baseline="0" dirty="0">
                        <a:solidFill>
                          <a:schemeClr val="accent2"/>
                        </a:solidFill>
                      </a:endParaRPr>
                    </a:p>
                    <a:p>
                      <a:endParaRPr lang="en-GB" sz="800" b="0" baseline="0" dirty="0">
                        <a:solidFill>
                          <a:schemeClr val="accent2"/>
                        </a:solidFill>
                      </a:endParaRPr>
                    </a:p>
                    <a:p>
                      <a:r>
                        <a:rPr lang="en-GB" sz="800" b="0" baseline="0" dirty="0">
                          <a:solidFill>
                            <a:schemeClr val="accent2"/>
                          </a:solidFill>
                        </a:rPr>
                        <a:t>Mental Methods</a:t>
                      </a:r>
                    </a:p>
                  </a:txBody>
                  <a:tcPr>
                    <a:solidFill>
                      <a:schemeClr val="accent2">
                        <a:lumMod val="20000"/>
                        <a:lumOff val="80000"/>
                      </a:schemeClr>
                    </a:solidFill>
                  </a:tcPr>
                </a:tc>
                <a:tc>
                  <a:txBody>
                    <a:bodyPr/>
                    <a:lstStyle/>
                    <a:p>
                      <a:r>
                        <a:rPr lang="en-GB" sz="800" b="0" baseline="0" dirty="0" smtClean="0">
                          <a:solidFill>
                            <a:schemeClr val="accent2"/>
                          </a:solidFill>
                        </a:rPr>
                        <a:t>3 Oct</a:t>
                      </a:r>
                      <a:endParaRPr lang="en-GB" sz="800" b="0" dirty="0">
                        <a:solidFill>
                          <a:schemeClr val="accent2"/>
                        </a:solidFill>
                      </a:endParaRPr>
                    </a:p>
                    <a:p>
                      <a:endParaRPr lang="en-GB" sz="800" b="0" dirty="0">
                        <a:solidFill>
                          <a:schemeClr val="accent2"/>
                        </a:solidFill>
                      </a:endParaRPr>
                    </a:p>
                    <a:p>
                      <a:r>
                        <a:rPr lang="en-GB" sz="800" b="0" dirty="0">
                          <a:solidFill>
                            <a:schemeClr val="accent2"/>
                          </a:solidFill>
                        </a:rPr>
                        <a:t>Representing Data</a:t>
                      </a:r>
                    </a:p>
                  </a:txBody>
                  <a:tcPr>
                    <a:solidFill>
                      <a:schemeClr val="accent2">
                        <a:lumMod val="20000"/>
                        <a:lumOff val="80000"/>
                      </a:schemeClr>
                    </a:solidFill>
                  </a:tcPr>
                </a:tc>
                <a:tc>
                  <a:txBody>
                    <a:bodyPr/>
                    <a:lstStyle/>
                    <a:p>
                      <a:r>
                        <a:rPr lang="en-GB" sz="800" b="0" baseline="0" dirty="0" smtClean="0">
                          <a:solidFill>
                            <a:schemeClr val="accent2"/>
                          </a:solidFill>
                        </a:rPr>
                        <a:t>10 Oct</a:t>
                      </a:r>
                      <a:endParaRPr lang="en-GB" sz="800" b="0" baseline="0" dirty="0">
                        <a:solidFill>
                          <a:schemeClr val="accent2"/>
                        </a:solidFill>
                      </a:endParaRPr>
                    </a:p>
                    <a:p>
                      <a:endParaRPr lang="en-GB" sz="800" b="0" baseline="0" dirty="0">
                        <a:solidFill>
                          <a:schemeClr val="accent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a:solidFill>
                            <a:schemeClr val="accent2"/>
                          </a:solidFill>
                        </a:rPr>
                        <a:t>Representing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0" dirty="0">
                        <a:solidFill>
                          <a:schemeClr val="accent2"/>
                        </a:solidFill>
                      </a:endParaRPr>
                    </a:p>
                    <a:p>
                      <a:endParaRPr lang="en-GB" sz="800" b="0" baseline="0" dirty="0">
                        <a:solidFill>
                          <a:schemeClr val="accent2"/>
                        </a:solidFill>
                      </a:endParaRPr>
                    </a:p>
                  </a:txBody>
                  <a:tcPr>
                    <a:solidFill>
                      <a:schemeClr val="accent2">
                        <a:lumMod val="20000"/>
                        <a:lumOff val="80000"/>
                      </a:schemeClr>
                    </a:solidFill>
                  </a:tcPr>
                </a:tc>
                <a:tc>
                  <a:txBody>
                    <a:bodyPr/>
                    <a:lstStyle/>
                    <a:p>
                      <a:r>
                        <a:rPr lang="en-GB" sz="800" b="0" dirty="0" smtClean="0">
                          <a:solidFill>
                            <a:schemeClr val="accent2"/>
                          </a:solidFill>
                        </a:rPr>
                        <a:t> 17</a:t>
                      </a:r>
                      <a:r>
                        <a:rPr lang="en-GB" sz="800" b="0" baseline="0" dirty="0" smtClean="0">
                          <a:solidFill>
                            <a:schemeClr val="accent2"/>
                          </a:solidFill>
                        </a:rPr>
                        <a:t> O</a:t>
                      </a:r>
                      <a:r>
                        <a:rPr lang="en-GB" sz="800" b="0" dirty="0" smtClean="0">
                          <a:solidFill>
                            <a:schemeClr val="accent2"/>
                          </a:solidFill>
                        </a:rPr>
                        <a:t>ct</a:t>
                      </a:r>
                      <a:endParaRPr lang="en-GB" sz="800" b="0" dirty="0">
                        <a:solidFill>
                          <a:schemeClr val="accent2"/>
                        </a:solidFill>
                      </a:endParaRPr>
                    </a:p>
                    <a:p>
                      <a:endParaRPr lang="en-GB" sz="800" b="0" dirty="0">
                        <a:solidFill>
                          <a:schemeClr val="accent2"/>
                        </a:solidFill>
                      </a:endParaRPr>
                    </a:p>
                    <a:p>
                      <a:endParaRPr lang="en-GB" sz="800" b="0" dirty="0">
                        <a:solidFill>
                          <a:schemeClr val="accent2"/>
                        </a:solidFill>
                      </a:endParaRPr>
                    </a:p>
                  </a:txBody>
                  <a:tcPr>
                    <a:solidFill>
                      <a:schemeClr val="accent3">
                        <a:lumMod val="40000"/>
                        <a:lumOff val="60000"/>
                      </a:schemeClr>
                    </a:solidFill>
                  </a:tcPr>
                </a:tc>
                <a:tc>
                  <a:txBody>
                    <a:bodyPr/>
                    <a:lstStyle/>
                    <a:p>
                      <a:r>
                        <a:rPr lang="en-GB" sz="800" b="0" dirty="0" smtClean="0">
                          <a:solidFill>
                            <a:schemeClr val="accent2"/>
                          </a:solidFill>
                        </a:rPr>
                        <a:t>24</a:t>
                      </a:r>
                      <a:r>
                        <a:rPr lang="en-GB" sz="800" b="0" baseline="0" dirty="0" smtClean="0">
                          <a:solidFill>
                            <a:schemeClr val="accent2"/>
                          </a:solidFill>
                        </a:rPr>
                        <a:t> </a:t>
                      </a:r>
                      <a:r>
                        <a:rPr lang="en-GB" sz="800" b="0" dirty="0" smtClean="0">
                          <a:solidFill>
                            <a:schemeClr val="accent2"/>
                          </a:solidFill>
                        </a:rPr>
                        <a:t>Oct</a:t>
                      </a:r>
                      <a:endParaRPr lang="en-GB" sz="800" b="0" dirty="0">
                        <a:solidFill>
                          <a:schemeClr val="accent2"/>
                        </a:solidFill>
                      </a:endParaRPr>
                    </a:p>
                  </a:txBody>
                  <a:tcPr>
                    <a:solidFill>
                      <a:schemeClr val="accent3">
                        <a:lumMod val="40000"/>
                        <a:lumOff val="60000"/>
                      </a:schemeClr>
                    </a:solidFill>
                  </a:tcPr>
                </a:tc>
                <a:tc>
                  <a:txBody>
                    <a:bodyPr/>
                    <a:lstStyle/>
                    <a:p>
                      <a:r>
                        <a:rPr lang="en-GB" sz="800" b="0" baseline="0" dirty="0" smtClean="0">
                          <a:solidFill>
                            <a:schemeClr val="accent2"/>
                          </a:solidFill>
                        </a:rPr>
                        <a:t>31 Oct</a:t>
                      </a:r>
                      <a:endParaRPr lang="en-GB" sz="800" b="0" baseline="0" dirty="0">
                        <a:solidFill>
                          <a:schemeClr val="accent2"/>
                        </a:solidFill>
                      </a:endParaRPr>
                    </a:p>
                    <a:p>
                      <a:endParaRPr lang="en-GB" sz="800" b="0" baseline="0" dirty="0">
                        <a:solidFill>
                          <a:schemeClr val="accent2"/>
                        </a:solidFill>
                      </a:endParaRPr>
                    </a:p>
                    <a:p>
                      <a:endParaRPr lang="en-GB" sz="800" b="0" baseline="0" dirty="0">
                        <a:solidFill>
                          <a:schemeClr val="accent2"/>
                        </a:solidFill>
                      </a:endParaRPr>
                    </a:p>
                    <a:p>
                      <a:r>
                        <a:rPr lang="en-GB" sz="800" b="0" baseline="0" dirty="0">
                          <a:solidFill>
                            <a:schemeClr val="accent2"/>
                          </a:solidFill>
                        </a:rPr>
                        <a:t>DTT</a:t>
                      </a:r>
                    </a:p>
                    <a:p>
                      <a:endParaRPr lang="en-GB" sz="800" b="0" baseline="0" dirty="0">
                        <a:solidFill>
                          <a:schemeClr val="accent2"/>
                        </a:solidFill>
                      </a:endParaRPr>
                    </a:p>
                  </a:txBody>
                  <a:tcPr>
                    <a:solidFill>
                      <a:schemeClr val="accent2">
                        <a:lumMod val="20000"/>
                        <a:lumOff val="80000"/>
                      </a:schemeClr>
                    </a:solidFill>
                  </a:tcPr>
                </a:tc>
                <a:tc>
                  <a:txBody>
                    <a:bodyPr/>
                    <a:lstStyle/>
                    <a:p>
                      <a:r>
                        <a:rPr lang="en-GB" sz="800" b="0" baseline="0" dirty="0">
                          <a:solidFill>
                            <a:schemeClr val="accent2"/>
                          </a:solidFill>
                        </a:rPr>
                        <a:t>7</a:t>
                      </a:r>
                      <a:r>
                        <a:rPr lang="en-GB" sz="800" b="0" baseline="0" dirty="0" smtClean="0">
                          <a:solidFill>
                            <a:schemeClr val="accent2"/>
                          </a:solidFill>
                        </a:rPr>
                        <a:t> </a:t>
                      </a:r>
                      <a:r>
                        <a:rPr lang="en-GB" sz="800" b="0" dirty="0">
                          <a:solidFill>
                            <a:schemeClr val="accent2"/>
                          </a:solidFill>
                        </a:rPr>
                        <a:t>Nov</a:t>
                      </a:r>
                    </a:p>
                    <a:p>
                      <a:endParaRPr lang="en-GB" sz="800" b="0" dirty="0">
                        <a:solidFill>
                          <a:schemeClr val="accent2"/>
                        </a:solidFill>
                      </a:endParaRPr>
                    </a:p>
                    <a:p>
                      <a:r>
                        <a:rPr lang="en-GB" sz="800" b="0" dirty="0">
                          <a:solidFill>
                            <a:schemeClr val="accent2"/>
                          </a:solidFill>
                        </a:rPr>
                        <a:t>Number Patterns</a:t>
                      </a:r>
                    </a:p>
                  </a:txBody>
                  <a:tcPr>
                    <a:solidFill>
                      <a:schemeClr val="accent2">
                        <a:lumMod val="20000"/>
                        <a:lumOff val="80000"/>
                      </a:schemeClr>
                    </a:solidFill>
                  </a:tcPr>
                </a:tc>
                <a:extLst>
                  <a:ext uri="{0D108BD9-81ED-4DB2-BD59-A6C34878D82A}">
                    <a16:rowId xmlns:a16="http://schemas.microsoft.com/office/drawing/2014/main" val="10000"/>
                  </a:ext>
                </a:extLst>
              </a:tr>
              <a:tr h="1094522">
                <a:tc>
                  <a:txBody>
                    <a:bodyPr/>
                    <a:lstStyle/>
                    <a:p>
                      <a:r>
                        <a:rPr lang="en-GB" sz="800" dirty="0" smtClean="0">
                          <a:solidFill>
                            <a:schemeClr val="accent2"/>
                          </a:solidFill>
                        </a:rPr>
                        <a:t>14 </a:t>
                      </a:r>
                      <a:r>
                        <a:rPr lang="en-GB" sz="800" dirty="0">
                          <a:solidFill>
                            <a:schemeClr val="accent2"/>
                          </a:solidFill>
                        </a:rPr>
                        <a:t>Nov</a:t>
                      </a:r>
                    </a:p>
                    <a:p>
                      <a:endParaRPr lang="en-GB" sz="800" dirty="0">
                        <a:solidFill>
                          <a:schemeClr val="accent2"/>
                        </a:solidFill>
                      </a:endParaRPr>
                    </a:p>
                    <a:p>
                      <a:r>
                        <a:rPr lang="en-GB" sz="800" dirty="0">
                          <a:solidFill>
                            <a:schemeClr val="accent2"/>
                          </a:solidFill>
                        </a:rPr>
                        <a:t>Square Roots</a:t>
                      </a:r>
                    </a:p>
                    <a:p>
                      <a:endParaRPr lang="en-GB" sz="800" dirty="0">
                        <a:solidFill>
                          <a:schemeClr val="accent2"/>
                        </a:solidFill>
                      </a:endParaRPr>
                    </a:p>
                  </a:txBody>
                  <a:tcPr>
                    <a:solidFill>
                      <a:schemeClr val="accent2">
                        <a:lumMod val="20000"/>
                        <a:lumOff val="80000"/>
                      </a:schemeClr>
                    </a:solidFill>
                  </a:tcPr>
                </a:tc>
                <a:tc>
                  <a:txBody>
                    <a:bodyPr/>
                    <a:lstStyle/>
                    <a:p>
                      <a:r>
                        <a:rPr lang="en-GB" sz="800" dirty="0" smtClean="0">
                          <a:solidFill>
                            <a:schemeClr val="accent2"/>
                          </a:solidFill>
                        </a:rPr>
                        <a:t>21 </a:t>
                      </a:r>
                      <a:r>
                        <a:rPr lang="en-GB" sz="800" dirty="0">
                          <a:solidFill>
                            <a:schemeClr val="accent2"/>
                          </a:solidFill>
                        </a:rPr>
                        <a:t>Nov</a:t>
                      </a:r>
                    </a:p>
                    <a:p>
                      <a:endParaRPr lang="en-GB" sz="800" dirty="0">
                        <a:solidFill>
                          <a:schemeClr val="accent2"/>
                        </a:solidFill>
                      </a:endParaRPr>
                    </a:p>
                    <a:p>
                      <a:r>
                        <a:rPr lang="en-GB" sz="800" dirty="0">
                          <a:solidFill>
                            <a:schemeClr val="accent2"/>
                          </a:solidFill>
                        </a:rPr>
                        <a:t> Ratio And Proportion </a:t>
                      </a:r>
                    </a:p>
                    <a:p>
                      <a:endParaRPr lang="en-GB" sz="800" dirty="0">
                        <a:solidFill>
                          <a:schemeClr val="accent2"/>
                        </a:solidFill>
                      </a:endParaRPr>
                    </a:p>
                  </a:txBody>
                  <a:tcPr>
                    <a:solidFill>
                      <a:schemeClr val="accent2">
                        <a:lumMod val="20000"/>
                        <a:lumOff val="80000"/>
                      </a:schemeClr>
                    </a:solidFill>
                  </a:tcPr>
                </a:tc>
                <a:tc>
                  <a:txBody>
                    <a:bodyPr/>
                    <a:lstStyle/>
                    <a:p>
                      <a:r>
                        <a:rPr lang="en-GB" sz="800" dirty="0" smtClean="0">
                          <a:solidFill>
                            <a:schemeClr val="accent2"/>
                          </a:solidFill>
                        </a:rPr>
                        <a:t>28 </a:t>
                      </a:r>
                      <a:r>
                        <a:rPr lang="en-GB" sz="800" dirty="0">
                          <a:solidFill>
                            <a:schemeClr val="accent2"/>
                          </a:solidFill>
                        </a:rPr>
                        <a:t>Nov</a:t>
                      </a:r>
                    </a:p>
                    <a:p>
                      <a:endParaRPr lang="en-GB" sz="800" dirty="0">
                        <a:solidFill>
                          <a:schemeClr val="accent2"/>
                        </a:solidFill>
                      </a:endParaRPr>
                    </a:p>
                    <a:p>
                      <a:r>
                        <a:rPr lang="en-GB" sz="800" dirty="0">
                          <a:solidFill>
                            <a:schemeClr val="accent2"/>
                          </a:solidFill>
                        </a:rPr>
                        <a:t> Ratio And Proportion </a:t>
                      </a:r>
                    </a:p>
                    <a:p>
                      <a:endParaRPr lang="en-GB" sz="800" dirty="0">
                        <a:solidFill>
                          <a:schemeClr val="accent2"/>
                        </a:solidFill>
                      </a:endParaRPr>
                    </a:p>
                  </a:txBody>
                  <a:tcPr>
                    <a:solidFill>
                      <a:schemeClr val="accent2">
                        <a:lumMod val="20000"/>
                        <a:lumOff val="80000"/>
                      </a:schemeClr>
                    </a:solidFill>
                  </a:tcPr>
                </a:tc>
                <a:tc>
                  <a:txBody>
                    <a:bodyPr/>
                    <a:lstStyle/>
                    <a:p>
                      <a:r>
                        <a:rPr lang="en-GB" sz="800" baseline="0" dirty="0" smtClean="0">
                          <a:solidFill>
                            <a:schemeClr val="accent2"/>
                          </a:solidFill>
                        </a:rPr>
                        <a:t>5 </a:t>
                      </a:r>
                      <a:r>
                        <a:rPr lang="en-GB" sz="800" dirty="0" smtClean="0">
                          <a:solidFill>
                            <a:schemeClr val="accent2"/>
                          </a:solidFill>
                        </a:rPr>
                        <a:t>Dec</a:t>
                      </a:r>
                      <a:endParaRPr lang="en-GB" sz="800" dirty="0">
                        <a:solidFill>
                          <a:schemeClr val="accent2"/>
                        </a:solidFill>
                      </a:endParaRPr>
                    </a:p>
                    <a:p>
                      <a:endParaRPr lang="en-GB" sz="800" dirty="0">
                        <a:solidFill>
                          <a:schemeClr val="accent2"/>
                        </a:solidFill>
                      </a:endParaRPr>
                    </a:p>
                    <a:p>
                      <a:r>
                        <a:rPr lang="en-GB" sz="800" dirty="0">
                          <a:solidFill>
                            <a:schemeClr val="accent2"/>
                          </a:solidFill>
                        </a:rPr>
                        <a:t>Mental methods 2</a:t>
                      </a:r>
                    </a:p>
                    <a:p>
                      <a:endParaRPr lang="en-GB" sz="800" dirty="0">
                        <a:solidFill>
                          <a:schemeClr val="accent2"/>
                        </a:solidFill>
                      </a:endParaRPr>
                    </a:p>
                  </a:txBody>
                  <a:tcPr>
                    <a:solidFill>
                      <a:schemeClr val="accent2">
                        <a:lumMod val="20000"/>
                        <a:lumOff val="80000"/>
                      </a:schemeClr>
                    </a:solidFill>
                  </a:tcPr>
                </a:tc>
                <a:tc>
                  <a:txBody>
                    <a:bodyPr/>
                    <a:lstStyle/>
                    <a:p>
                      <a:r>
                        <a:rPr lang="en-GB" sz="800" dirty="0" smtClean="0">
                          <a:solidFill>
                            <a:schemeClr val="accent2"/>
                          </a:solidFill>
                        </a:rPr>
                        <a:t>12 </a:t>
                      </a:r>
                      <a:r>
                        <a:rPr lang="en-GB" sz="800" dirty="0">
                          <a:solidFill>
                            <a:schemeClr val="accent2"/>
                          </a:solidFill>
                        </a:rPr>
                        <a:t>Dec</a:t>
                      </a:r>
                    </a:p>
                    <a:p>
                      <a:endParaRPr lang="en-GB" sz="800" dirty="0">
                        <a:solidFill>
                          <a:schemeClr val="accent2"/>
                        </a:solidFill>
                      </a:endParaRPr>
                    </a:p>
                    <a:p>
                      <a:r>
                        <a:rPr lang="en-GB" sz="800" dirty="0">
                          <a:solidFill>
                            <a:schemeClr val="accent2"/>
                          </a:solidFill>
                        </a:rPr>
                        <a:t>Doddle</a:t>
                      </a:r>
                    </a:p>
                    <a:p>
                      <a:r>
                        <a:rPr lang="en-GB" sz="800" dirty="0">
                          <a:solidFill>
                            <a:schemeClr val="accent2"/>
                          </a:solidFill>
                        </a:rPr>
                        <a:t>Assessment</a:t>
                      </a:r>
                    </a:p>
                  </a:txBody>
                  <a:tcPr>
                    <a:solidFill>
                      <a:schemeClr val="accent2">
                        <a:lumMod val="20000"/>
                        <a:lumOff val="80000"/>
                      </a:schemeClr>
                    </a:solidFill>
                  </a:tcPr>
                </a:tc>
                <a:tc>
                  <a:txBody>
                    <a:bodyPr/>
                    <a:lstStyle/>
                    <a:p>
                      <a:r>
                        <a:rPr lang="en-GB" sz="800" dirty="0" smtClean="0">
                          <a:solidFill>
                            <a:schemeClr val="accent2"/>
                          </a:solidFill>
                        </a:rPr>
                        <a:t>20 </a:t>
                      </a:r>
                      <a:r>
                        <a:rPr lang="en-GB" sz="800" dirty="0">
                          <a:solidFill>
                            <a:schemeClr val="accent2"/>
                          </a:solidFill>
                        </a:rPr>
                        <a:t>Dec</a:t>
                      </a:r>
                    </a:p>
                    <a:p>
                      <a:endParaRPr lang="en-GB" sz="800" dirty="0">
                        <a:solidFill>
                          <a:schemeClr val="accent2"/>
                        </a:solidFill>
                      </a:endParaRPr>
                    </a:p>
                    <a:p>
                      <a:r>
                        <a:rPr lang="en-GB" sz="800" dirty="0">
                          <a:solidFill>
                            <a:schemeClr val="accent2"/>
                          </a:solidFill>
                        </a:rPr>
                        <a:t>DTT</a:t>
                      </a:r>
                    </a:p>
                    <a:p>
                      <a:endParaRPr lang="en-GB" sz="800" dirty="0">
                        <a:solidFill>
                          <a:schemeClr val="accent2"/>
                        </a:solidFill>
                      </a:endParaRPr>
                    </a:p>
                  </a:txBody>
                  <a:tcPr>
                    <a:solidFill>
                      <a:schemeClr val="accent2">
                        <a:lumMod val="20000"/>
                        <a:lumOff val="80000"/>
                      </a:schemeClr>
                    </a:solidFill>
                  </a:tcPr>
                </a:tc>
                <a:tc>
                  <a:txBody>
                    <a:bodyPr/>
                    <a:lstStyle/>
                    <a:p>
                      <a:r>
                        <a:rPr lang="en-GB" sz="800" dirty="0" smtClean="0">
                          <a:solidFill>
                            <a:schemeClr val="accent2"/>
                          </a:solidFill>
                        </a:rPr>
                        <a:t>27 </a:t>
                      </a:r>
                      <a:r>
                        <a:rPr lang="en-GB" sz="800" dirty="0">
                          <a:solidFill>
                            <a:schemeClr val="accent2"/>
                          </a:solidFill>
                        </a:rPr>
                        <a:t>Dec</a:t>
                      </a:r>
                    </a:p>
                  </a:txBody>
                  <a:tcPr>
                    <a:solidFill>
                      <a:schemeClr val="accent3">
                        <a:lumMod val="40000"/>
                        <a:lumOff val="60000"/>
                      </a:schemeClr>
                    </a:solidFill>
                  </a:tcPr>
                </a:tc>
                <a:tc>
                  <a:txBody>
                    <a:bodyPr/>
                    <a:lstStyle/>
                    <a:p>
                      <a:r>
                        <a:rPr lang="en-GB" sz="800" baseline="0" dirty="0" smtClean="0">
                          <a:solidFill>
                            <a:schemeClr val="accent2"/>
                          </a:solidFill>
                        </a:rPr>
                        <a:t>2 Jan</a:t>
                      </a:r>
                      <a:endParaRPr lang="en-GB" sz="800" baseline="0" dirty="0">
                        <a:solidFill>
                          <a:schemeClr val="accent2"/>
                        </a:solidFill>
                      </a:endParaRPr>
                    </a:p>
                    <a:p>
                      <a:endParaRPr lang="en-GB" sz="800" baseline="0" dirty="0">
                        <a:solidFill>
                          <a:schemeClr val="accent2"/>
                        </a:solidFill>
                      </a:endParaRPr>
                    </a:p>
                    <a:p>
                      <a:r>
                        <a:rPr lang="en-GB" sz="800" baseline="0" dirty="0">
                          <a:solidFill>
                            <a:schemeClr val="accent2"/>
                          </a:solidFill>
                        </a:rPr>
                        <a:t>Decimals</a:t>
                      </a:r>
                    </a:p>
                  </a:txBody>
                  <a:tcPr>
                    <a:solidFill>
                      <a:schemeClr val="accent2">
                        <a:lumMod val="20000"/>
                        <a:lumOff val="80000"/>
                      </a:schemeClr>
                    </a:solidFill>
                  </a:tcPr>
                </a:tc>
                <a:tc>
                  <a:txBody>
                    <a:bodyPr/>
                    <a:lstStyle/>
                    <a:p>
                      <a:r>
                        <a:rPr lang="en-GB" sz="800" baseline="0" dirty="0" smtClean="0">
                          <a:solidFill>
                            <a:schemeClr val="accent2"/>
                          </a:solidFill>
                        </a:rPr>
                        <a:t>9 Jan</a:t>
                      </a:r>
                      <a:endParaRPr lang="en-GB" sz="800" baseline="0" dirty="0">
                        <a:solidFill>
                          <a:schemeClr val="accent2"/>
                        </a:solidFill>
                      </a:endParaRPr>
                    </a:p>
                    <a:p>
                      <a:endParaRPr lang="en-GB" sz="800" baseline="0" dirty="0">
                        <a:solidFill>
                          <a:schemeClr val="accent2"/>
                        </a:solidFill>
                      </a:endParaRPr>
                    </a:p>
                    <a:p>
                      <a:r>
                        <a:rPr lang="en-GB" sz="800" baseline="0" dirty="0">
                          <a:solidFill>
                            <a:schemeClr val="accent2"/>
                          </a:solidFill>
                        </a:rPr>
                        <a:t>Assessment </a:t>
                      </a:r>
                    </a:p>
                    <a:p>
                      <a:endParaRPr lang="en-GB" sz="800" baseline="0" dirty="0">
                        <a:solidFill>
                          <a:schemeClr val="accent2"/>
                        </a:solidFill>
                      </a:endParaRPr>
                    </a:p>
                    <a:p>
                      <a:r>
                        <a:rPr lang="en-GB" sz="800" baseline="0" dirty="0">
                          <a:solidFill>
                            <a:schemeClr val="accent2"/>
                          </a:solidFill>
                        </a:rPr>
                        <a:t>Averages</a:t>
                      </a:r>
                    </a:p>
                  </a:txBody>
                  <a:tcPr>
                    <a:solidFill>
                      <a:schemeClr val="accent2">
                        <a:lumMod val="20000"/>
                        <a:lumOff val="80000"/>
                      </a:schemeClr>
                    </a:solidFill>
                  </a:tcPr>
                </a:tc>
                <a:tc>
                  <a:txBody>
                    <a:bodyPr/>
                    <a:lstStyle/>
                    <a:p>
                      <a:r>
                        <a:rPr lang="en-GB" sz="800" dirty="0" smtClean="0">
                          <a:solidFill>
                            <a:schemeClr val="accent2"/>
                          </a:solidFill>
                        </a:rPr>
                        <a:t>16 </a:t>
                      </a:r>
                      <a:r>
                        <a:rPr lang="en-GB" sz="800" dirty="0">
                          <a:solidFill>
                            <a:schemeClr val="accent2"/>
                          </a:solidFill>
                        </a:rPr>
                        <a:t>Jan</a:t>
                      </a:r>
                    </a:p>
                    <a:p>
                      <a:endParaRPr lang="en-GB" sz="800" dirty="0">
                        <a:solidFill>
                          <a:schemeClr val="accent2"/>
                        </a:solidFill>
                      </a:endParaRPr>
                    </a:p>
                    <a:p>
                      <a:endParaRPr lang="en-GB" sz="800" dirty="0">
                        <a:solidFill>
                          <a:schemeClr val="accent2"/>
                        </a:solidFill>
                      </a:endParaRPr>
                    </a:p>
                    <a:p>
                      <a:r>
                        <a:rPr lang="en-GB" sz="800" dirty="0">
                          <a:solidFill>
                            <a:schemeClr val="accent2"/>
                          </a:solidFill>
                        </a:rPr>
                        <a:t>Averages</a:t>
                      </a:r>
                    </a:p>
                  </a:txBody>
                  <a:tcPr>
                    <a:solidFill>
                      <a:schemeClr val="accent2">
                        <a:lumMod val="20000"/>
                        <a:lumOff val="80000"/>
                      </a:schemeClr>
                    </a:solidFill>
                  </a:tcPr>
                </a:tc>
                <a:extLst>
                  <a:ext uri="{0D108BD9-81ED-4DB2-BD59-A6C34878D82A}">
                    <a16:rowId xmlns:a16="http://schemas.microsoft.com/office/drawing/2014/main" val="10001"/>
                  </a:ext>
                </a:extLst>
              </a:tr>
              <a:tr h="1094522">
                <a:tc>
                  <a:txBody>
                    <a:bodyPr/>
                    <a:lstStyle/>
                    <a:p>
                      <a:r>
                        <a:rPr lang="en-GB" sz="800" baseline="0" dirty="0" smtClean="0">
                          <a:solidFill>
                            <a:schemeClr val="accent2"/>
                          </a:solidFill>
                        </a:rPr>
                        <a:t>23 Jan</a:t>
                      </a:r>
                      <a:endParaRPr lang="en-GB" sz="800" baseline="0" dirty="0">
                        <a:solidFill>
                          <a:schemeClr val="accent2"/>
                        </a:solidFill>
                      </a:endParaRPr>
                    </a:p>
                    <a:p>
                      <a:endParaRPr lang="en-GB" sz="800" baseline="0" dirty="0">
                        <a:solidFill>
                          <a:schemeClr val="accent2"/>
                        </a:solidFill>
                      </a:endParaRPr>
                    </a:p>
                    <a:p>
                      <a:r>
                        <a:rPr lang="en-GB" sz="800" baseline="0" dirty="0">
                          <a:solidFill>
                            <a:schemeClr val="accent2"/>
                          </a:solidFill>
                        </a:rPr>
                        <a:t>Negative</a:t>
                      </a:r>
                    </a:p>
                    <a:p>
                      <a:r>
                        <a:rPr lang="en-GB" sz="800" baseline="0" dirty="0">
                          <a:solidFill>
                            <a:schemeClr val="accent2"/>
                          </a:solidFill>
                        </a:rPr>
                        <a:t>Numbers</a:t>
                      </a:r>
                    </a:p>
                  </a:txBody>
                  <a:tcPr>
                    <a:solidFill>
                      <a:schemeClr val="accent2">
                        <a:lumMod val="20000"/>
                        <a:lumOff val="80000"/>
                      </a:schemeClr>
                    </a:solidFill>
                  </a:tcPr>
                </a:tc>
                <a:tc>
                  <a:txBody>
                    <a:bodyPr/>
                    <a:lstStyle/>
                    <a:p>
                      <a:r>
                        <a:rPr lang="en-GB" sz="800" dirty="0" smtClean="0">
                          <a:solidFill>
                            <a:schemeClr val="accent2"/>
                          </a:solidFill>
                        </a:rPr>
                        <a:t>30 </a:t>
                      </a:r>
                      <a:r>
                        <a:rPr lang="en-GB" sz="800" dirty="0">
                          <a:solidFill>
                            <a:schemeClr val="accent2"/>
                          </a:solidFill>
                        </a:rPr>
                        <a:t>Jan</a:t>
                      </a:r>
                    </a:p>
                    <a:p>
                      <a:endParaRPr lang="en-GB" sz="800" dirty="0">
                        <a:solidFill>
                          <a:schemeClr val="accent2"/>
                        </a:solidFill>
                      </a:endParaRPr>
                    </a:p>
                    <a:p>
                      <a:r>
                        <a:rPr lang="en-GB" sz="800" dirty="0">
                          <a:solidFill>
                            <a:schemeClr val="accent2"/>
                          </a:solidFill>
                        </a:rPr>
                        <a:t>Doddle</a:t>
                      </a:r>
                    </a:p>
                    <a:p>
                      <a:r>
                        <a:rPr lang="en-GB" sz="800" dirty="0">
                          <a:solidFill>
                            <a:schemeClr val="accent2"/>
                          </a:solidFill>
                        </a:rPr>
                        <a:t>Assessment</a:t>
                      </a:r>
                    </a:p>
                    <a:p>
                      <a:endParaRPr lang="en-GB" sz="800" dirty="0">
                        <a:solidFill>
                          <a:schemeClr val="accent2"/>
                        </a:solidFill>
                      </a:endParaRPr>
                    </a:p>
                    <a:p>
                      <a:r>
                        <a:rPr lang="en-GB" sz="800" dirty="0">
                          <a:solidFill>
                            <a:schemeClr val="accent2"/>
                          </a:solidFill>
                        </a:rPr>
                        <a:t>DTT</a:t>
                      </a:r>
                    </a:p>
                  </a:txBody>
                  <a:tcPr>
                    <a:solidFill>
                      <a:schemeClr val="accent2">
                        <a:lumMod val="20000"/>
                        <a:lumOff val="80000"/>
                      </a:schemeClr>
                    </a:solidFill>
                  </a:tcPr>
                </a:tc>
                <a:tc>
                  <a:txBody>
                    <a:bodyPr/>
                    <a:lstStyle/>
                    <a:p>
                      <a:r>
                        <a:rPr lang="en-GB" sz="800" baseline="0" dirty="0" smtClean="0">
                          <a:solidFill>
                            <a:schemeClr val="accent2"/>
                          </a:solidFill>
                        </a:rPr>
                        <a:t>6 </a:t>
                      </a:r>
                      <a:r>
                        <a:rPr lang="en-GB" sz="800" dirty="0" smtClean="0">
                          <a:solidFill>
                            <a:schemeClr val="accent2"/>
                          </a:solidFill>
                        </a:rPr>
                        <a:t>Feb</a:t>
                      </a:r>
                      <a:endParaRPr lang="en-GB" sz="800" dirty="0">
                        <a:solidFill>
                          <a:schemeClr val="accent2"/>
                        </a:solidFill>
                      </a:endParaRPr>
                    </a:p>
                    <a:p>
                      <a:endParaRPr lang="en-GB" sz="800" dirty="0">
                        <a:solidFill>
                          <a:schemeClr val="accent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aseline="0" dirty="0">
                        <a:solidFill>
                          <a:schemeClr val="accent2"/>
                        </a:solidFill>
                      </a:endParaRPr>
                    </a:p>
                    <a:p>
                      <a:r>
                        <a:rPr lang="en-GB" sz="800" dirty="0">
                          <a:solidFill>
                            <a:schemeClr val="accent2"/>
                          </a:solidFill>
                        </a:rPr>
                        <a:t>DTT</a:t>
                      </a:r>
                    </a:p>
                  </a:txBody>
                  <a:tcPr>
                    <a:solidFill>
                      <a:schemeClr val="accent2">
                        <a:lumMod val="20000"/>
                        <a:lumOff val="80000"/>
                      </a:schemeClr>
                    </a:solidFill>
                  </a:tcPr>
                </a:tc>
                <a:tc>
                  <a:txBody>
                    <a:bodyPr/>
                    <a:lstStyle/>
                    <a:p>
                      <a:r>
                        <a:rPr lang="en-GB" sz="800" dirty="0" smtClean="0">
                          <a:solidFill>
                            <a:schemeClr val="accent2"/>
                          </a:solidFill>
                        </a:rPr>
                        <a:t>13 </a:t>
                      </a:r>
                      <a:r>
                        <a:rPr lang="en-GB" sz="800" dirty="0">
                          <a:solidFill>
                            <a:schemeClr val="accent2"/>
                          </a:solidFill>
                        </a:rPr>
                        <a:t>Feb</a:t>
                      </a:r>
                    </a:p>
                  </a:txBody>
                  <a:tcPr>
                    <a:solidFill>
                      <a:schemeClr val="accent3">
                        <a:lumMod val="40000"/>
                        <a:lumOff val="60000"/>
                      </a:schemeClr>
                    </a:solidFill>
                  </a:tcPr>
                </a:tc>
                <a:tc>
                  <a:txBody>
                    <a:bodyPr/>
                    <a:lstStyle/>
                    <a:p>
                      <a:r>
                        <a:rPr lang="en-GB" sz="800" baseline="0" dirty="0" smtClean="0">
                          <a:solidFill>
                            <a:schemeClr val="accent2"/>
                          </a:solidFill>
                        </a:rPr>
                        <a:t>20 Feb</a:t>
                      </a:r>
                      <a:endParaRPr lang="en-GB" sz="800" baseline="0" dirty="0">
                        <a:solidFill>
                          <a:schemeClr val="accent2"/>
                        </a:solidFill>
                      </a:endParaRPr>
                    </a:p>
                    <a:p>
                      <a:endParaRPr lang="en-GB" sz="800" baseline="0" dirty="0">
                        <a:solidFill>
                          <a:schemeClr val="accent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dirty="0">
                        <a:solidFill>
                          <a:schemeClr val="accent2"/>
                        </a:solidFill>
                      </a:endParaRPr>
                    </a:p>
                    <a:p>
                      <a:r>
                        <a:rPr lang="en-GB" sz="800" baseline="0" dirty="0">
                          <a:solidFill>
                            <a:schemeClr val="accent2"/>
                          </a:solidFill>
                        </a:rPr>
                        <a:t>3D Solids </a:t>
                      </a:r>
                    </a:p>
                  </a:txBody>
                  <a:tcPr>
                    <a:solidFill>
                      <a:schemeClr val="accent2">
                        <a:lumMod val="20000"/>
                        <a:lumOff val="80000"/>
                      </a:schemeClr>
                    </a:solidFill>
                  </a:tcPr>
                </a:tc>
                <a:tc>
                  <a:txBody>
                    <a:bodyPr/>
                    <a:lstStyle/>
                    <a:p>
                      <a:r>
                        <a:rPr lang="en-GB" sz="800" dirty="0" smtClean="0">
                          <a:solidFill>
                            <a:schemeClr val="accent2"/>
                          </a:solidFill>
                        </a:rPr>
                        <a:t>27 </a:t>
                      </a:r>
                      <a:r>
                        <a:rPr lang="en-GB" sz="800" dirty="0">
                          <a:solidFill>
                            <a:schemeClr val="accent2"/>
                          </a:solidFill>
                        </a:rPr>
                        <a:t>Feb</a:t>
                      </a:r>
                    </a:p>
                    <a:p>
                      <a:endParaRPr lang="en-GB" sz="800" dirty="0">
                        <a:solidFill>
                          <a:schemeClr val="accent2"/>
                        </a:solidFill>
                      </a:endParaRPr>
                    </a:p>
                    <a:p>
                      <a:r>
                        <a:rPr lang="en-GB" sz="800" dirty="0">
                          <a:solidFill>
                            <a:schemeClr val="accent2"/>
                          </a:solidFill>
                        </a:rPr>
                        <a:t>Assessment</a:t>
                      </a:r>
                    </a:p>
                    <a:p>
                      <a:endParaRPr lang="en-GB" sz="800" dirty="0">
                        <a:solidFill>
                          <a:schemeClr val="accent2"/>
                        </a:solidFill>
                      </a:endParaRPr>
                    </a:p>
                    <a:p>
                      <a:r>
                        <a:rPr lang="en-GB" sz="800" dirty="0">
                          <a:solidFill>
                            <a:schemeClr val="accent2"/>
                          </a:solidFill>
                        </a:rPr>
                        <a:t>Fractions</a:t>
                      </a:r>
                    </a:p>
                  </a:txBody>
                  <a:tcPr>
                    <a:solidFill>
                      <a:schemeClr val="accent2">
                        <a:lumMod val="20000"/>
                        <a:lumOff val="80000"/>
                      </a:schemeClr>
                    </a:solidFill>
                  </a:tcPr>
                </a:tc>
                <a:tc>
                  <a:txBody>
                    <a:bodyPr/>
                    <a:lstStyle/>
                    <a:p>
                      <a:r>
                        <a:rPr lang="en-GB" sz="800" baseline="0" dirty="0" smtClean="0">
                          <a:solidFill>
                            <a:schemeClr val="accent2"/>
                          </a:solidFill>
                        </a:rPr>
                        <a:t>6 </a:t>
                      </a:r>
                      <a:r>
                        <a:rPr lang="en-GB" sz="800" dirty="0" smtClean="0">
                          <a:solidFill>
                            <a:schemeClr val="accent2"/>
                          </a:solidFill>
                        </a:rPr>
                        <a:t>Mar</a:t>
                      </a:r>
                      <a:endParaRPr lang="en-GB" sz="800" dirty="0">
                        <a:solidFill>
                          <a:schemeClr val="accent2"/>
                        </a:solidFill>
                      </a:endParaRPr>
                    </a:p>
                    <a:p>
                      <a:endParaRPr lang="en-GB" sz="800" dirty="0">
                        <a:solidFill>
                          <a:schemeClr val="accent2"/>
                        </a:solidFill>
                      </a:endParaRPr>
                    </a:p>
                    <a:p>
                      <a:endParaRPr lang="en-GB" sz="800" dirty="0">
                        <a:solidFill>
                          <a:schemeClr val="accent2"/>
                        </a:solidFill>
                      </a:endParaRPr>
                    </a:p>
                    <a:p>
                      <a:r>
                        <a:rPr lang="en-GB" sz="800" dirty="0">
                          <a:solidFill>
                            <a:schemeClr val="accent2"/>
                          </a:solidFill>
                        </a:rPr>
                        <a:t>Fractions</a:t>
                      </a:r>
                    </a:p>
                  </a:txBody>
                  <a:tcPr>
                    <a:solidFill>
                      <a:schemeClr val="accent2">
                        <a:lumMod val="20000"/>
                        <a:lumOff val="80000"/>
                      </a:schemeClr>
                    </a:solidFill>
                  </a:tcPr>
                </a:tc>
                <a:tc>
                  <a:txBody>
                    <a:bodyPr/>
                    <a:lstStyle/>
                    <a:p>
                      <a:r>
                        <a:rPr lang="en-GB" sz="800" dirty="0" smtClean="0">
                          <a:solidFill>
                            <a:schemeClr val="accent2"/>
                          </a:solidFill>
                        </a:rPr>
                        <a:t>13 </a:t>
                      </a:r>
                      <a:r>
                        <a:rPr lang="en-GB" sz="800" dirty="0">
                          <a:solidFill>
                            <a:schemeClr val="accent2"/>
                          </a:solidFill>
                        </a:rPr>
                        <a:t>Mar</a:t>
                      </a:r>
                    </a:p>
                    <a:p>
                      <a:r>
                        <a:rPr lang="en-GB" sz="800" dirty="0">
                          <a:solidFill>
                            <a:schemeClr val="accent2"/>
                          </a:solidFill>
                        </a:rPr>
                        <a:t> </a:t>
                      </a:r>
                    </a:p>
                    <a:p>
                      <a:endParaRPr lang="en-GB" sz="800" dirty="0">
                        <a:solidFill>
                          <a:schemeClr val="accent2"/>
                        </a:solidFill>
                      </a:endParaRPr>
                    </a:p>
                    <a:p>
                      <a:r>
                        <a:rPr lang="en-GB" sz="800" dirty="0">
                          <a:solidFill>
                            <a:schemeClr val="accent2"/>
                          </a:solidFill>
                        </a:rPr>
                        <a:t>Problem Solving</a:t>
                      </a:r>
                      <a:r>
                        <a:rPr lang="en-GB" sz="800" baseline="0" dirty="0">
                          <a:solidFill>
                            <a:schemeClr val="accent2"/>
                          </a:solidFill>
                        </a:rPr>
                        <a:t> Tasks</a:t>
                      </a:r>
                      <a:endParaRPr lang="en-GB" sz="800" dirty="0">
                        <a:solidFill>
                          <a:schemeClr val="accent2"/>
                        </a:solidFill>
                      </a:endParaRPr>
                    </a:p>
                  </a:txBody>
                  <a:tcPr>
                    <a:solidFill>
                      <a:schemeClr val="accent2">
                        <a:lumMod val="20000"/>
                        <a:lumOff val="80000"/>
                      </a:schemeClr>
                    </a:solidFill>
                  </a:tcPr>
                </a:tc>
                <a:tc>
                  <a:txBody>
                    <a:bodyPr/>
                    <a:lstStyle/>
                    <a:p>
                      <a:r>
                        <a:rPr lang="en-GB" sz="800" dirty="0" smtClean="0">
                          <a:solidFill>
                            <a:schemeClr val="accent2"/>
                          </a:solidFill>
                        </a:rPr>
                        <a:t>20 </a:t>
                      </a:r>
                      <a:r>
                        <a:rPr lang="en-GB" sz="800" dirty="0">
                          <a:solidFill>
                            <a:schemeClr val="accent2"/>
                          </a:solidFill>
                        </a:rPr>
                        <a:t>Mar</a:t>
                      </a:r>
                    </a:p>
                    <a:p>
                      <a:endParaRPr lang="en-GB" sz="800" dirty="0">
                        <a:solidFill>
                          <a:schemeClr val="accent2"/>
                        </a:solidFill>
                      </a:endParaRPr>
                    </a:p>
                    <a:p>
                      <a:r>
                        <a:rPr lang="en-GB" sz="800" dirty="0">
                          <a:solidFill>
                            <a:schemeClr val="accent2"/>
                          </a:solidFill>
                        </a:rPr>
                        <a:t>Doddle assessment</a:t>
                      </a:r>
                    </a:p>
                    <a:p>
                      <a:r>
                        <a:rPr lang="en-GB" sz="800" dirty="0">
                          <a:solidFill>
                            <a:schemeClr val="accent2"/>
                          </a:solidFill>
                        </a:rPr>
                        <a:t>DTT</a:t>
                      </a:r>
                    </a:p>
                  </a:txBody>
                  <a:tcPr>
                    <a:solidFill>
                      <a:schemeClr val="accent2">
                        <a:lumMod val="20000"/>
                        <a:lumOff val="80000"/>
                      </a:schemeClr>
                    </a:solidFill>
                  </a:tcPr>
                </a:tc>
                <a:tc>
                  <a:txBody>
                    <a:bodyPr/>
                    <a:lstStyle/>
                    <a:p>
                      <a:r>
                        <a:rPr lang="en-GB" sz="800" dirty="0" smtClean="0">
                          <a:solidFill>
                            <a:schemeClr val="accent2"/>
                          </a:solidFill>
                        </a:rPr>
                        <a:t>27 </a:t>
                      </a:r>
                      <a:r>
                        <a:rPr lang="en-GB" sz="800" dirty="0">
                          <a:solidFill>
                            <a:schemeClr val="accent2"/>
                          </a:solidFill>
                        </a:rPr>
                        <a:t>Mar</a:t>
                      </a:r>
                    </a:p>
                    <a:p>
                      <a:endParaRPr lang="en-GB" sz="800" dirty="0">
                        <a:solidFill>
                          <a:schemeClr val="accent2"/>
                        </a:solidFill>
                      </a:endParaRPr>
                    </a:p>
                    <a:p>
                      <a:r>
                        <a:rPr lang="en-GB" sz="800" dirty="0">
                          <a:solidFill>
                            <a:schemeClr val="accent2"/>
                          </a:solidFill>
                        </a:rPr>
                        <a:t>DTT</a:t>
                      </a:r>
                    </a:p>
                  </a:txBody>
                  <a:tcPr>
                    <a:solidFill>
                      <a:schemeClr val="accent2">
                        <a:lumMod val="20000"/>
                        <a:lumOff val="80000"/>
                      </a:schemeClr>
                    </a:solidFill>
                  </a:tcPr>
                </a:tc>
                <a:extLst>
                  <a:ext uri="{0D108BD9-81ED-4DB2-BD59-A6C34878D82A}">
                    <a16:rowId xmlns:a16="http://schemas.microsoft.com/office/drawing/2014/main" val="10002"/>
                  </a:ext>
                </a:extLst>
              </a:tr>
              <a:tr h="1094522">
                <a:tc>
                  <a:txBody>
                    <a:bodyPr/>
                    <a:lstStyle/>
                    <a:p>
                      <a:r>
                        <a:rPr lang="en-GB" sz="800" baseline="0" dirty="0" smtClean="0">
                          <a:solidFill>
                            <a:schemeClr val="accent2"/>
                          </a:solidFill>
                        </a:rPr>
                        <a:t>3 Apr</a:t>
                      </a:r>
                      <a:endParaRPr lang="en-GB" sz="800" dirty="0">
                        <a:solidFill>
                          <a:schemeClr val="accent2"/>
                        </a:solidFill>
                      </a:endParaRPr>
                    </a:p>
                  </a:txBody>
                  <a:tcPr>
                    <a:solidFill>
                      <a:schemeClr val="accent3">
                        <a:lumMod val="40000"/>
                        <a:lumOff val="60000"/>
                      </a:schemeClr>
                    </a:solidFill>
                  </a:tcPr>
                </a:tc>
                <a:tc>
                  <a:txBody>
                    <a:bodyPr/>
                    <a:lstStyle/>
                    <a:p>
                      <a:r>
                        <a:rPr lang="en-GB" sz="800" dirty="0" smtClean="0">
                          <a:solidFill>
                            <a:schemeClr val="accent2"/>
                          </a:solidFill>
                        </a:rPr>
                        <a:t>10 </a:t>
                      </a:r>
                      <a:r>
                        <a:rPr lang="en-GB" sz="800" dirty="0">
                          <a:solidFill>
                            <a:schemeClr val="accent2"/>
                          </a:solidFill>
                        </a:rPr>
                        <a:t>Apr</a:t>
                      </a:r>
                    </a:p>
                  </a:txBody>
                  <a:tcPr>
                    <a:solidFill>
                      <a:schemeClr val="accent3">
                        <a:lumMod val="40000"/>
                        <a:lumOff val="60000"/>
                      </a:schemeClr>
                    </a:solidFill>
                  </a:tcPr>
                </a:tc>
                <a:tc>
                  <a:txBody>
                    <a:bodyPr/>
                    <a:lstStyle/>
                    <a:p>
                      <a:r>
                        <a:rPr lang="en-GB" sz="800" dirty="0" smtClean="0">
                          <a:solidFill>
                            <a:schemeClr val="accent2"/>
                          </a:solidFill>
                        </a:rPr>
                        <a:t>17</a:t>
                      </a:r>
                      <a:r>
                        <a:rPr lang="en-GB" sz="800" baseline="0" dirty="0" smtClean="0">
                          <a:solidFill>
                            <a:schemeClr val="accent2"/>
                          </a:solidFill>
                        </a:rPr>
                        <a:t> </a:t>
                      </a:r>
                      <a:r>
                        <a:rPr lang="en-GB" sz="800" dirty="0" smtClean="0">
                          <a:solidFill>
                            <a:schemeClr val="accent2"/>
                          </a:solidFill>
                        </a:rPr>
                        <a:t>Apr</a:t>
                      </a:r>
                      <a:endParaRPr lang="en-GB" sz="800" baseline="0" dirty="0">
                        <a:solidFill>
                          <a:schemeClr val="accent2"/>
                        </a:solidFill>
                      </a:endParaRPr>
                    </a:p>
                    <a:p>
                      <a:endParaRPr lang="en-GB" sz="800" baseline="0" dirty="0">
                        <a:solidFill>
                          <a:schemeClr val="accent2"/>
                        </a:solidFill>
                      </a:endParaRPr>
                    </a:p>
                    <a:p>
                      <a:endParaRPr lang="en-GB" sz="800" dirty="0">
                        <a:solidFill>
                          <a:schemeClr val="accent2"/>
                        </a:solidFill>
                      </a:endParaRPr>
                    </a:p>
                  </a:txBody>
                  <a:tcPr>
                    <a:solidFill>
                      <a:schemeClr val="accent2">
                        <a:lumMod val="20000"/>
                        <a:lumOff val="80000"/>
                      </a:schemeClr>
                    </a:solidFill>
                  </a:tcPr>
                </a:tc>
                <a:tc>
                  <a:txBody>
                    <a:bodyPr/>
                    <a:lstStyle/>
                    <a:p>
                      <a:r>
                        <a:rPr lang="en-GB" sz="800" dirty="0" smtClean="0">
                          <a:solidFill>
                            <a:schemeClr val="accent2"/>
                          </a:solidFill>
                        </a:rPr>
                        <a:t>24</a:t>
                      </a:r>
                      <a:r>
                        <a:rPr lang="en-GB" sz="800" baseline="0" dirty="0" smtClean="0">
                          <a:solidFill>
                            <a:schemeClr val="accent2"/>
                          </a:solidFill>
                        </a:rPr>
                        <a:t> Apr</a:t>
                      </a:r>
                      <a:endParaRPr lang="en-GB" sz="800" dirty="0">
                        <a:solidFill>
                          <a:schemeClr val="accent2"/>
                        </a:solidFill>
                      </a:endParaRPr>
                    </a:p>
                    <a:p>
                      <a:r>
                        <a:rPr lang="en-GB" sz="800" dirty="0">
                          <a:solidFill>
                            <a:schemeClr val="accent2"/>
                          </a:solidFill>
                        </a:rPr>
                        <a:t>Probability</a:t>
                      </a:r>
                    </a:p>
                  </a:txBody>
                  <a:tcPr>
                    <a:solidFill>
                      <a:schemeClr val="accent2">
                        <a:lumMod val="20000"/>
                        <a:lumOff val="80000"/>
                      </a:schemeClr>
                    </a:solidFill>
                  </a:tcPr>
                </a:tc>
                <a:tc>
                  <a:txBody>
                    <a:bodyPr/>
                    <a:lstStyle/>
                    <a:p>
                      <a:r>
                        <a:rPr lang="en-GB" sz="800" dirty="0">
                          <a:solidFill>
                            <a:schemeClr val="accent2"/>
                          </a:solidFill>
                        </a:rPr>
                        <a:t> </a:t>
                      </a:r>
                      <a:r>
                        <a:rPr lang="en-GB" sz="800" dirty="0" smtClean="0">
                          <a:solidFill>
                            <a:schemeClr val="accent2"/>
                          </a:solidFill>
                        </a:rPr>
                        <a:t>1</a:t>
                      </a:r>
                      <a:r>
                        <a:rPr lang="en-GB" sz="800" baseline="0" dirty="0" smtClean="0">
                          <a:solidFill>
                            <a:schemeClr val="accent2"/>
                          </a:solidFill>
                        </a:rPr>
                        <a:t> May</a:t>
                      </a:r>
                      <a:endParaRPr lang="en-GB" sz="800" baseline="0" dirty="0">
                        <a:solidFill>
                          <a:schemeClr val="accent2"/>
                        </a:solidFill>
                      </a:endParaRPr>
                    </a:p>
                    <a:p>
                      <a:endParaRPr lang="en-GB" sz="800" baseline="0" dirty="0">
                        <a:solidFill>
                          <a:schemeClr val="accent2"/>
                        </a:solidFill>
                      </a:endParaRPr>
                    </a:p>
                    <a:p>
                      <a:r>
                        <a:rPr lang="en-GB" sz="800" dirty="0">
                          <a:solidFill>
                            <a:schemeClr val="accent2"/>
                          </a:solidFill>
                        </a:rPr>
                        <a:t>Time</a:t>
                      </a:r>
                      <a:r>
                        <a:rPr lang="en-GB" sz="800" baseline="0" dirty="0">
                          <a:solidFill>
                            <a:schemeClr val="accent2"/>
                          </a:solidFill>
                        </a:rPr>
                        <a:t> and scales</a:t>
                      </a:r>
                      <a:endParaRPr lang="en-GB" sz="800" dirty="0">
                        <a:solidFill>
                          <a:schemeClr val="accent2"/>
                        </a:solidFill>
                      </a:endParaRPr>
                    </a:p>
                  </a:txBody>
                  <a:tcPr>
                    <a:solidFill>
                      <a:schemeClr val="accent2">
                        <a:lumMod val="20000"/>
                        <a:lumOff val="80000"/>
                      </a:schemeClr>
                    </a:solidFill>
                  </a:tcPr>
                </a:tc>
                <a:tc>
                  <a:txBody>
                    <a:bodyPr/>
                    <a:lstStyle/>
                    <a:p>
                      <a:r>
                        <a:rPr lang="en-GB" sz="800" baseline="0" dirty="0" smtClean="0">
                          <a:solidFill>
                            <a:schemeClr val="accent2"/>
                          </a:solidFill>
                        </a:rPr>
                        <a:t>8 </a:t>
                      </a:r>
                      <a:r>
                        <a:rPr lang="en-GB" sz="800" dirty="0" smtClean="0">
                          <a:solidFill>
                            <a:schemeClr val="accent2"/>
                          </a:solidFill>
                        </a:rPr>
                        <a:t>May</a:t>
                      </a:r>
                      <a:endParaRPr lang="en-GB" sz="800" dirty="0">
                        <a:solidFill>
                          <a:schemeClr val="accent2"/>
                        </a:solidFill>
                      </a:endParaRPr>
                    </a:p>
                    <a:p>
                      <a:endParaRPr lang="en-GB" sz="800" dirty="0">
                        <a:solidFill>
                          <a:schemeClr val="accent2"/>
                        </a:solidFill>
                      </a:endParaRPr>
                    </a:p>
                    <a:p>
                      <a:r>
                        <a:rPr lang="en-GB" sz="800" dirty="0">
                          <a:solidFill>
                            <a:schemeClr val="accent2"/>
                          </a:solidFill>
                        </a:rPr>
                        <a:t>Equations </a:t>
                      </a:r>
                    </a:p>
                  </a:txBody>
                  <a:tcPr>
                    <a:solidFill>
                      <a:schemeClr val="accent2">
                        <a:lumMod val="20000"/>
                        <a:lumOff val="80000"/>
                      </a:schemeClr>
                    </a:solidFill>
                  </a:tcPr>
                </a:tc>
                <a:tc>
                  <a:txBody>
                    <a:bodyPr/>
                    <a:lstStyle/>
                    <a:p>
                      <a:r>
                        <a:rPr lang="en-GB" sz="800" dirty="0" smtClean="0">
                          <a:solidFill>
                            <a:schemeClr val="accent2"/>
                          </a:solidFill>
                        </a:rPr>
                        <a:t>15 </a:t>
                      </a:r>
                      <a:r>
                        <a:rPr lang="en-GB" sz="800" dirty="0">
                          <a:solidFill>
                            <a:schemeClr val="accent2"/>
                          </a:solidFill>
                        </a:rPr>
                        <a:t>May</a:t>
                      </a:r>
                    </a:p>
                    <a:p>
                      <a:endParaRPr lang="en-GB" sz="800" dirty="0">
                        <a:solidFill>
                          <a:schemeClr val="accent2"/>
                        </a:solidFill>
                      </a:endParaRPr>
                    </a:p>
                    <a:p>
                      <a:r>
                        <a:rPr lang="en-GB" sz="800" dirty="0">
                          <a:solidFill>
                            <a:schemeClr val="accent2"/>
                          </a:solidFill>
                        </a:rPr>
                        <a:t>Doddle</a:t>
                      </a:r>
                      <a:r>
                        <a:rPr lang="en-GB" sz="800" baseline="0" dirty="0">
                          <a:solidFill>
                            <a:schemeClr val="accent2"/>
                          </a:solidFill>
                        </a:rPr>
                        <a:t> assessment </a:t>
                      </a:r>
                    </a:p>
                    <a:p>
                      <a:r>
                        <a:rPr lang="en-GB" sz="800" baseline="0" dirty="0">
                          <a:solidFill>
                            <a:schemeClr val="accent2"/>
                          </a:solidFill>
                        </a:rPr>
                        <a:t>DTT</a:t>
                      </a:r>
                      <a:endParaRPr lang="en-GB" sz="800" dirty="0">
                        <a:solidFill>
                          <a:schemeClr val="accent2"/>
                        </a:solidFill>
                      </a:endParaRPr>
                    </a:p>
                    <a:p>
                      <a:endParaRPr lang="en-GB" sz="800" dirty="0">
                        <a:solidFill>
                          <a:schemeClr val="accent2"/>
                        </a:solidFill>
                      </a:endParaRPr>
                    </a:p>
                  </a:txBody>
                  <a:tcPr>
                    <a:solidFill>
                      <a:schemeClr val="accent2">
                        <a:lumMod val="20000"/>
                        <a:lumOff val="80000"/>
                      </a:schemeClr>
                    </a:solidFill>
                  </a:tcPr>
                </a:tc>
                <a:tc>
                  <a:txBody>
                    <a:bodyPr/>
                    <a:lstStyle/>
                    <a:p>
                      <a:r>
                        <a:rPr lang="en-GB" sz="800" baseline="0" dirty="0" smtClean="0">
                          <a:solidFill>
                            <a:schemeClr val="accent2"/>
                          </a:solidFill>
                        </a:rPr>
                        <a:t>22</a:t>
                      </a:r>
                      <a:r>
                        <a:rPr lang="en-GB" sz="800" dirty="0" smtClean="0">
                          <a:solidFill>
                            <a:schemeClr val="accent2"/>
                          </a:solidFill>
                        </a:rPr>
                        <a:t> </a:t>
                      </a:r>
                      <a:r>
                        <a:rPr lang="en-GB" sz="800" dirty="0">
                          <a:solidFill>
                            <a:schemeClr val="accent2"/>
                          </a:solidFill>
                        </a:rPr>
                        <a:t>May</a:t>
                      </a:r>
                    </a:p>
                    <a:p>
                      <a:endParaRPr lang="en-GB" sz="800" dirty="0">
                        <a:solidFill>
                          <a:schemeClr val="accent2"/>
                        </a:solidFill>
                      </a:endParaRPr>
                    </a:p>
                    <a:p>
                      <a:r>
                        <a:rPr lang="en-GB" sz="800" dirty="0">
                          <a:solidFill>
                            <a:schemeClr val="accent2"/>
                          </a:solidFill>
                        </a:rPr>
                        <a:t>DTT</a:t>
                      </a:r>
                    </a:p>
                    <a:p>
                      <a:endParaRPr lang="en-GB" sz="800" dirty="0">
                        <a:solidFill>
                          <a:schemeClr val="accent2"/>
                        </a:solidFill>
                      </a:endParaRPr>
                    </a:p>
                  </a:txBody>
                  <a:tcPr>
                    <a:solidFill>
                      <a:schemeClr val="accent2">
                        <a:lumMod val="20000"/>
                        <a:lumOff val="80000"/>
                      </a:schemeClr>
                    </a:solidFill>
                  </a:tcPr>
                </a:tc>
                <a:tc>
                  <a:txBody>
                    <a:bodyPr/>
                    <a:lstStyle/>
                    <a:p>
                      <a:r>
                        <a:rPr lang="en-GB" sz="800" baseline="0" dirty="0" smtClean="0">
                          <a:solidFill>
                            <a:schemeClr val="accent2"/>
                          </a:solidFill>
                        </a:rPr>
                        <a:t>29 may</a:t>
                      </a:r>
                      <a:endParaRPr lang="en-GB" sz="800" dirty="0">
                        <a:solidFill>
                          <a:schemeClr val="accent2"/>
                        </a:solidFill>
                      </a:endParaRPr>
                    </a:p>
                    <a:p>
                      <a:endParaRPr lang="en-GB" sz="800" dirty="0">
                        <a:solidFill>
                          <a:schemeClr val="accent2"/>
                        </a:solidFill>
                      </a:endParaRPr>
                    </a:p>
                  </a:txBody>
                  <a:tcPr>
                    <a:solidFill>
                      <a:schemeClr val="accent3">
                        <a:lumMod val="40000"/>
                        <a:lumOff val="60000"/>
                      </a:schemeClr>
                    </a:solidFill>
                  </a:tcPr>
                </a:tc>
                <a:tc>
                  <a:txBody>
                    <a:bodyPr/>
                    <a:lstStyle/>
                    <a:p>
                      <a:r>
                        <a:rPr lang="en-GB" sz="800" baseline="0" dirty="0" smtClean="0">
                          <a:solidFill>
                            <a:schemeClr val="accent2"/>
                          </a:solidFill>
                        </a:rPr>
                        <a:t>5 </a:t>
                      </a:r>
                      <a:r>
                        <a:rPr lang="en-GB" sz="800" baseline="0" dirty="0">
                          <a:solidFill>
                            <a:schemeClr val="accent2"/>
                          </a:solidFill>
                        </a:rPr>
                        <a:t>Jun</a:t>
                      </a:r>
                    </a:p>
                    <a:p>
                      <a:endParaRPr lang="en-GB" sz="800" baseline="0" dirty="0">
                        <a:solidFill>
                          <a:schemeClr val="accent2"/>
                        </a:solidFill>
                      </a:endParaRPr>
                    </a:p>
                    <a:p>
                      <a:r>
                        <a:rPr lang="en-GB" sz="800" baseline="0" dirty="0">
                          <a:solidFill>
                            <a:schemeClr val="accent2"/>
                          </a:solidFill>
                        </a:rPr>
                        <a:t>Doddle quiz/ 25 questions</a:t>
                      </a:r>
                    </a:p>
                    <a:p>
                      <a:endParaRPr lang="en-GB" sz="800" baseline="0" dirty="0">
                        <a:solidFill>
                          <a:schemeClr val="accent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accent2"/>
                          </a:solidFill>
                        </a:rPr>
                        <a:t>Substitution</a:t>
                      </a:r>
                      <a:r>
                        <a:rPr lang="en-GB" sz="800" baseline="0" dirty="0">
                          <a:solidFill>
                            <a:schemeClr val="accent2"/>
                          </a:solidFill>
                        </a:rPr>
                        <a:t> &amp; Formulae</a:t>
                      </a:r>
                      <a:endParaRPr lang="en-GB" sz="800" dirty="0">
                        <a:solidFill>
                          <a:schemeClr val="accent2"/>
                        </a:solidFill>
                      </a:endParaRPr>
                    </a:p>
                    <a:p>
                      <a:endParaRPr lang="en-GB" sz="800" baseline="0" dirty="0">
                        <a:solidFill>
                          <a:schemeClr val="accent2"/>
                        </a:solidFill>
                      </a:endParaRPr>
                    </a:p>
                  </a:txBody>
                  <a:tcPr>
                    <a:solidFill>
                      <a:schemeClr val="accent2">
                        <a:lumMod val="20000"/>
                        <a:lumOff val="80000"/>
                      </a:schemeClr>
                    </a:solidFill>
                  </a:tcPr>
                </a:tc>
                <a:extLst>
                  <a:ext uri="{0D108BD9-81ED-4DB2-BD59-A6C34878D82A}">
                    <a16:rowId xmlns:a16="http://schemas.microsoft.com/office/drawing/2014/main" val="10003"/>
                  </a:ext>
                </a:extLst>
              </a:tr>
              <a:tr h="1094522">
                <a:tc>
                  <a:txBody>
                    <a:bodyPr/>
                    <a:lstStyle/>
                    <a:p>
                      <a:r>
                        <a:rPr lang="en-GB" sz="800" dirty="0" smtClean="0">
                          <a:solidFill>
                            <a:schemeClr val="accent2"/>
                          </a:solidFill>
                        </a:rPr>
                        <a:t>12 </a:t>
                      </a:r>
                      <a:r>
                        <a:rPr lang="en-GB" sz="800" dirty="0">
                          <a:solidFill>
                            <a:schemeClr val="accent2"/>
                          </a:solidFill>
                        </a:rPr>
                        <a:t>Jun</a:t>
                      </a:r>
                    </a:p>
                    <a:p>
                      <a:endParaRPr lang="en-GB" sz="800" dirty="0">
                        <a:solidFill>
                          <a:schemeClr val="accent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accent2"/>
                          </a:solidFill>
                        </a:rPr>
                        <a:t>Fractions decimals and</a:t>
                      </a:r>
                      <a:r>
                        <a:rPr lang="en-GB" sz="800" baseline="0" dirty="0">
                          <a:solidFill>
                            <a:schemeClr val="accent2"/>
                          </a:solidFill>
                        </a:rPr>
                        <a:t> percent</a:t>
                      </a:r>
                      <a:endParaRPr lang="en-GB" sz="800" dirty="0">
                        <a:solidFill>
                          <a:schemeClr val="accent2"/>
                        </a:solidFill>
                      </a:endParaRPr>
                    </a:p>
                    <a:p>
                      <a:endParaRPr lang="en-GB" sz="800" dirty="0">
                        <a:solidFill>
                          <a:schemeClr val="accent2"/>
                        </a:solidFill>
                      </a:endParaRPr>
                    </a:p>
                  </a:txBody>
                  <a:tcPr>
                    <a:solidFill>
                      <a:schemeClr val="accent2">
                        <a:lumMod val="20000"/>
                        <a:lumOff val="80000"/>
                      </a:schemeClr>
                    </a:solidFill>
                  </a:tcPr>
                </a:tc>
                <a:tc>
                  <a:txBody>
                    <a:bodyPr/>
                    <a:lstStyle/>
                    <a:p>
                      <a:r>
                        <a:rPr lang="en-GB" sz="800" baseline="0" dirty="0" smtClean="0">
                          <a:solidFill>
                            <a:schemeClr val="accent2"/>
                          </a:solidFill>
                        </a:rPr>
                        <a:t>19 </a:t>
                      </a:r>
                      <a:r>
                        <a:rPr lang="en-GB" sz="800" dirty="0" smtClean="0">
                          <a:solidFill>
                            <a:schemeClr val="accent2"/>
                          </a:solidFill>
                        </a:rPr>
                        <a:t>Jun</a:t>
                      </a:r>
                      <a:endParaRPr lang="en-GB" sz="800" dirty="0">
                        <a:solidFill>
                          <a:schemeClr val="accent2"/>
                        </a:solidFill>
                      </a:endParaRPr>
                    </a:p>
                    <a:p>
                      <a:endParaRPr lang="en-GB" sz="800" dirty="0">
                        <a:solidFill>
                          <a:schemeClr val="accent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accent2"/>
                          </a:solidFill>
                        </a:rPr>
                        <a:t>Using</a:t>
                      </a:r>
                      <a:r>
                        <a:rPr lang="en-GB" sz="800" baseline="0" dirty="0">
                          <a:solidFill>
                            <a:schemeClr val="accent2"/>
                          </a:solidFill>
                        </a:rPr>
                        <a:t> percentages </a:t>
                      </a:r>
                      <a:endParaRPr lang="en-GB" sz="800" dirty="0">
                        <a:solidFill>
                          <a:schemeClr val="accent2"/>
                        </a:solidFill>
                      </a:endParaRPr>
                    </a:p>
                    <a:p>
                      <a:endParaRPr lang="en-GB" sz="800" dirty="0">
                        <a:solidFill>
                          <a:schemeClr val="accent2"/>
                        </a:solidFill>
                      </a:endParaRPr>
                    </a:p>
                  </a:txBody>
                  <a:tcPr>
                    <a:solidFill>
                      <a:schemeClr val="accent2">
                        <a:lumMod val="20000"/>
                        <a:lumOff val="80000"/>
                      </a:schemeClr>
                    </a:solidFill>
                  </a:tcPr>
                </a:tc>
                <a:tc>
                  <a:txBody>
                    <a:bodyPr/>
                    <a:lstStyle/>
                    <a:p>
                      <a:r>
                        <a:rPr lang="en-GB" sz="800" dirty="0" smtClean="0">
                          <a:solidFill>
                            <a:schemeClr val="accent2"/>
                          </a:solidFill>
                        </a:rPr>
                        <a:t>26</a:t>
                      </a:r>
                      <a:r>
                        <a:rPr lang="en-GB" sz="800" baseline="0" dirty="0" smtClean="0">
                          <a:solidFill>
                            <a:schemeClr val="accent2"/>
                          </a:solidFill>
                        </a:rPr>
                        <a:t> J</a:t>
                      </a:r>
                      <a:r>
                        <a:rPr lang="en-GB" sz="800" dirty="0" smtClean="0">
                          <a:solidFill>
                            <a:schemeClr val="accent2"/>
                          </a:solidFill>
                        </a:rPr>
                        <a:t>un</a:t>
                      </a:r>
                      <a:endParaRPr lang="en-GB" sz="800" dirty="0">
                        <a:solidFill>
                          <a:schemeClr val="accent2"/>
                        </a:solidFill>
                      </a:endParaRPr>
                    </a:p>
                    <a:p>
                      <a:endParaRPr lang="en-GB" sz="800" dirty="0">
                        <a:solidFill>
                          <a:schemeClr val="accent2"/>
                        </a:solidFill>
                      </a:endParaRPr>
                    </a:p>
                    <a:p>
                      <a:r>
                        <a:rPr lang="en-GB" sz="800" dirty="0">
                          <a:solidFill>
                            <a:schemeClr val="accent2"/>
                          </a:solidFill>
                        </a:rPr>
                        <a:t>Metric Measures</a:t>
                      </a:r>
                      <a:r>
                        <a:rPr lang="en-GB" sz="800" baseline="0" dirty="0">
                          <a:solidFill>
                            <a:schemeClr val="accent2"/>
                          </a:solidFill>
                        </a:rPr>
                        <a:t> </a:t>
                      </a:r>
                      <a:endParaRPr lang="en-GB" sz="800" dirty="0">
                        <a:solidFill>
                          <a:schemeClr val="accent2"/>
                        </a:solidFill>
                      </a:endParaRPr>
                    </a:p>
                  </a:txBody>
                  <a:tcPr>
                    <a:solidFill>
                      <a:schemeClr val="accent2">
                        <a:lumMod val="20000"/>
                        <a:lumOff val="80000"/>
                      </a:schemeClr>
                    </a:solidFill>
                  </a:tcPr>
                </a:tc>
                <a:tc>
                  <a:txBody>
                    <a:bodyPr/>
                    <a:lstStyle/>
                    <a:p>
                      <a:r>
                        <a:rPr lang="en-GB" sz="800" baseline="0" dirty="0" smtClean="0">
                          <a:solidFill>
                            <a:schemeClr val="accent2"/>
                          </a:solidFill>
                        </a:rPr>
                        <a:t>3 Jul</a:t>
                      </a:r>
                      <a:endParaRPr lang="en-GB" sz="800" dirty="0">
                        <a:solidFill>
                          <a:schemeClr val="accent2"/>
                        </a:solidFill>
                      </a:endParaRPr>
                    </a:p>
                    <a:p>
                      <a:endParaRPr lang="en-GB" sz="800" dirty="0">
                        <a:solidFill>
                          <a:schemeClr val="accent2"/>
                        </a:solidFill>
                      </a:endParaRPr>
                    </a:p>
                    <a:p>
                      <a:r>
                        <a:rPr lang="en-GB" sz="800" dirty="0">
                          <a:solidFill>
                            <a:schemeClr val="accent2"/>
                          </a:solidFill>
                        </a:rPr>
                        <a:t>Perimeter, area and volume</a:t>
                      </a:r>
                    </a:p>
                  </a:txBody>
                  <a:tcPr>
                    <a:solidFill>
                      <a:schemeClr val="accent2">
                        <a:lumMod val="20000"/>
                        <a:lumOff val="80000"/>
                      </a:schemeClr>
                    </a:solidFill>
                  </a:tcPr>
                </a:tc>
                <a:tc>
                  <a:txBody>
                    <a:bodyPr/>
                    <a:lstStyle/>
                    <a:p>
                      <a:r>
                        <a:rPr lang="en-GB" sz="800" baseline="0" dirty="0" smtClean="0">
                          <a:solidFill>
                            <a:schemeClr val="accent2"/>
                          </a:solidFill>
                        </a:rPr>
                        <a:t>10 </a:t>
                      </a:r>
                      <a:r>
                        <a:rPr lang="en-GB" sz="800" baseline="0" dirty="0">
                          <a:solidFill>
                            <a:schemeClr val="accent2"/>
                          </a:solidFill>
                        </a:rPr>
                        <a:t>Jul</a:t>
                      </a:r>
                    </a:p>
                    <a:p>
                      <a:endParaRPr lang="en-GB" sz="800" baseline="0" dirty="0">
                        <a:solidFill>
                          <a:schemeClr val="accent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accent2"/>
                          </a:solidFill>
                        </a:rPr>
                        <a:t>Doddle</a:t>
                      </a:r>
                      <a:r>
                        <a:rPr lang="en-GB" sz="800" baseline="0" dirty="0">
                          <a:solidFill>
                            <a:schemeClr val="accent2"/>
                          </a:solidFill>
                        </a:rPr>
                        <a:t> assessment</a:t>
                      </a:r>
                      <a:endParaRPr lang="en-GB" sz="800" dirty="0">
                        <a:solidFill>
                          <a:schemeClr val="accent2"/>
                        </a:solidFill>
                      </a:endParaRPr>
                    </a:p>
                    <a:p>
                      <a:endParaRPr lang="en-GB" sz="800" baseline="0" dirty="0">
                        <a:solidFill>
                          <a:schemeClr val="accent2"/>
                        </a:solidFill>
                      </a:endParaRPr>
                    </a:p>
                  </a:txBody>
                  <a:tcPr>
                    <a:solidFill>
                      <a:schemeClr val="accent2">
                        <a:lumMod val="20000"/>
                        <a:lumOff val="80000"/>
                      </a:schemeClr>
                    </a:solidFill>
                  </a:tcPr>
                </a:tc>
                <a:tc>
                  <a:txBody>
                    <a:bodyPr/>
                    <a:lstStyle/>
                    <a:p>
                      <a:r>
                        <a:rPr lang="en-GB" sz="800" dirty="0" smtClean="0">
                          <a:solidFill>
                            <a:schemeClr val="accent2"/>
                          </a:solidFill>
                        </a:rPr>
                        <a:t>17 </a:t>
                      </a:r>
                      <a:r>
                        <a:rPr lang="en-GB" sz="800" dirty="0">
                          <a:solidFill>
                            <a:schemeClr val="accent2"/>
                          </a:solidFill>
                        </a:rPr>
                        <a:t>Jul</a:t>
                      </a:r>
                    </a:p>
                    <a:p>
                      <a:endParaRPr lang="en-GB" sz="800" dirty="0" smtClean="0">
                        <a:solidFill>
                          <a:schemeClr val="accent2"/>
                        </a:solidFill>
                      </a:endParaRPr>
                    </a:p>
                    <a:p>
                      <a:r>
                        <a:rPr lang="en-GB" sz="800" dirty="0" smtClean="0">
                          <a:solidFill>
                            <a:schemeClr val="accent2"/>
                          </a:solidFill>
                        </a:rPr>
                        <a:t>Mini</a:t>
                      </a:r>
                      <a:r>
                        <a:rPr lang="en-GB" sz="800" baseline="0" dirty="0" smtClean="0">
                          <a:solidFill>
                            <a:schemeClr val="accent2"/>
                          </a:solidFill>
                        </a:rPr>
                        <a:t> </a:t>
                      </a:r>
                      <a:r>
                        <a:rPr lang="en-GB" sz="800" baseline="0" dirty="0">
                          <a:solidFill>
                            <a:schemeClr val="accent2"/>
                          </a:solidFill>
                        </a:rPr>
                        <a:t>Maths Projects</a:t>
                      </a:r>
                      <a:endParaRPr lang="en-GB" sz="800" dirty="0">
                        <a:solidFill>
                          <a:schemeClr val="accent2"/>
                        </a:solidFill>
                      </a:endParaRPr>
                    </a:p>
                  </a:txBody>
                  <a:tcPr>
                    <a:solidFill>
                      <a:schemeClr val="accent2">
                        <a:lumMod val="20000"/>
                        <a:lumOff val="80000"/>
                      </a:schemeClr>
                    </a:solidFill>
                  </a:tcPr>
                </a:tc>
                <a:tc>
                  <a:txBody>
                    <a:bodyPr/>
                    <a:lstStyle/>
                    <a:p>
                      <a:r>
                        <a:rPr lang="en-GB" sz="800" dirty="0" smtClean="0">
                          <a:solidFill>
                            <a:schemeClr val="accent2"/>
                          </a:solidFill>
                        </a:rPr>
                        <a:t>24</a:t>
                      </a:r>
                      <a:r>
                        <a:rPr lang="en-GB" sz="800" baseline="0" dirty="0" smtClean="0">
                          <a:solidFill>
                            <a:schemeClr val="accent2"/>
                          </a:solidFill>
                        </a:rPr>
                        <a:t> Jul</a:t>
                      </a:r>
                      <a:endParaRPr lang="en-GB" sz="800" dirty="0">
                        <a:solidFill>
                          <a:schemeClr val="accent2"/>
                        </a:solidFill>
                      </a:endParaRPr>
                    </a:p>
                  </a:txBody>
                  <a:tcPr>
                    <a:solidFill>
                      <a:schemeClr val="accent3">
                        <a:lumMod val="40000"/>
                        <a:lumOff val="60000"/>
                      </a:schemeClr>
                    </a:solidFill>
                  </a:tcPr>
                </a:tc>
                <a:tc>
                  <a:txBody>
                    <a:bodyPr/>
                    <a:lstStyle/>
                    <a:p>
                      <a:endParaRPr lang="en-GB" sz="800" dirty="0">
                        <a:solidFill>
                          <a:schemeClr val="accent2"/>
                        </a:solidFill>
                      </a:endParaRPr>
                    </a:p>
                  </a:txBody>
                  <a:tcPr>
                    <a:solidFill>
                      <a:schemeClr val="accent3">
                        <a:lumMod val="40000"/>
                        <a:lumOff val="60000"/>
                      </a:schemeClr>
                    </a:solidFill>
                  </a:tcPr>
                </a:tc>
                <a:tc>
                  <a:txBody>
                    <a:bodyPr/>
                    <a:lstStyle/>
                    <a:p>
                      <a:endParaRPr lang="en-GB" sz="800" dirty="0">
                        <a:solidFill>
                          <a:schemeClr val="accent2"/>
                        </a:solidFill>
                      </a:endParaRPr>
                    </a:p>
                  </a:txBody>
                  <a:tcPr>
                    <a:solidFill>
                      <a:schemeClr val="accent3">
                        <a:lumMod val="40000"/>
                        <a:lumOff val="60000"/>
                      </a:schemeClr>
                    </a:solidFill>
                  </a:tcPr>
                </a:tc>
                <a:tc>
                  <a:txBody>
                    <a:bodyPr/>
                    <a:lstStyle/>
                    <a:p>
                      <a:endParaRPr lang="en-GB" sz="800" dirty="0">
                        <a:solidFill>
                          <a:schemeClr val="accent2"/>
                        </a:solidFill>
                      </a:endParaRPr>
                    </a:p>
                  </a:txBody>
                  <a:tcPr>
                    <a:solidFill>
                      <a:schemeClr val="accent3">
                        <a:lumMod val="40000"/>
                        <a:lumOff val="60000"/>
                      </a:schemeClr>
                    </a:solidFill>
                  </a:tcPr>
                </a:tc>
                <a:extLst>
                  <a:ext uri="{0D108BD9-81ED-4DB2-BD59-A6C34878D82A}">
                    <a16:rowId xmlns:a16="http://schemas.microsoft.com/office/drawing/2014/main" val="10004"/>
                  </a:ext>
                </a:extLst>
              </a:tr>
            </a:tbl>
          </a:graphicData>
        </a:graphic>
      </p:graphicFrame>
      <p:sp>
        <p:nvSpPr>
          <p:cNvPr id="2" name="Rounded Rectangle 1"/>
          <p:cNvSpPr/>
          <p:nvPr/>
        </p:nvSpPr>
        <p:spPr>
          <a:xfrm>
            <a:off x="6372200" y="1484784"/>
            <a:ext cx="846785" cy="64807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Holiday</a:t>
            </a:r>
          </a:p>
        </p:txBody>
      </p:sp>
      <p:sp>
        <p:nvSpPr>
          <p:cNvPr id="17" name="Rounded Rectangle 16"/>
          <p:cNvSpPr/>
          <p:nvPr/>
        </p:nvSpPr>
        <p:spPr>
          <a:xfrm>
            <a:off x="4644008" y="2492896"/>
            <a:ext cx="1638424" cy="64807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Holiday</a:t>
            </a:r>
          </a:p>
        </p:txBody>
      </p:sp>
      <p:sp>
        <p:nvSpPr>
          <p:cNvPr id="18" name="Rounded Rectangle 17"/>
          <p:cNvSpPr/>
          <p:nvPr/>
        </p:nvSpPr>
        <p:spPr>
          <a:xfrm>
            <a:off x="2906936" y="3552227"/>
            <a:ext cx="792088" cy="64807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Holiday</a:t>
            </a:r>
          </a:p>
        </p:txBody>
      </p:sp>
      <p:sp>
        <p:nvSpPr>
          <p:cNvPr id="19" name="Rounded Rectangle 18"/>
          <p:cNvSpPr/>
          <p:nvPr/>
        </p:nvSpPr>
        <p:spPr>
          <a:xfrm>
            <a:off x="319112" y="4642359"/>
            <a:ext cx="1660600" cy="64807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Holiday</a:t>
            </a:r>
          </a:p>
        </p:txBody>
      </p:sp>
      <p:sp>
        <p:nvSpPr>
          <p:cNvPr id="8" name="Rounded Rectangle 7"/>
          <p:cNvSpPr/>
          <p:nvPr/>
        </p:nvSpPr>
        <p:spPr>
          <a:xfrm>
            <a:off x="7252846" y="4630185"/>
            <a:ext cx="792088" cy="64807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Holiday</a:t>
            </a:r>
          </a:p>
        </p:txBody>
      </p:sp>
      <p:sp>
        <p:nvSpPr>
          <p:cNvPr id="9" name="Round Diagonal Corner Rectangle 8">
            <a:hlinkClick r:id="" action="ppaction://noaction"/>
          </p:cNvPr>
          <p:cNvSpPr>
            <a:spLocks/>
          </p:cNvSpPr>
          <p:nvPr/>
        </p:nvSpPr>
        <p:spPr>
          <a:xfrm>
            <a:off x="323528" y="1475631"/>
            <a:ext cx="5958904" cy="657225"/>
          </a:xfrm>
          <a:prstGeom prst="round2DiagRect">
            <a:avLst/>
          </a:prstGeom>
          <a:solidFill>
            <a:srgbClr val="00B050"/>
          </a:solidFill>
          <a:ln/>
        </p:spPr>
        <p:style>
          <a:lnRef idx="1">
            <a:schemeClr val="accent4"/>
          </a:lnRef>
          <a:fillRef idx="3">
            <a:schemeClr val="accent4"/>
          </a:fillRef>
          <a:effectRef idx="2">
            <a:schemeClr val="accent4"/>
          </a:effectRef>
          <a:fontRef idx="minor">
            <a:schemeClr val="lt1"/>
          </a:fontRef>
        </p:style>
        <p:txBody>
          <a:bodyPr lIns="41062" tIns="52150" rIns="39600" bIns="52150"/>
          <a:lstStyle/>
          <a:p>
            <a:pPr algn="ctr">
              <a:defRPr/>
            </a:pPr>
            <a:r>
              <a:rPr lang="en-GB" sz="1000" b="1" dirty="0" smtClean="0">
                <a:solidFill>
                  <a:schemeClr val="bg1"/>
                </a:solidFill>
                <a:effectLst>
                  <a:outerShdw blurRad="38100" dist="38100" dir="2700000" algn="tl">
                    <a:srgbClr val="000000">
                      <a:alpha val="43137"/>
                    </a:srgbClr>
                  </a:outerShdw>
                </a:effectLst>
                <a:cs typeface="Calibri" panose="020F0502020204030204" pitchFamily="34" charset="0"/>
              </a:rPr>
              <a:t>Core principle 1:  </a:t>
            </a:r>
            <a:r>
              <a:rPr lang="en-GB" sz="1000" b="1" dirty="0" smtClean="0"/>
              <a:t>Interactions </a:t>
            </a:r>
            <a:r>
              <a:rPr lang="en-GB" sz="1000" b="1" dirty="0"/>
              <a:t>and </a:t>
            </a:r>
            <a:r>
              <a:rPr lang="en-GB" sz="1000" b="1" dirty="0" smtClean="0"/>
              <a:t>interdependencies</a:t>
            </a:r>
          </a:p>
          <a:p>
            <a:pPr algn="ctr">
              <a:defRPr/>
            </a:pPr>
            <a:endParaRPr lang="en-GB" sz="1000" b="1" dirty="0" smtClean="0">
              <a:solidFill>
                <a:schemeClr val="bg1"/>
              </a:solidFill>
              <a:effectLst>
                <a:outerShdw blurRad="38100" dist="38100" dir="2700000" algn="tl">
                  <a:srgbClr val="000000">
                    <a:alpha val="43137"/>
                  </a:srgbClr>
                </a:outerShdw>
              </a:effectLst>
            </a:endParaRPr>
          </a:p>
          <a:p>
            <a:pPr algn="ctr">
              <a:defRPr/>
            </a:pPr>
            <a:r>
              <a:rPr lang="en-GB" sz="1000" b="1" dirty="0" smtClean="0">
                <a:solidFill>
                  <a:schemeClr val="bg1"/>
                </a:solidFill>
                <a:effectLst>
                  <a:outerShdw blurRad="38100" dist="38100" dir="2700000" algn="tl">
                    <a:srgbClr val="000000">
                      <a:alpha val="43137"/>
                    </a:srgbClr>
                  </a:outerShdw>
                </a:effectLst>
              </a:rPr>
              <a:t>Relationships in an ecosystem </a:t>
            </a:r>
            <a:endParaRPr lang="en-GB" sz="1000" b="1" dirty="0">
              <a:solidFill>
                <a:schemeClr val="bg1"/>
              </a:solidFill>
              <a:effectLst>
                <a:outerShdw blurRad="38100" dist="38100" dir="2700000" algn="tl">
                  <a:srgbClr val="000000">
                    <a:alpha val="43137"/>
                  </a:srgbClr>
                </a:outerShdw>
              </a:effectLst>
            </a:endParaRPr>
          </a:p>
        </p:txBody>
      </p:sp>
      <p:sp>
        <p:nvSpPr>
          <p:cNvPr id="10" name="Round Diagonal Corner Rectangle 9">
            <a:hlinkClick r:id="" action="ppaction://noaction"/>
          </p:cNvPr>
          <p:cNvSpPr>
            <a:spLocks/>
          </p:cNvSpPr>
          <p:nvPr/>
        </p:nvSpPr>
        <p:spPr>
          <a:xfrm>
            <a:off x="331026" y="2499493"/>
            <a:ext cx="4209711" cy="857499"/>
          </a:xfrm>
          <a:prstGeom prst="round2DiagRect">
            <a:avLst/>
          </a:prstGeom>
          <a:solidFill>
            <a:srgbClr val="0070C0"/>
          </a:solidFill>
          <a:ln/>
        </p:spPr>
        <p:style>
          <a:lnRef idx="1">
            <a:schemeClr val="accent3"/>
          </a:lnRef>
          <a:fillRef idx="3">
            <a:schemeClr val="accent3"/>
          </a:fillRef>
          <a:effectRef idx="2">
            <a:schemeClr val="accent3"/>
          </a:effectRef>
          <a:fontRef idx="minor">
            <a:schemeClr val="lt1"/>
          </a:fontRef>
        </p:style>
        <p:txBody>
          <a:bodyPr lIns="41062" tIns="52150" rIns="39600" bIns="52150"/>
          <a:lstStyle/>
          <a:p>
            <a:pPr algn="ctr">
              <a:defRPr/>
            </a:pPr>
            <a:r>
              <a:rPr lang="en-GB" sz="1000" b="1" dirty="0">
                <a:solidFill>
                  <a:schemeClr val="bg1"/>
                </a:solidFill>
                <a:effectLst>
                  <a:outerShdw blurRad="38100" dist="38100" dir="2700000" algn="tl">
                    <a:srgbClr val="000000">
                      <a:alpha val="43137"/>
                    </a:srgbClr>
                  </a:outerShdw>
                </a:effectLst>
              </a:rPr>
              <a:t>Core Principle </a:t>
            </a:r>
            <a:r>
              <a:rPr lang="en-GB" sz="1000" b="1" dirty="0" smtClean="0">
                <a:solidFill>
                  <a:schemeClr val="bg1"/>
                </a:solidFill>
                <a:effectLst>
                  <a:outerShdw blurRad="38100" dist="38100" dir="2700000" algn="tl">
                    <a:srgbClr val="000000">
                      <a:alpha val="43137"/>
                    </a:srgbClr>
                  </a:outerShdw>
                </a:effectLst>
              </a:rPr>
              <a:t>2:  </a:t>
            </a:r>
            <a:r>
              <a:rPr lang="en-GB" sz="1000" b="1" dirty="0" smtClean="0"/>
              <a:t>Genetics </a:t>
            </a:r>
            <a:r>
              <a:rPr lang="en-GB" sz="1000" b="1" dirty="0"/>
              <a:t>and </a:t>
            </a:r>
            <a:r>
              <a:rPr lang="en-GB" sz="1000" b="1" dirty="0" smtClean="0"/>
              <a:t>evolution</a:t>
            </a:r>
          </a:p>
          <a:p>
            <a:pPr algn="ctr">
              <a:defRPr/>
            </a:pPr>
            <a:endParaRPr lang="en-GB" sz="1000" b="1" dirty="0">
              <a:solidFill>
                <a:schemeClr val="bg1"/>
              </a:solidFill>
              <a:effectLst>
                <a:outerShdw blurRad="38100" dist="38100" dir="2700000" algn="tl">
                  <a:srgbClr val="000000">
                    <a:alpha val="43137"/>
                  </a:srgbClr>
                </a:outerShdw>
              </a:effectLst>
            </a:endParaRPr>
          </a:p>
          <a:p>
            <a:pPr algn="ctr">
              <a:defRPr/>
            </a:pPr>
            <a:r>
              <a:rPr lang="en-GB" sz="1000" b="1" dirty="0" smtClean="0">
                <a:solidFill>
                  <a:schemeClr val="bg1"/>
                </a:solidFill>
                <a:effectLst>
                  <a:outerShdw blurRad="38100" dist="38100" dir="2700000" algn="tl">
                    <a:srgbClr val="000000">
                      <a:alpha val="43137"/>
                    </a:srgbClr>
                  </a:outerShdw>
                </a:effectLst>
              </a:rPr>
              <a:t>Inheritance, chromosomes, genes &amp; DNA</a:t>
            </a:r>
            <a:endParaRPr lang="en-GB" sz="1000" b="1" dirty="0">
              <a:solidFill>
                <a:schemeClr val="bg1"/>
              </a:solidFill>
              <a:effectLst>
                <a:outerShdw blurRad="38100" dist="38100" dir="2700000" algn="tl">
                  <a:srgbClr val="000000">
                    <a:alpha val="43137"/>
                  </a:srgbClr>
                </a:outerShdw>
              </a:effectLst>
            </a:endParaRPr>
          </a:p>
        </p:txBody>
      </p:sp>
      <p:sp>
        <p:nvSpPr>
          <p:cNvPr id="11" name="Round Diagonal Corner Rectangle 10">
            <a:hlinkClick r:id="" action="ppaction://noaction"/>
          </p:cNvPr>
          <p:cNvSpPr>
            <a:spLocks/>
          </p:cNvSpPr>
          <p:nvPr/>
        </p:nvSpPr>
        <p:spPr>
          <a:xfrm>
            <a:off x="7308528" y="1482986"/>
            <a:ext cx="1583727" cy="657225"/>
          </a:xfrm>
          <a:prstGeom prst="round2DiagRect">
            <a:avLst/>
          </a:prstGeom>
          <a:solidFill>
            <a:srgbClr val="0070C0"/>
          </a:solidFill>
          <a:ln/>
        </p:spPr>
        <p:style>
          <a:lnRef idx="1">
            <a:schemeClr val="accent3"/>
          </a:lnRef>
          <a:fillRef idx="3">
            <a:schemeClr val="accent3"/>
          </a:fillRef>
          <a:effectRef idx="2">
            <a:schemeClr val="accent3"/>
          </a:effectRef>
          <a:fontRef idx="minor">
            <a:schemeClr val="lt1"/>
          </a:fontRef>
        </p:style>
        <p:txBody>
          <a:bodyPr lIns="41062" tIns="52150" rIns="39600" bIns="52150"/>
          <a:lstStyle/>
          <a:p>
            <a:pPr algn="ctr">
              <a:defRPr/>
            </a:pPr>
            <a:endParaRPr lang="en-GB" sz="1000" b="1" dirty="0">
              <a:solidFill>
                <a:schemeClr val="bg1"/>
              </a:solidFill>
              <a:effectLst>
                <a:outerShdw blurRad="38100" dist="38100" dir="2700000" algn="tl">
                  <a:srgbClr val="000000">
                    <a:alpha val="43137"/>
                  </a:srgbClr>
                </a:outerShdw>
              </a:effectLst>
            </a:endParaRPr>
          </a:p>
        </p:txBody>
      </p:sp>
      <p:sp>
        <p:nvSpPr>
          <p:cNvPr id="12" name="Round Diagonal Corner Rectangle 11">
            <a:hlinkClick r:id="" action="ppaction://noaction"/>
          </p:cNvPr>
          <p:cNvSpPr>
            <a:spLocks/>
          </p:cNvSpPr>
          <p:nvPr/>
        </p:nvSpPr>
        <p:spPr>
          <a:xfrm>
            <a:off x="6400799" y="2468750"/>
            <a:ext cx="2491455" cy="865290"/>
          </a:xfrm>
          <a:prstGeom prst="round2DiagRect">
            <a:avLst/>
          </a:prstGeom>
          <a:solidFill>
            <a:srgbClr val="FF6600"/>
          </a:solidFill>
          <a:ln/>
        </p:spPr>
        <p:style>
          <a:lnRef idx="1">
            <a:schemeClr val="accent3"/>
          </a:lnRef>
          <a:fillRef idx="3">
            <a:schemeClr val="accent3"/>
          </a:fillRef>
          <a:effectRef idx="2">
            <a:schemeClr val="accent3"/>
          </a:effectRef>
          <a:fontRef idx="minor">
            <a:schemeClr val="lt1"/>
          </a:fontRef>
        </p:style>
        <p:txBody>
          <a:bodyPr lIns="41062" tIns="52150" rIns="39600" bIns="52150"/>
          <a:lstStyle/>
          <a:p>
            <a:pPr algn="ctr">
              <a:defRPr/>
            </a:pPr>
            <a:r>
              <a:rPr lang="en-GB" sz="1000" b="1" dirty="0"/>
              <a:t>Core principle 3:   Structure &amp; function of living organisms</a:t>
            </a:r>
          </a:p>
          <a:p>
            <a:pPr algn="ctr">
              <a:defRPr/>
            </a:pPr>
            <a:endParaRPr lang="en-GB" sz="1000" b="1" dirty="0"/>
          </a:p>
          <a:p>
            <a:pPr algn="ctr">
              <a:defRPr/>
            </a:pPr>
            <a:r>
              <a:rPr lang="en-GB" sz="1000" b="1" dirty="0"/>
              <a:t>Cells &amp; Organisation – Skeletal &amp; Muscular Systems</a:t>
            </a:r>
          </a:p>
        </p:txBody>
      </p:sp>
      <p:sp>
        <p:nvSpPr>
          <p:cNvPr id="13" name="Round Diagonal Corner Rectangle 12">
            <a:hlinkClick r:id="" action="ppaction://noaction"/>
          </p:cNvPr>
          <p:cNvSpPr>
            <a:spLocks/>
          </p:cNvSpPr>
          <p:nvPr/>
        </p:nvSpPr>
        <p:spPr>
          <a:xfrm>
            <a:off x="323528" y="3559455"/>
            <a:ext cx="2520278" cy="877657"/>
          </a:xfrm>
          <a:prstGeom prst="round2DiagRect">
            <a:avLst/>
          </a:prstGeom>
          <a:solidFill>
            <a:srgbClr val="FF6600"/>
          </a:solidFill>
          <a:ln/>
        </p:spPr>
        <p:style>
          <a:lnRef idx="1">
            <a:schemeClr val="accent3"/>
          </a:lnRef>
          <a:fillRef idx="3">
            <a:schemeClr val="accent3"/>
          </a:fillRef>
          <a:effectRef idx="2">
            <a:schemeClr val="accent3"/>
          </a:effectRef>
          <a:fontRef idx="minor">
            <a:schemeClr val="lt1"/>
          </a:fontRef>
        </p:style>
        <p:txBody>
          <a:bodyPr lIns="41062" tIns="52150" rIns="39600" bIns="52150"/>
          <a:lstStyle/>
          <a:p>
            <a:pPr algn="ctr">
              <a:defRPr/>
            </a:pPr>
            <a:r>
              <a:rPr lang="en-GB" sz="1000" b="1" dirty="0"/>
              <a:t>Core principle </a:t>
            </a:r>
            <a:r>
              <a:rPr lang="en-GB" sz="1000" b="1" dirty="0" smtClean="0"/>
              <a:t>3:   Structure &amp; </a:t>
            </a:r>
            <a:r>
              <a:rPr lang="en-GB" sz="1000" b="1" dirty="0"/>
              <a:t>function of living </a:t>
            </a:r>
            <a:r>
              <a:rPr lang="en-GB" sz="1000" b="1" dirty="0" smtClean="0"/>
              <a:t>organisms</a:t>
            </a:r>
          </a:p>
          <a:p>
            <a:pPr algn="ctr">
              <a:defRPr/>
            </a:pPr>
            <a:endParaRPr lang="en-GB" sz="1000" b="1" dirty="0"/>
          </a:p>
          <a:p>
            <a:pPr algn="ctr">
              <a:defRPr/>
            </a:pPr>
            <a:r>
              <a:rPr lang="en-GB" sz="1000" b="1" dirty="0"/>
              <a:t>Cells &amp; Organisation – Skeletal &amp; Muscular Systems</a:t>
            </a:r>
          </a:p>
        </p:txBody>
      </p:sp>
      <p:sp>
        <p:nvSpPr>
          <p:cNvPr id="14" name="Round Diagonal Corner Rectangle 13">
            <a:hlinkClick r:id="" action="ppaction://noaction"/>
          </p:cNvPr>
          <p:cNvSpPr>
            <a:spLocks/>
          </p:cNvSpPr>
          <p:nvPr/>
        </p:nvSpPr>
        <p:spPr>
          <a:xfrm>
            <a:off x="2047304" y="4647511"/>
            <a:ext cx="5078077" cy="725705"/>
          </a:xfrm>
          <a:prstGeom prst="round2Diag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lIns="41062" tIns="52150" rIns="39600" bIns="52150"/>
          <a:lstStyle/>
          <a:p>
            <a:pPr algn="ctr">
              <a:defRPr/>
            </a:pPr>
            <a:r>
              <a:rPr lang="en-GB" sz="1000" b="1" dirty="0" smtClean="0"/>
              <a:t>Core principle 4:   Forces &amp; Motion</a:t>
            </a:r>
          </a:p>
          <a:p>
            <a:pPr algn="ctr">
              <a:defRPr/>
            </a:pPr>
            <a:endParaRPr lang="en-GB" sz="1000" b="1" dirty="0"/>
          </a:p>
          <a:p>
            <a:pPr algn="ctr">
              <a:defRPr/>
            </a:pPr>
            <a:r>
              <a:rPr lang="en-GB" sz="1000" b="1" dirty="0" smtClean="0"/>
              <a:t>Forces</a:t>
            </a:r>
            <a:endParaRPr lang="en-GB" sz="1000" b="1" dirty="0"/>
          </a:p>
        </p:txBody>
      </p:sp>
      <p:sp>
        <p:nvSpPr>
          <p:cNvPr id="15" name="Round Diagonal Corner Rectangle 14">
            <a:hlinkClick r:id="" action="ppaction://noaction"/>
          </p:cNvPr>
          <p:cNvSpPr>
            <a:spLocks/>
          </p:cNvSpPr>
          <p:nvPr/>
        </p:nvSpPr>
        <p:spPr>
          <a:xfrm>
            <a:off x="3762154" y="3573016"/>
            <a:ext cx="5160043" cy="784954"/>
          </a:xfrm>
          <a:prstGeom prst="round2DiagRect">
            <a:avLst/>
          </a:prstGeom>
          <a:solidFill>
            <a:srgbClr val="FFC000"/>
          </a:solidFill>
          <a:ln/>
        </p:spPr>
        <p:style>
          <a:lnRef idx="1">
            <a:schemeClr val="accent1"/>
          </a:lnRef>
          <a:fillRef idx="3">
            <a:schemeClr val="accent1"/>
          </a:fillRef>
          <a:effectRef idx="2">
            <a:schemeClr val="accent1"/>
          </a:effectRef>
          <a:fontRef idx="minor">
            <a:schemeClr val="lt1"/>
          </a:fontRef>
        </p:style>
        <p:txBody>
          <a:bodyPr lIns="41062" tIns="52150" rIns="39600" bIns="52150"/>
          <a:lstStyle/>
          <a:p>
            <a:pPr algn="ctr"/>
            <a:r>
              <a:rPr lang="en-GB" sz="1000" b="1" dirty="0"/>
              <a:t>Core principle </a:t>
            </a:r>
            <a:r>
              <a:rPr lang="en-GB" sz="1000" b="1" dirty="0" smtClean="0"/>
              <a:t>3:  Structure </a:t>
            </a:r>
            <a:r>
              <a:rPr lang="en-GB" sz="1000" b="1" dirty="0"/>
              <a:t>and function of living </a:t>
            </a:r>
            <a:r>
              <a:rPr lang="en-GB" sz="1000" b="1" dirty="0" smtClean="0"/>
              <a:t>organisms</a:t>
            </a:r>
          </a:p>
          <a:p>
            <a:pPr algn="ctr">
              <a:defRPr/>
            </a:pPr>
            <a:endParaRPr lang="en-GB" sz="1000" b="1" dirty="0"/>
          </a:p>
          <a:p>
            <a:pPr algn="ctr">
              <a:defRPr/>
            </a:pPr>
            <a:r>
              <a:rPr lang="en-GB" sz="1000" b="1" dirty="0" smtClean="0"/>
              <a:t>Nutrition &amp; Digestion – Gas exchange systems </a:t>
            </a:r>
            <a:endParaRPr lang="en-GB" sz="1000" b="1" dirty="0"/>
          </a:p>
          <a:p>
            <a:endParaRPr lang="en-GB" dirty="0"/>
          </a:p>
        </p:txBody>
      </p:sp>
      <p:sp>
        <p:nvSpPr>
          <p:cNvPr id="16" name="Round Diagonal Corner Rectangle 15">
            <a:hlinkClick r:id="" action="ppaction://noaction"/>
          </p:cNvPr>
          <p:cNvSpPr>
            <a:spLocks/>
          </p:cNvSpPr>
          <p:nvPr/>
        </p:nvSpPr>
        <p:spPr>
          <a:xfrm>
            <a:off x="319112" y="5772169"/>
            <a:ext cx="5116981" cy="825183"/>
          </a:xfrm>
          <a:prstGeom prst="round2DiagRect">
            <a:avLst/>
          </a:prstGeom>
          <a:solidFill>
            <a:srgbClr val="0070C0"/>
          </a:solidFill>
          <a:ln/>
        </p:spPr>
        <p:style>
          <a:lnRef idx="1">
            <a:schemeClr val="accent3"/>
          </a:lnRef>
          <a:fillRef idx="3">
            <a:schemeClr val="accent3"/>
          </a:fillRef>
          <a:effectRef idx="2">
            <a:schemeClr val="accent3"/>
          </a:effectRef>
          <a:fontRef idx="minor">
            <a:schemeClr val="lt1"/>
          </a:fontRef>
        </p:style>
        <p:txBody>
          <a:bodyPr lIns="41062" tIns="52150" rIns="39600" bIns="52150"/>
          <a:lstStyle/>
          <a:p>
            <a:pPr algn="ctr">
              <a:defRPr/>
            </a:pPr>
            <a:r>
              <a:rPr lang="en-GB" sz="1000" b="1" dirty="0" smtClean="0">
                <a:solidFill>
                  <a:schemeClr val="bg1"/>
                </a:solidFill>
                <a:ea typeface="Verdana" panose="020B0604030504040204" pitchFamily="34" charset="0"/>
                <a:cs typeface="Verdana" panose="020B0604030504040204" pitchFamily="34" charset="0"/>
              </a:rPr>
              <a:t>Core principle 5:   Matter</a:t>
            </a:r>
          </a:p>
          <a:p>
            <a:pPr algn="ctr">
              <a:defRPr/>
            </a:pPr>
            <a:endParaRPr lang="en-GB" sz="1000" b="1" dirty="0">
              <a:solidFill>
                <a:schemeClr val="bg1"/>
              </a:solidFill>
              <a:ea typeface="Verdana" panose="020B0604030504040204" pitchFamily="34" charset="0"/>
              <a:cs typeface="Verdana" panose="020B0604030504040204" pitchFamily="34" charset="0"/>
            </a:endParaRPr>
          </a:p>
          <a:p>
            <a:pPr algn="ctr">
              <a:defRPr/>
            </a:pPr>
            <a:r>
              <a:rPr lang="en-GB" sz="1000" b="1" dirty="0" smtClean="0">
                <a:solidFill>
                  <a:schemeClr val="bg1"/>
                </a:solidFill>
                <a:ea typeface="Verdana" panose="020B0604030504040204" pitchFamily="34" charset="0"/>
                <a:cs typeface="Verdana" panose="020B0604030504040204" pitchFamily="34" charset="0"/>
              </a:rPr>
              <a:t>Space physics</a:t>
            </a:r>
            <a:endParaRPr lang="en-GB" sz="1000" b="1" dirty="0">
              <a:solidFill>
                <a:schemeClr val="bg1"/>
              </a:solidFill>
              <a:ea typeface="Verdana" panose="020B0604030504040204" pitchFamily="34" charset="0"/>
              <a:cs typeface="Verdana" panose="020B0604030504040204" pitchFamily="34" charset="0"/>
            </a:endParaRPr>
          </a:p>
        </p:txBody>
      </p:sp>
      <p:sp>
        <p:nvSpPr>
          <p:cNvPr id="20" name="Round Diagonal Corner Rectangle 19">
            <a:hlinkClick r:id="" action="ppaction://noaction"/>
          </p:cNvPr>
          <p:cNvSpPr>
            <a:spLocks/>
          </p:cNvSpPr>
          <p:nvPr/>
        </p:nvSpPr>
        <p:spPr>
          <a:xfrm>
            <a:off x="8100392" y="4664632"/>
            <a:ext cx="804911" cy="769097"/>
          </a:xfrm>
          <a:prstGeom prst="round2DiagRect">
            <a:avLst/>
          </a:prstGeom>
          <a:solidFill>
            <a:srgbClr val="0070C0"/>
          </a:solidFill>
          <a:ln/>
        </p:spPr>
        <p:style>
          <a:lnRef idx="1">
            <a:schemeClr val="accent3"/>
          </a:lnRef>
          <a:fillRef idx="3">
            <a:schemeClr val="accent3"/>
          </a:fillRef>
          <a:effectRef idx="2">
            <a:schemeClr val="accent3"/>
          </a:effectRef>
          <a:fontRef idx="minor">
            <a:schemeClr val="lt1"/>
          </a:fontRef>
        </p:style>
        <p:txBody>
          <a:bodyPr lIns="41062" tIns="52150" rIns="39600" bIns="52150"/>
          <a:lstStyle/>
          <a:p>
            <a:pPr algn="ctr">
              <a:defRPr/>
            </a:pPr>
            <a:endParaRPr lang="en-GB" sz="900"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22" name="Rounded Rectangle 21"/>
          <p:cNvSpPr/>
          <p:nvPr/>
        </p:nvSpPr>
        <p:spPr>
          <a:xfrm>
            <a:off x="5508104" y="5805264"/>
            <a:ext cx="3384376" cy="64807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Holiday</a:t>
            </a:r>
          </a:p>
        </p:txBody>
      </p:sp>
    </p:spTree>
    <p:extLst>
      <p:ext uri="{BB962C8B-B14F-4D97-AF65-F5344CB8AC3E}">
        <p14:creationId xmlns:p14="http://schemas.microsoft.com/office/powerpoint/2010/main" val="745582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rotWithShape="1">
          <a:blip r:embed="rId2"/>
          <a:srcRect l="32845" t="17516" r="11259" b="8657"/>
          <a:stretch/>
        </p:blipFill>
        <p:spPr>
          <a:xfrm>
            <a:off x="179512" y="167695"/>
            <a:ext cx="8755576" cy="6501665"/>
          </a:xfrm>
          <a:prstGeom prst="rect">
            <a:avLst/>
          </a:prstGeom>
        </p:spPr>
      </p:pic>
      <p:sp>
        <p:nvSpPr>
          <p:cNvPr id="5" name="Title 1"/>
          <p:cNvSpPr txBox="1">
            <a:spLocks/>
          </p:cNvSpPr>
          <p:nvPr/>
        </p:nvSpPr>
        <p:spPr>
          <a:xfrm rot="10800000" flipV="1">
            <a:off x="323528" y="274638"/>
            <a:ext cx="4536504" cy="792088"/>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b="1" dirty="0" smtClean="0">
                <a:solidFill>
                  <a:schemeClr val="bg1"/>
                </a:solidFill>
                <a:latin typeface="Arial" panose="020B0604020202020204" pitchFamily="34" charset="0"/>
                <a:cs typeface="Arial" panose="020B0604020202020204" pitchFamily="34" charset="0"/>
              </a:rPr>
              <a:t>Knowledge Organiser: </a:t>
            </a:r>
            <a:br>
              <a:rPr lang="en-GB" sz="1800" b="1" dirty="0" smtClean="0">
                <a:solidFill>
                  <a:schemeClr val="bg1"/>
                </a:solidFill>
                <a:latin typeface="Arial" panose="020B0604020202020204" pitchFamily="34" charset="0"/>
                <a:cs typeface="Arial" panose="020B0604020202020204" pitchFamily="34" charset="0"/>
              </a:rPr>
            </a:br>
            <a:r>
              <a:rPr lang="en-GB" sz="1800" b="1" dirty="0" smtClean="0">
                <a:solidFill>
                  <a:schemeClr val="bg1"/>
                </a:solidFill>
                <a:latin typeface="Arial" panose="020B0604020202020204" pitchFamily="34" charset="0"/>
                <a:cs typeface="Arial" panose="020B0604020202020204" pitchFamily="34" charset="0"/>
              </a:rPr>
              <a:t>Genetics &amp; Evolution</a:t>
            </a:r>
            <a:endParaRPr lang="en-GB" sz="1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8725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6393" y="1821283"/>
            <a:ext cx="3539049" cy="2708703"/>
          </a:xfrm>
          <a:prstGeom prst="rect">
            <a:avLst/>
          </a:prstGeom>
        </p:spPr>
      </p:pic>
      <p:sp>
        <p:nvSpPr>
          <p:cNvPr id="6" name="Rounded Rectangle 5"/>
          <p:cNvSpPr/>
          <p:nvPr/>
        </p:nvSpPr>
        <p:spPr>
          <a:xfrm>
            <a:off x="2992026" y="4662829"/>
            <a:ext cx="3103268" cy="822554"/>
          </a:xfrm>
          <a:prstGeom prst="roundRect">
            <a:avLst>
              <a:gd name="adj" fmla="val 21781"/>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defTabSz="474779">
              <a:defRPr/>
            </a:pPr>
            <a:r>
              <a:rPr lang="en-GB" sz="1454" dirty="0">
                <a:solidFill>
                  <a:prstClr val="black"/>
                </a:solidFill>
                <a:latin typeface="Aharoni" panose="02010803020104030203" pitchFamily="2" charset="-79"/>
                <a:cs typeface="Aharoni" panose="02010803020104030203" pitchFamily="2" charset="-79"/>
              </a:rPr>
              <a:t>Knowledge Organiser</a:t>
            </a:r>
          </a:p>
          <a:p>
            <a:pPr algn="ctr" defTabSz="474779">
              <a:defRPr/>
            </a:pPr>
            <a:r>
              <a:rPr lang="en-GB" sz="1454" dirty="0">
                <a:solidFill>
                  <a:prstClr val="black"/>
                </a:solidFill>
                <a:latin typeface="Aharoni" panose="02010803020104030203" pitchFamily="2" charset="-79"/>
                <a:cs typeface="Aharoni" panose="02010803020104030203" pitchFamily="2" charset="-79"/>
              </a:rPr>
              <a:t> KS3 Science Term 3</a:t>
            </a:r>
          </a:p>
        </p:txBody>
      </p:sp>
    </p:spTree>
    <p:extLst>
      <p:ext uri="{BB962C8B-B14F-4D97-AF65-F5344CB8AC3E}">
        <p14:creationId xmlns:p14="http://schemas.microsoft.com/office/powerpoint/2010/main" val="1982062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244440" y="2677212"/>
            <a:ext cx="2727361" cy="38902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50000"/>
              </a:lnSpc>
              <a:spcBef>
                <a:spcPct val="0"/>
              </a:spcBef>
              <a:buNone/>
            </a:pPr>
            <a:endParaRPr lang="en-GB" altLang="en-US" sz="1013" b="1" u="sng" dirty="0">
              <a:solidFill>
                <a:prstClr val="black"/>
              </a:solidFill>
              <a:latin typeface="Comic Sans MS" panose="030F0702030302020204" pitchFamily="66" charset="0"/>
            </a:endParaRPr>
          </a:p>
          <a:p>
            <a:pPr algn="ctr">
              <a:lnSpc>
                <a:spcPct val="150000"/>
              </a:lnSpc>
              <a:spcBef>
                <a:spcPct val="0"/>
              </a:spcBef>
              <a:buNone/>
            </a:pPr>
            <a:r>
              <a:rPr lang="en-GB" altLang="en-US" sz="1000" b="1" u="sng" dirty="0" smtClean="0">
                <a:solidFill>
                  <a:prstClr val="black"/>
                </a:solidFill>
                <a:latin typeface="+mn-lt"/>
              </a:rPr>
              <a:t>Knowledge </a:t>
            </a:r>
            <a:r>
              <a:rPr lang="en-GB" sz="1000" b="1" dirty="0" smtClean="0">
                <a:cs typeface="Calibri" panose="020F0502020204030204" pitchFamily="34" charset="0"/>
              </a:rPr>
              <a:t> </a:t>
            </a:r>
            <a:endParaRPr lang="en-GB" sz="1000" dirty="0">
              <a:cs typeface="Calibri" panose="020F0502020204030204" pitchFamily="34" charset="0"/>
            </a:endParaRPr>
          </a:p>
          <a:p>
            <a:r>
              <a:rPr lang="en-GB" sz="600" dirty="0" smtClean="0">
                <a:cs typeface="Calibri" panose="020F0502020204030204" pitchFamily="34" charset="0"/>
              </a:rPr>
              <a:t> </a:t>
            </a:r>
            <a:r>
              <a:rPr lang="en-GB" sz="600" dirty="0">
                <a:cs typeface="Calibri" panose="020F0502020204030204" pitchFamily="34" charset="0"/>
              </a:rPr>
              <a:t>cells as the fundamental unit of living organisms, including how to observe, interpret and record cell structure using a light microscope </a:t>
            </a:r>
          </a:p>
          <a:p>
            <a:r>
              <a:rPr lang="en-GB" sz="600" dirty="0" smtClean="0">
                <a:cs typeface="Calibri" panose="020F0502020204030204" pitchFamily="34" charset="0"/>
              </a:rPr>
              <a:t> </a:t>
            </a:r>
            <a:r>
              <a:rPr lang="en-GB" sz="600" dirty="0">
                <a:cs typeface="Calibri" panose="020F0502020204030204" pitchFamily="34" charset="0"/>
              </a:rPr>
              <a:t>the functions of the cell wall, cell membrane, cytoplasm, nucleus, vacuole, mitochondria and chloroplasts </a:t>
            </a:r>
          </a:p>
          <a:p>
            <a:r>
              <a:rPr lang="en-GB" sz="600" dirty="0" smtClean="0">
                <a:cs typeface="Calibri" panose="020F0502020204030204" pitchFamily="34" charset="0"/>
              </a:rPr>
              <a:t> </a:t>
            </a:r>
            <a:r>
              <a:rPr lang="en-GB" sz="600" dirty="0">
                <a:cs typeface="Calibri" panose="020F0502020204030204" pitchFamily="34" charset="0"/>
              </a:rPr>
              <a:t>the similarities and differences between plant and animal cells </a:t>
            </a:r>
          </a:p>
          <a:p>
            <a:r>
              <a:rPr lang="en-GB" sz="600" dirty="0" smtClean="0">
                <a:cs typeface="Calibri" panose="020F0502020204030204" pitchFamily="34" charset="0"/>
              </a:rPr>
              <a:t>the </a:t>
            </a:r>
            <a:r>
              <a:rPr lang="en-GB" sz="600" dirty="0">
                <a:cs typeface="Calibri" panose="020F0502020204030204" pitchFamily="34" charset="0"/>
              </a:rPr>
              <a:t>role of diffusion in the movement of materials in and between cells </a:t>
            </a:r>
          </a:p>
          <a:p>
            <a:r>
              <a:rPr lang="en-GB" sz="600" dirty="0" smtClean="0">
                <a:cs typeface="Calibri" panose="020F0502020204030204" pitchFamily="34" charset="0"/>
              </a:rPr>
              <a:t> </a:t>
            </a:r>
            <a:r>
              <a:rPr lang="en-GB" sz="600" dirty="0">
                <a:cs typeface="Calibri" panose="020F0502020204030204" pitchFamily="34" charset="0"/>
              </a:rPr>
              <a:t>the structural adaptations of some unicellular organisms </a:t>
            </a:r>
          </a:p>
          <a:p>
            <a:r>
              <a:rPr lang="en-GB" sz="600" dirty="0">
                <a:cs typeface="Calibri" panose="020F0502020204030204" pitchFamily="34" charset="0"/>
              </a:rPr>
              <a:t> </a:t>
            </a:r>
            <a:r>
              <a:rPr lang="en-GB" sz="600" dirty="0" smtClean="0">
                <a:cs typeface="Calibri" panose="020F0502020204030204" pitchFamily="34" charset="0"/>
              </a:rPr>
              <a:t>the </a:t>
            </a:r>
            <a:r>
              <a:rPr lang="en-GB" sz="600" dirty="0">
                <a:cs typeface="Calibri" panose="020F0502020204030204" pitchFamily="34" charset="0"/>
              </a:rPr>
              <a:t>hierarchical organisation of multicellular organisms: from cells to tissues to organs to systems to organisms. </a:t>
            </a:r>
            <a:r>
              <a:rPr lang="en-GB" sz="600" b="1" dirty="0" smtClean="0">
                <a:cs typeface="Calibri" panose="020F0502020204030204" pitchFamily="34" charset="0"/>
              </a:rPr>
              <a:t> </a:t>
            </a:r>
            <a:endParaRPr lang="en-GB" sz="600" dirty="0">
              <a:cs typeface="Calibri" panose="020F0502020204030204" pitchFamily="34" charset="0"/>
            </a:endParaRPr>
          </a:p>
          <a:p>
            <a:r>
              <a:rPr lang="en-GB" sz="600" dirty="0">
                <a:cs typeface="Calibri" panose="020F0502020204030204" pitchFamily="34" charset="0"/>
              </a:rPr>
              <a:t> </a:t>
            </a:r>
            <a:r>
              <a:rPr lang="en-GB" sz="600" dirty="0" smtClean="0">
                <a:cs typeface="Calibri" panose="020F0502020204030204" pitchFamily="34" charset="0"/>
              </a:rPr>
              <a:t>the </a:t>
            </a:r>
            <a:r>
              <a:rPr lang="en-GB" sz="600" dirty="0">
                <a:cs typeface="Calibri" panose="020F0502020204030204" pitchFamily="34" charset="0"/>
              </a:rPr>
              <a:t>structure and functions of the human skeleton, to include support, protection, movement and making blood cells </a:t>
            </a:r>
          </a:p>
          <a:p>
            <a:r>
              <a:rPr lang="en-GB" sz="600" dirty="0" smtClean="0">
                <a:cs typeface="Calibri" panose="020F0502020204030204" pitchFamily="34" charset="0"/>
              </a:rPr>
              <a:t> </a:t>
            </a:r>
            <a:r>
              <a:rPr lang="en-GB" sz="600" dirty="0">
                <a:cs typeface="Calibri" panose="020F0502020204030204" pitchFamily="34" charset="0"/>
              </a:rPr>
              <a:t>biomechanics – the interaction between skeleton and muscles, including the measurement of force exerted by different muscles </a:t>
            </a:r>
          </a:p>
          <a:p>
            <a:r>
              <a:rPr lang="en-GB" sz="600" dirty="0" smtClean="0">
                <a:cs typeface="Calibri" panose="020F0502020204030204" pitchFamily="34" charset="0"/>
              </a:rPr>
              <a:t> </a:t>
            </a:r>
            <a:r>
              <a:rPr lang="en-GB" sz="600" dirty="0">
                <a:cs typeface="Calibri" panose="020F0502020204030204" pitchFamily="34" charset="0"/>
              </a:rPr>
              <a:t>the function of muscles and examples of antagonistic muscles. </a:t>
            </a:r>
          </a:p>
          <a:p>
            <a:pPr>
              <a:lnSpc>
                <a:spcPct val="150000"/>
              </a:lnSpc>
              <a:spcBef>
                <a:spcPct val="0"/>
              </a:spcBef>
              <a:buNone/>
            </a:pPr>
            <a:endParaRPr lang="en-GB" altLang="en-US" sz="1000" dirty="0">
              <a:solidFill>
                <a:prstClr val="black"/>
              </a:solidFill>
              <a:cs typeface="Calibri" panose="020F0502020204030204" pitchFamily="34" charset="0"/>
            </a:endParaRPr>
          </a:p>
          <a:p>
            <a:pPr>
              <a:lnSpc>
                <a:spcPct val="150000"/>
              </a:lnSpc>
              <a:spcBef>
                <a:spcPct val="0"/>
              </a:spcBef>
              <a:buNone/>
            </a:pPr>
            <a:endParaRPr lang="en-GB" altLang="en-US" sz="1000" dirty="0">
              <a:solidFill>
                <a:prstClr val="black"/>
              </a:solidFill>
              <a:cs typeface="Calibri" panose="020F0502020204030204" pitchFamily="34" charset="0"/>
            </a:endParaRPr>
          </a:p>
          <a:p>
            <a:pPr>
              <a:lnSpc>
                <a:spcPct val="150000"/>
              </a:lnSpc>
              <a:spcBef>
                <a:spcPct val="0"/>
              </a:spcBef>
              <a:buNone/>
            </a:pPr>
            <a:endParaRPr lang="en-GB" altLang="en-US" sz="600" dirty="0">
              <a:solidFill>
                <a:prstClr val="black"/>
              </a:solidFill>
              <a:latin typeface="Comic Sans MS" panose="030F0702030302020204" pitchFamily="66" charset="0"/>
            </a:endParaRPr>
          </a:p>
          <a:p>
            <a:pPr>
              <a:lnSpc>
                <a:spcPct val="150000"/>
              </a:lnSpc>
              <a:spcBef>
                <a:spcPct val="0"/>
              </a:spcBef>
              <a:buNone/>
            </a:pPr>
            <a:endParaRPr lang="en-GB" altLang="en-US" sz="600" dirty="0">
              <a:solidFill>
                <a:prstClr val="black"/>
              </a:solidFill>
              <a:latin typeface="Comic Sans MS" panose="030F0702030302020204" pitchFamily="66" charset="0"/>
            </a:endParaRPr>
          </a:p>
          <a:p>
            <a:pPr>
              <a:lnSpc>
                <a:spcPct val="150000"/>
              </a:lnSpc>
              <a:spcBef>
                <a:spcPct val="0"/>
              </a:spcBef>
              <a:buNone/>
            </a:pPr>
            <a:endParaRPr lang="en-GB" altLang="en-US" sz="600" dirty="0">
              <a:solidFill>
                <a:prstClr val="black"/>
              </a:solidFill>
              <a:latin typeface="Comic Sans MS" panose="030F0702030302020204" pitchFamily="66" charset="0"/>
            </a:endParaRPr>
          </a:p>
          <a:p>
            <a:pPr>
              <a:lnSpc>
                <a:spcPct val="150000"/>
              </a:lnSpc>
              <a:spcBef>
                <a:spcPct val="0"/>
              </a:spcBef>
              <a:buNone/>
            </a:pPr>
            <a:endParaRPr lang="en-GB" altLang="en-US" sz="600" dirty="0">
              <a:solidFill>
                <a:prstClr val="black"/>
              </a:solidFill>
              <a:latin typeface="Comic Sans MS" panose="030F0702030302020204" pitchFamily="66" charset="0"/>
            </a:endParaRPr>
          </a:p>
        </p:txBody>
      </p:sp>
      <p:sp>
        <p:nvSpPr>
          <p:cNvPr id="2051" name="TextBox 4"/>
          <p:cNvSpPr txBox="1">
            <a:spLocks noChangeArrowheads="1"/>
          </p:cNvSpPr>
          <p:nvPr/>
        </p:nvSpPr>
        <p:spPr bwMode="auto">
          <a:xfrm>
            <a:off x="2998567" y="2674576"/>
            <a:ext cx="3138887" cy="3499420"/>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50000"/>
              </a:lnSpc>
              <a:spcBef>
                <a:spcPct val="0"/>
              </a:spcBef>
              <a:buNone/>
            </a:pPr>
            <a:endParaRPr lang="en-GB" altLang="en-US" sz="1013" b="1" u="sng" dirty="0">
              <a:solidFill>
                <a:prstClr val="black"/>
              </a:solidFill>
              <a:latin typeface="Comic Sans MS" panose="030F0702030302020204" pitchFamily="66" charset="0"/>
            </a:endParaRPr>
          </a:p>
          <a:p>
            <a:pPr algn="ctr">
              <a:lnSpc>
                <a:spcPct val="150000"/>
              </a:lnSpc>
              <a:spcBef>
                <a:spcPct val="0"/>
              </a:spcBef>
              <a:buNone/>
            </a:pPr>
            <a:r>
              <a:rPr lang="en-GB" altLang="en-US" sz="1000" b="1" u="sng" dirty="0" smtClean="0">
                <a:solidFill>
                  <a:prstClr val="black"/>
                </a:solidFill>
                <a:latin typeface="+mn-lt"/>
              </a:rPr>
              <a:t>Skills</a:t>
            </a:r>
            <a:endParaRPr lang="en-GB" altLang="en-US" sz="1000" b="1" u="sng" dirty="0">
              <a:solidFill>
                <a:prstClr val="black"/>
              </a:solidFill>
              <a:latin typeface="+mn-lt"/>
            </a:endParaRPr>
          </a:p>
          <a:p>
            <a:pPr marL="228600" indent="-228600">
              <a:buFont typeface="+mj-lt"/>
              <a:buAutoNum type="arabicPeriod"/>
            </a:pPr>
            <a:r>
              <a:rPr lang="en-GB" sz="1050" dirty="0" smtClean="0"/>
              <a:t>Cultural Skills: identifying organelles, cells, tissues and organs of living organisms.</a:t>
            </a:r>
            <a:endParaRPr lang="en-GB" sz="1050" dirty="0"/>
          </a:p>
          <a:p>
            <a:pPr marL="228600" indent="-228600">
              <a:buFont typeface="+mj-lt"/>
              <a:buAutoNum type="arabicPeriod"/>
            </a:pPr>
            <a:r>
              <a:rPr lang="en-GB" sz="1050" dirty="0"/>
              <a:t>Mathematical skills: </a:t>
            </a:r>
            <a:r>
              <a:rPr lang="en-GB" sz="1050" dirty="0" smtClean="0"/>
              <a:t>making scientific calculations using formulae .</a:t>
            </a:r>
            <a:endParaRPr lang="en-GB" sz="1050" dirty="0"/>
          </a:p>
          <a:p>
            <a:pPr marL="228600" indent="-228600">
              <a:buFont typeface="+mj-lt"/>
              <a:buAutoNum type="arabicPeriod"/>
            </a:pPr>
            <a:r>
              <a:rPr lang="en-GB" sz="1050" dirty="0"/>
              <a:t>Practical skills: </a:t>
            </a:r>
            <a:r>
              <a:rPr lang="en-GB" sz="1050" dirty="0" smtClean="0"/>
              <a:t>Using microscopes and creating slides to make observations</a:t>
            </a:r>
            <a:endParaRPr lang="en-GB" sz="1050" dirty="0"/>
          </a:p>
          <a:p>
            <a:pPr marL="228600" indent="-228600">
              <a:buFont typeface="+mj-lt"/>
              <a:buAutoNum type="arabicPeriod"/>
            </a:pPr>
            <a:r>
              <a:rPr lang="en-GB" sz="1050" dirty="0"/>
              <a:t>Use observation to critically think, make predictions and draw conclusions. </a:t>
            </a:r>
          </a:p>
          <a:p>
            <a:pPr marL="228600" indent="-228600">
              <a:buFont typeface="+mj-lt"/>
              <a:buAutoNum type="arabicPeriod"/>
            </a:pPr>
            <a:r>
              <a:rPr lang="en-GB" sz="1050" dirty="0"/>
              <a:t>Use critical thinking skills to make sense of the </a:t>
            </a:r>
            <a:r>
              <a:rPr lang="en-GB" sz="1050" dirty="0" smtClean="0"/>
              <a:t>our bodies and how they are broken down into different parts that all work together.</a:t>
            </a:r>
            <a:endParaRPr lang="en-GB" altLang="en-US" sz="1050" b="1" u="sng" dirty="0">
              <a:solidFill>
                <a:prstClr val="black"/>
              </a:solidFill>
            </a:endParaRPr>
          </a:p>
          <a:p>
            <a:pPr>
              <a:lnSpc>
                <a:spcPct val="150000"/>
              </a:lnSpc>
              <a:spcBef>
                <a:spcPct val="0"/>
              </a:spcBef>
              <a:buNone/>
            </a:pPr>
            <a:endParaRPr lang="en-GB" altLang="en-US" sz="1013" b="1" u="sng" dirty="0" smtClean="0">
              <a:solidFill>
                <a:prstClr val="black"/>
              </a:solidFill>
              <a:latin typeface="Comic Sans MS" panose="030F0702030302020204" pitchFamily="66" charset="0"/>
            </a:endParaRPr>
          </a:p>
          <a:p>
            <a:pPr>
              <a:lnSpc>
                <a:spcPct val="150000"/>
              </a:lnSpc>
              <a:spcBef>
                <a:spcPct val="0"/>
              </a:spcBef>
              <a:buNone/>
            </a:pPr>
            <a:endParaRPr lang="en-GB" altLang="en-US" sz="1013" b="1" u="sng" dirty="0">
              <a:solidFill>
                <a:prstClr val="black"/>
              </a:solidFill>
              <a:latin typeface="Comic Sans MS" panose="030F0702030302020204" pitchFamily="66" charset="0"/>
            </a:endParaRPr>
          </a:p>
          <a:p>
            <a:pPr>
              <a:lnSpc>
                <a:spcPct val="150000"/>
              </a:lnSpc>
              <a:spcBef>
                <a:spcPct val="0"/>
              </a:spcBef>
              <a:buNone/>
            </a:pPr>
            <a:endParaRPr lang="en-GB" altLang="en-US" sz="1013" b="1" u="sng" dirty="0">
              <a:solidFill>
                <a:prstClr val="black"/>
              </a:solidFill>
              <a:latin typeface="Comic Sans MS" panose="030F0702030302020204" pitchFamily="66" charset="0"/>
            </a:endParaRPr>
          </a:p>
        </p:txBody>
      </p:sp>
      <p:sp>
        <p:nvSpPr>
          <p:cNvPr id="2054" name="TextBox 6"/>
          <p:cNvSpPr txBox="1">
            <a:spLocks noChangeArrowheads="1"/>
          </p:cNvSpPr>
          <p:nvPr/>
        </p:nvSpPr>
        <p:spPr bwMode="auto">
          <a:xfrm>
            <a:off x="6137455" y="2235994"/>
            <a:ext cx="2727299" cy="3570208"/>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endParaRPr lang="en-GB" altLang="en-US" sz="900" b="1" dirty="0">
              <a:solidFill>
                <a:prstClr val="black"/>
              </a:solidFill>
              <a:latin typeface="Comic Sans MS" panose="030F0702030302020204" pitchFamily="66" charset="0"/>
            </a:endParaRPr>
          </a:p>
          <a:p>
            <a:pPr algn="ctr">
              <a:lnSpc>
                <a:spcPct val="100000"/>
              </a:lnSpc>
              <a:spcBef>
                <a:spcPct val="0"/>
              </a:spcBef>
              <a:buNone/>
              <a:defRPr/>
            </a:pPr>
            <a:endParaRPr lang="en-GB" altLang="en-US" sz="900" b="1" dirty="0">
              <a:solidFill>
                <a:prstClr val="black"/>
              </a:solidFill>
              <a:latin typeface="Comic Sans MS" panose="030F0702030302020204" pitchFamily="66" charset="0"/>
            </a:endParaRPr>
          </a:p>
          <a:p>
            <a:pPr algn="ctr">
              <a:lnSpc>
                <a:spcPct val="100000"/>
              </a:lnSpc>
              <a:spcBef>
                <a:spcPct val="0"/>
              </a:spcBef>
              <a:buNone/>
              <a:defRPr/>
            </a:pPr>
            <a:endParaRPr lang="en-GB" altLang="en-US" sz="900" b="1" dirty="0">
              <a:solidFill>
                <a:prstClr val="black"/>
              </a:solidFill>
              <a:latin typeface="Comic Sans MS" panose="030F0702030302020204" pitchFamily="66" charset="0"/>
            </a:endParaRPr>
          </a:p>
          <a:p>
            <a:pPr algn="ctr">
              <a:lnSpc>
                <a:spcPct val="100000"/>
              </a:lnSpc>
              <a:spcBef>
                <a:spcPct val="0"/>
              </a:spcBef>
              <a:buNone/>
              <a:defRPr/>
            </a:pPr>
            <a:endParaRPr lang="en-GB" altLang="en-US" sz="900" b="1" dirty="0">
              <a:solidFill>
                <a:prstClr val="black"/>
              </a:solidFill>
              <a:latin typeface="Comic Sans MS" panose="030F0702030302020204" pitchFamily="66" charset="0"/>
            </a:endParaRPr>
          </a:p>
          <a:p>
            <a:pPr algn="ctr">
              <a:lnSpc>
                <a:spcPct val="100000"/>
              </a:lnSpc>
              <a:spcBef>
                <a:spcPct val="0"/>
              </a:spcBef>
              <a:buNone/>
              <a:defRPr/>
            </a:pPr>
            <a:endParaRPr lang="en-GB" altLang="en-US" sz="900" b="1" dirty="0">
              <a:solidFill>
                <a:prstClr val="black"/>
              </a:solidFill>
              <a:latin typeface="Comic Sans MS" panose="030F0702030302020204" pitchFamily="66" charset="0"/>
            </a:endParaRPr>
          </a:p>
          <a:p>
            <a:pPr algn="ctr">
              <a:lnSpc>
                <a:spcPct val="100000"/>
              </a:lnSpc>
              <a:spcBef>
                <a:spcPct val="0"/>
              </a:spcBef>
              <a:buNone/>
              <a:defRPr/>
            </a:pPr>
            <a:r>
              <a:rPr lang="en-GB" altLang="en-US" sz="1000" b="1" u="sng" dirty="0" smtClean="0">
                <a:solidFill>
                  <a:prstClr val="black"/>
                </a:solidFill>
                <a:latin typeface="+mn-lt"/>
              </a:rPr>
              <a:t>Characteristics </a:t>
            </a:r>
            <a:r>
              <a:rPr lang="en-GB" altLang="en-US" sz="1000" b="1" u="sng" dirty="0">
                <a:solidFill>
                  <a:prstClr val="black"/>
                </a:solidFill>
                <a:latin typeface="+mn-lt"/>
              </a:rPr>
              <a:t>of effective learners:</a:t>
            </a:r>
          </a:p>
          <a:p>
            <a:pPr marL="160735" indent="-160735">
              <a:lnSpc>
                <a:spcPct val="100000"/>
              </a:lnSpc>
              <a:spcBef>
                <a:spcPct val="0"/>
              </a:spcBef>
              <a:defRPr/>
            </a:pPr>
            <a:endParaRPr lang="en-GB" altLang="en-US" sz="1000" b="1" dirty="0">
              <a:solidFill>
                <a:prstClr val="black"/>
              </a:solidFill>
              <a:latin typeface="+mn-lt"/>
            </a:endParaRPr>
          </a:p>
          <a:p>
            <a:pPr marL="228600" indent="-228600">
              <a:lnSpc>
                <a:spcPct val="100000"/>
              </a:lnSpc>
              <a:spcBef>
                <a:spcPct val="0"/>
              </a:spcBef>
              <a:buFont typeface="+mj-lt"/>
              <a:buAutoNum type="arabicPeriod"/>
              <a:defRPr/>
            </a:pPr>
            <a:r>
              <a:rPr lang="en-GB" altLang="en-US" sz="1000" dirty="0">
                <a:solidFill>
                  <a:prstClr val="black"/>
                </a:solidFill>
                <a:latin typeface="+mn-lt"/>
              </a:rPr>
              <a:t>Respectful to others and their surroundings</a:t>
            </a:r>
          </a:p>
          <a:p>
            <a:pPr marL="228600" indent="-228600">
              <a:lnSpc>
                <a:spcPct val="100000"/>
              </a:lnSpc>
              <a:spcBef>
                <a:spcPct val="0"/>
              </a:spcBef>
              <a:buFont typeface="+mj-lt"/>
              <a:buAutoNum type="arabicPeriod"/>
              <a:defRPr/>
            </a:pPr>
            <a:r>
              <a:rPr lang="en-GB" altLang="en-US" sz="1000" dirty="0">
                <a:solidFill>
                  <a:prstClr val="black"/>
                </a:solidFill>
                <a:latin typeface="+mn-lt"/>
              </a:rPr>
              <a:t>Positive attitude and commitment to their education</a:t>
            </a:r>
          </a:p>
          <a:p>
            <a:pPr marL="228600" indent="-228600">
              <a:lnSpc>
                <a:spcPct val="100000"/>
              </a:lnSpc>
              <a:spcBef>
                <a:spcPct val="0"/>
              </a:spcBef>
              <a:buFont typeface="+mj-lt"/>
              <a:buAutoNum type="arabicPeriod"/>
              <a:defRPr/>
            </a:pPr>
            <a:r>
              <a:rPr lang="en-GB" altLang="en-US" sz="1000" dirty="0">
                <a:solidFill>
                  <a:prstClr val="black"/>
                </a:solidFill>
                <a:latin typeface="+mn-lt"/>
              </a:rPr>
              <a:t>Motivated and persistent even if you face difficulty</a:t>
            </a:r>
          </a:p>
          <a:p>
            <a:pPr marL="228600" indent="-228600">
              <a:lnSpc>
                <a:spcPct val="100000"/>
              </a:lnSpc>
              <a:spcBef>
                <a:spcPct val="0"/>
              </a:spcBef>
              <a:buFont typeface="+mj-lt"/>
              <a:buAutoNum type="arabicPeriod"/>
              <a:defRPr/>
            </a:pPr>
            <a:r>
              <a:rPr lang="en-GB" altLang="en-US" sz="1000" dirty="0">
                <a:solidFill>
                  <a:prstClr val="black"/>
                </a:solidFill>
                <a:latin typeface="+mn-lt"/>
              </a:rPr>
              <a:t>Consistently behaves well</a:t>
            </a:r>
          </a:p>
          <a:p>
            <a:pPr marL="228600" indent="-228600">
              <a:lnSpc>
                <a:spcPct val="100000"/>
              </a:lnSpc>
              <a:spcBef>
                <a:spcPct val="0"/>
              </a:spcBef>
              <a:buFont typeface="+mj-lt"/>
              <a:buAutoNum type="arabicPeriod"/>
              <a:defRPr/>
            </a:pPr>
            <a:r>
              <a:rPr lang="en-GB" altLang="en-US" sz="1000" dirty="0">
                <a:solidFill>
                  <a:prstClr val="black"/>
                </a:solidFill>
                <a:latin typeface="+mn-lt"/>
              </a:rPr>
              <a:t>Sets goals and achieves</a:t>
            </a:r>
          </a:p>
          <a:p>
            <a:pPr marL="228600" indent="-228600">
              <a:lnSpc>
                <a:spcPct val="100000"/>
              </a:lnSpc>
              <a:spcBef>
                <a:spcPct val="0"/>
              </a:spcBef>
              <a:buFont typeface="+mj-lt"/>
              <a:buAutoNum type="arabicPeriod"/>
              <a:defRPr/>
            </a:pPr>
            <a:r>
              <a:rPr lang="en-GB" altLang="en-US" sz="1000" dirty="0">
                <a:solidFill>
                  <a:prstClr val="black"/>
                </a:solidFill>
                <a:latin typeface="+mn-lt"/>
              </a:rPr>
              <a:t>High attendance</a:t>
            </a:r>
          </a:p>
          <a:p>
            <a:pPr marL="160735" indent="-160735">
              <a:lnSpc>
                <a:spcPct val="100000"/>
              </a:lnSpc>
              <a:spcBef>
                <a:spcPct val="0"/>
              </a:spcBef>
              <a:defRPr/>
            </a:pPr>
            <a:endParaRPr lang="en-GB" altLang="en-US" sz="900" dirty="0">
              <a:solidFill>
                <a:prstClr val="black"/>
              </a:solidFill>
              <a:latin typeface="Comic Sans MS" panose="030F0702030302020204" pitchFamily="66" charset="0"/>
            </a:endParaRPr>
          </a:p>
          <a:p>
            <a:pPr>
              <a:lnSpc>
                <a:spcPct val="100000"/>
              </a:lnSpc>
              <a:spcBef>
                <a:spcPct val="0"/>
              </a:spcBef>
              <a:buNone/>
              <a:defRPr/>
            </a:pPr>
            <a:endParaRPr lang="en-GB" altLang="en-US" sz="900" dirty="0">
              <a:solidFill>
                <a:prstClr val="black"/>
              </a:solidFill>
              <a:latin typeface="Comic Sans MS" panose="030F0702030302020204" pitchFamily="66" charset="0"/>
            </a:endParaRPr>
          </a:p>
          <a:p>
            <a:pPr>
              <a:lnSpc>
                <a:spcPct val="100000"/>
              </a:lnSpc>
              <a:spcBef>
                <a:spcPct val="0"/>
              </a:spcBef>
              <a:buNone/>
              <a:defRPr/>
            </a:pPr>
            <a:endParaRPr lang="en-GB" altLang="en-US" sz="900" dirty="0">
              <a:solidFill>
                <a:prstClr val="black"/>
              </a:solidFill>
              <a:latin typeface="Comic Sans MS" panose="030F0702030302020204" pitchFamily="66" charset="0"/>
            </a:endParaRPr>
          </a:p>
          <a:p>
            <a:pPr>
              <a:lnSpc>
                <a:spcPct val="100000"/>
              </a:lnSpc>
              <a:spcBef>
                <a:spcPct val="0"/>
              </a:spcBef>
              <a:buNone/>
              <a:defRPr/>
            </a:pPr>
            <a:endParaRPr lang="en-GB" altLang="en-US" sz="900" dirty="0">
              <a:solidFill>
                <a:prstClr val="black"/>
              </a:solidFill>
              <a:latin typeface="Comic Sans MS" panose="030F0702030302020204" pitchFamily="66" charset="0"/>
            </a:endParaRPr>
          </a:p>
          <a:p>
            <a:pPr>
              <a:lnSpc>
                <a:spcPct val="100000"/>
              </a:lnSpc>
              <a:spcBef>
                <a:spcPct val="0"/>
              </a:spcBef>
              <a:buNone/>
              <a:defRPr/>
            </a:pPr>
            <a:endParaRPr lang="en-GB" altLang="en-US" sz="900" dirty="0">
              <a:solidFill>
                <a:prstClr val="black"/>
              </a:solidFill>
              <a:latin typeface="Comic Sans MS" panose="030F0702030302020204" pitchFamily="66" charset="0"/>
            </a:endParaRPr>
          </a:p>
          <a:p>
            <a:pPr>
              <a:lnSpc>
                <a:spcPct val="100000"/>
              </a:lnSpc>
              <a:spcBef>
                <a:spcPct val="0"/>
              </a:spcBef>
              <a:buNone/>
              <a:defRPr/>
            </a:pPr>
            <a:endParaRPr lang="en-GB" altLang="en-US" sz="900" dirty="0">
              <a:solidFill>
                <a:prstClr val="black"/>
              </a:solidFill>
              <a:latin typeface="Comic Sans MS" panose="030F0702030302020204" pitchFamily="66" charset="0"/>
            </a:endParaRPr>
          </a:p>
          <a:p>
            <a:pPr>
              <a:lnSpc>
                <a:spcPct val="100000"/>
              </a:lnSpc>
              <a:spcBef>
                <a:spcPct val="0"/>
              </a:spcBef>
              <a:buNone/>
              <a:defRPr/>
            </a:pPr>
            <a:endParaRPr lang="en-GB" altLang="en-US" sz="900" dirty="0">
              <a:solidFill>
                <a:prstClr val="black"/>
              </a:solidFill>
              <a:latin typeface="Comic Sans MS" panose="030F0702030302020204" pitchFamily="66" charset="0"/>
            </a:endParaRPr>
          </a:p>
          <a:p>
            <a:pPr>
              <a:lnSpc>
                <a:spcPct val="100000"/>
              </a:lnSpc>
              <a:spcBef>
                <a:spcPct val="0"/>
              </a:spcBef>
              <a:buNone/>
              <a:defRPr/>
            </a:pPr>
            <a:endParaRPr lang="en-GB" altLang="en-US" sz="900" dirty="0">
              <a:solidFill>
                <a:prstClr val="black"/>
              </a:solidFill>
              <a:latin typeface="Comic Sans MS" panose="030F0702030302020204" pitchFamily="66" charset="0"/>
            </a:endParaRPr>
          </a:p>
          <a:p>
            <a:pPr>
              <a:lnSpc>
                <a:spcPct val="100000"/>
              </a:lnSpc>
              <a:spcBef>
                <a:spcPct val="0"/>
              </a:spcBef>
              <a:buNone/>
              <a:defRPr/>
            </a:pPr>
            <a:endParaRPr lang="en-GB" altLang="en-US" sz="900" dirty="0">
              <a:solidFill>
                <a:prstClr val="black"/>
              </a:solidFill>
              <a:latin typeface="Comic Sans MS" panose="030F0702030302020204" pitchFamily="66" charset="0"/>
            </a:endParaRPr>
          </a:p>
        </p:txBody>
      </p:sp>
      <p:sp>
        <p:nvSpPr>
          <p:cNvPr id="2053" name="TextBox 7"/>
          <p:cNvSpPr txBox="1">
            <a:spLocks noChangeArrowheads="1"/>
          </p:cNvSpPr>
          <p:nvPr/>
        </p:nvSpPr>
        <p:spPr bwMode="auto">
          <a:xfrm>
            <a:off x="244501" y="2241766"/>
            <a:ext cx="8647081" cy="577338"/>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GB" altLang="en-US" sz="800" b="1" u="sng" dirty="0">
                <a:solidFill>
                  <a:prstClr val="black"/>
                </a:solidFill>
                <a:latin typeface="Comic Sans MS" panose="030F0702030302020204" pitchFamily="66" charset="0"/>
              </a:rPr>
              <a:t>Key </a:t>
            </a:r>
            <a:r>
              <a:rPr lang="en-GB" altLang="en-US" sz="800" b="1" u="sng" dirty="0" smtClean="0">
                <a:solidFill>
                  <a:prstClr val="black"/>
                </a:solidFill>
                <a:latin typeface="Comic Sans MS" panose="030F0702030302020204" pitchFamily="66" charset="0"/>
              </a:rPr>
              <a:t>Vocabulary: </a:t>
            </a:r>
            <a:r>
              <a:rPr lang="en-GB" altLang="en-US" sz="788" b="1" dirty="0" smtClean="0">
                <a:solidFill>
                  <a:prstClr val="black"/>
                </a:solidFill>
                <a:latin typeface="Comic Sans MS" panose="030F0702030302020204" pitchFamily="66" charset="0"/>
              </a:rPr>
              <a:t>Organ, brain, gullet/</a:t>
            </a:r>
            <a:r>
              <a:rPr lang="en-GB" altLang="en-US" sz="788" b="1" dirty="0" err="1" smtClean="0">
                <a:solidFill>
                  <a:prstClr val="black"/>
                </a:solidFill>
                <a:latin typeface="Comic Sans MS" panose="030F0702030302020204" pitchFamily="66" charset="0"/>
              </a:rPr>
              <a:t>foodpipe</a:t>
            </a:r>
            <a:r>
              <a:rPr lang="en-GB" altLang="en-US" sz="788" b="1" dirty="0" smtClean="0">
                <a:solidFill>
                  <a:prstClr val="black"/>
                </a:solidFill>
                <a:latin typeface="Comic Sans MS" panose="030F0702030302020204" pitchFamily="66" charset="0"/>
              </a:rPr>
              <a:t>, trachea/windpipe, lungs, heart, skin, liver, kidneys, stomach, intestines, flower, leaf, stem, root, function, tissues, microscope, stage, focusing wheel, objective/eyepiece lenses, magnification, resolution, specimen, slide, coverslip, stain, cell, membrane, nucleus, cytoplasm, chloroplasts, chlorophyll, vacuole, cell wall, adapted, specialised cells, excrete, nutrition, cell division/mitosis, body/plant systems, graft, skeleton, vertebrae/backbone, skull, bones, muscles, contract, relax, biceps, triceps, joints, tendons, antagonistic pairs.</a:t>
            </a:r>
            <a:endParaRPr lang="en-GB" altLang="en-US" sz="788" b="1" dirty="0">
              <a:solidFill>
                <a:prstClr val="black"/>
              </a:solidFill>
              <a:latin typeface="Comic Sans MS" panose="030F0702030302020204" pitchFamily="66" charset="0"/>
            </a:endParaRPr>
          </a:p>
        </p:txBody>
      </p:sp>
      <p:sp>
        <p:nvSpPr>
          <p:cNvPr id="2" name="TextBox 3"/>
          <p:cNvSpPr txBox="1">
            <a:spLocks noChangeArrowheads="1"/>
          </p:cNvSpPr>
          <p:nvPr/>
        </p:nvSpPr>
        <p:spPr bwMode="auto">
          <a:xfrm>
            <a:off x="244441" y="887037"/>
            <a:ext cx="8647141" cy="966675"/>
          </a:xfrm>
          <a:prstGeom prst="rect">
            <a:avLst/>
          </a:prstGeom>
          <a:solidFill>
            <a:srgbClr val="00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r>
              <a:rPr lang="en-GB" altLang="en-US" sz="1000" b="1" dirty="0" smtClean="0">
                <a:solidFill>
                  <a:prstClr val="black"/>
                </a:solidFill>
                <a:latin typeface="Comic Sans MS" panose="030F0702030302020204" pitchFamily="66" charset="0"/>
              </a:rPr>
              <a:t>KS3 Science: Structure and functions of living organisms</a:t>
            </a:r>
          </a:p>
          <a:p>
            <a:pPr>
              <a:lnSpc>
                <a:spcPct val="100000"/>
              </a:lnSpc>
              <a:spcBef>
                <a:spcPct val="0"/>
              </a:spcBef>
              <a:buFontTx/>
              <a:buNone/>
              <a:defRPr/>
            </a:pPr>
            <a:r>
              <a:rPr lang="en-GB" altLang="en-US" sz="700" b="1" dirty="0">
                <a:latin typeface="Comic Sans MS" panose="030F0702030302020204" pitchFamily="66" charset="0"/>
              </a:rPr>
              <a:t>How does learning relate to whole school intent?</a:t>
            </a:r>
          </a:p>
          <a:p>
            <a:pPr>
              <a:lnSpc>
                <a:spcPct val="100000"/>
              </a:lnSpc>
              <a:spcBef>
                <a:spcPct val="0"/>
              </a:spcBef>
              <a:buFontTx/>
              <a:buNone/>
              <a:defRPr/>
            </a:pPr>
            <a:r>
              <a:rPr lang="en-GB" sz="700" dirty="0" smtClean="0">
                <a:latin typeface="Comic Sans MS" panose="030F0702030302020204" pitchFamily="66" charset="0"/>
              </a:rPr>
              <a:t>Learning about </a:t>
            </a:r>
            <a:r>
              <a:rPr lang="en-GB" sz="700" dirty="0">
                <a:latin typeface="Comic Sans MS" panose="030F0702030302020204" pitchFamily="66" charset="0"/>
              </a:rPr>
              <a:t>g</a:t>
            </a:r>
            <a:r>
              <a:rPr lang="en-GB" sz="700" dirty="0" smtClean="0">
                <a:latin typeface="Comic Sans MS" panose="030F0702030302020204" pitchFamily="66" charset="0"/>
              </a:rPr>
              <a:t>enetics and evolution </a:t>
            </a:r>
            <a:r>
              <a:rPr lang="en-GB" sz="700" dirty="0" smtClean="0"/>
              <a:t>is an integral knowledge. Learners should all be aware of the world around them and understand the complexities of how it all came to be in order to gain an empowered, appreciation for all life. </a:t>
            </a:r>
            <a:endParaRPr lang="en-GB" altLang="en-US" sz="700" b="1" dirty="0" smtClean="0">
              <a:latin typeface="Comic Sans MS" panose="030F0702030302020204" pitchFamily="66" charset="0"/>
            </a:endParaRPr>
          </a:p>
          <a:p>
            <a:pPr>
              <a:lnSpc>
                <a:spcPct val="100000"/>
              </a:lnSpc>
              <a:spcBef>
                <a:spcPct val="0"/>
              </a:spcBef>
              <a:buFontTx/>
              <a:buNone/>
              <a:defRPr/>
            </a:pPr>
            <a:r>
              <a:rPr lang="en-GB" altLang="en-US" sz="700" b="1" dirty="0" smtClean="0">
                <a:latin typeface="Comic Sans MS" panose="030F0702030302020204" pitchFamily="66" charset="0"/>
              </a:rPr>
              <a:t>How </a:t>
            </a:r>
            <a:r>
              <a:rPr lang="en-GB" altLang="en-US" sz="700" b="1" dirty="0">
                <a:latin typeface="Comic Sans MS" panose="030F0702030302020204" pitchFamily="66" charset="0"/>
              </a:rPr>
              <a:t>does </a:t>
            </a:r>
            <a:r>
              <a:rPr lang="en-GB" altLang="en-US" sz="700" b="1" dirty="0" smtClean="0">
                <a:latin typeface="Comic Sans MS" panose="030F0702030302020204" pitchFamily="66" charset="0"/>
              </a:rPr>
              <a:t>learning </a:t>
            </a:r>
            <a:r>
              <a:rPr lang="en-GB" altLang="en-US" sz="700" b="1" dirty="0">
                <a:latin typeface="Comic Sans MS" panose="030F0702030302020204" pitchFamily="66" charset="0"/>
              </a:rPr>
              <a:t>relate to subject intent? </a:t>
            </a:r>
            <a:endParaRPr lang="en-GB" altLang="en-US" sz="700" b="1" dirty="0" smtClean="0">
              <a:latin typeface="Comic Sans MS" panose="030F0702030302020204" pitchFamily="66" charset="0"/>
            </a:endParaRPr>
          </a:p>
          <a:p>
            <a:pPr>
              <a:lnSpc>
                <a:spcPct val="100000"/>
              </a:lnSpc>
              <a:spcBef>
                <a:spcPct val="0"/>
              </a:spcBef>
              <a:buFontTx/>
              <a:buNone/>
              <a:defRPr/>
            </a:pPr>
            <a:r>
              <a:rPr lang="en-GB" sz="700" dirty="0" smtClean="0"/>
              <a:t>Explain </a:t>
            </a:r>
            <a:r>
              <a:rPr lang="en-GB" sz="700" dirty="0"/>
              <a:t>everyday and technological applications of </a:t>
            </a:r>
            <a:r>
              <a:rPr lang="en-GB" sz="700" dirty="0" smtClean="0"/>
              <a:t>Science; </a:t>
            </a:r>
            <a:r>
              <a:rPr lang="en-GB" sz="700" dirty="0"/>
              <a:t>evaluate associated personal, social,  economic and environmental implications; and make decisions based on the evaluation of evidence and </a:t>
            </a:r>
            <a:r>
              <a:rPr lang="en-GB" sz="700" dirty="0" smtClean="0"/>
              <a:t>arguments.</a:t>
            </a:r>
            <a:endParaRPr lang="en-GB" altLang="en-US" sz="591" b="1" dirty="0">
              <a:solidFill>
                <a:prstClr val="black"/>
              </a:solidFill>
              <a:latin typeface="Comic Sans MS" panose="030F0702030302020204" pitchFamily="66" charset="0"/>
            </a:endParaRPr>
          </a:p>
          <a:p>
            <a:pPr>
              <a:lnSpc>
                <a:spcPct val="100000"/>
              </a:lnSpc>
              <a:spcBef>
                <a:spcPct val="0"/>
              </a:spcBef>
              <a:buNone/>
              <a:defRPr/>
            </a:pPr>
            <a:endParaRPr lang="en-GB" altLang="en-US" sz="591" b="1" dirty="0" smtClean="0">
              <a:solidFill>
                <a:prstClr val="black"/>
              </a:solidFill>
              <a:latin typeface="Comic Sans MS" panose="030F0702030302020204" pitchFamily="66" charset="0"/>
            </a:endParaRPr>
          </a:p>
          <a:p>
            <a:pPr>
              <a:lnSpc>
                <a:spcPct val="100000"/>
              </a:lnSpc>
              <a:spcBef>
                <a:spcPct val="0"/>
              </a:spcBef>
              <a:buNone/>
              <a:defRPr/>
            </a:pPr>
            <a:endParaRPr lang="en-GB" altLang="en-US" sz="591" b="1" dirty="0">
              <a:solidFill>
                <a:prstClr val="black"/>
              </a:solidFill>
              <a:latin typeface="Comic Sans MS" panose="030F0702030302020204" pitchFamily="66" charset="0"/>
            </a:endParaRPr>
          </a:p>
        </p:txBody>
      </p:sp>
      <p:sp>
        <p:nvSpPr>
          <p:cNvPr id="2055" name="TextBox 2"/>
          <p:cNvSpPr txBox="1">
            <a:spLocks noChangeArrowheads="1"/>
          </p:cNvSpPr>
          <p:nvPr/>
        </p:nvSpPr>
        <p:spPr bwMode="auto">
          <a:xfrm>
            <a:off x="22113" y="869937"/>
            <a:ext cx="222326" cy="4924490"/>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GB" altLang="en-US" sz="1013" b="1" dirty="0">
                <a:solidFill>
                  <a:prstClr val="black"/>
                </a:solidFill>
              </a:rPr>
              <a:t>EMPOWER</a:t>
            </a:r>
          </a:p>
          <a:p>
            <a:pPr>
              <a:lnSpc>
                <a:spcPct val="100000"/>
              </a:lnSpc>
              <a:spcBef>
                <a:spcPct val="0"/>
              </a:spcBef>
              <a:buNone/>
            </a:pPr>
            <a:r>
              <a:rPr lang="en-GB" altLang="en-US" sz="1013" b="1" dirty="0">
                <a:solidFill>
                  <a:prstClr val="black"/>
                </a:solidFill>
              </a:rPr>
              <a:t> </a:t>
            </a:r>
          </a:p>
          <a:p>
            <a:pPr>
              <a:lnSpc>
                <a:spcPct val="100000"/>
              </a:lnSpc>
              <a:spcBef>
                <a:spcPct val="0"/>
              </a:spcBef>
              <a:buNone/>
            </a:pPr>
            <a:endParaRPr lang="en-GB" altLang="en-US" sz="1013" b="1" dirty="0">
              <a:solidFill>
                <a:prstClr val="black"/>
              </a:solidFill>
            </a:endParaRPr>
          </a:p>
          <a:p>
            <a:pPr>
              <a:lnSpc>
                <a:spcPct val="100000"/>
              </a:lnSpc>
              <a:spcBef>
                <a:spcPct val="0"/>
              </a:spcBef>
              <a:buNone/>
            </a:pPr>
            <a:r>
              <a:rPr lang="en-GB" altLang="en-US" sz="1013" b="1" dirty="0">
                <a:solidFill>
                  <a:prstClr val="black"/>
                </a:solidFill>
              </a:rPr>
              <a:t>LEARN</a:t>
            </a:r>
          </a:p>
          <a:p>
            <a:pPr>
              <a:lnSpc>
                <a:spcPct val="100000"/>
              </a:lnSpc>
              <a:spcBef>
                <a:spcPct val="0"/>
              </a:spcBef>
              <a:buNone/>
            </a:pPr>
            <a:r>
              <a:rPr lang="en-GB" altLang="en-US" sz="1013" b="1" dirty="0">
                <a:solidFill>
                  <a:prstClr val="black"/>
                </a:solidFill>
              </a:rPr>
              <a:t> </a:t>
            </a:r>
          </a:p>
          <a:p>
            <a:pPr>
              <a:lnSpc>
                <a:spcPct val="100000"/>
              </a:lnSpc>
              <a:spcBef>
                <a:spcPct val="0"/>
              </a:spcBef>
              <a:buNone/>
            </a:pPr>
            <a:endParaRPr lang="en-GB" altLang="en-US" sz="1013" b="1" dirty="0">
              <a:solidFill>
                <a:prstClr val="black"/>
              </a:solidFill>
            </a:endParaRPr>
          </a:p>
          <a:p>
            <a:pPr>
              <a:lnSpc>
                <a:spcPct val="100000"/>
              </a:lnSpc>
              <a:spcBef>
                <a:spcPct val="0"/>
              </a:spcBef>
              <a:buNone/>
            </a:pPr>
            <a:r>
              <a:rPr lang="en-GB" altLang="en-US" sz="1013" b="1" dirty="0">
                <a:solidFill>
                  <a:prstClr val="black"/>
                </a:solidFill>
              </a:rPr>
              <a:t>ACHIEVE</a:t>
            </a:r>
          </a:p>
          <a:p>
            <a:pPr>
              <a:lnSpc>
                <a:spcPct val="100000"/>
              </a:lnSpc>
              <a:spcBef>
                <a:spcPct val="0"/>
              </a:spcBef>
              <a:buNone/>
            </a:pPr>
            <a:endParaRPr lang="en-GB" altLang="en-US" sz="1013" dirty="0">
              <a:solidFill>
                <a:prstClr val="black"/>
              </a:solidFill>
            </a:endParaRPr>
          </a:p>
          <a:p>
            <a:pPr>
              <a:lnSpc>
                <a:spcPct val="100000"/>
              </a:lnSpc>
              <a:spcBef>
                <a:spcPct val="0"/>
              </a:spcBef>
              <a:buNone/>
            </a:pPr>
            <a:endParaRPr lang="en-GB" altLang="en-US" sz="1013" dirty="0">
              <a:solidFill>
                <a:prstClr val="black"/>
              </a:solidFill>
            </a:endParaRPr>
          </a:p>
          <a:p>
            <a:pPr>
              <a:lnSpc>
                <a:spcPct val="100000"/>
              </a:lnSpc>
              <a:spcBef>
                <a:spcPct val="0"/>
              </a:spcBef>
              <a:buNone/>
            </a:pPr>
            <a:endParaRPr lang="en-GB" altLang="en-US" sz="1013" dirty="0">
              <a:solidFill>
                <a:prstClr val="black"/>
              </a:solidFill>
            </a:endParaRPr>
          </a:p>
          <a:p>
            <a:pPr>
              <a:lnSpc>
                <a:spcPct val="100000"/>
              </a:lnSpc>
              <a:spcBef>
                <a:spcPct val="0"/>
              </a:spcBef>
              <a:buNone/>
            </a:pPr>
            <a:endParaRPr lang="en-GB" altLang="en-US" sz="1013" dirty="0">
              <a:solidFill>
                <a:prstClr val="black"/>
              </a:solidFill>
            </a:endParaRPr>
          </a:p>
          <a:p>
            <a:pPr>
              <a:lnSpc>
                <a:spcPct val="100000"/>
              </a:lnSpc>
              <a:spcBef>
                <a:spcPct val="0"/>
              </a:spcBef>
              <a:buNone/>
            </a:pPr>
            <a:endParaRPr lang="en-GB" altLang="en-US" sz="1013" dirty="0">
              <a:solidFill>
                <a:prstClr val="black"/>
              </a:solidFill>
            </a:endParaRPr>
          </a:p>
          <a:p>
            <a:pPr>
              <a:lnSpc>
                <a:spcPct val="100000"/>
              </a:lnSpc>
              <a:spcBef>
                <a:spcPct val="0"/>
              </a:spcBef>
              <a:buNone/>
            </a:pPr>
            <a:endParaRPr lang="en-GB" altLang="en-US" sz="1013" dirty="0">
              <a:solidFill>
                <a:prstClr val="black"/>
              </a:solidFill>
            </a:endParaRPr>
          </a:p>
          <a:p>
            <a:pPr>
              <a:lnSpc>
                <a:spcPct val="100000"/>
              </a:lnSpc>
              <a:spcBef>
                <a:spcPct val="0"/>
              </a:spcBef>
              <a:buNone/>
            </a:pPr>
            <a:endParaRPr lang="en-GB" altLang="en-US" sz="1013" dirty="0">
              <a:solidFill>
                <a:prstClr val="black"/>
              </a:solidFill>
            </a:endParaRPr>
          </a:p>
          <a:p>
            <a:pPr>
              <a:lnSpc>
                <a:spcPct val="100000"/>
              </a:lnSpc>
              <a:spcBef>
                <a:spcPct val="0"/>
              </a:spcBef>
              <a:buNone/>
            </a:pPr>
            <a:endParaRPr lang="en-GB" altLang="en-US" sz="1013" dirty="0">
              <a:solidFill>
                <a:prstClr val="black"/>
              </a:solidFill>
            </a:endParaRPr>
          </a:p>
        </p:txBody>
      </p:sp>
      <p:sp>
        <p:nvSpPr>
          <p:cNvPr id="2056" name="TextBox 3"/>
          <p:cNvSpPr txBox="1">
            <a:spLocks noChangeArrowheads="1"/>
          </p:cNvSpPr>
          <p:nvPr/>
        </p:nvSpPr>
        <p:spPr bwMode="auto">
          <a:xfrm rot="16200000">
            <a:off x="6438706" y="3311238"/>
            <a:ext cx="5130813" cy="248209"/>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GB" altLang="en-US" sz="1013" b="1" dirty="0">
                <a:solidFill>
                  <a:prstClr val="black"/>
                </a:solidFill>
              </a:rPr>
              <a:t>RESPECT                          READY TO LEARN                              RIGHT PLACE</a:t>
            </a:r>
            <a:endParaRPr lang="en-GB" altLang="en-US" sz="1013" dirty="0">
              <a:solidFill>
                <a:prstClr val="black"/>
              </a:solidFill>
            </a:endParaRPr>
          </a:p>
        </p:txBody>
      </p:sp>
      <p:sp>
        <p:nvSpPr>
          <p:cNvPr id="2057" name="TextBox 5"/>
          <p:cNvSpPr txBox="1">
            <a:spLocks noChangeArrowheads="1"/>
          </p:cNvSpPr>
          <p:nvPr/>
        </p:nvSpPr>
        <p:spPr bwMode="auto">
          <a:xfrm>
            <a:off x="48941" y="5527759"/>
            <a:ext cx="8842641" cy="1323439"/>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GB" altLang="en-US" sz="1000" b="1" dirty="0" smtClean="0">
                <a:solidFill>
                  <a:prstClr val="black"/>
                </a:solidFill>
                <a:latin typeface="+mn-lt"/>
              </a:rPr>
              <a:t>Reading: </a:t>
            </a:r>
          </a:p>
          <a:p>
            <a:pPr>
              <a:lnSpc>
                <a:spcPct val="100000"/>
              </a:lnSpc>
              <a:spcBef>
                <a:spcPct val="0"/>
              </a:spcBef>
              <a:buNone/>
            </a:pPr>
            <a:r>
              <a:rPr lang="en-GB" altLang="en-US" sz="1000" dirty="0" smtClean="0">
                <a:solidFill>
                  <a:prstClr val="black"/>
                </a:solidFill>
                <a:latin typeface="+mn-lt"/>
              </a:rPr>
              <a:t>Exploring Science 7 (7A Pages 8-19)</a:t>
            </a:r>
          </a:p>
          <a:p>
            <a:pPr>
              <a:lnSpc>
                <a:spcPct val="100000"/>
              </a:lnSpc>
              <a:spcBef>
                <a:spcPct val="0"/>
              </a:spcBef>
              <a:buNone/>
            </a:pPr>
            <a:r>
              <a:rPr lang="en-GB" altLang="en-US" sz="1000" dirty="0" smtClean="0">
                <a:solidFill>
                  <a:prstClr val="black"/>
                </a:solidFill>
                <a:latin typeface="+mn-lt"/>
              </a:rPr>
              <a:t>Exploring Science 9 (9B Pages 28-29)</a:t>
            </a:r>
            <a:endParaRPr lang="en-GB" altLang="en-US" sz="1000" dirty="0">
              <a:solidFill>
                <a:prstClr val="black"/>
              </a:solidFill>
              <a:latin typeface="+mn-lt"/>
            </a:endParaRPr>
          </a:p>
          <a:p>
            <a:pPr>
              <a:lnSpc>
                <a:spcPct val="100000"/>
              </a:lnSpc>
              <a:spcBef>
                <a:spcPct val="0"/>
              </a:spcBef>
              <a:buNone/>
            </a:pPr>
            <a:endParaRPr lang="en-GB" altLang="en-US" sz="1000" b="1" dirty="0">
              <a:solidFill>
                <a:prstClr val="black"/>
              </a:solidFill>
              <a:latin typeface="+mn-lt"/>
            </a:endParaRPr>
          </a:p>
          <a:p>
            <a:pPr>
              <a:lnSpc>
                <a:spcPct val="100000"/>
              </a:lnSpc>
              <a:spcBef>
                <a:spcPct val="0"/>
              </a:spcBef>
              <a:buNone/>
            </a:pPr>
            <a:r>
              <a:rPr lang="en-GB" altLang="en-US" sz="1000" b="1" dirty="0" smtClean="0">
                <a:solidFill>
                  <a:prstClr val="black"/>
                </a:solidFill>
                <a:latin typeface="+mn-lt"/>
              </a:rPr>
              <a:t>Additional Practical’s:</a:t>
            </a:r>
          </a:p>
          <a:p>
            <a:pPr>
              <a:lnSpc>
                <a:spcPct val="100000"/>
              </a:lnSpc>
              <a:spcBef>
                <a:spcPct val="0"/>
              </a:spcBef>
              <a:buNone/>
            </a:pPr>
            <a:r>
              <a:rPr lang="en-GB" altLang="en-US" sz="1000" dirty="0" smtClean="0">
                <a:solidFill>
                  <a:prstClr val="black"/>
                </a:solidFill>
                <a:latin typeface="+mn-lt"/>
              </a:rPr>
              <a:t>Using light microscopes,</a:t>
            </a:r>
          </a:p>
          <a:p>
            <a:pPr>
              <a:lnSpc>
                <a:spcPct val="100000"/>
              </a:lnSpc>
              <a:spcBef>
                <a:spcPct val="0"/>
              </a:spcBef>
              <a:buNone/>
            </a:pPr>
            <a:r>
              <a:rPr lang="en-GB" altLang="en-US" sz="1000" dirty="0" smtClean="0">
                <a:solidFill>
                  <a:prstClr val="black"/>
                </a:solidFill>
                <a:latin typeface="+mn-lt"/>
              </a:rPr>
              <a:t>Creating slides with specimens</a:t>
            </a:r>
          </a:p>
          <a:p>
            <a:pPr>
              <a:lnSpc>
                <a:spcPct val="100000"/>
              </a:lnSpc>
              <a:spcBef>
                <a:spcPct val="0"/>
              </a:spcBef>
              <a:buNone/>
            </a:pPr>
            <a:r>
              <a:rPr lang="en-GB" altLang="en-US" sz="1000" dirty="0" smtClean="0">
                <a:solidFill>
                  <a:prstClr val="black"/>
                </a:solidFill>
                <a:latin typeface="+mn-lt"/>
              </a:rPr>
              <a:t>Chicken wing antagonistic pairs practical</a:t>
            </a:r>
          </a:p>
        </p:txBody>
      </p:sp>
      <p:sp>
        <p:nvSpPr>
          <p:cNvPr id="3" name="TextBox 2"/>
          <p:cNvSpPr txBox="1"/>
          <p:nvPr/>
        </p:nvSpPr>
        <p:spPr>
          <a:xfrm>
            <a:off x="234115" y="1866662"/>
            <a:ext cx="8647142" cy="415498"/>
          </a:xfrm>
          <a:prstGeom prst="rect">
            <a:avLst/>
          </a:prstGeom>
          <a:solidFill>
            <a:srgbClr val="FF7C80"/>
          </a:solidFill>
        </p:spPr>
        <p:txBody>
          <a:bodyPr wrap="square" rtlCol="0">
            <a:spAutoFit/>
          </a:bodyPr>
          <a:lstStyle/>
          <a:p>
            <a:r>
              <a:rPr lang="en-GB" sz="700" b="1" u="sng" dirty="0" smtClean="0">
                <a:solidFill>
                  <a:prstClr val="black"/>
                </a:solidFill>
              </a:rPr>
              <a:t>Overview:  </a:t>
            </a:r>
          </a:p>
          <a:p>
            <a:r>
              <a:rPr lang="en-GB" sz="700" dirty="0" smtClean="0">
                <a:solidFill>
                  <a:prstClr val="black"/>
                </a:solidFill>
              </a:rPr>
              <a:t>Learners will be able to order, identify and describe functions of different organelles, cells, tissues and organs within organisms. They will make observations using light microscopes and by preparing slides. They will also be able to identify major bones and muscles and describe how they work together in pairs for movement.</a:t>
            </a:r>
            <a:endParaRPr lang="en-GB" sz="700" b="1" u="sng" dirty="0" smtClean="0">
              <a:solidFill>
                <a:prstClr val="black"/>
              </a:solidFill>
            </a:endParaRPr>
          </a:p>
        </p:txBody>
      </p:sp>
    </p:spTree>
    <p:extLst>
      <p:ext uri="{BB962C8B-B14F-4D97-AF65-F5344CB8AC3E}">
        <p14:creationId xmlns:p14="http://schemas.microsoft.com/office/powerpoint/2010/main" val="187366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3397" t="18500" r="10706" b="7672"/>
          <a:stretch/>
        </p:blipFill>
        <p:spPr>
          <a:xfrm>
            <a:off x="8947" y="0"/>
            <a:ext cx="9078376" cy="6741368"/>
          </a:xfrm>
          <a:prstGeom prst="rect">
            <a:avLst/>
          </a:prstGeom>
        </p:spPr>
      </p:pic>
    </p:spTree>
    <p:extLst>
      <p:ext uri="{BB962C8B-B14F-4D97-AF65-F5344CB8AC3E}">
        <p14:creationId xmlns:p14="http://schemas.microsoft.com/office/powerpoint/2010/main" val="1337186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244440" y="2677212"/>
            <a:ext cx="2727361" cy="323466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50000"/>
              </a:lnSpc>
              <a:spcBef>
                <a:spcPct val="0"/>
              </a:spcBef>
              <a:buNone/>
            </a:pPr>
            <a:endParaRPr lang="en-GB" altLang="en-US" sz="1013" b="1" u="sng" dirty="0">
              <a:solidFill>
                <a:prstClr val="black"/>
              </a:solidFill>
              <a:latin typeface="Comic Sans MS" panose="030F0702030302020204" pitchFamily="66" charset="0"/>
            </a:endParaRPr>
          </a:p>
          <a:p>
            <a:pPr algn="ctr">
              <a:lnSpc>
                <a:spcPct val="150000"/>
              </a:lnSpc>
              <a:spcBef>
                <a:spcPct val="0"/>
              </a:spcBef>
              <a:buNone/>
            </a:pPr>
            <a:r>
              <a:rPr lang="en-GB" altLang="en-US" sz="1000" b="1" u="sng" dirty="0">
                <a:solidFill>
                  <a:prstClr val="black"/>
                </a:solidFill>
                <a:latin typeface="+mn-lt"/>
              </a:rPr>
              <a:t>Knowledge </a:t>
            </a:r>
            <a:endParaRPr lang="en-GB" altLang="en-US" sz="1000" dirty="0">
              <a:solidFill>
                <a:prstClr val="black"/>
              </a:solidFill>
              <a:latin typeface="+mn-lt"/>
            </a:endParaRPr>
          </a:p>
          <a:p>
            <a:pPr marL="228600" indent="-228600">
              <a:lnSpc>
                <a:spcPct val="150000"/>
              </a:lnSpc>
              <a:spcBef>
                <a:spcPct val="0"/>
              </a:spcBef>
              <a:buFont typeface="+mj-lt"/>
              <a:buAutoNum type="arabicPeriod"/>
            </a:pPr>
            <a:r>
              <a:rPr lang="en-GB" sz="1000" smtClean="0">
                <a:latin typeface="+mn-lt"/>
              </a:rPr>
              <a:t>Levels of organisation within an ecosystem, </a:t>
            </a:r>
          </a:p>
          <a:p>
            <a:pPr marL="228600" indent="-228600">
              <a:lnSpc>
                <a:spcPct val="150000"/>
              </a:lnSpc>
              <a:spcBef>
                <a:spcPct val="0"/>
              </a:spcBef>
              <a:buFont typeface="+mj-lt"/>
              <a:buAutoNum type="arabicPeriod"/>
            </a:pPr>
            <a:r>
              <a:rPr lang="en-GB" sz="1000" smtClean="0">
                <a:latin typeface="+mn-lt"/>
              </a:rPr>
              <a:t>Abiotic and biotic factors, </a:t>
            </a:r>
          </a:p>
          <a:p>
            <a:pPr marL="228600" indent="-228600">
              <a:lnSpc>
                <a:spcPct val="150000"/>
              </a:lnSpc>
              <a:spcBef>
                <a:spcPct val="0"/>
              </a:spcBef>
              <a:buFont typeface="+mj-lt"/>
              <a:buAutoNum type="arabicPeriod"/>
            </a:pPr>
            <a:r>
              <a:rPr lang="en-GB" sz="1000" smtClean="0">
                <a:latin typeface="+mn-lt"/>
              </a:rPr>
              <a:t>Material cycles, </a:t>
            </a:r>
          </a:p>
          <a:p>
            <a:pPr marL="228600" indent="-228600">
              <a:lnSpc>
                <a:spcPct val="150000"/>
              </a:lnSpc>
              <a:spcBef>
                <a:spcPct val="0"/>
              </a:spcBef>
              <a:buFont typeface="+mj-lt"/>
              <a:buAutoNum type="arabicPeriod"/>
            </a:pPr>
            <a:r>
              <a:rPr lang="en-GB" sz="1000" smtClean="0">
                <a:latin typeface="+mn-lt"/>
              </a:rPr>
              <a:t>How organisms are interdependent and are adapted to their environment, </a:t>
            </a:r>
          </a:p>
          <a:p>
            <a:pPr marL="228600" indent="-228600">
              <a:lnSpc>
                <a:spcPct val="150000"/>
              </a:lnSpc>
              <a:spcBef>
                <a:spcPct val="0"/>
              </a:spcBef>
              <a:buFont typeface="+mj-lt"/>
              <a:buAutoNum type="arabicPeriod"/>
            </a:pPr>
            <a:r>
              <a:rPr lang="en-GB" sz="1000" smtClean="0">
                <a:latin typeface="+mn-lt"/>
              </a:rPr>
              <a:t>Methods of identifying species and measuring distribution, frequency and abundance of species in a habitat</a:t>
            </a:r>
            <a:endParaRPr lang="en-GB" sz="1000" b="1" u="sng" smtClean="0">
              <a:solidFill>
                <a:prstClr val="black"/>
              </a:solidFill>
              <a:latin typeface="+mn-lt"/>
            </a:endParaRPr>
          </a:p>
          <a:p>
            <a:pPr>
              <a:lnSpc>
                <a:spcPct val="150000"/>
              </a:lnSpc>
              <a:spcBef>
                <a:spcPct val="0"/>
              </a:spcBef>
              <a:buNone/>
            </a:pPr>
            <a:endParaRPr lang="en-GB" altLang="en-US" sz="600" dirty="0">
              <a:solidFill>
                <a:prstClr val="black"/>
              </a:solidFill>
              <a:latin typeface="Comic Sans MS" panose="030F0702030302020204" pitchFamily="66" charset="0"/>
            </a:endParaRPr>
          </a:p>
          <a:p>
            <a:pPr>
              <a:lnSpc>
                <a:spcPct val="150000"/>
              </a:lnSpc>
              <a:spcBef>
                <a:spcPct val="0"/>
              </a:spcBef>
              <a:buNone/>
            </a:pPr>
            <a:endParaRPr lang="en-GB" altLang="en-US" sz="600" dirty="0">
              <a:solidFill>
                <a:prstClr val="black"/>
              </a:solidFill>
              <a:latin typeface="Comic Sans MS" panose="030F0702030302020204" pitchFamily="66" charset="0"/>
            </a:endParaRPr>
          </a:p>
          <a:p>
            <a:pPr>
              <a:lnSpc>
                <a:spcPct val="150000"/>
              </a:lnSpc>
              <a:spcBef>
                <a:spcPct val="0"/>
              </a:spcBef>
              <a:buNone/>
            </a:pPr>
            <a:endParaRPr lang="en-GB" altLang="en-US" sz="600" dirty="0">
              <a:solidFill>
                <a:prstClr val="black"/>
              </a:solidFill>
              <a:latin typeface="Comic Sans MS" panose="030F0702030302020204" pitchFamily="66" charset="0"/>
            </a:endParaRPr>
          </a:p>
          <a:p>
            <a:pPr>
              <a:lnSpc>
                <a:spcPct val="150000"/>
              </a:lnSpc>
              <a:spcBef>
                <a:spcPct val="0"/>
              </a:spcBef>
              <a:buNone/>
            </a:pPr>
            <a:endParaRPr lang="en-GB" altLang="en-US" sz="600" dirty="0">
              <a:solidFill>
                <a:prstClr val="black"/>
              </a:solidFill>
              <a:latin typeface="Comic Sans MS" panose="030F0702030302020204" pitchFamily="66" charset="0"/>
            </a:endParaRPr>
          </a:p>
          <a:p>
            <a:pPr>
              <a:lnSpc>
                <a:spcPct val="150000"/>
              </a:lnSpc>
              <a:spcBef>
                <a:spcPct val="0"/>
              </a:spcBef>
              <a:buNone/>
            </a:pPr>
            <a:endParaRPr lang="en-GB" altLang="en-US" sz="600" dirty="0">
              <a:solidFill>
                <a:prstClr val="black"/>
              </a:solidFill>
              <a:latin typeface="Comic Sans MS" panose="030F0702030302020204" pitchFamily="66" charset="0"/>
            </a:endParaRPr>
          </a:p>
          <a:p>
            <a:pPr>
              <a:lnSpc>
                <a:spcPct val="150000"/>
              </a:lnSpc>
              <a:spcBef>
                <a:spcPct val="0"/>
              </a:spcBef>
              <a:buNone/>
            </a:pPr>
            <a:endParaRPr lang="en-GB" altLang="en-US" sz="600" dirty="0">
              <a:solidFill>
                <a:prstClr val="black"/>
              </a:solidFill>
              <a:latin typeface="Comic Sans MS" panose="030F0702030302020204" pitchFamily="66" charset="0"/>
            </a:endParaRPr>
          </a:p>
        </p:txBody>
      </p:sp>
      <p:sp>
        <p:nvSpPr>
          <p:cNvPr id="2051" name="TextBox 4"/>
          <p:cNvSpPr txBox="1">
            <a:spLocks noChangeArrowheads="1"/>
          </p:cNvSpPr>
          <p:nvPr/>
        </p:nvSpPr>
        <p:spPr bwMode="auto">
          <a:xfrm>
            <a:off x="2998567" y="2674576"/>
            <a:ext cx="3138887" cy="3284745"/>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50000"/>
              </a:lnSpc>
              <a:spcBef>
                <a:spcPct val="0"/>
              </a:spcBef>
              <a:buNone/>
            </a:pPr>
            <a:endParaRPr lang="en-GB" altLang="en-US" sz="1013" b="1" u="sng" dirty="0">
              <a:solidFill>
                <a:prstClr val="black"/>
              </a:solidFill>
              <a:latin typeface="Comic Sans MS" panose="030F0702030302020204" pitchFamily="66" charset="0"/>
            </a:endParaRPr>
          </a:p>
          <a:p>
            <a:pPr algn="ctr">
              <a:lnSpc>
                <a:spcPct val="150000"/>
              </a:lnSpc>
              <a:spcBef>
                <a:spcPct val="0"/>
              </a:spcBef>
              <a:buNone/>
            </a:pPr>
            <a:r>
              <a:rPr lang="en-GB" altLang="en-US" sz="1000" b="1" u="sng" dirty="0" smtClean="0">
                <a:solidFill>
                  <a:prstClr val="black"/>
                </a:solidFill>
                <a:latin typeface="+mn-lt"/>
              </a:rPr>
              <a:t>Skills</a:t>
            </a:r>
            <a:endParaRPr lang="en-GB" altLang="en-US" sz="1000" b="1" u="sng" dirty="0">
              <a:solidFill>
                <a:prstClr val="black"/>
              </a:solidFill>
              <a:latin typeface="+mn-lt"/>
            </a:endParaRPr>
          </a:p>
          <a:p>
            <a:pPr marL="228600" indent="-228600">
              <a:buFont typeface="+mj-lt"/>
              <a:buAutoNum type="arabicPeriod"/>
            </a:pPr>
            <a:r>
              <a:rPr lang="en-GB" sz="1000" dirty="0" smtClean="0">
                <a:latin typeface="+mn-lt"/>
              </a:rPr>
              <a:t>Read, interpret and create food chains and webs.</a:t>
            </a:r>
            <a:endParaRPr lang="en-GB" sz="1000" dirty="0">
              <a:latin typeface="+mn-lt"/>
            </a:endParaRPr>
          </a:p>
          <a:p>
            <a:pPr marL="228600" indent="-228600">
              <a:buFont typeface="+mj-lt"/>
              <a:buAutoNum type="arabicPeriod"/>
            </a:pPr>
            <a:r>
              <a:rPr lang="en-GB" sz="1000" dirty="0" smtClean="0">
                <a:latin typeface="+mn-lt"/>
              </a:rPr>
              <a:t>Mathematical skills: Using data to draw graphs and predict population trends.</a:t>
            </a:r>
            <a:endParaRPr lang="en-GB" sz="1000" dirty="0">
              <a:latin typeface="+mn-lt"/>
            </a:endParaRPr>
          </a:p>
          <a:p>
            <a:pPr marL="228600" indent="-228600">
              <a:buFont typeface="+mj-lt"/>
              <a:buAutoNum type="arabicPeriod"/>
            </a:pPr>
            <a:r>
              <a:rPr lang="en-GB" sz="1000" dirty="0" smtClean="0">
                <a:latin typeface="+mn-lt"/>
              </a:rPr>
              <a:t>Practical skills: use quadrats to observe and collect data around population sizes.</a:t>
            </a:r>
          </a:p>
          <a:p>
            <a:pPr marL="228600" indent="-228600">
              <a:buFont typeface="+mj-lt"/>
              <a:buAutoNum type="arabicPeriod"/>
            </a:pPr>
            <a:r>
              <a:rPr lang="en-GB" sz="1000" dirty="0" smtClean="0">
                <a:latin typeface="+mn-lt"/>
              </a:rPr>
              <a:t>Use observation to critically think, make predictions and draw conclusions. </a:t>
            </a:r>
          </a:p>
          <a:p>
            <a:pPr marL="228600" indent="-228600">
              <a:buFont typeface="+mj-lt"/>
              <a:buAutoNum type="arabicPeriod"/>
            </a:pPr>
            <a:r>
              <a:rPr lang="en-GB" sz="1000" dirty="0" smtClean="0">
                <a:latin typeface="+mn-lt"/>
              </a:rPr>
              <a:t>Use critical thinking skills to make sense of the world around us and find solutions to global environmental issues.</a:t>
            </a:r>
            <a:endParaRPr lang="en-GB" altLang="en-US" sz="1000" b="1" u="sng" dirty="0">
              <a:solidFill>
                <a:prstClr val="black"/>
              </a:solidFill>
              <a:latin typeface="+mn-lt"/>
            </a:endParaRPr>
          </a:p>
          <a:p>
            <a:pPr>
              <a:lnSpc>
                <a:spcPct val="150000"/>
              </a:lnSpc>
              <a:spcBef>
                <a:spcPct val="0"/>
              </a:spcBef>
              <a:buNone/>
            </a:pPr>
            <a:endParaRPr lang="en-GB" altLang="en-US" sz="1013" b="1" u="sng" dirty="0" smtClean="0">
              <a:solidFill>
                <a:prstClr val="black"/>
              </a:solidFill>
              <a:latin typeface="Comic Sans MS" panose="030F0702030302020204" pitchFamily="66" charset="0"/>
            </a:endParaRPr>
          </a:p>
          <a:p>
            <a:pPr>
              <a:lnSpc>
                <a:spcPct val="150000"/>
              </a:lnSpc>
              <a:spcBef>
                <a:spcPct val="0"/>
              </a:spcBef>
              <a:buNone/>
            </a:pPr>
            <a:endParaRPr lang="en-GB" altLang="en-US" sz="1013" b="1" u="sng" dirty="0">
              <a:solidFill>
                <a:prstClr val="black"/>
              </a:solidFill>
              <a:latin typeface="Comic Sans MS" panose="030F0702030302020204" pitchFamily="66" charset="0"/>
            </a:endParaRPr>
          </a:p>
          <a:p>
            <a:pPr>
              <a:lnSpc>
                <a:spcPct val="150000"/>
              </a:lnSpc>
              <a:spcBef>
                <a:spcPct val="0"/>
              </a:spcBef>
              <a:buNone/>
            </a:pPr>
            <a:endParaRPr lang="en-GB" altLang="en-US" sz="1013" b="1" u="sng" dirty="0">
              <a:solidFill>
                <a:prstClr val="black"/>
              </a:solidFill>
              <a:latin typeface="Comic Sans MS" panose="030F0702030302020204" pitchFamily="66" charset="0"/>
            </a:endParaRPr>
          </a:p>
        </p:txBody>
      </p:sp>
      <p:sp>
        <p:nvSpPr>
          <p:cNvPr id="2054" name="TextBox 6"/>
          <p:cNvSpPr txBox="1">
            <a:spLocks noChangeArrowheads="1"/>
          </p:cNvSpPr>
          <p:nvPr/>
        </p:nvSpPr>
        <p:spPr bwMode="auto">
          <a:xfrm>
            <a:off x="6137455" y="2235994"/>
            <a:ext cx="2727299" cy="3570208"/>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endParaRPr lang="en-GB" altLang="en-US" sz="900" b="1" dirty="0">
              <a:solidFill>
                <a:prstClr val="black"/>
              </a:solidFill>
              <a:latin typeface="Comic Sans MS" panose="030F0702030302020204" pitchFamily="66" charset="0"/>
            </a:endParaRPr>
          </a:p>
          <a:p>
            <a:pPr algn="ctr">
              <a:lnSpc>
                <a:spcPct val="100000"/>
              </a:lnSpc>
              <a:spcBef>
                <a:spcPct val="0"/>
              </a:spcBef>
              <a:buNone/>
              <a:defRPr/>
            </a:pPr>
            <a:endParaRPr lang="en-GB" altLang="en-US" sz="900" b="1" dirty="0">
              <a:solidFill>
                <a:prstClr val="black"/>
              </a:solidFill>
              <a:latin typeface="Comic Sans MS" panose="030F0702030302020204" pitchFamily="66" charset="0"/>
            </a:endParaRPr>
          </a:p>
          <a:p>
            <a:pPr algn="ctr">
              <a:lnSpc>
                <a:spcPct val="100000"/>
              </a:lnSpc>
              <a:spcBef>
                <a:spcPct val="0"/>
              </a:spcBef>
              <a:buNone/>
              <a:defRPr/>
            </a:pPr>
            <a:endParaRPr lang="en-GB" altLang="en-US" sz="900" b="1" dirty="0">
              <a:solidFill>
                <a:prstClr val="black"/>
              </a:solidFill>
              <a:latin typeface="Comic Sans MS" panose="030F0702030302020204" pitchFamily="66" charset="0"/>
            </a:endParaRPr>
          </a:p>
          <a:p>
            <a:pPr algn="ctr">
              <a:lnSpc>
                <a:spcPct val="100000"/>
              </a:lnSpc>
              <a:spcBef>
                <a:spcPct val="0"/>
              </a:spcBef>
              <a:buNone/>
              <a:defRPr/>
            </a:pPr>
            <a:endParaRPr lang="en-GB" altLang="en-US" sz="900" b="1" dirty="0">
              <a:solidFill>
                <a:prstClr val="black"/>
              </a:solidFill>
              <a:latin typeface="Comic Sans MS" panose="030F0702030302020204" pitchFamily="66" charset="0"/>
            </a:endParaRPr>
          </a:p>
          <a:p>
            <a:pPr algn="ctr">
              <a:lnSpc>
                <a:spcPct val="100000"/>
              </a:lnSpc>
              <a:spcBef>
                <a:spcPct val="0"/>
              </a:spcBef>
              <a:buNone/>
              <a:defRPr/>
            </a:pPr>
            <a:endParaRPr lang="en-GB" altLang="en-US" sz="900" b="1" dirty="0">
              <a:solidFill>
                <a:prstClr val="black"/>
              </a:solidFill>
              <a:latin typeface="Comic Sans MS" panose="030F0702030302020204" pitchFamily="66" charset="0"/>
            </a:endParaRPr>
          </a:p>
          <a:p>
            <a:pPr algn="ctr">
              <a:lnSpc>
                <a:spcPct val="100000"/>
              </a:lnSpc>
              <a:spcBef>
                <a:spcPct val="0"/>
              </a:spcBef>
              <a:buNone/>
              <a:defRPr/>
            </a:pPr>
            <a:r>
              <a:rPr lang="en-GB" altLang="en-US" sz="1000" b="1" u="sng" dirty="0" smtClean="0">
                <a:solidFill>
                  <a:prstClr val="black"/>
                </a:solidFill>
                <a:latin typeface="+mn-lt"/>
              </a:rPr>
              <a:t>Characteristics </a:t>
            </a:r>
            <a:r>
              <a:rPr lang="en-GB" altLang="en-US" sz="1000" b="1" u="sng" dirty="0">
                <a:solidFill>
                  <a:prstClr val="black"/>
                </a:solidFill>
                <a:latin typeface="+mn-lt"/>
              </a:rPr>
              <a:t>of effective learners:</a:t>
            </a:r>
          </a:p>
          <a:p>
            <a:pPr marL="160735" indent="-160735">
              <a:lnSpc>
                <a:spcPct val="100000"/>
              </a:lnSpc>
              <a:spcBef>
                <a:spcPct val="0"/>
              </a:spcBef>
              <a:defRPr/>
            </a:pPr>
            <a:endParaRPr lang="en-GB" altLang="en-US" sz="1000" b="1" dirty="0">
              <a:solidFill>
                <a:prstClr val="black"/>
              </a:solidFill>
              <a:latin typeface="+mn-lt"/>
            </a:endParaRPr>
          </a:p>
          <a:p>
            <a:pPr marL="228600" indent="-228600">
              <a:lnSpc>
                <a:spcPct val="100000"/>
              </a:lnSpc>
              <a:spcBef>
                <a:spcPct val="0"/>
              </a:spcBef>
              <a:buFont typeface="+mj-lt"/>
              <a:buAutoNum type="arabicPeriod"/>
              <a:defRPr/>
            </a:pPr>
            <a:r>
              <a:rPr lang="en-GB" altLang="en-US" sz="1000" dirty="0">
                <a:solidFill>
                  <a:prstClr val="black"/>
                </a:solidFill>
                <a:latin typeface="+mn-lt"/>
              </a:rPr>
              <a:t>Respectful to others and their surroundings</a:t>
            </a:r>
          </a:p>
          <a:p>
            <a:pPr marL="228600" indent="-228600">
              <a:lnSpc>
                <a:spcPct val="100000"/>
              </a:lnSpc>
              <a:spcBef>
                <a:spcPct val="0"/>
              </a:spcBef>
              <a:buFont typeface="+mj-lt"/>
              <a:buAutoNum type="arabicPeriod"/>
              <a:defRPr/>
            </a:pPr>
            <a:r>
              <a:rPr lang="en-GB" altLang="en-US" sz="1000" dirty="0">
                <a:solidFill>
                  <a:prstClr val="black"/>
                </a:solidFill>
                <a:latin typeface="+mn-lt"/>
              </a:rPr>
              <a:t>Positive attitude and commitment to their education</a:t>
            </a:r>
          </a:p>
          <a:p>
            <a:pPr marL="228600" indent="-228600">
              <a:lnSpc>
                <a:spcPct val="100000"/>
              </a:lnSpc>
              <a:spcBef>
                <a:spcPct val="0"/>
              </a:spcBef>
              <a:buFont typeface="+mj-lt"/>
              <a:buAutoNum type="arabicPeriod"/>
              <a:defRPr/>
            </a:pPr>
            <a:r>
              <a:rPr lang="en-GB" altLang="en-US" sz="1000" dirty="0">
                <a:solidFill>
                  <a:prstClr val="black"/>
                </a:solidFill>
                <a:latin typeface="+mn-lt"/>
              </a:rPr>
              <a:t>Motivated and persistent even if you face difficulty</a:t>
            </a:r>
          </a:p>
          <a:p>
            <a:pPr marL="228600" indent="-228600">
              <a:lnSpc>
                <a:spcPct val="100000"/>
              </a:lnSpc>
              <a:spcBef>
                <a:spcPct val="0"/>
              </a:spcBef>
              <a:buFont typeface="+mj-lt"/>
              <a:buAutoNum type="arabicPeriod"/>
              <a:defRPr/>
            </a:pPr>
            <a:r>
              <a:rPr lang="en-GB" altLang="en-US" sz="1000" dirty="0">
                <a:solidFill>
                  <a:prstClr val="black"/>
                </a:solidFill>
                <a:latin typeface="+mn-lt"/>
              </a:rPr>
              <a:t>Consistently behaves well</a:t>
            </a:r>
          </a:p>
          <a:p>
            <a:pPr marL="228600" indent="-228600">
              <a:lnSpc>
                <a:spcPct val="100000"/>
              </a:lnSpc>
              <a:spcBef>
                <a:spcPct val="0"/>
              </a:spcBef>
              <a:buFont typeface="+mj-lt"/>
              <a:buAutoNum type="arabicPeriod"/>
              <a:defRPr/>
            </a:pPr>
            <a:r>
              <a:rPr lang="en-GB" altLang="en-US" sz="1000" dirty="0">
                <a:solidFill>
                  <a:prstClr val="black"/>
                </a:solidFill>
                <a:latin typeface="+mn-lt"/>
              </a:rPr>
              <a:t>Sets goals and achieves</a:t>
            </a:r>
          </a:p>
          <a:p>
            <a:pPr marL="228600" indent="-228600">
              <a:lnSpc>
                <a:spcPct val="100000"/>
              </a:lnSpc>
              <a:spcBef>
                <a:spcPct val="0"/>
              </a:spcBef>
              <a:buFont typeface="+mj-lt"/>
              <a:buAutoNum type="arabicPeriod"/>
              <a:defRPr/>
            </a:pPr>
            <a:r>
              <a:rPr lang="en-GB" altLang="en-US" sz="1000" dirty="0">
                <a:solidFill>
                  <a:prstClr val="black"/>
                </a:solidFill>
                <a:latin typeface="+mn-lt"/>
              </a:rPr>
              <a:t>High attendance</a:t>
            </a:r>
          </a:p>
          <a:p>
            <a:pPr marL="160735" indent="-160735">
              <a:lnSpc>
                <a:spcPct val="100000"/>
              </a:lnSpc>
              <a:spcBef>
                <a:spcPct val="0"/>
              </a:spcBef>
              <a:defRPr/>
            </a:pPr>
            <a:endParaRPr lang="en-GB" altLang="en-US" sz="900" dirty="0">
              <a:solidFill>
                <a:prstClr val="black"/>
              </a:solidFill>
              <a:latin typeface="Comic Sans MS" panose="030F0702030302020204" pitchFamily="66" charset="0"/>
            </a:endParaRPr>
          </a:p>
          <a:p>
            <a:pPr>
              <a:lnSpc>
                <a:spcPct val="100000"/>
              </a:lnSpc>
              <a:spcBef>
                <a:spcPct val="0"/>
              </a:spcBef>
              <a:buNone/>
              <a:defRPr/>
            </a:pPr>
            <a:endParaRPr lang="en-GB" altLang="en-US" sz="900" dirty="0">
              <a:solidFill>
                <a:prstClr val="black"/>
              </a:solidFill>
              <a:latin typeface="Comic Sans MS" panose="030F0702030302020204" pitchFamily="66" charset="0"/>
            </a:endParaRPr>
          </a:p>
          <a:p>
            <a:pPr>
              <a:lnSpc>
                <a:spcPct val="100000"/>
              </a:lnSpc>
              <a:spcBef>
                <a:spcPct val="0"/>
              </a:spcBef>
              <a:buNone/>
              <a:defRPr/>
            </a:pPr>
            <a:endParaRPr lang="en-GB" altLang="en-US" sz="900" dirty="0">
              <a:solidFill>
                <a:prstClr val="black"/>
              </a:solidFill>
              <a:latin typeface="Comic Sans MS" panose="030F0702030302020204" pitchFamily="66" charset="0"/>
            </a:endParaRPr>
          </a:p>
          <a:p>
            <a:pPr>
              <a:lnSpc>
                <a:spcPct val="100000"/>
              </a:lnSpc>
              <a:spcBef>
                <a:spcPct val="0"/>
              </a:spcBef>
              <a:buNone/>
              <a:defRPr/>
            </a:pPr>
            <a:endParaRPr lang="en-GB" altLang="en-US" sz="900" dirty="0">
              <a:solidFill>
                <a:prstClr val="black"/>
              </a:solidFill>
              <a:latin typeface="Comic Sans MS" panose="030F0702030302020204" pitchFamily="66" charset="0"/>
            </a:endParaRPr>
          </a:p>
          <a:p>
            <a:pPr>
              <a:lnSpc>
                <a:spcPct val="100000"/>
              </a:lnSpc>
              <a:spcBef>
                <a:spcPct val="0"/>
              </a:spcBef>
              <a:buNone/>
              <a:defRPr/>
            </a:pPr>
            <a:endParaRPr lang="en-GB" altLang="en-US" sz="900" dirty="0">
              <a:solidFill>
                <a:prstClr val="black"/>
              </a:solidFill>
              <a:latin typeface="Comic Sans MS" panose="030F0702030302020204" pitchFamily="66" charset="0"/>
            </a:endParaRPr>
          </a:p>
          <a:p>
            <a:pPr>
              <a:lnSpc>
                <a:spcPct val="100000"/>
              </a:lnSpc>
              <a:spcBef>
                <a:spcPct val="0"/>
              </a:spcBef>
              <a:buNone/>
              <a:defRPr/>
            </a:pPr>
            <a:endParaRPr lang="en-GB" altLang="en-US" sz="900" dirty="0">
              <a:solidFill>
                <a:prstClr val="black"/>
              </a:solidFill>
              <a:latin typeface="Comic Sans MS" panose="030F0702030302020204" pitchFamily="66" charset="0"/>
            </a:endParaRPr>
          </a:p>
          <a:p>
            <a:pPr>
              <a:lnSpc>
                <a:spcPct val="100000"/>
              </a:lnSpc>
              <a:spcBef>
                <a:spcPct val="0"/>
              </a:spcBef>
              <a:buNone/>
              <a:defRPr/>
            </a:pPr>
            <a:endParaRPr lang="en-GB" altLang="en-US" sz="900" dirty="0">
              <a:solidFill>
                <a:prstClr val="black"/>
              </a:solidFill>
              <a:latin typeface="Comic Sans MS" panose="030F0702030302020204" pitchFamily="66" charset="0"/>
            </a:endParaRPr>
          </a:p>
          <a:p>
            <a:pPr>
              <a:lnSpc>
                <a:spcPct val="100000"/>
              </a:lnSpc>
              <a:spcBef>
                <a:spcPct val="0"/>
              </a:spcBef>
              <a:buNone/>
              <a:defRPr/>
            </a:pPr>
            <a:endParaRPr lang="en-GB" altLang="en-US" sz="900" dirty="0">
              <a:solidFill>
                <a:prstClr val="black"/>
              </a:solidFill>
              <a:latin typeface="Comic Sans MS" panose="030F0702030302020204" pitchFamily="66" charset="0"/>
            </a:endParaRPr>
          </a:p>
          <a:p>
            <a:pPr>
              <a:lnSpc>
                <a:spcPct val="100000"/>
              </a:lnSpc>
              <a:spcBef>
                <a:spcPct val="0"/>
              </a:spcBef>
              <a:buNone/>
              <a:defRPr/>
            </a:pPr>
            <a:endParaRPr lang="en-GB" altLang="en-US" sz="900" dirty="0">
              <a:solidFill>
                <a:prstClr val="black"/>
              </a:solidFill>
              <a:latin typeface="Comic Sans MS" panose="030F0702030302020204" pitchFamily="66" charset="0"/>
            </a:endParaRPr>
          </a:p>
        </p:txBody>
      </p:sp>
      <p:sp>
        <p:nvSpPr>
          <p:cNvPr id="2053" name="TextBox 7"/>
          <p:cNvSpPr txBox="1">
            <a:spLocks noChangeArrowheads="1"/>
          </p:cNvSpPr>
          <p:nvPr/>
        </p:nvSpPr>
        <p:spPr bwMode="auto">
          <a:xfrm>
            <a:off x="244501" y="2241766"/>
            <a:ext cx="8647081" cy="456087"/>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GB" altLang="en-US" sz="788" b="1" dirty="0">
                <a:solidFill>
                  <a:prstClr val="black"/>
                </a:solidFill>
                <a:latin typeface="Comic Sans MS" panose="030F0702030302020204" pitchFamily="66" charset="0"/>
              </a:rPr>
              <a:t>Key Vocabulary:</a:t>
            </a:r>
          </a:p>
          <a:p>
            <a:pPr>
              <a:lnSpc>
                <a:spcPct val="100000"/>
              </a:lnSpc>
              <a:spcBef>
                <a:spcPct val="0"/>
              </a:spcBef>
              <a:buNone/>
            </a:pPr>
            <a:r>
              <a:rPr lang="en-GB" altLang="en-US" sz="788" b="1" dirty="0" smtClean="0">
                <a:solidFill>
                  <a:prstClr val="black"/>
                </a:solidFill>
                <a:latin typeface="Comic Sans MS" panose="030F0702030302020204" pitchFamily="66" charset="0"/>
              </a:rPr>
              <a:t>Ecosystem, Species, Community, Habitat, Organism, Population, Biodiversity, Biome, Competition, Decomposer, Producer, Consumer, Adaptation, Pollination, Photosynthesis.</a:t>
            </a:r>
            <a:endParaRPr lang="en-GB" altLang="en-US" sz="788" b="1" dirty="0">
              <a:solidFill>
                <a:prstClr val="black"/>
              </a:solidFill>
              <a:latin typeface="Comic Sans MS" panose="030F0702030302020204" pitchFamily="66" charset="0"/>
            </a:endParaRPr>
          </a:p>
          <a:p>
            <a:pPr>
              <a:lnSpc>
                <a:spcPct val="100000"/>
              </a:lnSpc>
              <a:spcBef>
                <a:spcPct val="0"/>
              </a:spcBef>
              <a:buNone/>
            </a:pPr>
            <a:endParaRPr lang="en-GB" altLang="en-US" sz="788" b="1" dirty="0">
              <a:solidFill>
                <a:prstClr val="black"/>
              </a:solidFill>
              <a:latin typeface="Comic Sans MS" panose="030F0702030302020204" pitchFamily="66" charset="0"/>
            </a:endParaRPr>
          </a:p>
        </p:txBody>
      </p:sp>
      <p:sp>
        <p:nvSpPr>
          <p:cNvPr id="2" name="TextBox 3"/>
          <p:cNvSpPr txBox="1">
            <a:spLocks noChangeArrowheads="1"/>
          </p:cNvSpPr>
          <p:nvPr/>
        </p:nvSpPr>
        <p:spPr bwMode="auto">
          <a:xfrm>
            <a:off x="244441" y="887037"/>
            <a:ext cx="8647141" cy="1074397"/>
          </a:xfrm>
          <a:prstGeom prst="rect">
            <a:avLst/>
          </a:prstGeom>
          <a:solidFill>
            <a:srgbClr val="00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r>
              <a:rPr lang="en-GB" altLang="en-US" sz="1000" b="1" dirty="0" smtClean="0">
                <a:solidFill>
                  <a:prstClr val="black"/>
                </a:solidFill>
                <a:latin typeface="Comic Sans MS" panose="030F0702030302020204" pitchFamily="66" charset="0"/>
              </a:rPr>
              <a:t>KS3 Science: Interactions and Interdependencies </a:t>
            </a:r>
          </a:p>
          <a:p>
            <a:pPr>
              <a:lnSpc>
                <a:spcPct val="100000"/>
              </a:lnSpc>
              <a:spcBef>
                <a:spcPct val="0"/>
              </a:spcBef>
              <a:buFontTx/>
              <a:buNone/>
              <a:defRPr/>
            </a:pPr>
            <a:r>
              <a:rPr lang="en-GB" altLang="en-US" sz="700" b="1" dirty="0">
                <a:latin typeface="Comic Sans MS" panose="030F0702030302020204" pitchFamily="66" charset="0"/>
              </a:rPr>
              <a:t>How does learning relate to whole school intent?</a:t>
            </a:r>
          </a:p>
          <a:p>
            <a:pPr>
              <a:lnSpc>
                <a:spcPct val="100000"/>
              </a:lnSpc>
              <a:spcBef>
                <a:spcPct val="0"/>
              </a:spcBef>
              <a:buFontTx/>
              <a:buNone/>
              <a:defRPr/>
            </a:pPr>
            <a:r>
              <a:rPr lang="en-GB" sz="700" dirty="0" smtClean="0">
                <a:latin typeface="Comic Sans MS" panose="030F0702030302020204" pitchFamily="66" charset="0"/>
              </a:rPr>
              <a:t>Learning about relationships in ecosystems </a:t>
            </a:r>
            <a:r>
              <a:rPr lang="en-GB" sz="700" dirty="0" smtClean="0"/>
              <a:t>is  important for all to understand and appreciate so that student </a:t>
            </a:r>
            <a:r>
              <a:rPr lang="en-GB" sz="700" dirty="0"/>
              <a:t>of all abilities and all </a:t>
            </a:r>
            <a:r>
              <a:rPr lang="en-GB" sz="700" dirty="0" smtClean="0"/>
              <a:t>aspirations are able to make informed decisions with regards looking after the environment to achieve global goals for the future.</a:t>
            </a:r>
            <a:endParaRPr lang="en-GB" altLang="en-US" sz="700" b="1" dirty="0"/>
          </a:p>
          <a:p>
            <a:pPr>
              <a:lnSpc>
                <a:spcPct val="100000"/>
              </a:lnSpc>
              <a:spcBef>
                <a:spcPct val="0"/>
              </a:spcBef>
              <a:buFontTx/>
              <a:buNone/>
              <a:defRPr/>
            </a:pPr>
            <a:endParaRPr lang="en-GB" altLang="en-US" sz="700" b="1" dirty="0" smtClean="0">
              <a:latin typeface="Comic Sans MS" panose="030F0702030302020204" pitchFamily="66" charset="0"/>
            </a:endParaRPr>
          </a:p>
          <a:p>
            <a:pPr>
              <a:lnSpc>
                <a:spcPct val="100000"/>
              </a:lnSpc>
              <a:spcBef>
                <a:spcPct val="0"/>
              </a:spcBef>
              <a:buFontTx/>
              <a:buNone/>
              <a:defRPr/>
            </a:pPr>
            <a:r>
              <a:rPr lang="en-GB" altLang="en-US" sz="700" b="1" dirty="0" smtClean="0">
                <a:latin typeface="Comic Sans MS" panose="030F0702030302020204" pitchFamily="66" charset="0"/>
              </a:rPr>
              <a:t>How </a:t>
            </a:r>
            <a:r>
              <a:rPr lang="en-GB" altLang="en-US" sz="700" b="1" dirty="0">
                <a:latin typeface="Comic Sans MS" panose="030F0702030302020204" pitchFamily="66" charset="0"/>
              </a:rPr>
              <a:t>does </a:t>
            </a:r>
            <a:r>
              <a:rPr lang="en-GB" altLang="en-US" sz="700" b="1" dirty="0" smtClean="0">
                <a:latin typeface="Comic Sans MS" panose="030F0702030302020204" pitchFamily="66" charset="0"/>
              </a:rPr>
              <a:t>learning </a:t>
            </a:r>
            <a:r>
              <a:rPr lang="en-GB" altLang="en-US" sz="700" b="1" dirty="0">
                <a:latin typeface="Comic Sans MS" panose="030F0702030302020204" pitchFamily="66" charset="0"/>
              </a:rPr>
              <a:t>relate to subject intent? </a:t>
            </a:r>
            <a:endParaRPr lang="en-GB" altLang="en-US" sz="700" b="1" dirty="0" smtClean="0">
              <a:latin typeface="Comic Sans MS" panose="030F0702030302020204" pitchFamily="66" charset="0"/>
            </a:endParaRPr>
          </a:p>
          <a:p>
            <a:pPr>
              <a:lnSpc>
                <a:spcPct val="100000"/>
              </a:lnSpc>
              <a:spcBef>
                <a:spcPct val="0"/>
              </a:spcBef>
              <a:buFontTx/>
              <a:buNone/>
              <a:defRPr/>
            </a:pPr>
            <a:r>
              <a:rPr lang="en-GB" sz="700" dirty="0" smtClean="0"/>
              <a:t>Explain </a:t>
            </a:r>
            <a:r>
              <a:rPr lang="en-GB" sz="700" dirty="0"/>
              <a:t>everyday and technological applications of </a:t>
            </a:r>
            <a:r>
              <a:rPr lang="en-GB" sz="700" dirty="0" smtClean="0"/>
              <a:t>Science; </a:t>
            </a:r>
            <a:r>
              <a:rPr lang="en-GB" sz="700" dirty="0"/>
              <a:t>evaluate associated personal, social,  economic and environmental implications; and make decisions based on the evaluation of evidence and </a:t>
            </a:r>
            <a:r>
              <a:rPr lang="en-GB" sz="700" dirty="0" smtClean="0"/>
              <a:t>arguments.</a:t>
            </a:r>
            <a:endParaRPr lang="en-GB" altLang="en-US" sz="591" b="1" dirty="0">
              <a:solidFill>
                <a:prstClr val="black"/>
              </a:solidFill>
              <a:latin typeface="Comic Sans MS" panose="030F0702030302020204" pitchFamily="66" charset="0"/>
            </a:endParaRPr>
          </a:p>
          <a:p>
            <a:pPr>
              <a:lnSpc>
                <a:spcPct val="100000"/>
              </a:lnSpc>
              <a:spcBef>
                <a:spcPct val="0"/>
              </a:spcBef>
              <a:buNone/>
              <a:defRPr/>
            </a:pPr>
            <a:endParaRPr lang="en-GB" altLang="en-US" sz="591" b="1" dirty="0" smtClean="0">
              <a:solidFill>
                <a:prstClr val="black"/>
              </a:solidFill>
              <a:latin typeface="Comic Sans MS" panose="030F0702030302020204" pitchFamily="66" charset="0"/>
            </a:endParaRPr>
          </a:p>
          <a:p>
            <a:pPr>
              <a:lnSpc>
                <a:spcPct val="100000"/>
              </a:lnSpc>
              <a:spcBef>
                <a:spcPct val="0"/>
              </a:spcBef>
              <a:buNone/>
              <a:defRPr/>
            </a:pPr>
            <a:endParaRPr lang="en-GB" altLang="en-US" sz="591" b="1" dirty="0">
              <a:solidFill>
                <a:prstClr val="black"/>
              </a:solidFill>
              <a:latin typeface="Comic Sans MS" panose="030F0702030302020204" pitchFamily="66" charset="0"/>
            </a:endParaRPr>
          </a:p>
        </p:txBody>
      </p:sp>
      <p:sp>
        <p:nvSpPr>
          <p:cNvPr id="2055" name="TextBox 2"/>
          <p:cNvSpPr txBox="1">
            <a:spLocks noChangeArrowheads="1"/>
          </p:cNvSpPr>
          <p:nvPr/>
        </p:nvSpPr>
        <p:spPr bwMode="auto">
          <a:xfrm>
            <a:off x="22113" y="869937"/>
            <a:ext cx="222326" cy="4924490"/>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GB" altLang="en-US" sz="1013" b="1" dirty="0">
                <a:solidFill>
                  <a:prstClr val="black"/>
                </a:solidFill>
              </a:rPr>
              <a:t>EMPOWER</a:t>
            </a:r>
          </a:p>
          <a:p>
            <a:pPr>
              <a:lnSpc>
                <a:spcPct val="100000"/>
              </a:lnSpc>
              <a:spcBef>
                <a:spcPct val="0"/>
              </a:spcBef>
              <a:buNone/>
            </a:pPr>
            <a:r>
              <a:rPr lang="en-GB" altLang="en-US" sz="1013" b="1" dirty="0">
                <a:solidFill>
                  <a:prstClr val="black"/>
                </a:solidFill>
              </a:rPr>
              <a:t> </a:t>
            </a:r>
          </a:p>
          <a:p>
            <a:pPr>
              <a:lnSpc>
                <a:spcPct val="100000"/>
              </a:lnSpc>
              <a:spcBef>
                <a:spcPct val="0"/>
              </a:spcBef>
              <a:buNone/>
            </a:pPr>
            <a:endParaRPr lang="en-GB" altLang="en-US" sz="1013" b="1" dirty="0">
              <a:solidFill>
                <a:prstClr val="black"/>
              </a:solidFill>
            </a:endParaRPr>
          </a:p>
          <a:p>
            <a:pPr>
              <a:lnSpc>
                <a:spcPct val="100000"/>
              </a:lnSpc>
              <a:spcBef>
                <a:spcPct val="0"/>
              </a:spcBef>
              <a:buNone/>
            </a:pPr>
            <a:r>
              <a:rPr lang="en-GB" altLang="en-US" sz="1013" b="1" dirty="0">
                <a:solidFill>
                  <a:prstClr val="black"/>
                </a:solidFill>
              </a:rPr>
              <a:t>LEARN</a:t>
            </a:r>
          </a:p>
          <a:p>
            <a:pPr>
              <a:lnSpc>
                <a:spcPct val="100000"/>
              </a:lnSpc>
              <a:spcBef>
                <a:spcPct val="0"/>
              </a:spcBef>
              <a:buNone/>
            </a:pPr>
            <a:r>
              <a:rPr lang="en-GB" altLang="en-US" sz="1013" b="1" dirty="0">
                <a:solidFill>
                  <a:prstClr val="black"/>
                </a:solidFill>
              </a:rPr>
              <a:t> </a:t>
            </a:r>
          </a:p>
          <a:p>
            <a:pPr>
              <a:lnSpc>
                <a:spcPct val="100000"/>
              </a:lnSpc>
              <a:spcBef>
                <a:spcPct val="0"/>
              </a:spcBef>
              <a:buNone/>
            </a:pPr>
            <a:endParaRPr lang="en-GB" altLang="en-US" sz="1013" b="1" dirty="0">
              <a:solidFill>
                <a:prstClr val="black"/>
              </a:solidFill>
            </a:endParaRPr>
          </a:p>
          <a:p>
            <a:pPr>
              <a:lnSpc>
                <a:spcPct val="100000"/>
              </a:lnSpc>
              <a:spcBef>
                <a:spcPct val="0"/>
              </a:spcBef>
              <a:buNone/>
            </a:pPr>
            <a:r>
              <a:rPr lang="en-GB" altLang="en-US" sz="1013" b="1" dirty="0">
                <a:solidFill>
                  <a:prstClr val="black"/>
                </a:solidFill>
              </a:rPr>
              <a:t>ACHIEVE</a:t>
            </a:r>
          </a:p>
          <a:p>
            <a:pPr>
              <a:lnSpc>
                <a:spcPct val="100000"/>
              </a:lnSpc>
              <a:spcBef>
                <a:spcPct val="0"/>
              </a:spcBef>
              <a:buNone/>
            </a:pPr>
            <a:endParaRPr lang="en-GB" altLang="en-US" sz="1013" dirty="0">
              <a:solidFill>
                <a:prstClr val="black"/>
              </a:solidFill>
            </a:endParaRPr>
          </a:p>
          <a:p>
            <a:pPr>
              <a:lnSpc>
                <a:spcPct val="100000"/>
              </a:lnSpc>
              <a:spcBef>
                <a:spcPct val="0"/>
              </a:spcBef>
              <a:buNone/>
            </a:pPr>
            <a:endParaRPr lang="en-GB" altLang="en-US" sz="1013" dirty="0">
              <a:solidFill>
                <a:prstClr val="black"/>
              </a:solidFill>
            </a:endParaRPr>
          </a:p>
          <a:p>
            <a:pPr>
              <a:lnSpc>
                <a:spcPct val="100000"/>
              </a:lnSpc>
              <a:spcBef>
                <a:spcPct val="0"/>
              </a:spcBef>
              <a:buNone/>
            </a:pPr>
            <a:endParaRPr lang="en-GB" altLang="en-US" sz="1013" dirty="0">
              <a:solidFill>
                <a:prstClr val="black"/>
              </a:solidFill>
            </a:endParaRPr>
          </a:p>
          <a:p>
            <a:pPr>
              <a:lnSpc>
                <a:spcPct val="100000"/>
              </a:lnSpc>
              <a:spcBef>
                <a:spcPct val="0"/>
              </a:spcBef>
              <a:buNone/>
            </a:pPr>
            <a:endParaRPr lang="en-GB" altLang="en-US" sz="1013" dirty="0">
              <a:solidFill>
                <a:prstClr val="black"/>
              </a:solidFill>
            </a:endParaRPr>
          </a:p>
          <a:p>
            <a:pPr>
              <a:lnSpc>
                <a:spcPct val="100000"/>
              </a:lnSpc>
              <a:spcBef>
                <a:spcPct val="0"/>
              </a:spcBef>
              <a:buNone/>
            </a:pPr>
            <a:endParaRPr lang="en-GB" altLang="en-US" sz="1013" dirty="0">
              <a:solidFill>
                <a:prstClr val="black"/>
              </a:solidFill>
            </a:endParaRPr>
          </a:p>
          <a:p>
            <a:pPr>
              <a:lnSpc>
                <a:spcPct val="100000"/>
              </a:lnSpc>
              <a:spcBef>
                <a:spcPct val="0"/>
              </a:spcBef>
              <a:buNone/>
            </a:pPr>
            <a:endParaRPr lang="en-GB" altLang="en-US" sz="1013" dirty="0">
              <a:solidFill>
                <a:prstClr val="black"/>
              </a:solidFill>
            </a:endParaRPr>
          </a:p>
          <a:p>
            <a:pPr>
              <a:lnSpc>
                <a:spcPct val="100000"/>
              </a:lnSpc>
              <a:spcBef>
                <a:spcPct val="0"/>
              </a:spcBef>
              <a:buNone/>
            </a:pPr>
            <a:endParaRPr lang="en-GB" altLang="en-US" sz="1013" dirty="0">
              <a:solidFill>
                <a:prstClr val="black"/>
              </a:solidFill>
            </a:endParaRPr>
          </a:p>
          <a:p>
            <a:pPr>
              <a:lnSpc>
                <a:spcPct val="100000"/>
              </a:lnSpc>
              <a:spcBef>
                <a:spcPct val="0"/>
              </a:spcBef>
              <a:buNone/>
            </a:pPr>
            <a:endParaRPr lang="en-GB" altLang="en-US" sz="1013" dirty="0">
              <a:solidFill>
                <a:prstClr val="black"/>
              </a:solidFill>
            </a:endParaRPr>
          </a:p>
        </p:txBody>
      </p:sp>
      <p:sp>
        <p:nvSpPr>
          <p:cNvPr id="2056" name="TextBox 3"/>
          <p:cNvSpPr txBox="1">
            <a:spLocks noChangeArrowheads="1"/>
          </p:cNvSpPr>
          <p:nvPr/>
        </p:nvSpPr>
        <p:spPr bwMode="auto">
          <a:xfrm rot="16200000">
            <a:off x="6438706" y="3311238"/>
            <a:ext cx="5130813" cy="248209"/>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GB" altLang="en-US" sz="1013" b="1" dirty="0">
                <a:solidFill>
                  <a:prstClr val="black"/>
                </a:solidFill>
              </a:rPr>
              <a:t>RESPECT                          READY TO LEARN                              RIGHT PLACE</a:t>
            </a:r>
            <a:endParaRPr lang="en-GB" altLang="en-US" sz="1013" dirty="0">
              <a:solidFill>
                <a:prstClr val="black"/>
              </a:solidFill>
            </a:endParaRPr>
          </a:p>
        </p:txBody>
      </p:sp>
      <p:sp>
        <p:nvSpPr>
          <p:cNvPr id="2057" name="TextBox 5"/>
          <p:cNvSpPr txBox="1">
            <a:spLocks noChangeArrowheads="1"/>
          </p:cNvSpPr>
          <p:nvPr/>
        </p:nvSpPr>
        <p:spPr bwMode="auto">
          <a:xfrm>
            <a:off x="-36512" y="5497656"/>
            <a:ext cx="8864753" cy="196977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GB" altLang="en-US" sz="1000" b="1" dirty="0" smtClean="0">
                <a:solidFill>
                  <a:prstClr val="black"/>
                </a:solidFill>
                <a:latin typeface="+mn-lt"/>
              </a:rPr>
              <a:t>Reading: </a:t>
            </a:r>
          </a:p>
          <a:p>
            <a:pPr>
              <a:lnSpc>
                <a:spcPct val="100000"/>
              </a:lnSpc>
              <a:spcBef>
                <a:spcPct val="0"/>
              </a:spcBef>
              <a:buNone/>
            </a:pPr>
            <a:r>
              <a:rPr lang="en-GB" altLang="en-US" sz="1000" dirty="0" smtClean="0">
                <a:solidFill>
                  <a:prstClr val="black"/>
                </a:solidFill>
                <a:latin typeface="+mn-lt"/>
              </a:rPr>
              <a:t>Exploring Science 7 (7C Pages 35-48)</a:t>
            </a:r>
          </a:p>
          <a:p>
            <a:pPr>
              <a:lnSpc>
                <a:spcPct val="100000"/>
              </a:lnSpc>
              <a:spcBef>
                <a:spcPct val="0"/>
              </a:spcBef>
              <a:buNone/>
            </a:pPr>
            <a:r>
              <a:rPr lang="en-GB" altLang="en-US" sz="1000" dirty="0" smtClean="0">
                <a:solidFill>
                  <a:prstClr val="black"/>
                </a:solidFill>
                <a:latin typeface="+mn-lt"/>
              </a:rPr>
              <a:t>Exploring science 8 (8D Pages 49-62)</a:t>
            </a:r>
            <a:endParaRPr lang="en-GB" altLang="en-US" sz="1000" dirty="0">
              <a:solidFill>
                <a:prstClr val="black"/>
              </a:solidFill>
              <a:latin typeface="+mn-lt"/>
            </a:endParaRPr>
          </a:p>
          <a:p>
            <a:pPr>
              <a:lnSpc>
                <a:spcPct val="100000"/>
              </a:lnSpc>
              <a:spcBef>
                <a:spcPct val="0"/>
              </a:spcBef>
              <a:buNone/>
            </a:pPr>
            <a:endParaRPr lang="en-GB" altLang="en-US" sz="1000" b="1" dirty="0">
              <a:solidFill>
                <a:prstClr val="black"/>
              </a:solidFill>
              <a:latin typeface="+mn-lt"/>
            </a:endParaRPr>
          </a:p>
          <a:p>
            <a:pPr>
              <a:lnSpc>
                <a:spcPct val="100000"/>
              </a:lnSpc>
              <a:spcBef>
                <a:spcPct val="0"/>
              </a:spcBef>
              <a:buNone/>
            </a:pPr>
            <a:r>
              <a:rPr lang="en-GB" altLang="en-US" sz="1000" b="1" dirty="0" smtClean="0">
                <a:solidFill>
                  <a:prstClr val="black"/>
                </a:solidFill>
                <a:latin typeface="+mn-lt"/>
              </a:rPr>
              <a:t>Additional Practical's:</a:t>
            </a:r>
          </a:p>
          <a:p>
            <a:pPr>
              <a:lnSpc>
                <a:spcPct val="100000"/>
              </a:lnSpc>
              <a:spcBef>
                <a:spcPct val="0"/>
              </a:spcBef>
              <a:buNone/>
            </a:pPr>
            <a:r>
              <a:rPr lang="en-GB" altLang="en-US" sz="1000" dirty="0" smtClean="0">
                <a:solidFill>
                  <a:prstClr val="black"/>
                </a:solidFill>
                <a:latin typeface="+mn-lt"/>
              </a:rPr>
              <a:t>Practical </a:t>
            </a:r>
            <a:r>
              <a:rPr lang="en-GB" altLang="en-US" sz="1000" dirty="0">
                <a:solidFill>
                  <a:prstClr val="black"/>
                </a:solidFill>
                <a:latin typeface="+mn-lt"/>
              </a:rPr>
              <a:t>1 - Data collection, handling and analysis by using </a:t>
            </a:r>
            <a:r>
              <a:rPr lang="en-GB" altLang="en-US" sz="1000" dirty="0" smtClean="0">
                <a:solidFill>
                  <a:prstClr val="black"/>
                </a:solidFill>
                <a:latin typeface="+mn-lt"/>
              </a:rPr>
              <a:t>quadrats (Investigate the number of plants/species using quadrats, 7Ca Page 36)</a:t>
            </a:r>
          </a:p>
          <a:p>
            <a:pPr>
              <a:lnSpc>
                <a:spcPct val="100000"/>
              </a:lnSpc>
              <a:spcBef>
                <a:spcPct val="0"/>
              </a:spcBef>
              <a:buNone/>
            </a:pPr>
            <a:r>
              <a:rPr lang="en-GB" altLang="en-US" sz="1000" dirty="0" smtClean="0">
                <a:solidFill>
                  <a:prstClr val="black"/>
                </a:solidFill>
                <a:latin typeface="+mn-lt"/>
              </a:rPr>
              <a:t>Practical </a:t>
            </a:r>
            <a:r>
              <a:rPr lang="en-GB" altLang="en-US" sz="1000" dirty="0">
                <a:solidFill>
                  <a:prstClr val="black"/>
                </a:solidFill>
                <a:latin typeface="+mn-lt"/>
              </a:rPr>
              <a:t>2 – In which solution of PH will cress grow best</a:t>
            </a:r>
            <a:r>
              <a:rPr lang="en-GB" altLang="en-US" sz="1000" dirty="0" smtClean="0">
                <a:solidFill>
                  <a:prstClr val="black"/>
                </a:solidFill>
                <a:latin typeface="+mn-lt"/>
              </a:rPr>
              <a:t>?</a:t>
            </a:r>
          </a:p>
          <a:p>
            <a:pPr>
              <a:lnSpc>
                <a:spcPct val="100000"/>
              </a:lnSpc>
              <a:spcBef>
                <a:spcPct val="0"/>
              </a:spcBef>
              <a:buNone/>
            </a:pPr>
            <a:r>
              <a:rPr lang="en-GB" altLang="en-US" sz="1000" dirty="0" smtClean="0">
                <a:solidFill>
                  <a:prstClr val="black"/>
                </a:solidFill>
                <a:latin typeface="+mn-lt"/>
              </a:rPr>
              <a:t>Practical </a:t>
            </a:r>
            <a:r>
              <a:rPr lang="en-GB" altLang="en-US" sz="1000" dirty="0">
                <a:solidFill>
                  <a:prstClr val="black"/>
                </a:solidFill>
                <a:latin typeface="+mn-lt"/>
              </a:rPr>
              <a:t>3 – Do plants follow light?</a:t>
            </a:r>
            <a:endParaRPr lang="en-GB" altLang="en-US" sz="1000" dirty="0" smtClean="0">
              <a:solidFill>
                <a:prstClr val="black"/>
              </a:solidFill>
              <a:latin typeface="+mn-lt"/>
            </a:endParaRPr>
          </a:p>
          <a:p>
            <a:pPr>
              <a:lnSpc>
                <a:spcPct val="100000"/>
              </a:lnSpc>
              <a:spcBef>
                <a:spcPct val="0"/>
              </a:spcBef>
              <a:buNone/>
            </a:pPr>
            <a:endParaRPr lang="en-GB" altLang="en-US" sz="1000" dirty="0" smtClean="0">
              <a:solidFill>
                <a:prstClr val="black"/>
              </a:solidFill>
              <a:latin typeface="+mn-lt"/>
            </a:endParaRPr>
          </a:p>
          <a:p>
            <a:pPr>
              <a:lnSpc>
                <a:spcPct val="100000"/>
              </a:lnSpc>
              <a:spcBef>
                <a:spcPct val="0"/>
              </a:spcBef>
              <a:buNone/>
            </a:pPr>
            <a:endParaRPr lang="en-GB" altLang="en-US" sz="1000" dirty="0" smtClean="0">
              <a:solidFill>
                <a:prstClr val="black"/>
              </a:solidFill>
              <a:latin typeface="+mn-lt"/>
            </a:endParaRPr>
          </a:p>
          <a:p>
            <a:pPr>
              <a:lnSpc>
                <a:spcPct val="100000"/>
              </a:lnSpc>
              <a:spcBef>
                <a:spcPct val="0"/>
              </a:spcBef>
              <a:buNone/>
            </a:pPr>
            <a:endParaRPr lang="en-GB" altLang="en-US" sz="1000" dirty="0" smtClean="0">
              <a:solidFill>
                <a:prstClr val="black"/>
              </a:solidFill>
              <a:latin typeface="+mn-lt"/>
            </a:endParaRPr>
          </a:p>
          <a:p>
            <a:pPr>
              <a:lnSpc>
                <a:spcPct val="100000"/>
              </a:lnSpc>
              <a:spcBef>
                <a:spcPct val="0"/>
              </a:spcBef>
              <a:buNone/>
            </a:pPr>
            <a:endParaRPr lang="en-GB" altLang="en-US" sz="600" b="1" dirty="0">
              <a:solidFill>
                <a:prstClr val="black"/>
              </a:solidFill>
              <a:latin typeface="Comic Sans MS" panose="030F0702030302020204" pitchFamily="66" charset="0"/>
            </a:endParaRPr>
          </a:p>
          <a:p>
            <a:pPr>
              <a:lnSpc>
                <a:spcPct val="100000"/>
              </a:lnSpc>
              <a:spcBef>
                <a:spcPct val="0"/>
              </a:spcBef>
              <a:buNone/>
            </a:pPr>
            <a:endParaRPr lang="en-GB" altLang="en-US" sz="600" b="1" dirty="0">
              <a:solidFill>
                <a:prstClr val="black"/>
              </a:solidFill>
              <a:latin typeface="Comic Sans MS" panose="030F0702030302020204" pitchFamily="66" charset="0"/>
            </a:endParaRPr>
          </a:p>
        </p:txBody>
      </p:sp>
      <p:sp>
        <p:nvSpPr>
          <p:cNvPr id="3" name="TextBox 2"/>
          <p:cNvSpPr txBox="1"/>
          <p:nvPr/>
        </p:nvSpPr>
        <p:spPr>
          <a:xfrm>
            <a:off x="234115" y="1866662"/>
            <a:ext cx="8647142" cy="415498"/>
          </a:xfrm>
          <a:prstGeom prst="rect">
            <a:avLst/>
          </a:prstGeom>
          <a:solidFill>
            <a:srgbClr val="FF7C80"/>
          </a:solidFill>
        </p:spPr>
        <p:txBody>
          <a:bodyPr wrap="square" rtlCol="0">
            <a:spAutoFit/>
          </a:bodyPr>
          <a:lstStyle/>
          <a:p>
            <a:r>
              <a:rPr lang="en-GB" sz="700" b="1" u="sng" dirty="0" smtClean="0">
                <a:solidFill>
                  <a:prstClr val="black"/>
                </a:solidFill>
              </a:rPr>
              <a:t>Overview:  </a:t>
            </a:r>
          </a:p>
          <a:p>
            <a:r>
              <a:rPr lang="en-GB" sz="700" dirty="0" smtClean="0">
                <a:solidFill>
                  <a:prstClr val="black"/>
                </a:solidFill>
              </a:rPr>
              <a:t>Learners will </a:t>
            </a:r>
            <a:r>
              <a:rPr lang="en-GB" sz="700" dirty="0">
                <a:solidFill>
                  <a:prstClr val="black"/>
                </a:solidFill>
              </a:rPr>
              <a:t>e</a:t>
            </a:r>
            <a:r>
              <a:rPr lang="en-GB" sz="700" dirty="0" smtClean="0">
                <a:solidFill>
                  <a:prstClr val="black"/>
                </a:solidFill>
              </a:rPr>
              <a:t>xplore how organisms interact and depend on one and other within different ecosystems and habitats and measure their distribution/population trends. They will also study how different species adapt to their environments for food, protection or to find a mate whilst being challenged to think about how these environments are changing due to human impacts and the effect this may have on their populations</a:t>
            </a:r>
            <a:endParaRPr lang="en-GB" sz="700" b="1" u="sng" dirty="0" smtClean="0">
              <a:solidFill>
                <a:prstClr val="black"/>
              </a:solidFill>
            </a:endParaRPr>
          </a:p>
        </p:txBody>
      </p:sp>
    </p:spTree>
    <p:extLst>
      <p:ext uri="{BB962C8B-B14F-4D97-AF65-F5344CB8AC3E}">
        <p14:creationId xmlns:p14="http://schemas.microsoft.com/office/powerpoint/2010/main" val="640364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6393" y="1821283"/>
            <a:ext cx="3539049" cy="2708703"/>
          </a:xfrm>
          <a:prstGeom prst="rect">
            <a:avLst/>
          </a:prstGeom>
        </p:spPr>
      </p:pic>
      <p:sp>
        <p:nvSpPr>
          <p:cNvPr id="6" name="Rounded Rectangle 5"/>
          <p:cNvSpPr/>
          <p:nvPr/>
        </p:nvSpPr>
        <p:spPr>
          <a:xfrm>
            <a:off x="2992026" y="4662829"/>
            <a:ext cx="3103268" cy="822554"/>
          </a:xfrm>
          <a:prstGeom prst="roundRect">
            <a:avLst>
              <a:gd name="adj" fmla="val 21781"/>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defTabSz="474779">
              <a:defRPr/>
            </a:pPr>
            <a:r>
              <a:rPr lang="en-GB" sz="1454" dirty="0">
                <a:solidFill>
                  <a:prstClr val="black"/>
                </a:solidFill>
                <a:latin typeface="Aharoni" panose="02010803020104030203" pitchFamily="2" charset="-79"/>
                <a:cs typeface="Aharoni" panose="02010803020104030203" pitchFamily="2" charset="-79"/>
              </a:rPr>
              <a:t>Knowledge Organiser</a:t>
            </a:r>
          </a:p>
          <a:p>
            <a:pPr algn="ctr" defTabSz="474779">
              <a:defRPr/>
            </a:pPr>
            <a:r>
              <a:rPr lang="en-GB" sz="1454" dirty="0">
                <a:solidFill>
                  <a:prstClr val="black"/>
                </a:solidFill>
                <a:latin typeface="Aharoni" panose="02010803020104030203" pitchFamily="2" charset="-79"/>
                <a:cs typeface="Aharoni" panose="02010803020104030203" pitchFamily="2" charset="-79"/>
              </a:rPr>
              <a:t> KS3 Science Term </a:t>
            </a:r>
            <a:r>
              <a:rPr lang="en-GB" sz="1454" dirty="0" smtClean="0">
                <a:solidFill>
                  <a:prstClr val="black"/>
                </a:solidFill>
                <a:latin typeface="Aharoni" panose="02010803020104030203" pitchFamily="2" charset="-79"/>
                <a:cs typeface="Aharoni" panose="02010803020104030203" pitchFamily="2" charset="-79"/>
              </a:rPr>
              <a:t>1</a:t>
            </a:r>
          </a:p>
        </p:txBody>
      </p:sp>
    </p:spTree>
    <p:extLst>
      <p:ext uri="{BB962C8B-B14F-4D97-AF65-F5344CB8AC3E}">
        <p14:creationId xmlns:p14="http://schemas.microsoft.com/office/powerpoint/2010/main" val="1139528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25477718"/>
              </p:ext>
            </p:extLst>
          </p:nvPr>
        </p:nvGraphicFramePr>
        <p:xfrm>
          <a:off x="0" y="886292"/>
          <a:ext cx="3144129" cy="5131148"/>
        </p:xfrm>
        <a:graphic>
          <a:graphicData uri="http://schemas.openxmlformats.org/drawingml/2006/table">
            <a:tbl>
              <a:tblPr firstRow="1" bandRow="1">
                <a:effectLst>
                  <a:outerShdw blurRad="50800" dist="38100" dir="16200000" rotWithShape="0">
                    <a:prstClr val="black">
                      <a:alpha val="40000"/>
                    </a:prstClr>
                  </a:outerShdw>
                </a:effectLst>
                <a:tableStyleId>{5C22544A-7EE6-4342-B048-85BDC9FD1C3A}</a:tableStyleId>
              </a:tblPr>
              <a:tblGrid>
                <a:gridCol w="3144129">
                  <a:extLst>
                    <a:ext uri="{9D8B030D-6E8A-4147-A177-3AD203B41FA5}">
                      <a16:colId xmlns:a16="http://schemas.microsoft.com/office/drawing/2014/main" val="1905054870"/>
                    </a:ext>
                  </a:extLst>
                </a:gridCol>
              </a:tblGrid>
              <a:tr h="253616">
                <a:tc>
                  <a:txBody>
                    <a:bodyPr/>
                    <a:lstStyle/>
                    <a:p>
                      <a:pPr algn="ctr"/>
                      <a:r>
                        <a:rPr lang="en-GB" sz="1100" dirty="0" smtClean="0">
                          <a:solidFill>
                            <a:schemeClr val="tx1"/>
                          </a:solidFill>
                          <a:latin typeface="Arial" panose="020B0604020202020204" pitchFamily="34" charset="0"/>
                          <a:cs typeface="Arial" panose="020B0604020202020204" pitchFamily="34" charset="0"/>
                        </a:rPr>
                        <a:t>Vocabulary</a:t>
                      </a:r>
                      <a:endParaRPr lang="en-GB" sz="1100"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512829551"/>
                  </a:ext>
                </a:extLst>
              </a:tr>
              <a:tr h="4877532">
                <a:tc>
                  <a:txBody>
                    <a:bodyPr/>
                    <a:lstStyle/>
                    <a:p>
                      <a:r>
                        <a:rPr lang="en-GB" sz="1500" b="1" u="none" dirty="0" smtClean="0">
                          <a:solidFill>
                            <a:schemeClr val="tx1"/>
                          </a:solidFill>
                          <a:latin typeface="Arial" panose="020B0604020202020204" pitchFamily="34" charset="0"/>
                          <a:cs typeface="Arial" panose="020B0604020202020204" pitchFamily="34" charset="0"/>
                        </a:rPr>
                        <a:t>Key Vocabulary: </a:t>
                      </a:r>
                    </a:p>
                    <a:p>
                      <a:endParaRPr lang="en-GB" sz="1500" u="none" dirty="0" smtClean="0">
                        <a:solidFill>
                          <a:schemeClr val="tx1"/>
                        </a:solidFill>
                        <a:latin typeface="Arial" panose="020B0604020202020204" pitchFamily="34" charset="0"/>
                        <a:cs typeface="Arial" panose="020B0604020202020204" pitchFamily="34" charset="0"/>
                      </a:endParaRPr>
                    </a:p>
                    <a:p>
                      <a:pPr>
                        <a:lnSpc>
                          <a:spcPct val="100000"/>
                        </a:lnSpc>
                        <a:spcBef>
                          <a:spcPct val="0"/>
                        </a:spcBef>
                        <a:buNone/>
                      </a:pPr>
                      <a:r>
                        <a:rPr lang="en-GB" altLang="en-US" sz="1400" b="0" dirty="0" smtClean="0">
                          <a:solidFill>
                            <a:prstClr val="black"/>
                          </a:solidFill>
                          <a:latin typeface="Arial" panose="020B0604020202020204" pitchFamily="34" charset="0"/>
                          <a:cs typeface="Arial" panose="020B0604020202020204" pitchFamily="34" charset="0"/>
                        </a:rPr>
                        <a:t>Ecosystem </a:t>
                      </a:r>
                    </a:p>
                    <a:p>
                      <a:pPr>
                        <a:lnSpc>
                          <a:spcPct val="100000"/>
                        </a:lnSpc>
                        <a:spcBef>
                          <a:spcPct val="0"/>
                        </a:spcBef>
                        <a:buNone/>
                      </a:pPr>
                      <a:r>
                        <a:rPr lang="en-GB" altLang="en-US" sz="1400" b="0" dirty="0" smtClean="0">
                          <a:solidFill>
                            <a:prstClr val="black"/>
                          </a:solidFill>
                          <a:latin typeface="Arial" panose="020B0604020202020204" pitchFamily="34" charset="0"/>
                          <a:cs typeface="Arial" panose="020B0604020202020204" pitchFamily="34" charset="0"/>
                        </a:rPr>
                        <a:t>Species</a:t>
                      </a:r>
                    </a:p>
                    <a:p>
                      <a:pPr>
                        <a:lnSpc>
                          <a:spcPct val="100000"/>
                        </a:lnSpc>
                        <a:spcBef>
                          <a:spcPct val="0"/>
                        </a:spcBef>
                        <a:buNone/>
                      </a:pPr>
                      <a:r>
                        <a:rPr lang="en-GB" altLang="en-US" sz="1400" b="0" dirty="0" smtClean="0">
                          <a:solidFill>
                            <a:prstClr val="black"/>
                          </a:solidFill>
                          <a:latin typeface="Arial" panose="020B0604020202020204" pitchFamily="34" charset="0"/>
                          <a:cs typeface="Arial" panose="020B0604020202020204" pitchFamily="34" charset="0"/>
                        </a:rPr>
                        <a:t>Community </a:t>
                      </a:r>
                    </a:p>
                    <a:p>
                      <a:pPr>
                        <a:lnSpc>
                          <a:spcPct val="100000"/>
                        </a:lnSpc>
                        <a:spcBef>
                          <a:spcPct val="0"/>
                        </a:spcBef>
                        <a:buNone/>
                      </a:pPr>
                      <a:r>
                        <a:rPr lang="en-GB" altLang="en-US" sz="1400" b="0" dirty="0" smtClean="0">
                          <a:solidFill>
                            <a:prstClr val="black"/>
                          </a:solidFill>
                          <a:latin typeface="Arial" panose="020B0604020202020204" pitchFamily="34" charset="0"/>
                          <a:cs typeface="Arial" panose="020B0604020202020204" pitchFamily="34" charset="0"/>
                        </a:rPr>
                        <a:t>Habitat</a:t>
                      </a:r>
                    </a:p>
                    <a:p>
                      <a:pPr>
                        <a:lnSpc>
                          <a:spcPct val="100000"/>
                        </a:lnSpc>
                        <a:spcBef>
                          <a:spcPct val="0"/>
                        </a:spcBef>
                        <a:buNone/>
                      </a:pPr>
                      <a:r>
                        <a:rPr lang="en-GB" altLang="en-US" sz="1400" b="0" dirty="0" smtClean="0">
                          <a:solidFill>
                            <a:prstClr val="black"/>
                          </a:solidFill>
                          <a:latin typeface="Arial" panose="020B0604020202020204" pitchFamily="34" charset="0"/>
                          <a:cs typeface="Arial" panose="020B0604020202020204" pitchFamily="34" charset="0"/>
                        </a:rPr>
                        <a:t>Organism</a:t>
                      </a:r>
                    </a:p>
                    <a:p>
                      <a:pPr>
                        <a:lnSpc>
                          <a:spcPct val="100000"/>
                        </a:lnSpc>
                        <a:spcBef>
                          <a:spcPct val="0"/>
                        </a:spcBef>
                        <a:buNone/>
                      </a:pPr>
                      <a:r>
                        <a:rPr lang="en-GB" altLang="en-US" sz="1400" b="0" dirty="0" smtClean="0">
                          <a:solidFill>
                            <a:prstClr val="black"/>
                          </a:solidFill>
                          <a:latin typeface="Arial" panose="020B0604020202020204" pitchFamily="34" charset="0"/>
                          <a:cs typeface="Arial" panose="020B0604020202020204" pitchFamily="34" charset="0"/>
                        </a:rPr>
                        <a:t>Population</a:t>
                      </a:r>
                      <a:r>
                        <a:rPr lang="en-GB" altLang="en-US" sz="1400" b="0" baseline="0" dirty="0" smtClean="0">
                          <a:solidFill>
                            <a:prstClr val="black"/>
                          </a:solidFill>
                          <a:latin typeface="Arial" panose="020B0604020202020204" pitchFamily="34" charset="0"/>
                          <a:cs typeface="Arial" panose="020B0604020202020204" pitchFamily="34" charset="0"/>
                        </a:rPr>
                        <a:t> </a:t>
                      </a:r>
                      <a:endParaRPr lang="en-GB" altLang="en-US" sz="1400" b="0" dirty="0" smtClean="0">
                        <a:solidFill>
                          <a:prstClr val="black"/>
                        </a:solidFill>
                        <a:latin typeface="Arial" panose="020B0604020202020204" pitchFamily="34" charset="0"/>
                        <a:cs typeface="Arial" panose="020B0604020202020204" pitchFamily="34" charset="0"/>
                      </a:endParaRPr>
                    </a:p>
                    <a:p>
                      <a:pPr>
                        <a:lnSpc>
                          <a:spcPct val="100000"/>
                        </a:lnSpc>
                        <a:spcBef>
                          <a:spcPct val="0"/>
                        </a:spcBef>
                        <a:buNone/>
                      </a:pPr>
                      <a:r>
                        <a:rPr lang="en-GB" altLang="en-US" sz="1400" b="0" dirty="0" smtClean="0">
                          <a:solidFill>
                            <a:prstClr val="black"/>
                          </a:solidFill>
                          <a:latin typeface="Arial" panose="020B0604020202020204" pitchFamily="34" charset="0"/>
                          <a:cs typeface="Arial" panose="020B0604020202020204" pitchFamily="34" charset="0"/>
                        </a:rPr>
                        <a:t>Biodiversity</a:t>
                      </a:r>
                    </a:p>
                    <a:p>
                      <a:pPr>
                        <a:lnSpc>
                          <a:spcPct val="100000"/>
                        </a:lnSpc>
                        <a:spcBef>
                          <a:spcPct val="0"/>
                        </a:spcBef>
                        <a:buNone/>
                      </a:pPr>
                      <a:r>
                        <a:rPr lang="en-GB" altLang="en-US" sz="1400" b="0" dirty="0" smtClean="0">
                          <a:solidFill>
                            <a:prstClr val="black"/>
                          </a:solidFill>
                          <a:latin typeface="Arial" panose="020B0604020202020204" pitchFamily="34" charset="0"/>
                          <a:cs typeface="Arial" panose="020B0604020202020204" pitchFamily="34" charset="0"/>
                        </a:rPr>
                        <a:t>Biome </a:t>
                      </a:r>
                    </a:p>
                    <a:p>
                      <a:pPr>
                        <a:lnSpc>
                          <a:spcPct val="100000"/>
                        </a:lnSpc>
                        <a:spcBef>
                          <a:spcPct val="0"/>
                        </a:spcBef>
                        <a:buNone/>
                      </a:pPr>
                      <a:r>
                        <a:rPr lang="en-GB" altLang="en-US" sz="1400" b="0" dirty="0" smtClean="0">
                          <a:solidFill>
                            <a:prstClr val="black"/>
                          </a:solidFill>
                          <a:latin typeface="Arial" panose="020B0604020202020204" pitchFamily="34" charset="0"/>
                          <a:cs typeface="Arial" panose="020B0604020202020204" pitchFamily="34" charset="0"/>
                        </a:rPr>
                        <a:t>Competition </a:t>
                      </a:r>
                    </a:p>
                    <a:p>
                      <a:pPr>
                        <a:lnSpc>
                          <a:spcPct val="100000"/>
                        </a:lnSpc>
                        <a:spcBef>
                          <a:spcPct val="0"/>
                        </a:spcBef>
                        <a:buNone/>
                      </a:pPr>
                      <a:r>
                        <a:rPr lang="en-GB" altLang="en-US" sz="1400" b="0" dirty="0" smtClean="0">
                          <a:solidFill>
                            <a:prstClr val="black"/>
                          </a:solidFill>
                          <a:latin typeface="Arial" panose="020B0604020202020204" pitchFamily="34" charset="0"/>
                          <a:cs typeface="Arial" panose="020B0604020202020204" pitchFamily="34" charset="0"/>
                        </a:rPr>
                        <a:t>Decomposer</a:t>
                      </a:r>
                    </a:p>
                    <a:p>
                      <a:pPr>
                        <a:lnSpc>
                          <a:spcPct val="100000"/>
                        </a:lnSpc>
                        <a:spcBef>
                          <a:spcPct val="0"/>
                        </a:spcBef>
                        <a:buNone/>
                      </a:pPr>
                      <a:r>
                        <a:rPr lang="en-GB" altLang="en-US" sz="1400" b="0" dirty="0" smtClean="0">
                          <a:solidFill>
                            <a:prstClr val="black"/>
                          </a:solidFill>
                          <a:latin typeface="Arial" panose="020B0604020202020204" pitchFamily="34" charset="0"/>
                          <a:cs typeface="Arial" panose="020B0604020202020204" pitchFamily="34" charset="0"/>
                        </a:rPr>
                        <a:t>Producer</a:t>
                      </a:r>
                    </a:p>
                    <a:p>
                      <a:pPr>
                        <a:lnSpc>
                          <a:spcPct val="100000"/>
                        </a:lnSpc>
                        <a:spcBef>
                          <a:spcPct val="0"/>
                        </a:spcBef>
                        <a:buNone/>
                      </a:pPr>
                      <a:r>
                        <a:rPr lang="en-GB" altLang="en-US" sz="1400" b="0" dirty="0" smtClean="0">
                          <a:solidFill>
                            <a:prstClr val="black"/>
                          </a:solidFill>
                          <a:latin typeface="Arial" panose="020B0604020202020204" pitchFamily="34" charset="0"/>
                          <a:cs typeface="Arial" panose="020B0604020202020204" pitchFamily="34" charset="0"/>
                        </a:rPr>
                        <a:t>Consumer </a:t>
                      </a:r>
                    </a:p>
                    <a:p>
                      <a:pPr>
                        <a:lnSpc>
                          <a:spcPct val="100000"/>
                        </a:lnSpc>
                        <a:spcBef>
                          <a:spcPct val="0"/>
                        </a:spcBef>
                        <a:buNone/>
                      </a:pPr>
                      <a:r>
                        <a:rPr lang="en-GB" altLang="en-US" sz="1400" b="0" dirty="0" smtClean="0">
                          <a:solidFill>
                            <a:prstClr val="black"/>
                          </a:solidFill>
                          <a:latin typeface="Arial" panose="020B0604020202020204" pitchFamily="34" charset="0"/>
                          <a:cs typeface="Arial" panose="020B0604020202020204" pitchFamily="34" charset="0"/>
                        </a:rPr>
                        <a:t>Adaptation </a:t>
                      </a:r>
                    </a:p>
                    <a:p>
                      <a:pPr>
                        <a:lnSpc>
                          <a:spcPct val="100000"/>
                        </a:lnSpc>
                        <a:spcBef>
                          <a:spcPct val="0"/>
                        </a:spcBef>
                        <a:buNone/>
                      </a:pPr>
                      <a:r>
                        <a:rPr lang="en-GB" altLang="en-US" sz="1400" b="0" dirty="0" smtClean="0">
                          <a:solidFill>
                            <a:prstClr val="black"/>
                          </a:solidFill>
                          <a:latin typeface="Arial" panose="020B0604020202020204" pitchFamily="34" charset="0"/>
                          <a:cs typeface="Arial" panose="020B0604020202020204" pitchFamily="34" charset="0"/>
                        </a:rPr>
                        <a:t>Pollination </a:t>
                      </a:r>
                    </a:p>
                    <a:p>
                      <a:pPr>
                        <a:lnSpc>
                          <a:spcPct val="100000"/>
                        </a:lnSpc>
                        <a:spcBef>
                          <a:spcPct val="0"/>
                        </a:spcBef>
                        <a:buNone/>
                      </a:pPr>
                      <a:r>
                        <a:rPr lang="en-GB" altLang="en-US" sz="1400" b="0" dirty="0" smtClean="0">
                          <a:solidFill>
                            <a:prstClr val="black"/>
                          </a:solidFill>
                          <a:latin typeface="Arial" panose="020B0604020202020204" pitchFamily="34" charset="0"/>
                          <a:cs typeface="Arial" panose="020B0604020202020204" pitchFamily="34" charset="0"/>
                        </a:rPr>
                        <a:t>Photosynthesis</a:t>
                      </a:r>
                    </a:p>
                    <a:p>
                      <a:pPr>
                        <a:lnSpc>
                          <a:spcPct val="100000"/>
                        </a:lnSpc>
                        <a:spcBef>
                          <a:spcPct val="0"/>
                        </a:spcBef>
                        <a:buNone/>
                      </a:pPr>
                      <a:endParaRPr lang="en-GB" altLang="en-US" sz="800" b="1" dirty="0" smtClean="0">
                        <a:solidFill>
                          <a:prstClr val="black"/>
                        </a:solidFill>
                        <a:latin typeface="Comic Sans MS" panose="030F0702030302020204" pitchFamily="66" charset="0"/>
                      </a:endParaRPr>
                    </a:p>
                    <a:p>
                      <a:endParaRPr lang="en-GB" sz="1400" u="none" dirty="0" smtClean="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735468295"/>
                  </a:ext>
                </a:extLst>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2516166892"/>
              </p:ext>
            </p:extLst>
          </p:nvPr>
        </p:nvGraphicFramePr>
        <p:xfrm>
          <a:off x="3144129" y="874259"/>
          <a:ext cx="3008477" cy="5154523"/>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008477">
                  <a:extLst>
                    <a:ext uri="{9D8B030D-6E8A-4147-A177-3AD203B41FA5}">
                      <a16:colId xmlns:a16="http://schemas.microsoft.com/office/drawing/2014/main" val="1905054870"/>
                    </a:ext>
                  </a:extLst>
                </a:gridCol>
              </a:tblGrid>
              <a:tr h="224878">
                <a:tc>
                  <a:txBody>
                    <a:bodyPr/>
                    <a:lstStyle/>
                    <a:p>
                      <a:pPr algn="ctr"/>
                      <a:r>
                        <a:rPr lang="en-GB" sz="1100" dirty="0" smtClean="0">
                          <a:solidFill>
                            <a:schemeClr val="tx1"/>
                          </a:solidFill>
                          <a:latin typeface="Arial" panose="020B0604020202020204" pitchFamily="34" charset="0"/>
                          <a:cs typeface="Arial" panose="020B0604020202020204" pitchFamily="34" charset="0"/>
                        </a:rPr>
                        <a:t>Skills</a:t>
                      </a:r>
                      <a:r>
                        <a:rPr lang="en-GB" sz="1100" baseline="0" dirty="0" smtClean="0">
                          <a:solidFill>
                            <a:schemeClr val="tx1"/>
                          </a:solidFill>
                          <a:latin typeface="Arial" panose="020B0604020202020204" pitchFamily="34" charset="0"/>
                          <a:cs typeface="Arial" panose="020B0604020202020204" pitchFamily="34" charset="0"/>
                        </a:rPr>
                        <a:t> and Knowledge </a:t>
                      </a:r>
                      <a:endParaRPr lang="en-GB" sz="1100" dirty="0">
                        <a:solidFill>
                          <a:schemeClr val="tx1"/>
                        </a:solidFill>
                        <a:latin typeface="Arial" panose="020B0604020202020204" pitchFamily="34" charset="0"/>
                        <a:cs typeface="Arial" panose="020B0604020202020204" pitchFamily="34" charset="0"/>
                      </a:endParaRPr>
                    </a:p>
                  </a:txBody>
                  <a:tcPr marL="68580" marR="68580" marT="34290" marB="34290">
                    <a:solidFill>
                      <a:srgbClr val="FFCC66"/>
                    </a:solidFill>
                  </a:tcPr>
                </a:tc>
                <a:extLst>
                  <a:ext uri="{0D108BD9-81ED-4DB2-BD59-A6C34878D82A}">
                    <a16:rowId xmlns:a16="http://schemas.microsoft.com/office/drawing/2014/main" val="512829551"/>
                  </a:ext>
                </a:extLst>
              </a:tr>
              <a:tr h="4918303">
                <a:tc>
                  <a:txBody>
                    <a:bodyPr/>
                    <a:lstStyle/>
                    <a:p>
                      <a:pPr marL="0" indent="0">
                        <a:buFont typeface="Wingdings" panose="05000000000000000000" pitchFamily="2" charset="2"/>
                        <a:buNone/>
                      </a:pPr>
                      <a:r>
                        <a:rPr lang="en-GB" altLang="en-US" sz="1050" b="1" u="none" baseline="0" dirty="0" smtClean="0">
                          <a:solidFill>
                            <a:schemeClr val="dk1"/>
                          </a:solidFill>
                          <a:latin typeface="Arial" panose="020B0604020202020204" pitchFamily="34" charset="0"/>
                          <a:cs typeface="Arial" panose="020B0604020202020204" pitchFamily="34" charset="0"/>
                        </a:rPr>
                        <a:t>Knowledge:</a:t>
                      </a:r>
                    </a:p>
                    <a:p>
                      <a:pPr marL="0" indent="0">
                        <a:buFont typeface="Wingdings" panose="05000000000000000000" pitchFamily="2" charset="2"/>
                        <a:buNone/>
                      </a:pPr>
                      <a:endParaRPr lang="en-GB" altLang="en-US" sz="1050" b="1" u="sng" dirty="0" smtClean="0">
                        <a:solidFill>
                          <a:prstClr val="black"/>
                        </a:solidFill>
                        <a:latin typeface="Arial" panose="020B0604020202020204" pitchFamily="34" charset="0"/>
                        <a:cs typeface="Arial" panose="020B0604020202020204" pitchFamily="34" charset="0"/>
                      </a:endParaRPr>
                    </a:p>
                    <a:p>
                      <a:pPr marL="228600" indent="-228600">
                        <a:lnSpc>
                          <a:spcPct val="100000"/>
                        </a:lnSpc>
                        <a:spcBef>
                          <a:spcPct val="0"/>
                        </a:spcBef>
                        <a:buFont typeface="+mj-lt"/>
                        <a:buAutoNum type="arabicPeriod"/>
                      </a:pPr>
                      <a:r>
                        <a:rPr lang="en-GB" sz="1050" dirty="0" smtClean="0">
                          <a:latin typeface="Arial" panose="020B0604020202020204" pitchFamily="34" charset="0"/>
                          <a:cs typeface="Arial" panose="020B0604020202020204" pitchFamily="34" charset="0"/>
                        </a:rPr>
                        <a:t>Levels of organisation within an ecosystem. </a:t>
                      </a:r>
                    </a:p>
                    <a:p>
                      <a:pPr marL="228600" indent="-228600">
                        <a:lnSpc>
                          <a:spcPct val="100000"/>
                        </a:lnSpc>
                        <a:spcBef>
                          <a:spcPct val="0"/>
                        </a:spcBef>
                        <a:buFont typeface="+mj-lt"/>
                        <a:buAutoNum type="arabicPeriod"/>
                      </a:pPr>
                      <a:r>
                        <a:rPr lang="en-GB" sz="1050" dirty="0" smtClean="0">
                          <a:latin typeface="Arial" panose="020B0604020202020204" pitchFamily="34" charset="0"/>
                          <a:cs typeface="Arial" panose="020B0604020202020204" pitchFamily="34" charset="0"/>
                        </a:rPr>
                        <a:t>Abiotic and biotic factors.</a:t>
                      </a:r>
                    </a:p>
                    <a:p>
                      <a:pPr marL="228600" indent="-228600">
                        <a:lnSpc>
                          <a:spcPct val="100000"/>
                        </a:lnSpc>
                        <a:spcBef>
                          <a:spcPct val="0"/>
                        </a:spcBef>
                        <a:buFont typeface="+mj-lt"/>
                        <a:buAutoNum type="arabicPeriod"/>
                      </a:pPr>
                      <a:r>
                        <a:rPr lang="en-GB" sz="1050" dirty="0" smtClean="0">
                          <a:latin typeface="Arial" panose="020B0604020202020204" pitchFamily="34" charset="0"/>
                          <a:cs typeface="Arial" panose="020B0604020202020204" pitchFamily="34" charset="0"/>
                        </a:rPr>
                        <a:t>Material cycles.</a:t>
                      </a:r>
                    </a:p>
                    <a:p>
                      <a:pPr marL="228600" indent="-228600">
                        <a:lnSpc>
                          <a:spcPct val="100000"/>
                        </a:lnSpc>
                        <a:spcBef>
                          <a:spcPct val="0"/>
                        </a:spcBef>
                        <a:buFont typeface="+mj-lt"/>
                        <a:buAutoNum type="arabicPeriod"/>
                      </a:pPr>
                      <a:r>
                        <a:rPr lang="en-GB" sz="1050" dirty="0" smtClean="0">
                          <a:latin typeface="Arial" panose="020B0604020202020204" pitchFamily="34" charset="0"/>
                          <a:cs typeface="Arial" panose="020B0604020202020204" pitchFamily="34" charset="0"/>
                        </a:rPr>
                        <a:t>How organisms are interdependent and are adapted to their environment.</a:t>
                      </a:r>
                    </a:p>
                    <a:p>
                      <a:pPr marL="228600" indent="-228600">
                        <a:lnSpc>
                          <a:spcPct val="100000"/>
                        </a:lnSpc>
                        <a:spcBef>
                          <a:spcPct val="0"/>
                        </a:spcBef>
                        <a:buFont typeface="+mj-lt"/>
                        <a:buAutoNum type="arabicPeriod"/>
                      </a:pPr>
                      <a:r>
                        <a:rPr lang="en-GB" sz="1050" dirty="0" smtClean="0">
                          <a:latin typeface="Arial" panose="020B0604020202020204" pitchFamily="34" charset="0"/>
                          <a:cs typeface="Arial" panose="020B0604020202020204" pitchFamily="34" charset="0"/>
                        </a:rPr>
                        <a:t>Methods of identifying species and measuring distribution, frequency and abundance of species in a habitat.</a:t>
                      </a:r>
                      <a:endParaRPr lang="en-GB" sz="1050" b="1" u="sng" dirty="0" smtClean="0">
                        <a:solidFill>
                          <a:prstClr val="black"/>
                        </a:solidFill>
                        <a:latin typeface="Arial" panose="020B0604020202020204" pitchFamily="34" charset="0"/>
                        <a:cs typeface="Arial" panose="020B0604020202020204" pitchFamily="34" charset="0"/>
                      </a:endParaRPr>
                    </a:p>
                    <a:p>
                      <a:pPr marL="0" indent="0">
                        <a:buFont typeface="Wingdings" panose="05000000000000000000" pitchFamily="2" charset="2"/>
                        <a:buNone/>
                      </a:pPr>
                      <a:endParaRPr lang="en-GB" sz="1050" baseline="0" dirty="0" smtClean="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GB" sz="1050" b="1" baseline="0" dirty="0" smtClean="0">
                          <a:latin typeface="Arial" panose="020B0604020202020204" pitchFamily="34" charset="0"/>
                          <a:cs typeface="Arial" panose="020B0604020202020204" pitchFamily="34" charset="0"/>
                        </a:rPr>
                        <a:t>Skills:</a:t>
                      </a:r>
                    </a:p>
                    <a:p>
                      <a:pPr marL="0" indent="0">
                        <a:buFont typeface="Wingdings" panose="05000000000000000000" pitchFamily="2" charset="2"/>
                        <a:buNone/>
                      </a:pPr>
                      <a:endParaRPr lang="en-GB" sz="1050" b="1" baseline="0" dirty="0" smtClean="0">
                        <a:latin typeface="Arial" panose="020B0604020202020204" pitchFamily="34" charset="0"/>
                        <a:cs typeface="Arial" panose="020B0604020202020204" pitchFamily="34" charset="0"/>
                      </a:endParaRPr>
                    </a:p>
                    <a:p>
                      <a:pPr marL="228600" indent="-228600">
                        <a:buFont typeface="+mj-lt"/>
                        <a:buAutoNum type="arabicPeriod"/>
                      </a:pPr>
                      <a:r>
                        <a:rPr lang="en-GB" sz="1050" dirty="0" smtClean="0">
                          <a:latin typeface="Arial" panose="020B0604020202020204" pitchFamily="34" charset="0"/>
                          <a:cs typeface="Arial" panose="020B0604020202020204" pitchFamily="34" charset="0"/>
                        </a:rPr>
                        <a:t>Read, interpret and create food chains and webs.</a:t>
                      </a:r>
                    </a:p>
                    <a:p>
                      <a:pPr marL="228600" indent="-228600">
                        <a:buFont typeface="+mj-lt"/>
                        <a:buAutoNum type="arabicPeriod"/>
                      </a:pPr>
                      <a:r>
                        <a:rPr lang="en-GB" sz="1050" dirty="0" smtClean="0">
                          <a:latin typeface="Arial" panose="020B0604020202020204" pitchFamily="34" charset="0"/>
                          <a:cs typeface="Arial" panose="020B0604020202020204" pitchFamily="34" charset="0"/>
                        </a:rPr>
                        <a:t>Mathematical skills: Using data to draw graphs and predict population trends.</a:t>
                      </a:r>
                    </a:p>
                    <a:p>
                      <a:pPr marL="228600" indent="-228600">
                        <a:buFont typeface="+mj-lt"/>
                        <a:buAutoNum type="arabicPeriod"/>
                      </a:pPr>
                      <a:r>
                        <a:rPr lang="en-GB" sz="1050" dirty="0" smtClean="0">
                          <a:latin typeface="Arial" panose="020B0604020202020204" pitchFamily="34" charset="0"/>
                          <a:cs typeface="Arial" panose="020B0604020202020204" pitchFamily="34" charset="0"/>
                        </a:rPr>
                        <a:t>Practical skills: use quadrats to observe and collect data around population sizes.</a:t>
                      </a:r>
                    </a:p>
                    <a:p>
                      <a:pPr marL="228600" indent="-228600">
                        <a:buFont typeface="+mj-lt"/>
                        <a:buAutoNum type="arabicPeriod"/>
                      </a:pPr>
                      <a:r>
                        <a:rPr lang="en-GB" sz="1050" dirty="0" smtClean="0">
                          <a:latin typeface="Arial" panose="020B0604020202020204" pitchFamily="34" charset="0"/>
                          <a:cs typeface="Arial" panose="020B0604020202020204" pitchFamily="34" charset="0"/>
                        </a:rPr>
                        <a:t>Use observation to critically think, make predictions and draw conclusions. </a:t>
                      </a:r>
                    </a:p>
                    <a:p>
                      <a:pPr marL="228600" indent="-228600">
                        <a:buFont typeface="+mj-lt"/>
                        <a:buAutoNum type="arabicPeriod"/>
                      </a:pPr>
                      <a:r>
                        <a:rPr lang="en-GB" sz="1050" dirty="0" smtClean="0">
                          <a:latin typeface="Arial" panose="020B0604020202020204" pitchFamily="34" charset="0"/>
                          <a:cs typeface="Arial" panose="020B0604020202020204" pitchFamily="34" charset="0"/>
                        </a:rPr>
                        <a:t>Use critical thinking skills to make sense of the world around us and find solutions to global environmental issues.</a:t>
                      </a:r>
                      <a:endParaRPr lang="en-GB" altLang="en-US" sz="1050" b="1" u="sng" dirty="0" smtClean="0">
                        <a:solidFill>
                          <a:prstClr val="black"/>
                        </a:solidFill>
                        <a:latin typeface="Arial" panose="020B0604020202020204" pitchFamily="34" charset="0"/>
                        <a:cs typeface="Arial" panose="020B0604020202020204" pitchFamily="34" charset="0"/>
                      </a:endParaRPr>
                    </a:p>
                    <a:p>
                      <a:pPr marL="0" indent="0">
                        <a:buFont typeface="Wingdings" panose="05000000000000000000" pitchFamily="2" charset="2"/>
                        <a:buNone/>
                      </a:pPr>
                      <a:endParaRPr lang="en-GB" sz="1100" baseline="0" dirty="0" smtClean="0">
                        <a:latin typeface="Arial" panose="020B0604020202020204" pitchFamily="34" charset="0"/>
                        <a:cs typeface="Arial" panose="020B0604020202020204" pitchFamily="34" charset="0"/>
                      </a:endParaRPr>
                    </a:p>
                    <a:p>
                      <a:pPr marL="0" indent="0">
                        <a:buFont typeface="Wingdings" panose="05000000000000000000" pitchFamily="2" charset="2"/>
                        <a:buNone/>
                      </a:pPr>
                      <a:endParaRPr lang="en-GB" sz="1100" baseline="0" dirty="0" smtClean="0">
                        <a:latin typeface="Arial" panose="020B0604020202020204" pitchFamily="34" charset="0"/>
                        <a:cs typeface="Arial" panose="020B0604020202020204" pitchFamily="34" charset="0"/>
                      </a:endParaRPr>
                    </a:p>
                    <a:p>
                      <a:pPr marL="0" indent="0">
                        <a:buFont typeface="Wingdings" panose="05000000000000000000" pitchFamily="2" charset="2"/>
                        <a:buNone/>
                      </a:pPr>
                      <a:endParaRPr lang="en-GB" sz="1100" baseline="0" dirty="0" smtClean="0">
                        <a:latin typeface="Arial" panose="020B0604020202020204" pitchFamily="34" charset="0"/>
                        <a:cs typeface="Arial" panose="020B0604020202020204" pitchFamily="34" charset="0"/>
                      </a:endParaRPr>
                    </a:p>
                    <a:p>
                      <a:pPr marL="0" indent="0">
                        <a:buFont typeface="Wingdings" panose="05000000000000000000" pitchFamily="2" charset="2"/>
                        <a:buNone/>
                      </a:pPr>
                      <a:endParaRPr lang="en-GB" sz="1100" baseline="0" dirty="0" smtClean="0">
                        <a:latin typeface="Arial" panose="020B0604020202020204" pitchFamily="34" charset="0"/>
                        <a:cs typeface="Arial" panose="020B0604020202020204" pitchFamily="34" charset="0"/>
                      </a:endParaRPr>
                    </a:p>
                  </a:txBody>
                  <a:tcPr marL="68580" marR="68580" marT="34290" marB="34290">
                    <a:solidFill>
                      <a:srgbClr val="FFCC66"/>
                    </a:solidFill>
                  </a:tcPr>
                </a:tc>
                <a:extLst>
                  <a:ext uri="{0D108BD9-81ED-4DB2-BD59-A6C34878D82A}">
                    <a16:rowId xmlns:a16="http://schemas.microsoft.com/office/drawing/2014/main" val="735468295"/>
                  </a:ext>
                </a:extLst>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1639637391"/>
              </p:ext>
            </p:extLst>
          </p:nvPr>
        </p:nvGraphicFramePr>
        <p:xfrm>
          <a:off x="6152606" y="907051"/>
          <a:ext cx="2991395" cy="5110389"/>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991395">
                  <a:extLst>
                    <a:ext uri="{9D8B030D-6E8A-4147-A177-3AD203B41FA5}">
                      <a16:colId xmlns:a16="http://schemas.microsoft.com/office/drawing/2014/main" val="1905054870"/>
                    </a:ext>
                  </a:extLst>
                </a:gridCol>
              </a:tblGrid>
              <a:tr h="228600">
                <a:tc>
                  <a:txBody>
                    <a:bodyPr/>
                    <a:lstStyle/>
                    <a:p>
                      <a:pPr algn="ctr"/>
                      <a:r>
                        <a:rPr lang="en-GB" sz="1100" dirty="0" smtClean="0">
                          <a:solidFill>
                            <a:schemeClr val="tx1"/>
                          </a:solidFill>
                          <a:latin typeface="Arial" panose="020B0604020202020204" pitchFamily="34" charset="0"/>
                          <a:cs typeface="Arial" panose="020B0604020202020204" pitchFamily="34" charset="0"/>
                        </a:rPr>
                        <a:t>Independence</a:t>
                      </a:r>
                      <a:endParaRPr lang="en-GB" sz="1100" dirty="0">
                        <a:solidFill>
                          <a:schemeClr val="tx1"/>
                        </a:solidFill>
                        <a:latin typeface="Arial" panose="020B0604020202020204" pitchFamily="34" charset="0"/>
                        <a:cs typeface="Arial" panose="020B0604020202020204" pitchFamily="34" charset="0"/>
                      </a:endParaRPr>
                    </a:p>
                  </a:txBody>
                  <a:tcPr marL="68580" marR="68580" marT="34290" marB="34290">
                    <a:solidFill>
                      <a:srgbClr val="FFFF99"/>
                    </a:solidFill>
                  </a:tcPr>
                </a:tc>
                <a:extLst>
                  <a:ext uri="{0D108BD9-81ED-4DB2-BD59-A6C34878D82A}">
                    <a16:rowId xmlns:a16="http://schemas.microsoft.com/office/drawing/2014/main" val="512829551"/>
                  </a:ext>
                </a:extLst>
              </a:tr>
              <a:tr h="3205389">
                <a:tc>
                  <a:txBody>
                    <a:bodyPr/>
                    <a:lstStyle/>
                    <a:p>
                      <a:endParaRPr lang="en-GB" sz="1100" dirty="0" smtClean="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Check out</a:t>
                      </a:r>
                      <a:r>
                        <a:rPr lang="en-GB" sz="1100" baseline="0" dirty="0" smtClean="0">
                          <a:latin typeface="Arial" panose="020B0604020202020204" pitchFamily="34" charset="0"/>
                          <a:cs typeface="Arial" panose="020B0604020202020204" pitchFamily="34" charset="0"/>
                        </a:rPr>
                        <a:t> my free science class on Seneca using the details or QR code below:</a:t>
                      </a:r>
                      <a:endParaRPr lang="en-GB" sz="1100" dirty="0" smtClean="0">
                        <a:latin typeface="Arial" panose="020B0604020202020204" pitchFamily="34" charset="0"/>
                        <a:cs typeface="Arial" panose="020B0604020202020204" pitchFamily="34" charset="0"/>
                      </a:endParaRPr>
                    </a:p>
                    <a:p>
                      <a:endParaRPr lang="en-GB" sz="1100" dirty="0" smtClean="0">
                        <a:latin typeface="Arial" panose="020B0604020202020204" pitchFamily="34" charset="0"/>
                        <a:cs typeface="Arial" panose="020B0604020202020204" pitchFamily="34" charset="0"/>
                      </a:endParaRPr>
                    </a:p>
                    <a:p>
                      <a:endParaRPr lang="en-GB" sz="1100" dirty="0" smtClean="0">
                        <a:latin typeface="Arial" panose="020B0604020202020204" pitchFamily="34" charset="0"/>
                        <a:cs typeface="Arial" panose="020B0604020202020204" pitchFamily="34" charset="0"/>
                      </a:endParaRPr>
                    </a:p>
                  </a:txBody>
                  <a:tcPr marL="68580" marR="68580" marT="34290" marB="34290">
                    <a:solidFill>
                      <a:srgbClr val="FFFF99"/>
                    </a:solidFill>
                  </a:tcPr>
                </a:tc>
                <a:extLst>
                  <a:ext uri="{0D108BD9-81ED-4DB2-BD59-A6C34878D82A}">
                    <a16:rowId xmlns:a16="http://schemas.microsoft.com/office/drawing/2014/main" val="735468295"/>
                  </a:ext>
                </a:extLst>
              </a:tr>
              <a:tr h="1656254">
                <a:tc>
                  <a:txBody>
                    <a:bodyPr/>
                    <a:lstStyle/>
                    <a:p>
                      <a:pPr algn="ctr"/>
                      <a:endParaRPr lang="en-GB" sz="900" b="1" i="0" kern="1200" baseline="0" dirty="0" smtClean="0">
                        <a:solidFill>
                          <a:schemeClr val="dk1"/>
                        </a:solidFill>
                        <a:effectLst/>
                        <a:latin typeface="+mn-lt"/>
                        <a:ea typeface="+mn-ea"/>
                        <a:cs typeface="+mn-cs"/>
                      </a:endParaRPr>
                    </a:p>
                    <a:p>
                      <a:pPr algn="ctr"/>
                      <a:endParaRPr lang="en-GB" sz="900" b="1" i="0" kern="1200" baseline="0" dirty="0" smtClean="0">
                        <a:solidFill>
                          <a:schemeClr val="dk1"/>
                        </a:solidFill>
                        <a:effectLst/>
                        <a:latin typeface="+mn-lt"/>
                        <a:ea typeface="+mn-ea"/>
                        <a:cs typeface="+mn-cs"/>
                      </a:endParaRPr>
                    </a:p>
                    <a:p>
                      <a:pPr algn="ctr"/>
                      <a:endParaRPr lang="en-GB" sz="900" b="1" i="0" kern="1200" baseline="0" dirty="0" smtClean="0">
                        <a:solidFill>
                          <a:schemeClr val="dk1"/>
                        </a:solidFill>
                        <a:effectLst/>
                        <a:latin typeface="+mn-lt"/>
                        <a:ea typeface="+mn-ea"/>
                        <a:cs typeface="+mn-cs"/>
                      </a:endParaRPr>
                    </a:p>
                    <a:p>
                      <a:pPr algn="ctr"/>
                      <a:endParaRPr lang="en-GB" sz="900" b="1" i="0" kern="1200" baseline="0" dirty="0" smtClean="0">
                        <a:solidFill>
                          <a:schemeClr val="dk1"/>
                        </a:solidFill>
                        <a:effectLst/>
                        <a:latin typeface="+mn-lt"/>
                        <a:ea typeface="+mn-ea"/>
                        <a:cs typeface="+mn-cs"/>
                      </a:endParaRPr>
                    </a:p>
                    <a:p>
                      <a:pPr algn="ctr"/>
                      <a:endParaRPr lang="en-GB" sz="900" b="1" i="0" kern="1200" baseline="0" dirty="0" smtClean="0">
                        <a:solidFill>
                          <a:schemeClr val="dk1"/>
                        </a:solidFill>
                        <a:effectLst/>
                        <a:latin typeface="+mn-lt"/>
                        <a:ea typeface="+mn-ea"/>
                        <a:cs typeface="+mn-cs"/>
                      </a:endParaRPr>
                    </a:p>
                    <a:p>
                      <a:pPr algn="l"/>
                      <a:r>
                        <a:rPr lang="en-GB" sz="1100" b="0" i="0" kern="1200" baseline="0" dirty="0" smtClean="0">
                          <a:solidFill>
                            <a:schemeClr val="dk1"/>
                          </a:solidFill>
                          <a:effectLst/>
                          <a:latin typeface="Arial" panose="020B0604020202020204" pitchFamily="34" charset="0"/>
                          <a:ea typeface="+mn-ea"/>
                          <a:cs typeface="Arial" panose="020B0604020202020204" pitchFamily="34" charset="0"/>
                        </a:rPr>
                        <a:t>Access great learning opportunities on:</a:t>
                      </a:r>
                    </a:p>
                    <a:p>
                      <a:pPr algn="l"/>
                      <a:r>
                        <a:rPr lang="en-GB" sz="1100" b="0" i="0" kern="1200" baseline="0" dirty="0" smtClean="0">
                          <a:solidFill>
                            <a:schemeClr val="dk1"/>
                          </a:solidFill>
                          <a:effectLst/>
                          <a:latin typeface="Arial" panose="020B0604020202020204" pitchFamily="34" charset="0"/>
                          <a:ea typeface="+mn-ea"/>
                          <a:cs typeface="Arial" panose="020B0604020202020204" pitchFamily="34" charset="0"/>
                          <a:hlinkClick r:id="rId2"/>
                        </a:rPr>
                        <a:t>https://www.bbc.co.uk/bitesize/subjects/zng4d2p</a:t>
                      </a:r>
                      <a:endParaRPr lang="en-GB" sz="1100" b="0" i="0" kern="1200" baseline="0" dirty="0" smtClean="0">
                        <a:solidFill>
                          <a:schemeClr val="dk1"/>
                        </a:solidFill>
                        <a:effectLst/>
                        <a:latin typeface="Arial" panose="020B0604020202020204" pitchFamily="34" charset="0"/>
                        <a:ea typeface="+mn-ea"/>
                        <a:cs typeface="Arial" panose="020B0604020202020204" pitchFamily="34" charset="0"/>
                      </a:endParaRPr>
                    </a:p>
                    <a:p>
                      <a:pPr algn="ctr"/>
                      <a:endParaRPr lang="en-GB" sz="900" b="1" i="0" kern="1200" baseline="0" dirty="0" smtClean="0">
                        <a:solidFill>
                          <a:schemeClr val="dk1"/>
                        </a:solidFill>
                        <a:effectLst/>
                        <a:latin typeface="+mn-lt"/>
                        <a:ea typeface="+mn-ea"/>
                        <a:cs typeface="+mn-cs"/>
                      </a:endParaRPr>
                    </a:p>
                    <a:p>
                      <a:pPr algn="ctr"/>
                      <a:endParaRPr lang="en-GB" sz="900" b="1" i="0" kern="1200" baseline="0" dirty="0" smtClean="0">
                        <a:solidFill>
                          <a:schemeClr val="dk1"/>
                        </a:solidFill>
                        <a:effectLst/>
                        <a:latin typeface="+mn-lt"/>
                        <a:ea typeface="+mn-ea"/>
                        <a:cs typeface="+mn-cs"/>
                      </a:endParaRPr>
                    </a:p>
                    <a:p>
                      <a:pPr algn="ctr"/>
                      <a:endParaRPr lang="en-GB" sz="900" b="1" i="0" kern="1200" baseline="0" dirty="0" smtClean="0">
                        <a:solidFill>
                          <a:schemeClr val="dk1"/>
                        </a:solidFill>
                        <a:effectLst/>
                        <a:latin typeface="+mn-lt"/>
                        <a:ea typeface="+mn-ea"/>
                        <a:cs typeface="+mn-cs"/>
                      </a:endParaRPr>
                    </a:p>
                  </a:txBody>
                  <a:tcPr marL="68580" marR="68580" marT="34290" marB="34290">
                    <a:solidFill>
                      <a:srgbClr val="FFFF99"/>
                    </a:solidFill>
                  </a:tcPr>
                </a:tc>
                <a:extLst>
                  <a:ext uri="{0D108BD9-81ED-4DB2-BD59-A6C34878D82A}">
                    <a16:rowId xmlns:a16="http://schemas.microsoft.com/office/drawing/2014/main" val="1894144595"/>
                  </a:ext>
                </a:extLst>
              </a:tr>
            </a:tbl>
          </a:graphicData>
        </a:graphic>
      </p:graphicFrame>
      <p:pic>
        <p:nvPicPr>
          <p:cNvPr id="3" name="Picture 2"/>
          <p:cNvPicPr>
            <a:picLocks noChangeAspect="1"/>
          </p:cNvPicPr>
          <p:nvPr/>
        </p:nvPicPr>
        <p:blipFill rotWithShape="1">
          <a:blip r:embed="rId3"/>
          <a:srcRect l="49446" t="22438" r="26756" b="16532"/>
          <a:stretch/>
        </p:blipFill>
        <p:spPr>
          <a:xfrm>
            <a:off x="6698631" y="1988840"/>
            <a:ext cx="1885552" cy="2718703"/>
          </a:xfrm>
          <a:prstGeom prst="rect">
            <a:avLst/>
          </a:prstGeom>
        </p:spPr>
      </p:pic>
      <p:sp>
        <p:nvSpPr>
          <p:cNvPr id="2" name="TextBox 1"/>
          <p:cNvSpPr txBox="1"/>
          <p:nvPr/>
        </p:nvSpPr>
        <p:spPr>
          <a:xfrm>
            <a:off x="179512" y="332656"/>
            <a:ext cx="8640960" cy="369332"/>
          </a:xfrm>
          <a:prstGeom prst="rect">
            <a:avLst/>
          </a:prstGeom>
          <a:noFill/>
        </p:spPr>
        <p:txBody>
          <a:bodyPr wrap="square" rtlCol="0">
            <a:spAutoFit/>
          </a:bodyPr>
          <a:lstStyle/>
          <a:p>
            <a:r>
              <a:rPr lang="en-GB" b="1" dirty="0" smtClean="0">
                <a:latin typeface="Arial Black" panose="020B0A04020102020204" pitchFamily="34" charset="0"/>
              </a:rPr>
              <a:t>Topic: Interactions &amp; Interdependencies</a:t>
            </a:r>
            <a:endParaRPr lang="en-GB" b="1" dirty="0">
              <a:latin typeface="Arial Black" panose="020B0A04020102020204" pitchFamily="34" charset="0"/>
            </a:endParaRPr>
          </a:p>
        </p:txBody>
      </p:sp>
    </p:spTree>
    <p:extLst>
      <p:ext uri="{BB962C8B-B14F-4D97-AF65-F5344CB8AC3E}">
        <p14:creationId xmlns:p14="http://schemas.microsoft.com/office/powerpoint/2010/main" val="1546017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2844" t="17516" r="11260" b="8657"/>
          <a:stretch/>
        </p:blipFill>
        <p:spPr>
          <a:xfrm>
            <a:off x="323528" y="188640"/>
            <a:ext cx="8569242" cy="6363298"/>
          </a:xfrm>
          <a:prstGeom prst="rect">
            <a:avLst/>
          </a:prstGeom>
        </p:spPr>
      </p:pic>
      <p:sp>
        <p:nvSpPr>
          <p:cNvPr id="2" name="Title 1"/>
          <p:cNvSpPr>
            <a:spLocks noGrp="1"/>
          </p:cNvSpPr>
          <p:nvPr>
            <p:ph type="title"/>
          </p:nvPr>
        </p:nvSpPr>
        <p:spPr>
          <a:xfrm rot="10800000" flipV="1">
            <a:off x="539552" y="188640"/>
            <a:ext cx="4320479" cy="792088"/>
          </a:xfrm>
          <a:solidFill>
            <a:schemeClr val="accent1"/>
          </a:solidFill>
        </p:spPr>
        <p:txBody>
          <a:bodyPr>
            <a:normAutofit/>
          </a:bodyPr>
          <a:lstStyle/>
          <a:p>
            <a:r>
              <a:rPr lang="en-GB" sz="1800" b="1" dirty="0" smtClean="0">
                <a:solidFill>
                  <a:schemeClr val="bg1"/>
                </a:solidFill>
                <a:latin typeface="Arial" panose="020B0604020202020204" pitchFamily="34" charset="0"/>
                <a:cs typeface="Arial" panose="020B0604020202020204" pitchFamily="34" charset="0"/>
              </a:rPr>
              <a:t>Knowledge Organiser: </a:t>
            </a:r>
            <a:br>
              <a:rPr lang="en-GB" sz="1800" b="1" dirty="0" smtClean="0">
                <a:solidFill>
                  <a:schemeClr val="bg1"/>
                </a:solidFill>
                <a:latin typeface="Arial" panose="020B0604020202020204" pitchFamily="34" charset="0"/>
                <a:cs typeface="Arial" panose="020B0604020202020204" pitchFamily="34" charset="0"/>
              </a:rPr>
            </a:br>
            <a:r>
              <a:rPr lang="en-GB" sz="1800" b="1" dirty="0" smtClean="0">
                <a:solidFill>
                  <a:schemeClr val="bg1"/>
                </a:solidFill>
                <a:latin typeface="Arial" panose="020B0604020202020204" pitchFamily="34" charset="0"/>
                <a:cs typeface="Arial" panose="020B0604020202020204" pitchFamily="34" charset="0"/>
              </a:rPr>
              <a:t>Interactions and Interdependencies</a:t>
            </a:r>
            <a:endParaRPr lang="en-GB" sz="1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8265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244440" y="2677212"/>
            <a:ext cx="2727361" cy="371556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50000"/>
              </a:lnSpc>
              <a:spcBef>
                <a:spcPct val="0"/>
              </a:spcBef>
              <a:buNone/>
            </a:pPr>
            <a:endParaRPr lang="en-GB" altLang="en-US" sz="1013" b="1" u="sng" dirty="0">
              <a:solidFill>
                <a:prstClr val="black"/>
              </a:solidFill>
              <a:latin typeface="Comic Sans MS" panose="030F0702030302020204" pitchFamily="66" charset="0"/>
            </a:endParaRPr>
          </a:p>
          <a:p>
            <a:pPr algn="ctr">
              <a:lnSpc>
                <a:spcPct val="150000"/>
              </a:lnSpc>
              <a:spcBef>
                <a:spcPct val="0"/>
              </a:spcBef>
              <a:buNone/>
            </a:pPr>
            <a:r>
              <a:rPr lang="en-GB" altLang="en-US" sz="1000" b="1" u="sng" dirty="0">
                <a:solidFill>
                  <a:prstClr val="black"/>
                </a:solidFill>
                <a:latin typeface="+mn-lt"/>
              </a:rPr>
              <a:t>Knowledge </a:t>
            </a:r>
            <a:endParaRPr lang="en-GB" altLang="en-US" sz="1000" dirty="0">
              <a:solidFill>
                <a:prstClr val="black"/>
              </a:solidFill>
              <a:latin typeface="+mn-lt"/>
            </a:endParaRPr>
          </a:p>
          <a:p>
            <a:pPr marL="228600" indent="-228600">
              <a:buFont typeface="+mj-lt"/>
              <a:buAutoNum type="arabicPeriod"/>
            </a:pPr>
            <a:r>
              <a:rPr lang="en-GB" sz="750" dirty="0" smtClean="0">
                <a:latin typeface="+mn-lt"/>
              </a:rPr>
              <a:t>Identify heredity </a:t>
            </a:r>
            <a:r>
              <a:rPr lang="en-GB" sz="750" dirty="0">
                <a:latin typeface="+mn-lt"/>
              </a:rPr>
              <a:t>as the process by which genetic information is transmitted from one generation to the next </a:t>
            </a:r>
          </a:p>
          <a:p>
            <a:pPr marL="228600" indent="-228600">
              <a:buFont typeface="+mj-lt"/>
              <a:buAutoNum type="arabicPeriod"/>
            </a:pPr>
            <a:r>
              <a:rPr lang="en-GB" sz="750" dirty="0" smtClean="0">
                <a:latin typeface="+mn-lt"/>
              </a:rPr>
              <a:t>Recognise a </a:t>
            </a:r>
            <a:r>
              <a:rPr lang="en-GB" sz="750" dirty="0">
                <a:latin typeface="+mn-lt"/>
              </a:rPr>
              <a:t>simple model of chromosomes, genes and DNA in </a:t>
            </a:r>
            <a:r>
              <a:rPr lang="en-GB" sz="750" dirty="0" smtClean="0">
                <a:latin typeface="+mn-lt"/>
              </a:rPr>
              <a:t>heredity</a:t>
            </a:r>
            <a:r>
              <a:rPr lang="en-GB" sz="750" dirty="0">
                <a:latin typeface="+mn-lt"/>
              </a:rPr>
              <a:t>.</a:t>
            </a:r>
            <a:endParaRPr lang="en-GB" sz="750" dirty="0" smtClean="0">
              <a:latin typeface="+mn-lt"/>
            </a:endParaRPr>
          </a:p>
          <a:p>
            <a:pPr marL="228600" indent="-228600">
              <a:buFont typeface="+mj-lt"/>
              <a:buAutoNum type="arabicPeriod"/>
            </a:pPr>
            <a:r>
              <a:rPr lang="en-GB" sz="750" dirty="0" smtClean="0">
                <a:latin typeface="+mn-lt"/>
              </a:rPr>
              <a:t>Identify differences between species </a:t>
            </a:r>
          </a:p>
          <a:p>
            <a:pPr marL="228600" indent="-228600">
              <a:buFont typeface="+mj-lt"/>
              <a:buAutoNum type="arabicPeriod"/>
            </a:pPr>
            <a:r>
              <a:rPr lang="en-GB" sz="750" dirty="0" smtClean="0">
                <a:latin typeface="+mn-lt"/>
              </a:rPr>
              <a:t>An understanding of how and why variation </a:t>
            </a:r>
            <a:r>
              <a:rPr lang="en-GB" sz="750" dirty="0">
                <a:latin typeface="+mn-lt"/>
              </a:rPr>
              <a:t>between individuals within a </a:t>
            </a:r>
            <a:r>
              <a:rPr lang="en-GB" sz="750" dirty="0" smtClean="0">
                <a:latin typeface="+mn-lt"/>
              </a:rPr>
              <a:t>species is important for some organisms to </a:t>
            </a:r>
            <a:r>
              <a:rPr lang="en-GB" sz="750" dirty="0">
                <a:latin typeface="+mn-lt"/>
              </a:rPr>
              <a:t>compete more successfully, which can drive natural selection </a:t>
            </a:r>
          </a:p>
          <a:p>
            <a:pPr marL="228600" indent="-228600">
              <a:buFont typeface="+mj-lt"/>
              <a:buAutoNum type="arabicPeriod"/>
            </a:pPr>
            <a:r>
              <a:rPr lang="en-GB" sz="750" dirty="0" smtClean="0">
                <a:latin typeface="+mn-lt"/>
              </a:rPr>
              <a:t>Recognise how changes </a:t>
            </a:r>
            <a:r>
              <a:rPr lang="en-GB" sz="750" dirty="0">
                <a:latin typeface="+mn-lt"/>
              </a:rPr>
              <a:t>in the environment may leave individuals within a species, and some entire species, less well adapted to compete successfully and reproduce, which in turn may lead to extinction </a:t>
            </a:r>
          </a:p>
          <a:p>
            <a:pPr marL="228600" indent="-228600">
              <a:buFont typeface="+mj-lt"/>
              <a:buAutoNum type="arabicPeriod"/>
            </a:pPr>
            <a:r>
              <a:rPr lang="en-GB" sz="750" dirty="0" smtClean="0">
                <a:latin typeface="+mn-lt"/>
              </a:rPr>
              <a:t>Realise the </a:t>
            </a:r>
            <a:r>
              <a:rPr lang="en-GB" sz="750" dirty="0">
                <a:latin typeface="+mn-lt"/>
              </a:rPr>
              <a:t>importance of maintaining biodiversity and the use of gene banks to preserve hereditary material</a:t>
            </a:r>
          </a:p>
          <a:p>
            <a:pPr>
              <a:lnSpc>
                <a:spcPct val="150000"/>
              </a:lnSpc>
              <a:spcBef>
                <a:spcPct val="0"/>
              </a:spcBef>
              <a:buNone/>
            </a:pPr>
            <a:endParaRPr lang="en-GB" altLang="en-US" sz="600" dirty="0">
              <a:solidFill>
                <a:prstClr val="black"/>
              </a:solidFill>
              <a:latin typeface="Comic Sans MS" panose="030F0702030302020204" pitchFamily="66" charset="0"/>
            </a:endParaRPr>
          </a:p>
          <a:p>
            <a:pPr>
              <a:lnSpc>
                <a:spcPct val="150000"/>
              </a:lnSpc>
              <a:spcBef>
                <a:spcPct val="0"/>
              </a:spcBef>
              <a:buNone/>
            </a:pPr>
            <a:endParaRPr lang="en-GB" altLang="en-US" sz="600" dirty="0">
              <a:solidFill>
                <a:prstClr val="black"/>
              </a:solidFill>
              <a:latin typeface="Comic Sans MS" panose="030F0702030302020204" pitchFamily="66" charset="0"/>
            </a:endParaRPr>
          </a:p>
          <a:p>
            <a:pPr>
              <a:lnSpc>
                <a:spcPct val="150000"/>
              </a:lnSpc>
              <a:spcBef>
                <a:spcPct val="0"/>
              </a:spcBef>
              <a:buNone/>
            </a:pPr>
            <a:endParaRPr lang="en-GB" altLang="en-US" sz="600" dirty="0">
              <a:solidFill>
                <a:prstClr val="black"/>
              </a:solidFill>
              <a:latin typeface="Comic Sans MS" panose="030F0702030302020204" pitchFamily="66" charset="0"/>
            </a:endParaRPr>
          </a:p>
          <a:p>
            <a:pPr>
              <a:lnSpc>
                <a:spcPct val="150000"/>
              </a:lnSpc>
              <a:spcBef>
                <a:spcPct val="0"/>
              </a:spcBef>
              <a:buNone/>
            </a:pPr>
            <a:endParaRPr lang="en-GB" altLang="en-US" sz="600" dirty="0">
              <a:solidFill>
                <a:prstClr val="black"/>
              </a:solidFill>
              <a:latin typeface="Comic Sans MS" panose="030F0702030302020204" pitchFamily="66" charset="0"/>
            </a:endParaRPr>
          </a:p>
          <a:p>
            <a:pPr>
              <a:lnSpc>
                <a:spcPct val="150000"/>
              </a:lnSpc>
              <a:spcBef>
                <a:spcPct val="0"/>
              </a:spcBef>
              <a:buNone/>
            </a:pPr>
            <a:endParaRPr lang="en-GB" altLang="en-US" sz="600" dirty="0">
              <a:solidFill>
                <a:prstClr val="black"/>
              </a:solidFill>
              <a:latin typeface="Comic Sans MS" panose="030F0702030302020204" pitchFamily="66" charset="0"/>
            </a:endParaRPr>
          </a:p>
          <a:p>
            <a:pPr>
              <a:lnSpc>
                <a:spcPct val="150000"/>
              </a:lnSpc>
              <a:spcBef>
                <a:spcPct val="0"/>
              </a:spcBef>
              <a:buNone/>
            </a:pPr>
            <a:endParaRPr lang="en-GB" altLang="en-US" sz="600" dirty="0">
              <a:solidFill>
                <a:prstClr val="black"/>
              </a:solidFill>
              <a:latin typeface="Comic Sans MS" panose="030F0702030302020204" pitchFamily="66" charset="0"/>
            </a:endParaRPr>
          </a:p>
        </p:txBody>
      </p:sp>
      <p:sp>
        <p:nvSpPr>
          <p:cNvPr id="2051" name="TextBox 4"/>
          <p:cNvSpPr txBox="1">
            <a:spLocks noChangeArrowheads="1"/>
          </p:cNvSpPr>
          <p:nvPr/>
        </p:nvSpPr>
        <p:spPr bwMode="auto">
          <a:xfrm>
            <a:off x="2998567" y="2674576"/>
            <a:ext cx="3138887" cy="3499420"/>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50000"/>
              </a:lnSpc>
              <a:spcBef>
                <a:spcPct val="0"/>
              </a:spcBef>
              <a:buNone/>
            </a:pPr>
            <a:endParaRPr lang="en-GB" altLang="en-US" sz="1013" b="1" u="sng" dirty="0">
              <a:solidFill>
                <a:prstClr val="black"/>
              </a:solidFill>
              <a:latin typeface="Comic Sans MS" panose="030F0702030302020204" pitchFamily="66" charset="0"/>
            </a:endParaRPr>
          </a:p>
          <a:p>
            <a:pPr algn="ctr">
              <a:lnSpc>
                <a:spcPct val="150000"/>
              </a:lnSpc>
              <a:spcBef>
                <a:spcPct val="0"/>
              </a:spcBef>
              <a:buNone/>
            </a:pPr>
            <a:r>
              <a:rPr lang="en-GB" altLang="en-US" sz="1000" b="1" u="sng" dirty="0" smtClean="0">
                <a:solidFill>
                  <a:prstClr val="black"/>
                </a:solidFill>
                <a:latin typeface="+mn-lt"/>
              </a:rPr>
              <a:t>Skills</a:t>
            </a:r>
            <a:endParaRPr lang="en-GB" altLang="en-US" sz="1000" b="1" u="sng" dirty="0">
              <a:solidFill>
                <a:prstClr val="black"/>
              </a:solidFill>
              <a:latin typeface="+mn-lt"/>
            </a:endParaRPr>
          </a:p>
          <a:p>
            <a:pPr marL="228600" indent="-228600">
              <a:buFont typeface="+mj-lt"/>
              <a:buAutoNum type="arabicPeriod"/>
            </a:pPr>
            <a:r>
              <a:rPr lang="en-GB" sz="1050" dirty="0" smtClean="0"/>
              <a:t>Cultural Skills: identify and classify a number of different living organisms.</a:t>
            </a:r>
            <a:endParaRPr lang="en-GB" sz="1050" dirty="0"/>
          </a:p>
          <a:p>
            <a:pPr marL="228600" indent="-228600">
              <a:buFont typeface="+mj-lt"/>
              <a:buAutoNum type="arabicPeriod"/>
            </a:pPr>
            <a:r>
              <a:rPr lang="en-GB" sz="1050" dirty="0"/>
              <a:t>Mathematical skills: </a:t>
            </a:r>
            <a:r>
              <a:rPr lang="en-GB" sz="1050" dirty="0" smtClean="0"/>
              <a:t>Use </a:t>
            </a:r>
            <a:r>
              <a:rPr lang="en-GB" sz="1050" dirty="0"/>
              <a:t>data to </a:t>
            </a:r>
            <a:r>
              <a:rPr lang="en-GB" sz="1050" dirty="0" smtClean="0"/>
              <a:t>plot graphs and identify/interpret, trends and correlations.</a:t>
            </a:r>
            <a:endParaRPr lang="en-GB" sz="1050" dirty="0"/>
          </a:p>
          <a:p>
            <a:pPr marL="228600" indent="-228600">
              <a:buFont typeface="+mj-lt"/>
              <a:buAutoNum type="arabicPeriod"/>
            </a:pPr>
            <a:r>
              <a:rPr lang="en-GB" sz="1050" dirty="0"/>
              <a:t>Practical skills: </a:t>
            </a:r>
            <a:r>
              <a:rPr lang="en-GB" sz="1050" dirty="0" smtClean="0"/>
              <a:t>Use PH scale, universal indicators and knowledge of carbon dioxide to test acidity.</a:t>
            </a:r>
            <a:endParaRPr lang="en-GB" sz="1050" dirty="0"/>
          </a:p>
          <a:p>
            <a:pPr marL="228600" indent="-228600">
              <a:buFont typeface="+mj-lt"/>
              <a:buAutoNum type="arabicPeriod"/>
            </a:pPr>
            <a:r>
              <a:rPr lang="en-GB" sz="1050" dirty="0"/>
              <a:t>Use observation to critically think, make predictions and draw conclusions. </a:t>
            </a:r>
          </a:p>
          <a:p>
            <a:pPr marL="228600" indent="-228600">
              <a:buFont typeface="+mj-lt"/>
              <a:buAutoNum type="arabicPeriod"/>
            </a:pPr>
            <a:r>
              <a:rPr lang="en-GB" sz="1050" dirty="0"/>
              <a:t>Use critical thinking skills to make sense of the world around us and find solutions to global </a:t>
            </a:r>
            <a:r>
              <a:rPr lang="en-GB" sz="1050" dirty="0" smtClean="0"/>
              <a:t>ethical and environmental </a:t>
            </a:r>
            <a:r>
              <a:rPr lang="en-GB" sz="1050" dirty="0"/>
              <a:t>issues.</a:t>
            </a:r>
            <a:endParaRPr lang="en-GB" altLang="en-US" sz="1050" b="1" u="sng" dirty="0">
              <a:solidFill>
                <a:prstClr val="black"/>
              </a:solidFill>
            </a:endParaRPr>
          </a:p>
          <a:p>
            <a:pPr>
              <a:lnSpc>
                <a:spcPct val="150000"/>
              </a:lnSpc>
              <a:spcBef>
                <a:spcPct val="0"/>
              </a:spcBef>
              <a:buNone/>
            </a:pPr>
            <a:endParaRPr lang="en-GB" altLang="en-US" sz="1013" b="1" u="sng" dirty="0" smtClean="0">
              <a:solidFill>
                <a:prstClr val="black"/>
              </a:solidFill>
              <a:latin typeface="Comic Sans MS" panose="030F0702030302020204" pitchFamily="66" charset="0"/>
            </a:endParaRPr>
          </a:p>
          <a:p>
            <a:pPr>
              <a:lnSpc>
                <a:spcPct val="150000"/>
              </a:lnSpc>
              <a:spcBef>
                <a:spcPct val="0"/>
              </a:spcBef>
              <a:buNone/>
            </a:pPr>
            <a:endParaRPr lang="en-GB" altLang="en-US" sz="1013" b="1" u="sng" dirty="0">
              <a:solidFill>
                <a:prstClr val="black"/>
              </a:solidFill>
              <a:latin typeface="Comic Sans MS" panose="030F0702030302020204" pitchFamily="66" charset="0"/>
            </a:endParaRPr>
          </a:p>
          <a:p>
            <a:pPr>
              <a:lnSpc>
                <a:spcPct val="150000"/>
              </a:lnSpc>
              <a:spcBef>
                <a:spcPct val="0"/>
              </a:spcBef>
              <a:buNone/>
            </a:pPr>
            <a:endParaRPr lang="en-GB" altLang="en-US" sz="1013" b="1" u="sng" dirty="0">
              <a:solidFill>
                <a:prstClr val="black"/>
              </a:solidFill>
              <a:latin typeface="Comic Sans MS" panose="030F0702030302020204" pitchFamily="66" charset="0"/>
            </a:endParaRPr>
          </a:p>
        </p:txBody>
      </p:sp>
      <p:sp>
        <p:nvSpPr>
          <p:cNvPr id="2054" name="TextBox 6"/>
          <p:cNvSpPr txBox="1">
            <a:spLocks noChangeArrowheads="1"/>
          </p:cNvSpPr>
          <p:nvPr/>
        </p:nvSpPr>
        <p:spPr bwMode="auto">
          <a:xfrm>
            <a:off x="6137455" y="2235994"/>
            <a:ext cx="2727299" cy="3570208"/>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endParaRPr lang="en-GB" altLang="en-US" sz="900" b="1" dirty="0">
              <a:solidFill>
                <a:prstClr val="black"/>
              </a:solidFill>
              <a:latin typeface="Comic Sans MS" panose="030F0702030302020204" pitchFamily="66" charset="0"/>
            </a:endParaRPr>
          </a:p>
          <a:p>
            <a:pPr algn="ctr">
              <a:lnSpc>
                <a:spcPct val="100000"/>
              </a:lnSpc>
              <a:spcBef>
                <a:spcPct val="0"/>
              </a:spcBef>
              <a:buNone/>
              <a:defRPr/>
            </a:pPr>
            <a:endParaRPr lang="en-GB" altLang="en-US" sz="900" b="1" dirty="0">
              <a:solidFill>
                <a:prstClr val="black"/>
              </a:solidFill>
              <a:latin typeface="Comic Sans MS" panose="030F0702030302020204" pitchFamily="66" charset="0"/>
            </a:endParaRPr>
          </a:p>
          <a:p>
            <a:pPr algn="ctr">
              <a:lnSpc>
                <a:spcPct val="100000"/>
              </a:lnSpc>
              <a:spcBef>
                <a:spcPct val="0"/>
              </a:spcBef>
              <a:buNone/>
              <a:defRPr/>
            </a:pPr>
            <a:endParaRPr lang="en-GB" altLang="en-US" sz="900" b="1" dirty="0">
              <a:solidFill>
                <a:prstClr val="black"/>
              </a:solidFill>
              <a:latin typeface="Comic Sans MS" panose="030F0702030302020204" pitchFamily="66" charset="0"/>
            </a:endParaRPr>
          </a:p>
          <a:p>
            <a:pPr algn="ctr">
              <a:lnSpc>
                <a:spcPct val="100000"/>
              </a:lnSpc>
              <a:spcBef>
                <a:spcPct val="0"/>
              </a:spcBef>
              <a:buNone/>
              <a:defRPr/>
            </a:pPr>
            <a:endParaRPr lang="en-GB" altLang="en-US" sz="900" b="1" dirty="0">
              <a:solidFill>
                <a:prstClr val="black"/>
              </a:solidFill>
              <a:latin typeface="Comic Sans MS" panose="030F0702030302020204" pitchFamily="66" charset="0"/>
            </a:endParaRPr>
          </a:p>
          <a:p>
            <a:pPr algn="ctr">
              <a:lnSpc>
                <a:spcPct val="100000"/>
              </a:lnSpc>
              <a:spcBef>
                <a:spcPct val="0"/>
              </a:spcBef>
              <a:buNone/>
              <a:defRPr/>
            </a:pPr>
            <a:endParaRPr lang="en-GB" altLang="en-US" sz="900" b="1" dirty="0">
              <a:solidFill>
                <a:prstClr val="black"/>
              </a:solidFill>
              <a:latin typeface="Comic Sans MS" panose="030F0702030302020204" pitchFamily="66" charset="0"/>
            </a:endParaRPr>
          </a:p>
          <a:p>
            <a:pPr algn="ctr">
              <a:lnSpc>
                <a:spcPct val="100000"/>
              </a:lnSpc>
              <a:spcBef>
                <a:spcPct val="0"/>
              </a:spcBef>
              <a:buNone/>
              <a:defRPr/>
            </a:pPr>
            <a:r>
              <a:rPr lang="en-GB" altLang="en-US" sz="1000" b="1" u="sng" dirty="0" smtClean="0">
                <a:solidFill>
                  <a:prstClr val="black"/>
                </a:solidFill>
                <a:latin typeface="+mn-lt"/>
              </a:rPr>
              <a:t>Characteristics </a:t>
            </a:r>
            <a:r>
              <a:rPr lang="en-GB" altLang="en-US" sz="1000" b="1" u="sng" dirty="0">
                <a:solidFill>
                  <a:prstClr val="black"/>
                </a:solidFill>
                <a:latin typeface="+mn-lt"/>
              </a:rPr>
              <a:t>of effective learners:</a:t>
            </a:r>
          </a:p>
          <a:p>
            <a:pPr marL="160735" indent="-160735">
              <a:lnSpc>
                <a:spcPct val="100000"/>
              </a:lnSpc>
              <a:spcBef>
                <a:spcPct val="0"/>
              </a:spcBef>
              <a:defRPr/>
            </a:pPr>
            <a:endParaRPr lang="en-GB" altLang="en-US" sz="1000" b="1" dirty="0">
              <a:solidFill>
                <a:prstClr val="black"/>
              </a:solidFill>
              <a:latin typeface="+mn-lt"/>
            </a:endParaRPr>
          </a:p>
          <a:p>
            <a:pPr marL="228600" indent="-228600">
              <a:lnSpc>
                <a:spcPct val="100000"/>
              </a:lnSpc>
              <a:spcBef>
                <a:spcPct val="0"/>
              </a:spcBef>
              <a:buFont typeface="+mj-lt"/>
              <a:buAutoNum type="arabicPeriod"/>
              <a:defRPr/>
            </a:pPr>
            <a:r>
              <a:rPr lang="en-GB" altLang="en-US" sz="1000" dirty="0">
                <a:solidFill>
                  <a:prstClr val="black"/>
                </a:solidFill>
                <a:latin typeface="+mn-lt"/>
              </a:rPr>
              <a:t>Respectful to others and their surroundings</a:t>
            </a:r>
          </a:p>
          <a:p>
            <a:pPr marL="228600" indent="-228600">
              <a:lnSpc>
                <a:spcPct val="100000"/>
              </a:lnSpc>
              <a:spcBef>
                <a:spcPct val="0"/>
              </a:spcBef>
              <a:buFont typeface="+mj-lt"/>
              <a:buAutoNum type="arabicPeriod"/>
              <a:defRPr/>
            </a:pPr>
            <a:r>
              <a:rPr lang="en-GB" altLang="en-US" sz="1000" dirty="0">
                <a:solidFill>
                  <a:prstClr val="black"/>
                </a:solidFill>
                <a:latin typeface="+mn-lt"/>
              </a:rPr>
              <a:t>Positive attitude and commitment to their education</a:t>
            </a:r>
          </a:p>
          <a:p>
            <a:pPr marL="228600" indent="-228600">
              <a:lnSpc>
                <a:spcPct val="100000"/>
              </a:lnSpc>
              <a:spcBef>
                <a:spcPct val="0"/>
              </a:spcBef>
              <a:buFont typeface="+mj-lt"/>
              <a:buAutoNum type="arabicPeriod"/>
              <a:defRPr/>
            </a:pPr>
            <a:r>
              <a:rPr lang="en-GB" altLang="en-US" sz="1000" dirty="0">
                <a:solidFill>
                  <a:prstClr val="black"/>
                </a:solidFill>
                <a:latin typeface="+mn-lt"/>
              </a:rPr>
              <a:t>Motivated and persistent even if you face difficulty</a:t>
            </a:r>
          </a:p>
          <a:p>
            <a:pPr marL="228600" indent="-228600">
              <a:lnSpc>
                <a:spcPct val="100000"/>
              </a:lnSpc>
              <a:spcBef>
                <a:spcPct val="0"/>
              </a:spcBef>
              <a:buFont typeface="+mj-lt"/>
              <a:buAutoNum type="arabicPeriod"/>
              <a:defRPr/>
            </a:pPr>
            <a:r>
              <a:rPr lang="en-GB" altLang="en-US" sz="1000" dirty="0">
                <a:solidFill>
                  <a:prstClr val="black"/>
                </a:solidFill>
                <a:latin typeface="+mn-lt"/>
              </a:rPr>
              <a:t>Consistently behaves well</a:t>
            </a:r>
          </a:p>
          <a:p>
            <a:pPr marL="228600" indent="-228600">
              <a:lnSpc>
                <a:spcPct val="100000"/>
              </a:lnSpc>
              <a:spcBef>
                <a:spcPct val="0"/>
              </a:spcBef>
              <a:buFont typeface="+mj-lt"/>
              <a:buAutoNum type="arabicPeriod"/>
              <a:defRPr/>
            </a:pPr>
            <a:r>
              <a:rPr lang="en-GB" altLang="en-US" sz="1000" dirty="0">
                <a:solidFill>
                  <a:prstClr val="black"/>
                </a:solidFill>
                <a:latin typeface="+mn-lt"/>
              </a:rPr>
              <a:t>Sets goals and achieves</a:t>
            </a:r>
          </a:p>
          <a:p>
            <a:pPr marL="228600" indent="-228600">
              <a:lnSpc>
                <a:spcPct val="100000"/>
              </a:lnSpc>
              <a:spcBef>
                <a:spcPct val="0"/>
              </a:spcBef>
              <a:buFont typeface="+mj-lt"/>
              <a:buAutoNum type="arabicPeriod"/>
              <a:defRPr/>
            </a:pPr>
            <a:r>
              <a:rPr lang="en-GB" altLang="en-US" sz="1000" dirty="0">
                <a:solidFill>
                  <a:prstClr val="black"/>
                </a:solidFill>
                <a:latin typeface="+mn-lt"/>
              </a:rPr>
              <a:t>High attendance</a:t>
            </a:r>
          </a:p>
          <a:p>
            <a:pPr marL="160735" indent="-160735">
              <a:lnSpc>
                <a:spcPct val="100000"/>
              </a:lnSpc>
              <a:spcBef>
                <a:spcPct val="0"/>
              </a:spcBef>
              <a:defRPr/>
            </a:pPr>
            <a:endParaRPr lang="en-GB" altLang="en-US" sz="900" dirty="0">
              <a:solidFill>
                <a:prstClr val="black"/>
              </a:solidFill>
              <a:latin typeface="Comic Sans MS" panose="030F0702030302020204" pitchFamily="66" charset="0"/>
            </a:endParaRPr>
          </a:p>
          <a:p>
            <a:pPr>
              <a:lnSpc>
                <a:spcPct val="100000"/>
              </a:lnSpc>
              <a:spcBef>
                <a:spcPct val="0"/>
              </a:spcBef>
              <a:buNone/>
              <a:defRPr/>
            </a:pPr>
            <a:endParaRPr lang="en-GB" altLang="en-US" sz="900" dirty="0">
              <a:solidFill>
                <a:prstClr val="black"/>
              </a:solidFill>
              <a:latin typeface="Comic Sans MS" panose="030F0702030302020204" pitchFamily="66" charset="0"/>
            </a:endParaRPr>
          </a:p>
          <a:p>
            <a:pPr>
              <a:lnSpc>
                <a:spcPct val="100000"/>
              </a:lnSpc>
              <a:spcBef>
                <a:spcPct val="0"/>
              </a:spcBef>
              <a:buNone/>
              <a:defRPr/>
            </a:pPr>
            <a:endParaRPr lang="en-GB" altLang="en-US" sz="900" dirty="0">
              <a:solidFill>
                <a:prstClr val="black"/>
              </a:solidFill>
              <a:latin typeface="Comic Sans MS" panose="030F0702030302020204" pitchFamily="66" charset="0"/>
            </a:endParaRPr>
          </a:p>
          <a:p>
            <a:pPr>
              <a:lnSpc>
                <a:spcPct val="100000"/>
              </a:lnSpc>
              <a:spcBef>
                <a:spcPct val="0"/>
              </a:spcBef>
              <a:buNone/>
              <a:defRPr/>
            </a:pPr>
            <a:endParaRPr lang="en-GB" altLang="en-US" sz="900" dirty="0">
              <a:solidFill>
                <a:prstClr val="black"/>
              </a:solidFill>
              <a:latin typeface="Comic Sans MS" panose="030F0702030302020204" pitchFamily="66" charset="0"/>
            </a:endParaRPr>
          </a:p>
          <a:p>
            <a:pPr>
              <a:lnSpc>
                <a:spcPct val="100000"/>
              </a:lnSpc>
              <a:spcBef>
                <a:spcPct val="0"/>
              </a:spcBef>
              <a:buNone/>
              <a:defRPr/>
            </a:pPr>
            <a:endParaRPr lang="en-GB" altLang="en-US" sz="900" dirty="0">
              <a:solidFill>
                <a:prstClr val="black"/>
              </a:solidFill>
              <a:latin typeface="Comic Sans MS" panose="030F0702030302020204" pitchFamily="66" charset="0"/>
            </a:endParaRPr>
          </a:p>
          <a:p>
            <a:pPr>
              <a:lnSpc>
                <a:spcPct val="100000"/>
              </a:lnSpc>
              <a:spcBef>
                <a:spcPct val="0"/>
              </a:spcBef>
              <a:buNone/>
              <a:defRPr/>
            </a:pPr>
            <a:endParaRPr lang="en-GB" altLang="en-US" sz="900" dirty="0">
              <a:solidFill>
                <a:prstClr val="black"/>
              </a:solidFill>
              <a:latin typeface="Comic Sans MS" panose="030F0702030302020204" pitchFamily="66" charset="0"/>
            </a:endParaRPr>
          </a:p>
          <a:p>
            <a:pPr>
              <a:lnSpc>
                <a:spcPct val="100000"/>
              </a:lnSpc>
              <a:spcBef>
                <a:spcPct val="0"/>
              </a:spcBef>
              <a:buNone/>
              <a:defRPr/>
            </a:pPr>
            <a:endParaRPr lang="en-GB" altLang="en-US" sz="900" dirty="0">
              <a:solidFill>
                <a:prstClr val="black"/>
              </a:solidFill>
              <a:latin typeface="Comic Sans MS" panose="030F0702030302020204" pitchFamily="66" charset="0"/>
            </a:endParaRPr>
          </a:p>
          <a:p>
            <a:pPr>
              <a:lnSpc>
                <a:spcPct val="100000"/>
              </a:lnSpc>
              <a:spcBef>
                <a:spcPct val="0"/>
              </a:spcBef>
              <a:buNone/>
              <a:defRPr/>
            </a:pPr>
            <a:endParaRPr lang="en-GB" altLang="en-US" sz="900" dirty="0">
              <a:solidFill>
                <a:prstClr val="black"/>
              </a:solidFill>
              <a:latin typeface="Comic Sans MS" panose="030F0702030302020204" pitchFamily="66" charset="0"/>
            </a:endParaRPr>
          </a:p>
          <a:p>
            <a:pPr>
              <a:lnSpc>
                <a:spcPct val="100000"/>
              </a:lnSpc>
              <a:spcBef>
                <a:spcPct val="0"/>
              </a:spcBef>
              <a:buNone/>
              <a:defRPr/>
            </a:pPr>
            <a:endParaRPr lang="en-GB" altLang="en-US" sz="900" dirty="0">
              <a:solidFill>
                <a:prstClr val="black"/>
              </a:solidFill>
              <a:latin typeface="Comic Sans MS" panose="030F0702030302020204" pitchFamily="66" charset="0"/>
            </a:endParaRPr>
          </a:p>
        </p:txBody>
      </p:sp>
      <p:sp>
        <p:nvSpPr>
          <p:cNvPr id="2053" name="TextBox 7"/>
          <p:cNvSpPr txBox="1">
            <a:spLocks noChangeArrowheads="1"/>
          </p:cNvSpPr>
          <p:nvPr/>
        </p:nvSpPr>
        <p:spPr bwMode="auto">
          <a:xfrm>
            <a:off x="244501" y="2241766"/>
            <a:ext cx="8647081" cy="577338"/>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GB" altLang="en-US" sz="788" b="1" dirty="0">
                <a:solidFill>
                  <a:prstClr val="black"/>
                </a:solidFill>
                <a:latin typeface="Comic Sans MS" panose="030F0702030302020204" pitchFamily="66" charset="0"/>
              </a:rPr>
              <a:t>Key Vocabulary</a:t>
            </a:r>
            <a:r>
              <a:rPr lang="en-GB" altLang="en-US" sz="788" b="1" dirty="0" smtClean="0">
                <a:solidFill>
                  <a:prstClr val="black"/>
                </a:solidFill>
                <a:latin typeface="Comic Sans MS" panose="030F0702030302020204" pitchFamily="66" charset="0"/>
              </a:rPr>
              <a:t>:</a:t>
            </a:r>
          </a:p>
          <a:p>
            <a:pPr>
              <a:lnSpc>
                <a:spcPct val="100000"/>
              </a:lnSpc>
              <a:spcBef>
                <a:spcPct val="0"/>
              </a:spcBef>
              <a:buNone/>
            </a:pPr>
            <a:r>
              <a:rPr lang="en-GB" altLang="en-US" sz="788" b="1" dirty="0" smtClean="0">
                <a:solidFill>
                  <a:prstClr val="black"/>
                </a:solidFill>
                <a:latin typeface="Comic Sans MS" panose="030F0702030302020204" pitchFamily="66" charset="0"/>
              </a:rPr>
              <a:t>Organism, variation, relationship, correlation, offspring, inherit, environment, classification, kingdom, vertebrate, invertebrate, species, characteristic, nuclei, chromosome, DNA, gene, genetics, gamete, fertilisation, embryo, fusion, mutation, dominant, recessive, breed, breeding, resistant, cloning, pollination, asexual, allele.</a:t>
            </a:r>
            <a:endParaRPr lang="en-GB" altLang="en-US" sz="788" b="1" dirty="0">
              <a:solidFill>
                <a:prstClr val="black"/>
              </a:solidFill>
              <a:latin typeface="Comic Sans MS" panose="030F0702030302020204" pitchFamily="66" charset="0"/>
            </a:endParaRPr>
          </a:p>
          <a:p>
            <a:pPr>
              <a:lnSpc>
                <a:spcPct val="100000"/>
              </a:lnSpc>
              <a:spcBef>
                <a:spcPct val="0"/>
              </a:spcBef>
              <a:buNone/>
            </a:pPr>
            <a:endParaRPr lang="en-GB" altLang="en-US" sz="788" b="1" dirty="0">
              <a:solidFill>
                <a:prstClr val="black"/>
              </a:solidFill>
              <a:latin typeface="Comic Sans MS" panose="030F0702030302020204" pitchFamily="66" charset="0"/>
            </a:endParaRPr>
          </a:p>
        </p:txBody>
      </p:sp>
      <p:sp>
        <p:nvSpPr>
          <p:cNvPr id="2" name="TextBox 3"/>
          <p:cNvSpPr txBox="1">
            <a:spLocks noChangeArrowheads="1"/>
          </p:cNvSpPr>
          <p:nvPr/>
        </p:nvSpPr>
        <p:spPr bwMode="auto">
          <a:xfrm>
            <a:off x="244441" y="887037"/>
            <a:ext cx="8647141" cy="966675"/>
          </a:xfrm>
          <a:prstGeom prst="rect">
            <a:avLst/>
          </a:prstGeom>
          <a:solidFill>
            <a:srgbClr val="00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r>
              <a:rPr lang="en-GB" altLang="en-US" sz="1000" b="1" dirty="0" smtClean="0">
                <a:solidFill>
                  <a:prstClr val="black"/>
                </a:solidFill>
                <a:latin typeface="Comic Sans MS" panose="030F0702030302020204" pitchFamily="66" charset="0"/>
              </a:rPr>
              <a:t>KS3 Science: Genetics and Evolution</a:t>
            </a:r>
          </a:p>
          <a:p>
            <a:pPr>
              <a:lnSpc>
                <a:spcPct val="100000"/>
              </a:lnSpc>
              <a:spcBef>
                <a:spcPct val="0"/>
              </a:spcBef>
              <a:buFontTx/>
              <a:buNone/>
              <a:defRPr/>
            </a:pPr>
            <a:r>
              <a:rPr lang="en-GB" altLang="en-US" sz="700" b="1" dirty="0">
                <a:latin typeface="Comic Sans MS" panose="030F0702030302020204" pitchFamily="66" charset="0"/>
              </a:rPr>
              <a:t>How does learning relate to whole school intent?</a:t>
            </a:r>
          </a:p>
          <a:p>
            <a:pPr>
              <a:lnSpc>
                <a:spcPct val="100000"/>
              </a:lnSpc>
              <a:spcBef>
                <a:spcPct val="0"/>
              </a:spcBef>
              <a:buFontTx/>
              <a:buNone/>
              <a:defRPr/>
            </a:pPr>
            <a:r>
              <a:rPr lang="en-GB" sz="700" dirty="0" smtClean="0">
                <a:latin typeface="Comic Sans MS" panose="030F0702030302020204" pitchFamily="66" charset="0"/>
              </a:rPr>
              <a:t>Learning about </a:t>
            </a:r>
            <a:r>
              <a:rPr lang="en-GB" sz="700" dirty="0">
                <a:latin typeface="Comic Sans MS" panose="030F0702030302020204" pitchFamily="66" charset="0"/>
              </a:rPr>
              <a:t>g</a:t>
            </a:r>
            <a:r>
              <a:rPr lang="en-GB" sz="700" dirty="0" smtClean="0">
                <a:latin typeface="Comic Sans MS" panose="030F0702030302020204" pitchFamily="66" charset="0"/>
              </a:rPr>
              <a:t>enetics and evolution </a:t>
            </a:r>
            <a:r>
              <a:rPr lang="en-GB" sz="700" dirty="0" smtClean="0"/>
              <a:t>is an integral knowledge. Learners should all be aware of the world around them and understand the complexities of how it all came to be in order to gain an empowered, appreciation for all life. </a:t>
            </a:r>
            <a:endParaRPr lang="en-GB" altLang="en-US" sz="700" b="1" dirty="0" smtClean="0">
              <a:latin typeface="Comic Sans MS" panose="030F0702030302020204" pitchFamily="66" charset="0"/>
            </a:endParaRPr>
          </a:p>
          <a:p>
            <a:pPr>
              <a:lnSpc>
                <a:spcPct val="100000"/>
              </a:lnSpc>
              <a:spcBef>
                <a:spcPct val="0"/>
              </a:spcBef>
              <a:buFontTx/>
              <a:buNone/>
              <a:defRPr/>
            </a:pPr>
            <a:r>
              <a:rPr lang="en-GB" altLang="en-US" sz="700" b="1" dirty="0" smtClean="0">
                <a:latin typeface="Comic Sans MS" panose="030F0702030302020204" pitchFamily="66" charset="0"/>
              </a:rPr>
              <a:t>How </a:t>
            </a:r>
            <a:r>
              <a:rPr lang="en-GB" altLang="en-US" sz="700" b="1" dirty="0">
                <a:latin typeface="Comic Sans MS" panose="030F0702030302020204" pitchFamily="66" charset="0"/>
              </a:rPr>
              <a:t>does </a:t>
            </a:r>
            <a:r>
              <a:rPr lang="en-GB" altLang="en-US" sz="700" b="1" dirty="0" smtClean="0">
                <a:latin typeface="Comic Sans MS" panose="030F0702030302020204" pitchFamily="66" charset="0"/>
              </a:rPr>
              <a:t>learning </a:t>
            </a:r>
            <a:r>
              <a:rPr lang="en-GB" altLang="en-US" sz="700" b="1" dirty="0">
                <a:latin typeface="Comic Sans MS" panose="030F0702030302020204" pitchFamily="66" charset="0"/>
              </a:rPr>
              <a:t>relate to subject intent? </a:t>
            </a:r>
            <a:endParaRPr lang="en-GB" altLang="en-US" sz="700" b="1" dirty="0" smtClean="0">
              <a:latin typeface="Comic Sans MS" panose="030F0702030302020204" pitchFamily="66" charset="0"/>
            </a:endParaRPr>
          </a:p>
          <a:p>
            <a:pPr>
              <a:lnSpc>
                <a:spcPct val="100000"/>
              </a:lnSpc>
              <a:spcBef>
                <a:spcPct val="0"/>
              </a:spcBef>
              <a:buFontTx/>
              <a:buNone/>
              <a:defRPr/>
            </a:pPr>
            <a:r>
              <a:rPr lang="en-GB" sz="700" dirty="0" smtClean="0"/>
              <a:t>Explain </a:t>
            </a:r>
            <a:r>
              <a:rPr lang="en-GB" sz="700" dirty="0"/>
              <a:t>everyday and technological applications of </a:t>
            </a:r>
            <a:r>
              <a:rPr lang="en-GB" sz="700" dirty="0" smtClean="0"/>
              <a:t>Science; </a:t>
            </a:r>
            <a:r>
              <a:rPr lang="en-GB" sz="700" dirty="0"/>
              <a:t>evaluate associated personal, social,  economic and environmental implications; and make decisions based on the evaluation of evidence and </a:t>
            </a:r>
            <a:r>
              <a:rPr lang="en-GB" sz="700" dirty="0" smtClean="0"/>
              <a:t>arguments.</a:t>
            </a:r>
            <a:endParaRPr lang="en-GB" altLang="en-US" sz="591" b="1" dirty="0">
              <a:solidFill>
                <a:prstClr val="black"/>
              </a:solidFill>
              <a:latin typeface="Comic Sans MS" panose="030F0702030302020204" pitchFamily="66" charset="0"/>
            </a:endParaRPr>
          </a:p>
          <a:p>
            <a:pPr>
              <a:lnSpc>
                <a:spcPct val="100000"/>
              </a:lnSpc>
              <a:spcBef>
                <a:spcPct val="0"/>
              </a:spcBef>
              <a:buNone/>
              <a:defRPr/>
            </a:pPr>
            <a:endParaRPr lang="en-GB" altLang="en-US" sz="591" b="1" dirty="0" smtClean="0">
              <a:solidFill>
                <a:prstClr val="black"/>
              </a:solidFill>
              <a:latin typeface="Comic Sans MS" panose="030F0702030302020204" pitchFamily="66" charset="0"/>
            </a:endParaRPr>
          </a:p>
          <a:p>
            <a:pPr>
              <a:lnSpc>
                <a:spcPct val="100000"/>
              </a:lnSpc>
              <a:spcBef>
                <a:spcPct val="0"/>
              </a:spcBef>
              <a:buNone/>
              <a:defRPr/>
            </a:pPr>
            <a:endParaRPr lang="en-GB" altLang="en-US" sz="591" b="1" dirty="0">
              <a:solidFill>
                <a:prstClr val="black"/>
              </a:solidFill>
              <a:latin typeface="Comic Sans MS" panose="030F0702030302020204" pitchFamily="66" charset="0"/>
            </a:endParaRPr>
          </a:p>
        </p:txBody>
      </p:sp>
      <p:sp>
        <p:nvSpPr>
          <p:cNvPr id="2055" name="TextBox 2"/>
          <p:cNvSpPr txBox="1">
            <a:spLocks noChangeArrowheads="1"/>
          </p:cNvSpPr>
          <p:nvPr/>
        </p:nvSpPr>
        <p:spPr bwMode="auto">
          <a:xfrm>
            <a:off x="22113" y="869937"/>
            <a:ext cx="222326" cy="4924490"/>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GB" altLang="en-US" sz="1013" b="1" dirty="0">
                <a:solidFill>
                  <a:prstClr val="black"/>
                </a:solidFill>
              </a:rPr>
              <a:t>EMPOWER</a:t>
            </a:r>
          </a:p>
          <a:p>
            <a:pPr>
              <a:lnSpc>
                <a:spcPct val="100000"/>
              </a:lnSpc>
              <a:spcBef>
                <a:spcPct val="0"/>
              </a:spcBef>
              <a:buNone/>
            </a:pPr>
            <a:r>
              <a:rPr lang="en-GB" altLang="en-US" sz="1013" b="1" dirty="0">
                <a:solidFill>
                  <a:prstClr val="black"/>
                </a:solidFill>
              </a:rPr>
              <a:t> </a:t>
            </a:r>
          </a:p>
          <a:p>
            <a:pPr>
              <a:lnSpc>
                <a:spcPct val="100000"/>
              </a:lnSpc>
              <a:spcBef>
                <a:spcPct val="0"/>
              </a:spcBef>
              <a:buNone/>
            </a:pPr>
            <a:endParaRPr lang="en-GB" altLang="en-US" sz="1013" b="1" dirty="0">
              <a:solidFill>
                <a:prstClr val="black"/>
              </a:solidFill>
            </a:endParaRPr>
          </a:p>
          <a:p>
            <a:pPr>
              <a:lnSpc>
                <a:spcPct val="100000"/>
              </a:lnSpc>
              <a:spcBef>
                <a:spcPct val="0"/>
              </a:spcBef>
              <a:buNone/>
            </a:pPr>
            <a:r>
              <a:rPr lang="en-GB" altLang="en-US" sz="1013" b="1" dirty="0">
                <a:solidFill>
                  <a:prstClr val="black"/>
                </a:solidFill>
              </a:rPr>
              <a:t>LEARN</a:t>
            </a:r>
          </a:p>
          <a:p>
            <a:pPr>
              <a:lnSpc>
                <a:spcPct val="100000"/>
              </a:lnSpc>
              <a:spcBef>
                <a:spcPct val="0"/>
              </a:spcBef>
              <a:buNone/>
            </a:pPr>
            <a:r>
              <a:rPr lang="en-GB" altLang="en-US" sz="1013" b="1" dirty="0">
                <a:solidFill>
                  <a:prstClr val="black"/>
                </a:solidFill>
              </a:rPr>
              <a:t> </a:t>
            </a:r>
          </a:p>
          <a:p>
            <a:pPr>
              <a:lnSpc>
                <a:spcPct val="100000"/>
              </a:lnSpc>
              <a:spcBef>
                <a:spcPct val="0"/>
              </a:spcBef>
              <a:buNone/>
            </a:pPr>
            <a:endParaRPr lang="en-GB" altLang="en-US" sz="1013" b="1" dirty="0">
              <a:solidFill>
                <a:prstClr val="black"/>
              </a:solidFill>
            </a:endParaRPr>
          </a:p>
          <a:p>
            <a:pPr>
              <a:lnSpc>
                <a:spcPct val="100000"/>
              </a:lnSpc>
              <a:spcBef>
                <a:spcPct val="0"/>
              </a:spcBef>
              <a:buNone/>
            </a:pPr>
            <a:r>
              <a:rPr lang="en-GB" altLang="en-US" sz="1013" b="1" dirty="0">
                <a:solidFill>
                  <a:prstClr val="black"/>
                </a:solidFill>
              </a:rPr>
              <a:t>ACHIEVE</a:t>
            </a:r>
          </a:p>
          <a:p>
            <a:pPr>
              <a:lnSpc>
                <a:spcPct val="100000"/>
              </a:lnSpc>
              <a:spcBef>
                <a:spcPct val="0"/>
              </a:spcBef>
              <a:buNone/>
            </a:pPr>
            <a:endParaRPr lang="en-GB" altLang="en-US" sz="1013" dirty="0">
              <a:solidFill>
                <a:prstClr val="black"/>
              </a:solidFill>
            </a:endParaRPr>
          </a:p>
          <a:p>
            <a:pPr>
              <a:lnSpc>
                <a:spcPct val="100000"/>
              </a:lnSpc>
              <a:spcBef>
                <a:spcPct val="0"/>
              </a:spcBef>
              <a:buNone/>
            </a:pPr>
            <a:endParaRPr lang="en-GB" altLang="en-US" sz="1013" dirty="0">
              <a:solidFill>
                <a:prstClr val="black"/>
              </a:solidFill>
            </a:endParaRPr>
          </a:p>
          <a:p>
            <a:pPr>
              <a:lnSpc>
                <a:spcPct val="100000"/>
              </a:lnSpc>
              <a:spcBef>
                <a:spcPct val="0"/>
              </a:spcBef>
              <a:buNone/>
            </a:pPr>
            <a:endParaRPr lang="en-GB" altLang="en-US" sz="1013" dirty="0">
              <a:solidFill>
                <a:prstClr val="black"/>
              </a:solidFill>
            </a:endParaRPr>
          </a:p>
          <a:p>
            <a:pPr>
              <a:lnSpc>
                <a:spcPct val="100000"/>
              </a:lnSpc>
              <a:spcBef>
                <a:spcPct val="0"/>
              </a:spcBef>
              <a:buNone/>
            </a:pPr>
            <a:endParaRPr lang="en-GB" altLang="en-US" sz="1013" dirty="0">
              <a:solidFill>
                <a:prstClr val="black"/>
              </a:solidFill>
            </a:endParaRPr>
          </a:p>
          <a:p>
            <a:pPr>
              <a:lnSpc>
                <a:spcPct val="100000"/>
              </a:lnSpc>
              <a:spcBef>
                <a:spcPct val="0"/>
              </a:spcBef>
              <a:buNone/>
            </a:pPr>
            <a:endParaRPr lang="en-GB" altLang="en-US" sz="1013" dirty="0">
              <a:solidFill>
                <a:prstClr val="black"/>
              </a:solidFill>
            </a:endParaRPr>
          </a:p>
          <a:p>
            <a:pPr>
              <a:lnSpc>
                <a:spcPct val="100000"/>
              </a:lnSpc>
              <a:spcBef>
                <a:spcPct val="0"/>
              </a:spcBef>
              <a:buNone/>
            </a:pPr>
            <a:endParaRPr lang="en-GB" altLang="en-US" sz="1013" dirty="0">
              <a:solidFill>
                <a:prstClr val="black"/>
              </a:solidFill>
            </a:endParaRPr>
          </a:p>
          <a:p>
            <a:pPr>
              <a:lnSpc>
                <a:spcPct val="100000"/>
              </a:lnSpc>
              <a:spcBef>
                <a:spcPct val="0"/>
              </a:spcBef>
              <a:buNone/>
            </a:pPr>
            <a:endParaRPr lang="en-GB" altLang="en-US" sz="1013" dirty="0">
              <a:solidFill>
                <a:prstClr val="black"/>
              </a:solidFill>
            </a:endParaRPr>
          </a:p>
          <a:p>
            <a:pPr>
              <a:lnSpc>
                <a:spcPct val="100000"/>
              </a:lnSpc>
              <a:spcBef>
                <a:spcPct val="0"/>
              </a:spcBef>
              <a:buNone/>
            </a:pPr>
            <a:endParaRPr lang="en-GB" altLang="en-US" sz="1013" dirty="0">
              <a:solidFill>
                <a:prstClr val="black"/>
              </a:solidFill>
            </a:endParaRPr>
          </a:p>
        </p:txBody>
      </p:sp>
      <p:sp>
        <p:nvSpPr>
          <p:cNvPr id="2056" name="TextBox 3"/>
          <p:cNvSpPr txBox="1">
            <a:spLocks noChangeArrowheads="1"/>
          </p:cNvSpPr>
          <p:nvPr/>
        </p:nvSpPr>
        <p:spPr bwMode="auto">
          <a:xfrm rot="16200000">
            <a:off x="6438706" y="3311238"/>
            <a:ext cx="5130813" cy="248209"/>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GB" altLang="en-US" sz="1013" b="1" dirty="0">
                <a:solidFill>
                  <a:prstClr val="black"/>
                </a:solidFill>
              </a:rPr>
              <a:t>RESPECT                          READY TO LEARN                              RIGHT PLACE</a:t>
            </a:r>
            <a:endParaRPr lang="en-GB" altLang="en-US" sz="1013" dirty="0">
              <a:solidFill>
                <a:prstClr val="black"/>
              </a:solidFill>
            </a:endParaRPr>
          </a:p>
        </p:txBody>
      </p:sp>
      <p:sp>
        <p:nvSpPr>
          <p:cNvPr id="2057" name="TextBox 5"/>
          <p:cNvSpPr txBox="1">
            <a:spLocks noChangeArrowheads="1"/>
          </p:cNvSpPr>
          <p:nvPr/>
        </p:nvSpPr>
        <p:spPr bwMode="auto">
          <a:xfrm>
            <a:off x="-36512" y="5613047"/>
            <a:ext cx="8864753" cy="150810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GB" altLang="en-US" sz="1000" b="1" dirty="0" smtClean="0">
                <a:solidFill>
                  <a:prstClr val="black"/>
                </a:solidFill>
                <a:latin typeface="+mn-lt"/>
              </a:rPr>
              <a:t>Reading: </a:t>
            </a:r>
          </a:p>
          <a:p>
            <a:pPr>
              <a:lnSpc>
                <a:spcPct val="100000"/>
              </a:lnSpc>
              <a:spcBef>
                <a:spcPct val="0"/>
              </a:spcBef>
              <a:buNone/>
            </a:pPr>
            <a:r>
              <a:rPr lang="en-GB" altLang="en-US" sz="1000" dirty="0" smtClean="0">
                <a:solidFill>
                  <a:prstClr val="black"/>
                </a:solidFill>
                <a:latin typeface="+mn-lt"/>
              </a:rPr>
              <a:t>Exploring Science 7 (7D Pages 49-62)</a:t>
            </a:r>
          </a:p>
          <a:p>
            <a:pPr>
              <a:lnSpc>
                <a:spcPct val="100000"/>
              </a:lnSpc>
              <a:spcBef>
                <a:spcPct val="0"/>
              </a:spcBef>
              <a:buNone/>
            </a:pPr>
            <a:r>
              <a:rPr lang="en-GB" altLang="en-US" sz="1000" dirty="0" smtClean="0">
                <a:solidFill>
                  <a:prstClr val="black"/>
                </a:solidFill>
                <a:latin typeface="+mn-lt"/>
              </a:rPr>
              <a:t>Exploring Science 9 (9A Pages 7-18)</a:t>
            </a:r>
            <a:endParaRPr lang="en-GB" altLang="en-US" sz="1000" dirty="0">
              <a:solidFill>
                <a:prstClr val="black"/>
              </a:solidFill>
              <a:latin typeface="+mn-lt"/>
            </a:endParaRPr>
          </a:p>
          <a:p>
            <a:pPr>
              <a:lnSpc>
                <a:spcPct val="100000"/>
              </a:lnSpc>
              <a:spcBef>
                <a:spcPct val="0"/>
              </a:spcBef>
              <a:buNone/>
            </a:pPr>
            <a:endParaRPr lang="en-GB" altLang="en-US" sz="1000" b="1" dirty="0">
              <a:solidFill>
                <a:prstClr val="black"/>
              </a:solidFill>
              <a:latin typeface="+mn-lt"/>
            </a:endParaRPr>
          </a:p>
          <a:p>
            <a:pPr>
              <a:lnSpc>
                <a:spcPct val="100000"/>
              </a:lnSpc>
              <a:spcBef>
                <a:spcPct val="0"/>
              </a:spcBef>
              <a:buNone/>
            </a:pPr>
            <a:r>
              <a:rPr lang="en-GB" altLang="en-US" sz="1000" b="1" dirty="0" smtClean="0">
                <a:solidFill>
                  <a:prstClr val="black"/>
                </a:solidFill>
                <a:latin typeface="+mn-lt"/>
              </a:rPr>
              <a:t>Additional Practical’s:</a:t>
            </a:r>
          </a:p>
          <a:p>
            <a:pPr>
              <a:lnSpc>
                <a:spcPct val="100000"/>
              </a:lnSpc>
              <a:spcBef>
                <a:spcPct val="0"/>
              </a:spcBef>
              <a:buNone/>
            </a:pPr>
            <a:r>
              <a:rPr lang="en-GB" altLang="en-US" sz="1000" dirty="0" smtClean="0">
                <a:solidFill>
                  <a:prstClr val="black"/>
                </a:solidFill>
                <a:latin typeface="+mn-lt"/>
              </a:rPr>
              <a:t>Ocean Acidification in a cup experiments, Dissolving seashells and blowing bubbles in water to turn it acidic (PH)</a:t>
            </a:r>
          </a:p>
          <a:p>
            <a:pPr>
              <a:lnSpc>
                <a:spcPct val="100000"/>
              </a:lnSpc>
              <a:spcBef>
                <a:spcPct val="0"/>
              </a:spcBef>
              <a:buNone/>
            </a:pPr>
            <a:r>
              <a:rPr lang="en-GB" altLang="en-US" sz="1000" dirty="0" smtClean="0">
                <a:solidFill>
                  <a:prstClr val="black"/>
                </a:solidFill>
                <a:latin typeface="+mn-lt"/>
              </a:rPr>
              <a:t>Jelly baby DNA models</a:t>
            </a:r>
          </a:p>
          <a:p>
            <a:pPr>
              <a:lnSpc>
                <a:spcPct val="100000"/>
              </a:lnSpc>
              <a:spcBef>
                <a:spcPct val="0"/>
              </a:spcBef>
              <a:buNone/>
            </a:pPr>
            <a:r>
              <a:rPr lang="en-GB" altLang="en-US" sz="1000" dirty="0" smtClean="0">
                <a:solidFill>
                  <a:prstClr val="black"/>
                </a:solidFill>
                <a:latin typeface="+mn-lt"/>
              </a:rPr>
              <a:t>Traits investigation (Earlobes) </a:t>
            </a:r>
          </a:p>
          <a:p>
            <a:pPr>
              <a:lnSpc>
                <a:spcPct val="100000"/>
              </a:lnSpc>
              <a:spcBef>
                <a:spcPct val="0"/>
              </a:spcBef>
              <a:buNone/>
            </a:pPr>
            <a:endParaRPr lang="en-GB" altLang="en-US" sz="600" b="1" dirty="0">
              <a:solidFill>
                <a:prstClr val="black"/>
              </a:solidFill>
              <a:latin typeface="Comic Sans MS" panose="030F0702030302020204" pitchFamily="66" charset="0"/>
            </a:endParaRPr>
          </a:p>
          <a:p>
            <a:pPr>
              <a:lnSpc>
                <a:spcPct val="100000"/>
              </a:lnSpc>
              <a:spcBef>
                <a:spcPct val="0"/>
              </a:spcBef>
              <a:buNone/>
            </a:pPr>
            <a:endParaRPr lang="en-GB" altLang="en-US" sz="600" b="1" dirty="0">
              <a:solidFill>
                <a:prstClr val="black"/>
              </a:solidFill>
              <a:latin typeface="Comic Sans MS" panose="030F0702030302020204" pitchFamily="66" charset="0"/>
            </a:endParaRPr>
          </a:p>
        </p:txBody>
      </p:sp>
      <p:sp>
        <p:nvSpPr>
          <p:cNvPr id="3" name="TextBox 2"/>
          <p:cNvSpPr txBox="1"/>
          <p:nvPr/>
        </p:nvSpPr>
        <p:spPr>
          <a:xfrm>
            <a:off x="234115" y="1866662"/>
            <a:ext cx="8647142" cy="415498"/>
          </a:xfrm>
          <a:prstGeom prst="rect">
            <a:avLst/>
          </a:prstGeom>
          <a:solidFill>
            <a:srgbClr val="FF7C80"/>
          </a:solidFill>
        </p:spPr>
        <p:txBody>
          <a:bodyPr wrap="square" rtlCol="0">
            <a:spAutoFit/>
          </a:bodyPr>
          <a:lstStyle/>
          <a:p>
            <a:r>
              <a:rPr lang="en-GB" sz="700" b="1" u="sng" dirty="0" smtClean="0">
                <a:solidFill>
                  <a:prstClr val="black"/>
                </a:solidFill>
              </a:rPr>
              <a:t>Overview:  </a:t>
            </a:r>
          </a:p>
          <a:p>
            <a:r>
              <a:rPr lang="en-GB" sz="700" dirty="0" smtClean="0">
                <a:solidFill>
                  <a:prstClr val="black"/>
                </a:solidFill>
              </a:rPr>
              <a:t>Learners will be able to identify and classify different living organisms. They will discover how variation occurs and why it is important for the survival of species. They will also think about what we can do to maintain biodiversity by recognising the changes to  environments due to human impacts.</a:t>
            </a:r>
            <a:endParaRPr lang="en-GB" sz="700" b="1" u="sng" dirty="0" smtClean="0">
              <a:solidFill>
                <a:prstClr val="black"/>
              </a:solidFill>
            </a:endParaRPr>
          </a:p>
        </p:txBody>
      </p:sp>
    </p:spTree>
    <p:extLst>
      <p:ext uri="{BB962C8B-B14F-4D97-AF65-F5344CB8AC3E}">
        <p14:creationId xmlns:p14="http://schemas.microsoft.com/office/powerpoint/2010/main" val="1495722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6393" y="1821283"/>
            <a:ext cx="3539049" cy="2708703"/>
          </a:xfrm>
          <a:prstGeom prst="rect">
            <a:avLst/>
          </a:prstGeom>
        </p:spPr>
      </p:pic>
      <p:sp>
        <p:nvSpPr>
          <p:cNvPr id="6" name="Rounded Rectangle 5"/>
          <p:cNvSpPr/>
          <p:nvPr/>
        </p:nvSpPr>
        <p:spPr>
          <a:xfrm>
            <a:off x="2992026" y="4662829"/>
            <a:ext cx="3103268" cy="822554"/>
          </a:xfrm>
          <a:prstGeom prst="roundRect">
            <a:avLst>
              <a:gd name="adj" fmla="val 21781"/>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defTabSz="474779">
              <a:defRPr/>
            </a:pPr>
            <a:r>
              <a:rPr lang="en-GB" sz="1454" dirty="0">
                <a:solidFill>
                  <a:prstClr val="black"/>
                </a:solidFill>
                <a:latin typeface="Aharoni" panose="02010803020104030203" pitchFamily="2" charset="-79"/>
                <a:cs typeface="Aharoni" panose="02010803020104030203" pitchFamily="2" charset="-79"/>
              </a:rPr>
              <a:t>Knowledge Organiser</a:t>
            </a:r>
          </a:p>
          <a:p>
            <a:pPr algn="ctr" defTabSz="474779">
              <a:defRPr/>
            </a:pPr>
            <a:r>
              <a:rPr lang="en-GB" sz="1454" dirty="0">
                <a:solidFill>
                  <a:prstClr val="black"/>
                </a:solidFill>
                <a:latin typeface="Aharoni" panose="02010803020104030203" pitchFamily="2" charset="-79"/>
                <a:cs typeface="Aharoni" panose="02010803020104030203" pitchFamily="2" charset="-79"/>
              </a:rPr>
              <a:t> KS3 Science Term </a:t>
            </a:r>
            <a:r>
              <a:rPr lang="en-GB" sz="1454" dirty="0" smtClean="0">
                <a:solidFill>
                  <a:prstClr val="black"/>
                </a:solidFill>
                <a:latin typeface="Aharoni" panose="02010803020104030203" pitchFamily="2" charset="-79"/>
                <a:cs typeface="Aharoni" panose="02010803020104030203" pitchFamily="2" charset="-79"/>
              </a:rPr>
              <a:t>2</a:t>
            </a:r>
            <a:endParaRPr lang="en-GB" sz="1454"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422348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38054726"/>
              </p:ext>
            </p:extLst>
          </p:nvPr>
        </p:nvGraphicFramePr>
        <p:xfrm>
          <a:off x="0" y="925217"/>
          <a:ext cx="3144129" cy="5888159"/>
        </p:xfrm>
        <a:graphic>
          <a:graphicData uri="http://schemas.openxmlformats.org/drawingml/2006/table">
            <a:tbl>
              <a:tblPr firstRow="1" bandRow="1">
                <a:effectLst>
                  <a:outerShdw blurRad="50800" dist="38100" dir="16200000" rotWithShape="0">
                    <a:prstClr val="black">
                      <a:alpha val="40000"/>
                    </a:prstClr>
                  </a:outerShdw>
                </a:effectLst>
                <a:tableStyleId>{5C22544A-7EE6-4342-B048-85BDC9FD1C3A}</a:tableStyleId>
              </a:tblPr>
              <a:tblGrid>
                <a:gridCol w="3144129">
                  <a:extLst>
                    <a:ext uri="{9D8B030D-6E8A-4147-A177-3AD203B41FA5}">
                      <a16:colId xmlns:a16="http://schemas.microsoft.com/office/drawing/2014/main" val="1905054870"/>
                    </a:ext>
                  </a:extLst>
                </a:gridCol>
              </a:tblGrid>
              <a:tr h="291033">
                <a:tc>
                  <a:txBody>
                    <a:bodyPr/>
                    <a:lstStyle/>
                    <a:p>
                      <a:pPr algn="ctr"/>
                      <a:r>
                        <a:rPr lang="en-GB" sz="1100" dirty="0" smtClean="0">
                          <a:solidFill>
                            <a:schemeClr val="tx1"/>
                          </a:solidFill>
                          <a:latin typeface="Arial" panose="020B0604020202020204" pitchFamily="34" charset="0"/>
                          <a:cs typeface="Arial" panose="020B0604020202020204" pitchFamily="34" charset="0"/>
                        </a:rPr>
                        <a:t>Vocabulary</a:t>
                      </a:r>
                      <a:endParaRPr lang="en-GB" sz="1100"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512829551"/>
                  </a:ext>
                </a:extLst>
              </a:tr>
              <a:tr h="5597126">
                <a:tc>
                  <a:txBody>
                    <a:bodyPr/>
                    <a:lstStyle/>
                    <a:p>
                      <a:r>
                        <a:rPr lang="en-GB" sz="1500" b="1" u="none" dirty="0" smtClean="0">
                          <a:solidFill>
                            <a:schemeClr val="tx1"/>
                          </a:solidFill>
                          <a:latin typeface="Arial" panose="020B0604020202020204" pitchFamily="34" charset="0"/>
                          <a:cs typeface="Arial" panose="020B0604020202020204" pitchFamily="34" charset="0"/>
                        </a:rPr>
                        <a:t>Key Vocabulary: </a:t>
                      </a:r>
                    </a:p>
                    <a:p>
                      <a:endParaRPr lang="en-GB" sz="1500" u="none" dirty="0" smtClean="0">
                        <a:solidFill>
                          <a:schemeClr val="tx1"/>
                        </a:solidFill>
                        <a:latin typeface="Arial" panose="020B0604020202020204" pitchFamily="34" charset="0"/>
                        <a:cs typeface="Arial" panose="020B0604020202020204" pitchFamily="34" charset="0"/>
                      </a:endParaRPr>
                    </a:p>
                    <a:p>
                      <a:pPr>
                        <a:lnSpc>
                          <a:spcPct val="100000"/>
                        </a:lnSpc>
                        <a:spcBef>
                          <a:spcPct val="0"/>
                        </a:spcBef>
                        <a:buNone/>
                      </a:pPr>
                      <a:r>
                        <a:rPr lang="en-GB" altLang="en-US" sz="900" b="1" dirty="0" smtClean="0">
                          <a:solidFill>
                            <a:prstClr val="black"/>
                          </a:solidFill>
                          <a:latin typeface="Arial" panose="020B0604020202020204" pitchFamily="34" charset="0"/>
                          <a:cs typeface="Arial" panose="020B0604020202020204" pitchFamily="34" charset="0"/>
                        </a:rPr>
                        <a:t>Organism </a:t>
                      </a:r>
                    </a:p>
                    <a:p>
                      <a:pPr>
                        <a:lnSpc>
                          <a:spcPct val="100000"/>
                        </a:lnSpc>
                        <a:spcBef>
                          <a:spcPct val="0"/>
                        </a:spcBef>
                        <a:buNone/>
                      </a:pPr>
                      <a:r>
                        <a:rPr lang="en-GB" altLang="en-US" sz="900" b="1" dirty="0" smtClean="0">
                          <a:solidFill>
                            <a:prstClr val="black"/>
                          </a:solidFill>
                          <a:latin typeface="Arial" panose="020B0604020202020204" pitchFamily="34" charset="0"/>
                          <a:cs typeface="Arial" panose="020B0604020202020204" pitchFamily="34" charset="0"/>
                        </a:rPr>
                        <a:t>Variation </a:t>
                      </a:r>
                    </a:p>
                    <a:p>
                      <a:pPr>
                        <a:lnSpc>
                          <a:spcPct val="100000"/>
                        </a:lnSpc>
                        <a:spcBef>
                          <a:spcPct val="0"/>
                        </a:spcBef>
                        <a:buNone/>
                      </a:pPr>
                      <a:r>
                        <a:rPr lang="en-GB" altLang="en-US" sz="900" b="1" dirty="0" smtClean="0">
                          <a:solidFill>
                            <a:prstClr val="black"/>
                          </a:solidFill>
                          <a:latin typeface="Arial" panose="020B0604020202020204" pitchFamily="34" charset="0"/>
                          <a:cs typeface="Arial" panose="020B0604020202020204" pitchFamily="34" charset="0"/>
                        </a:rPr>
                        <a:t>Relationship</a:t>
                      </a:r>
                    </a:p>
                    <a:p>
                      <a:pPr>
                        <a:lnSpc>
                          <a:spcPct val="100000"/>
                        </a:lnSpc>
                        <a:spcBef>
                          <a:spcPct val="0"/>
                        </a:spcBef>
                        <a:buNone/>
                      </a:pPr>
                      <a:r>
                        <a:rPr lang="en-GB" altLang="en-US" sz="900" b="1" dirty="0" smtClean="0">
                          <a:solidFill>
                            <a:prstClr val="black"/>
                          </a:solidFill>
                          <a:latin typeface="Arial" panose="020B0604020202020204" pitchFamily="34" charset="0"/>
                          <a:cs typeface="Arial" panose="020B0604020202020204" pitchFamily="34" charset="0"/>
                        </a:rPr>
                        <a:t>Correlation</a:t>
                      </a:r>
                    </a:p>
                    <a:p>
                      <a:pPr>
                        <a:lnSpc>
                          <a:spcPct val="100000"/>
                        </a:lnSpc>
                        <a:spcBef>
                          <a:spcPct val="0"/>
                        </a:spcBef>
                        <a:buNone/>
                      </a:pPr>
                      <a:r>
                        <a:rPr lang="en-GB" altLang="en-US" sz="900" b="1" dirty="0" smtClean="0">
                          <a:solidFill>
                            <a:prstClr val="black"/>
                          </a:solidFill>
                          <a:latin typeface="Arial" panose="020B0604020202020204" pitchFamily="34" charset="0"/>
                          <a:cs typeface="Arial" panose="020B0604020202020204" pitchFamily="34" charset="0"/>
                        </a:rPr>
                        <a:t>Inherit</a:t>
                      </a:r>
                    </a:p>
                    <a:p>
                      <a:pPr>
                        <a:lnSpc>
                          <a:spcPct val="100000"/>
                        </a:lnSpc>
                        <a:spcBef>
                          <a:spcPct val="0"/>
                        </a:spcBef>
                        <a:buNone/>
                      </a:pPr>
                      <a:r>
                        <a:rPr lang="en-GB" altLang="en-US" sz="900" b="1" dirty="0" smtClean="0">
                          <a:solidFill>
                            <a:prstClr val="black"/>
                          </a:solidFill>
                          <a:latin typeface="Arial" panose="020B0604020202020204" pitchFamily="34" charset="0"/>
                          <a:cs typeface="Arial" panose="020B0604020202020204" pitchFamily="34" charset="0"/>
                        </a:rPr>
                        <a:t>Environment</a:t>
                      </a:r>
                    </a:p>
                    <a:p>
                      <a:pPr>
                        <a:lnSpc>
                          <a:spcPct val="100000"/>
                        </a:lnSpc>
                        <a:spcBef>
                          <a:spcPct val="0"/>
                        </a:spcBef>
                        <a:buNone/>
                      </a:pPr>
                      <a:r>
                        <a:rPr lang="en-GB" altLang="en-US" sz="900" b="1" dirty="0" smtClean="0">
                          <a:solidFill>
                            <a:prstClr val="black"/>
                          </a:solidFill>
                          <a:latin typeface="Arial" panose="020B0604020202020204" pitchFamily="34" charset="0"/>
                          <a:cs typeface="Arial" panose="020B0604020202020204" pitchFamily="34" charset="0"/>
                        </a:rPr>
                        <a:t>Classification</a:t>
                      </a:r>
                    </a:p>
                    <a:p>
                      <a:pPr>
                        <a:lnSpc>
                          <a:spcPct val="100000"/>
                        </a:lnSpc>
                        <a:spcBef>
                          <a:spcPct val="0"/>
                        </a:spcBef>
                        <a:buNone/>
                      </a:pPr>
                      <a:r>
                        <a:rPr lang="en-GB" altLang="en-US" sz="900" b="1" dirty="0" smtClean="0">
                          <a:solidFill>
                            <a:prstClr val="black"/>
                          </a:solidFill>
                          <a:latin typeface="Arial" panose="020B0604020202020204" pitchFamily="34" charset="0"/>
                          <a:cs typeface="Arial" panose="020B0604020202020204" pitchFamily="34" charset="0"/>
                        </a:rPr>
                        <a:t>Kingdom</a:t>
                      </a:r>
                    </a:p>
                    <a:p>
                      <a:pPr>
                        <a:lnSpc>
                          <a:spcPct val="100000"/>
                        </a:lnSpc>
                        <a:spcBef>
                          <a:spcPct val="0"/>
                        </a:spcBef>
                        <a:buNone/>
                      </a:pPr>
                      <a:r>
                        <a:rPr lang="en-GB" altLang="en-US" sz="900" b="1" dirty="0" smtClean="0">
                          <a:solidFill>
                            <a:prstClr val="black"/>
                          </a:solidFill>
                          <a:latin typeface="Arial" panose="020B0604020202020204" pitchFamily="34" charset="0"/>
                          <a:cs typeface="Arial" panose="020B0604020202020204" pitchFamily="34" charset="0"/>
                        </a:rPr>
                        <a:t>Vertebrate</a:t>
                      </a:r>
                    </a:p>
                    <a:p>
                      <a:pPr>
                        <a:lnSpc>
                          <a:spcPct val="100000"/>
                        </a:lnSpc>
                        <a:spcBef>
                          <a:spcPct val="0"/>
                        </a:spcBef>
                        <a:buNone/>
                      </a:pPr>
                      <a:r>
                        <a:rPr lang="en-GB" altLang="en-US" sz="900" b="1" dirty="0" smtClean="0">
                          <a:solidFill>
                            <a:prstClr val="black"/>
                          </a:solidFill>
                          <a:latin typeface="Arial" panose="020B0604020202020204" pitchFamily="34" charset="0"/>
                          <a:cs typeface="Arial" panose="020B0604020202020204" pitchFamily="34" charset="0"/>
                        </a:rPr>
                        <a:t>Invertebrate</a:t>
                      </a:r>
                    </a:p>
                    <a:p>
                      <a:pPr>
                        <a:lnSpc>
                          <a:spcPct val="100000"/>
                        </a:lnSpc>
                        <a:spcBef>
                          <a:spcPct val="0"/>
                        </a:spcBef>
                        <a:buNone/>
                      </a:pPr>
                      <a:r>
                        <a:rPr lang="en-GB" altLang="en-US" sz="900" b="1" dirty="0" smtClean="0">
                          <a:solidFill>
                            <a:prstClr val="black"/>
                          </a:solidFill>
                          <a:latin typeface="Arial" panose="020B0604020202020204" pitchFamily="34" charset="0"/>
                          <a:cs typeface="Arial" panose="020B0604020202020204" pitchFamily="34" charset="0"/>
                        </a:rPr>
                        <a:t>Species</a:t>
                      </a:r>
                    </a:p>
                    <a:p>
                      <a:pPr>
                        <a:lnSpc>
                          <a:spcPct val="100000"/>
                        </a:lnSpc>
                        <a:spcBef>
                          <a:spcPct val="0"/>
                        </a:spcBef>
                        <a:buNone/>
                      </a:pPr>
                      <a:r>
                        <a:rPr lang="en-GB" altLang="en-US" sz="900" b="1" dirty="0" smtClean="0">
                          <a:solidFill>
                            <a:prstClr val="black"/>
                          </a:solidFill>
                          <a:latin typeface="Arial" panose="020B0604020202020204" pitchFamily="34" charset="0"/>
                          <a:cs typeface="Arial" panose="020B0604020202020204" pitchFamily="34" charset="0"/>
                        </a:rPr>
                        <a:t>Characteristic</a:t>
                      </a:r>
                    </a:p>
                    <a:p>
                      <a:pPr>
                        <a:lnSpc>
                          <a:spcPct val="100000"/>
                        </a:lnSpc>
                        <a:spcBef>
                          <a:spcPct val="0"/>
                        </a:spcBef>
                        <a:buNone/>
                      </a:pPr>
                      <a:r>
                        <a:rPr lang="en-GB" altLang="en-US" sz="900" b="1" dirty="0" smtClean="0">
                          <a:solidFill>
                            <a:prstClr val="black"/>
                          </a:solidFill>
                          <a:latin typeface="Arial" panose="020B0604020202020204" pitchFamily="34" charset="0"/>
                          <a:cs typeface="Arial" panose="020B0604020202020204" pitchFamily="34" charset="0"/>
                        </a:rPr>
                        <a:t>Nuclei /Nucleus</a:t>
                      </a:r>
                    </a:p>
                    <a:p>
                      <a:pPr>
                        <a:lnSpc>
                          <a:spcPct val="100000"/>
                        </a:lnSpc>
                        <a:spcBef>
                          <a:spcPct val="0"/>
                        </a:spcBef>
                        <a:buNone/>
                      </a:pPr>
                      <a:r>
                        <a:rPr lang="en-GB" altLang="en-US" sz="900" b="1" dirty="0" smtClean="0">
                          <a:solidFill>
                            <a:prstClr val="black"/>
                          </a:solidFill>
                          <a:latin typeface="Arial" panose="020B0604020202020204" pitchFamily="34" charset="0"/>
                          <a:cs typeface="Arial" panose="020B0604020202020204" pitchFamily="34" charset="0"/>
                        </a:rPr>
                        <a:t>Chromosome</a:t>
                      </a:r>
                    </a:p>
                    <a:p>
                      <a:pPr>
                        <a:lnSpc>
                          <a:spcPct val="100000"/>
                        </a:lnSpc>
                        <a:spcBef>
                          <a:spcPct val="0"/>
                        </a:spcBef>
                        <a:buNone/>
                      </a:pPr>
                      <a:r>
                        <a:rPr lang="en-GB" altLang="en-US" sz="900" b="1" dirty="0" smtClean="0">
                          <a:solidFill>
                            <a:prstClr val="black"/>
                          </a:solidFill>
                          <a:latin typeface="Arial" panose="020B0604020202020204" pitchFamily="34" charset="0"/>
                          <a:cs typeface="Arial" panose="020B0604020202020204" pitchFamily="34" charset="0"/>
                        </a:rPr>
                        <a:t>DNA</a:t>
                      </a:r>
                    </a:p>
                    <a:p>
                      <a:pPr>
                        <a:lnSpc>
                          <a:spcPct val="100000"/>
                        </a:lnSpc>
                        <a:spcBef>
                          <a:spcPct val="0"/>
                        </a:spcBef>
                        <a:buNone/>
                      </a:pPr>
                      <a:r>
                        <a:rPr lang="en-GB" altLang="en-US" sz="900" b="1" dirty="0" smtClean="0">
                          <a:solidFill>
                            <a:prstClr val="black"/>
                          </a:solidFill>
                          <a:latin typeface="Arial" panose="020B0604020202020204" pitchFamily="34" charset="0"/>
                          <a:cs typeface="Arial" panose="020B0604020202020204" pitchFamily="34" charset="0"/>
                        </a:rPr>
                        <a:t>Gene</a:t>
                      </a:r>
                    </a:p>
                    <a:p>
                      <a:pPr>
                        <a:lnSpc>
                          <a:spcPct val="100000"/>
                        </a:lnSpc>
                        <a:spcBef>
                          <a:spcPct val="0"/>
                        </a:spcBef>
                        <a:buNone/>
                      </a:pPr>
                      <a:r>
                        <a:rPr lang="en-GB" altLang="en-US" sz="900" b="1" dirty="0" smtClean="0">
                          <a:solidFill>
                            <a:prstClr val="black"/>
                          </a:solidFill>
                          <a:latin typeface="Arial" panose="020B0604020202020204" pitchFamily="34" charset="0"/>
                          <a:cs typeface="Arial" panose="020B0604020202020204" pitchFamily="34" charset="0"/>
                        </a:rPr>
                        <a:t>Genetics </a:t>
                      </a:r>
                    </a:p>
                    <a:p>
                      <a:pPr>
                        <a:lnSpc>
                          <a:spcPct val="100000"/>
                        </a:lnSpc>
                        <a:spcBef>
                          <a:spcPct val="0"/>
                        </a:spcBef>
                        <a:buNone/>
                      </a:pPr>
                      <a:r>
                        <a:rPr lang="en-GB" altLang="en-US" sz="900" b="1" dirty="0" smtClean="0">
                          <a:solidFill>
                            <a:prstClr val="black"/>
                          </a:solidFill>
                          <a:latin typeface="Arial" panose="020B0604020202020204" pitchFamily="34" charset="0"/>
                          <a:cs typeface="Arial" panose="020B0604020202020204" pitchFamily="34" charset="0"/>
                        </a:rPr>
                        <a:t>Gamete</a:t>
                      </a:r>
                    </a:p>
                    <a:p>
                      <a:pPr>
                        <a:lnSpc>
                          <a:spcPct val="100000"/>
                        </a:lnSpc>
                        <a:spcBef>
                          <a:spcPct val="0"/>
                        </a:spcBef>
                        <a:buNone/>
                      </a:pPr>
                      <a:r>
                        <a:rPr lang="en-GB" altLang="en-US" sz="900" b="1" dirty="0" smtClean="0">
                          <a:solidFill>
                            <a:prstClr val="black"/>
                          </a:solidFill>
                          <a:latin typeface="Arial" panose="020B0604020202020204" pitchFamily="34" charset="0"/>
                          <a:cs typeface="Arial" panose="020B0604020202020204" pitchFamily="34" charset="0"/>
                        </a:rPr>
                        <a:t>Fertilisation</a:t>
                      </a:r>
                    </a:p>
                    <a:p>
                      <a:pPr>
                        <a:lnSpc>
                          <a:spcPct val="100000"/>
                        </a:lnSpc>
                        <a:spcBef>
                          <a:spcPct val="0"/>
                        </a:spcBef>
                        <a:buNone/>
                      </a:pPr>
                      <a:r>
                        <a:rPr lang="en-GB" altLang="en-US" sz="900" b="1" dirty="0" smtClean="0">
                          <a:solidFill>
                            <a:prstClr val="black"/>
                          </a:solidFill>
                          <a:latin typeface="Arial" panose="020B0604020202020204" pitchFamily="34" charset="0"/>
                          <a:cs typeface="Arial" panose="020B0604020202020204" pitchFamily="34" charset="0"/>
                        </a:rPr>
                        <a:t>Embryo</a:t>
                      </a:r>
                    </a:p>
                    <a:p>
                      <a:pPr>
                        <a:lnSpc>
                          <a:spcPct val="100000"/>
                        </a:lnSpc>
                        <a:spcBef>
                          <a:spcPct val="0"/>
                        </a:spcBef>
                        <a:buNone/>
                      </a:pPr>
                      <a:r>
                        <a:rPr lang="en-GB" altLang="en-US" sz="900" b="1" dirty="0" smtClean="0">
                          <a:solidFill>
                            <a:prstClr val="black"/>
                          </a:solidFill>
                          <a:latin typeface="Arial" panose="020B0604020202020204" pitchFamily="34" charset="0"/>
                          <a:cs typeface="Arial" panose="020B0604020202020204" pitchFamily="34" charset="0"/>
                        </a:rPr>
                        <a:t>Fusion </a:t>
                      </a:r>
                    </a:p>
                    <a:p>
                      <a:pPr>
                        <a:lnSpc>
                          <a:spcPct val="100000"/>
                        </a:lnSpc>
                        <a:spcBef>
                          <a:spcPct val="0"/>
                        </a:spcBef>
                        <a:buNone/>
                      </a:pPr>
                      <a:r>
                        <a:rPr lang="en-GB" altLang="en-US" sz="900" b="1" dirty="0" smtClean="0">
                          <a:solidFill>
                            <a:prstClr val="black"/>
                          </a:solidFill>
                          <a:latin typeface="Arial" panose="020B0604020202020204" pitchFamily="34" charset="0"/>
                          <a:cs typeface="Arial" panose="020B0604020202020204" pitchFamily="34" charset="0"/>
                        </a:rPr>
                        <a:t>Mutation</a:t>
                      </a:r>
                    </a:p>
                    <a:p>
                      <a:pPr>
                        <a:lnSpc>
                          <a:spcPct val="100000"/>
                        </a:lnSpc>
                        <a:spcBef>
                          <a:spcPct val="0"/>
                        </a:spcBef>
                        <a:buNone/>
                      </a:pPr>
                      <a:r>
                        <a:rPr lang="en-GB" altLang="en-US" sz="900" b="1" dirty="0" smtClean="0">
                          <a:solidFill>
                            <a:prstClr val="black"/>
                          </a:solidFill>
                          <a:latin typeface="Arial" panose="020B0604020202020204" pitchFamily="34" charset="0"/>
                          <a:cs typeface="Arial" panose="020B0604020202020204" pitchFamily="34" charset="0"/>
                        </a:rPr>
                        <a:t>Dominant</a:t>
                      </a:r>
                    </a:p>
                    <a:p>
                      <a:pPr>
                        <a:lnSpc>
                          <a:spcPct val="100000"/>
                        </a:lnSpc>
                        <a:spcBef>
                          <a:spcPct val="0"/>
                        </a:spcBef>
                        <a:buNone/>
                      </a:pPr>
                      <a:r>
                        <a:rPr lang="en-GB" altLang="en-US" sz="900" b="1" dirty="0" smtClean="0">
                          <a:solidFill>
                            <a:prstClr val="black"/>
                          </a:solidFill>
                          <a:latin typeface="Arial" panose="020B0604020202020204" pitchFamily="34" charset="0"/>
                          <a:cs typeface="Arial" panose="020B0604020202020204" pitchFamily="34" charset="0"/>
                        </a:rPr>
                        <a:t>Recessive</a:t>
                      </a:r>
                    </a:p>
                    <a:p>
                      <a:pPr>
                        <a:lnSpc>
                          <a:spcPct val="100000"/>
                        </a:lnSpc>
                        <a:spcBef>
                          <a:spcPct val="0"/>
                        </a:spcBef>
                        <a:buNone/>
                      </a:pPr>
                      <a:r>
                        <a:rPr lang="en-GB" altLang="en-US" sz="900" b="1" dirty="0" smtClean="0">
                          <a:solidFill>
                            <a:prstClr val="black"/>
                          </a:solidFill>
                          <a:latin typeface="Arial" panose="020B0604020202020204" pitchFamily="34" charset="0"/>
                          <a:cs typeface="Arial" panose="020B0604020202020204" pitchFamily="34" charset="0"/>
                        </a:rPr>
                        <a:t>Breeding </a:t>
                      </a:r>
                    </a:p>
                    <a:p>
                      <a:pPr>
                        <a:lnSpc>
                          <a:spcPct val="100000"/>
                        </a:lnSpc>
                        <a:spcBef>
                          <a:spcPct val="0"/>
                        </a:spcBef>
                        <a:buNone/>
                      </a:pPr>
                      <a:r>
                        <a:rPr lang="en-GB" altLang="en-US" sz="900" b="1" dirty="0" smtClean="0">
                          <a:solidFill>
                            <a:prstClr val="black"/>
                          </a:solidFill>
                          <a:latin typeface="Arial" panose="020B0604020202020204" pitchFamily="34" charset="0"/>
                          <a:cs typeface="Arial" panose="020B0604020202020204" pitchFamily="34" charset="0"/>
                        </a:rPr>
                        <a:t>Resistant</a:t>
                      </a:r>
                    </a:p>
                    <a:p>
                      <a:pPr>
                        <a:lnSpc>
                          <a:spcPct val="100000"/>
                        </a:lnSpc>
                        <a:spcBef>
                          <a:spcPct val="0"/>
                        </a:spcBef>
                        <a:buNone/>
                      </a:pPr>
                      <a:r>
                        <a:rPr lang="en-GB" altLang="en-US" sz="900" b="1" dirty="0" smtClean="0">
                          <a:solidFill>
                            <a:prstClr val="black"/>
                          </a:solidFill>
                          <a:latin typeface="Arial" panose="020B0604020202020204" pitchFamily="34" charset="0"/>
                          <a:cs typeface="Arial" panose="020B0604020202020204" pitchFamily="34" charset="0"/>
                        </a:rPr>
                        <a:t>Cloning</a:t>
                      </a:r>
                    </a:p>
                    <a:p>
                      <a:pPr>
                        <a:lnSpc>
                          <a:spcPct val="100000"/>
                        </a:lnSpc>
                        <a:spcBef>
                          <a:spcPct val="0"/>
                        </a:spcBef>
                        <a:buNone/>
                      </a:pPr>
                      <a:r>
                        <a:rPr lang="en-GB" altLang="en-US" sz="900" b="1" dirty="0" smtClean="0">
                          <a:solidFill>
                            <a:prstClr val="black"/>
                          </a:solidFill>
                          <a:latin typeface="Arial" panose="020B0604020202020204" pitchFamily="34" charset="0"/>
                          <a:cs typeface="Arial" panose="020B0604020202020204" pitchFamily="34" charset="0"/>
                        </a:rPr>
                        <a:t>Pollination</a:t>
                      </a:r>
                    </a:p>
                    <a:p>
                      <a:pPr>
                        <a:lnSpc>
                          <a:spcPct val="100000"/>
                        </a:lnSpc>
                        <a:spcBef>
                          <a:spcPct val="0"/>
                        </a:spcBef>
                        <a:buNone/>
                      </a:pPr>
                      <a:r>
                        <a:rPr lang="en-GB" altLang="en-US" sz="900" b="1" dirty="0" smtClean="0">
                          <a:solidFill>
                            <a:prstClr val="black"/>
                          </a:solidFill>
                          <a:latin typeface="Arial" panose="020B0604020202020204" pitchFamily="34" charset="0"/>
                          <a:cs typeface="Arial" panose="020B0604020202020204" pitchFamily="34" charset="0"/>
                        </a:rPr>
                        <a:t>Asexual</a:t>
                      </a:r>
                    </a:p>
                    <a:p>
                      <a:endParaRPr lang="en-GB" sz="1400" u="none" dirty="0" smtClean="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735468295"/>
                  </a:ext>
                </a:extLst>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835619075"/>
              </p:ext>
            </p:extLst>
          </p:nvPr>
        </p:nvGraphicFramePr>
        <p:xfrm>
          <a:off x="3144129" y="907051"/>
          <a:ext cx="3008477" cy="625602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008477">
                  <a:extLst>
                    <a:ext uri="{9D8B030D-6E8A-4147-A177-3AD203B41FA5}">
                      <a16:colId xmlns:a16="http://schemas.microsoft.com/office/drawing/2014/main" val="1905054870"/>
                    </a:ext>
                  </a:extLst>
                </a:gridCol>
              </a:tblGrid>
              <a:tr h="224701">
                <a:tc>
                  <a:txBody>
                    <a:bodyPr/>
                    <a:lstStyle/>
                    <a:p>
                      <a:pPr algn="ctr"/>
                      <a:r>
                        <a:rPr lang="en-GB" sz="1100" dirty="0" smtClean="0">
                          <a:solidFill>
                            <a:schemeClr val="tx1"/>
                          </a:solidFill>
                          <a:latin typeface="Arial" panose="020B0604020202020204" pitchFamily="34" charset="0"/>
                          <a:cs typeface="Arial" panose="020B0604020202020204" pitchFamily="34" charset="0"/>
                        </a:rPr>
                        <a:t>Skills</a:t>
                      </a:r>
                      <a:r>
                        <a:rPr lang="en-GB" sz="1100" baseline="0" dirty="0" smtClean="0">
                          <a:solidFill>
                            <a:schemeClr val="tx1"/>
                          </a:solidFill>
                          <a:latin typeface="Arial" panose="020B0604020202020204" pitchFamily="34" charset="0"/>
                          <a:cs typeface="Arial" panose="020B0604020202020204" pitchFamily="34" charset="0"/>
                        </a:rPr>
                        <a:t> and Knowledge </a:t>
                      </a:r>
                      <a:endParaRPr lang="en-GB" sz="1100" dirty="0">
                        <a:solidFill>
                          <a:schemeClr val="tx1"/>
                        </a:solidFill>
                        <a:latin typeface="Arial" panose="020B0604020202020204" pitchFamily="34" charset="0"/>
                        <a:cs typeface="Arial" panose="020B0604020202020204" pitchFamily="34" charset="0"/>
                      </a:endParaRPr>
                    </a:p>
                  </a:txBody>
                  <a:tcPr marL="68580" marR="68580" marT="34290" marB="34290">
                    <a:solidFill>
                      <a:srgbClr val="FFCC66"/>
                    </a:solidFill>
                  </a:tcPr>
                </a:tc>
                <a:extLst>
                  <a:ext uri="{0D108BD9-81ED-4DB2-BD59-A6C34878D82A}">
                    <a16:rowId xmlns:a16="http://schemas.microsoft.com/office/drawing/2014/main" val="512829551"/>
                  </a:ext>
                </a:extLst>
              </a:tr>
              <a:tr h="5726248">
                <a:tc>
                  <a:txBody>
                    <a:bodyPr/>
                    <a:lstStyle/>
                    <a:p>
                      <a:pPr marL="0" indent="0">
                        <a:buFont typeface="Wingdings" panose="05000000000000000000" pitchFamily="2" charset="2"/>
                        <a:buNone/>
                      </a:pPr>
                      <a:r>
                        <a:rPr lang="en-GB" altLang="en-US" sz="1050" b="1" u="none" baseline="0" dirty="0" smtClean="0">
                          <a:solidFill>
                            <a:schemeClr val="dk1"/>
                          </a:solidFill>
                          <a:latin typeface="Arial" panose="020B0604020202020204" pitchFamily="34" charset="0"/>
                          <a:cs typeface="Arial" panose="020B0604020202020204" pitchFamily="34" charset="0"/>
                        </a:rPr>
                        <a:t>Knowledge:</a:t>
                      </a:r>
                    </a:p>
                    <a:p>
                      <a:pPr marL="228600" indent="-228600">
                        <a:buFont typeface="+mj-lt"/>
                        <a:buAutoNum type="arabicPeriod"/>
                      </a:pPr>
                      <a:r>
                        <a:rPr lang="en-GB" sz="1050" dirty="0" smtClean="0">
                          <a:latin typeface="+mn-lt"/>
                        </a:rPr>
                        <a:t>Identify heredity as the process by which genetic information is transmitted from one generation to the next </a:t>
                      </a:r>
                    </a:p>
                    <a:p>
                      <a:pPr marL="228600" indent="-228600">
                        <a:buFont typeface="+mj-lt"/>
                        <a:buAutoNum type="arabicPeriod"/>
                      </a:pPr>
                      <a:r>
                        <a:rPr lang="en-GB" sz="1050" dirty="0" smtClean="0">
                          <a:latin typeface="+mn-lt"/>
                        </a:rPr>
                        <a:t>Recognise a simple model of chromosomes, genes and DNA in heredity.</a:t>
                      </a:r>
                    </a:p>
                    <a:p>
                      <a:pPr marL="228600" indent="-228600">
                        <a:buFont typeface="+mj-lt"/>
                        <a:buAutoNum type="arabicPeriod"/>
                      </a:pPr>
                      <a:r>
                        <a:rPr lang="en-GB" sz="1050" dirty="0" smtClean="0">
                          <a:latin typeface="+mn-lt"/>
                        </a:rPr>
                        <a:t>Identify differences between species </a:t>
                      </a:r>
                    </a:p>
                    <a:p>
                      <a:pPr marL="228600" indent="-228600">
                        <a:buFont typeface="+mj-lt"/>
                        <a:buAutoNum type="arabicPeriod"/>
                      </a:pPr>
                      <a:r>
                        <a:rPr lang="en-GB" sz="1050" dirty="0" smtClean="0">
                          <a:latin typeface="+mn-lt"/>
                        </a:rPr>
                        <a:t>An understanding of how and why variation between individuals within a species is important for some organisms to compete more successfully, which can drive natural selection </a:t>
                      </a:r>
                    </a:p>
                    <a:p>
                      <a:pPr marL="228600" indent="-228600">
                        <a:buFont typeface="+mj-lt"/>
                        <a:buAutoNum type="arabicPeriod"/>
                      </a:pPr>
                      <a:r>
                        <a:rPr lang="en-GB" sz="1050" dirty="0" smtClean="0">
                          <a:latin typeface="+mn-lt"/>
                        </a:rPr>
                        <a:t>Recognise how changes in the environment may leave individuals within a species, and some entire species, less well adapted to compete successfully and reproduce, which in turn may lead to extinction </a:t>
                      </a:r>
                    </a:p>
                    <a:p>
                      <a:pPr marL="228600" indent="-228600">
                        <a:buFont typeface="+mj-lt"/>
                        <a:buAutoNum type="arabicPeriod"/>
                      </a:pPr>
                      <a:r>
                        <a:rPr lang="en-GB" sz="1050" dirty="0" smtClean="0">
                          <a:latin typeface="+mn-lt"/>
                        </a:rPr>
                        <a:t>Realise the importance of maintaining biodiversity and the use of gene banks to preserve hereditary material</a:t>
                      </a:r>
                    </a:p>
                    <a:p>
                      <a:pPr marL="0" indent="0">
                        <a:buFont typeface="Wingdings" panose="05000000000000000000" pitchFamily="2" charset="2"/>
                        <a:buNone/>
                      </a:pPr>
                      <a:endParaRPr lang="en-GB" sz="1050" b="1" baseline="0" dirty="0" smtClean="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GB" sz="1050" b="1" baseline="0" dirty="0" smtClean="0">
                          <a:latin typeface="Arial" panose="020B0604020202020204" pitchFamily="34" charset="0"/>
                          <a:cs typeface="Arial" panose="020B0604020202020204" pitchFamily="34" charset="0"/>
                        </a:rPr>
                        <a:t>Skills:</a:t>
                      </a:r>
                    </a:p>
                    <a:p>
                      <a:pPr marL="228600" indent="-228600">
                        <a:buFont typeface="+mj-lt"/>
                        <a:buAutoNum type="arabicPeriod"/>
                      </a:pPr>
                      <a:r>
                        <a:rPr lang="en-GB" sz="1050" dirty="0" smtClean="0"/>
                        <a:t>Cultural Skills: identify and classify a number of different living organisms.</a:t>
                      </a:r>
                    </a:p>
                    <a:p>
                      <a:pPr marL="228600" indent="-228600">
                        <a:buFont typeface="+mj-lt"/>
                        <a:buAutoNum type="arabicPeriod"/>
                      </a:pPr>
                      <a:r>
                        <a:rPr lang="en-GB" sz="1050" dirty="0" smtClean="0"/>
                        <a:t>Mathematical skills: Use data to plot graphs and identify/interpret, trends and correlations.</a:t>
                      </a:r>
                    </a:p>
                    <a:p>
                      <a:pPr marL="228600" indent="-228600">
                        <a:buFont typeface="+mj-lt"/>
                        <a:buAutoNum type="arabicPeriod"/>
                      </a:pPr>
                      <a:r>
                        <a:rPr lang="en-GB" sz="1050" dirty="0" smtClean="0"/>
                        <a:t>Practical skills: Use PH scale, universal indicators and knowledge of carbon dioxide to test acidity.</a:t>
                      </a:r>
                    </a:p>
                    <a:p>
                      <a:pPr marL="228600" indent="-228600">
                        <a:buFont typeface="+mj-lt"/>
                        <a:buAutoNum type="arabicPeriod"/>
                      </a:pPr>
                      <a:r>
                        <a:rPr lang="en-GB" sz="1050" dirty="0" smtClean="0"/>
                        <a:t>Use observation to critically think, make predictions and draw conclusions. </a:t>
                      </a:r>
                    </a:p>
                    <a:p>
                      <a:pPr marL="228600" indent="-228600">
                        <a:buFont typeface="+mj-lt"/>
                        <a:buAutoNum type="arabicPeriod"/>
                      </a:pPr>
                      <a:r>
                        <a:rPr lang="en-GB" sz="1050" dirty="0" smtClean="0"/>
                        <a:t>Use critical thinking skills to make sense of the world around us and find solutions to global ethical and environmental issues</a:t>
                      </a:r>
                      <a:r>
                        <a:rPr lang="en-GB" sz="1000" dirty="0" smtClean="0"/>
                        <a:t>.</a:t>
                      </a:r>
                      <a:endParaRPr lang="en-GB" altLang="en-US" sz="1000" b="1" u="sng" dirty="0" smtClean="0">
                        <a:solidFill>
                          <a:prstClr val="black"/>
                        </a:solidFill>
                      </a:endParaRPr>
                    </a:p>
                    <a:p>
                      <a:pPr marL="0" indent="0">
                        <a:buFont typeface="Wingdings" panose="05000000000000000000" pitchFamily="2" charset="2"/>
                        <a:buNone/>
                      </a:pPr>
                      <a:endParaRPr lang="en-GB" sz="1050" b="1" baseline="0" dirty="0" smtClean="0">
                        <a:latin typeface="Arial" panose="020B0604020202020204" pitchFamily="34" charset="0"/>
                        <a:cs typeface="Arial" panose="020B0604020202020204" pitchFamily="34" charset="0"/>
                      </a:endParaRPr>
                    </a:p>
                    <a:p>
                      <a:pPr marL="0" indent="0">
                        <a:buFont typeface="Wingdings" panose="05000000000000000000" pitchFamily="2" charset="2"/>
                        <a:buNone/>
                      </a:pPr>
                      <a:endParaRPr lang="en-GB" sz="1100" baseline="0" dirty="0" smtClean="0">
                        <a:latin typeface="Arial" panose="020B0604020202020204" pitchFamily="34" charset="0"/>
                        <a:cs typeface="Arial" panose="020B0604020202020204" pitchFamily="34" charset="0"/>
                      </a:endParaRPr>
                    </a:p>
                    <a:p>
                      <a:pPr marL="0" indent="0">
                        <a:buFont typeface="Wingdings" panose="05000000000000000000" pitchFamily="2" charset="2"/>
                        <a:buNone/>
                      </a:pPr>
                      <a:endParaRPr lang="en-GB" sz="1100" baseline="0" dirty="0" smtClean="0">
                        <a:latin typeface="Arial" panose="020B0604020202020204" pitchFamily="34" charset="0"/>
                        <a:cs typeface="Arial" panose="020B0604020202020204" pitchFamily="34" charset="0"/>
                      </a:endParaRPr>
                    </a:p>
                    <a:p>
                      <a:pPr marL="0" indent="0">
                        <a:buFont typeface="Wingdings" panose="05000000000000000000" pitchFamily="2" charset="2"/>
                        <a:buNone/>
                      </a:pPr>
                      <a:endParaRPr lang="en-GB" sz="1100" baseline="0" dirty="0" smtClean="0">
                        <a:latin typeface="Arial" panose="020B0604020202020204" pitchFamily="34" charset="0"/>
                        <a:cs typeface="Arial" panose="020B0604020202020204" pitchFamily="34" charset="0"/>
                      </a:endParaRPr>
                    </a:p>
                    <a:p>
                      <a:pPr marL="0" indent="0">
                        <a:buFont typeface="Wingdings" panose="05000000000000000000" pitchFamily="2" charset="2"/>
                        <a:buNone/>
                      </a:pPr>
                      <a:endParaRPr lang="en-GB" sz="1100" baseline="0" dirty="0" smtClean="0">
                        <a:latin typeface="Arial" panose="020B0604020202020204" pitchFamily="34" charset="0"/>
                        <a:cs typeface="Arial" panose="020B0604020202020204" pitchFamily="34" charset="0"/>
                      </a:endParaRPr>
                    </a:p>
                  </a:txBody>
                  <a:tcPr marL="68580" marR="68580" marT="34290" marB="34290">
                    <a:solidFill>
                      <a:srgbClr val="FFCC66"/>
                    </a:solidFill>
                  </a:tcPr>
                </a:tc>
                <a:extLst>
                  <a:ext uri="{0D108BD9-81ED-4DB2-BD59-A6C34878D82A}">
                    <a16:rowId xmlns:a16="http://schemas.microsoft.com/office/drawing/2014/main" val="735468295"/>
                  </a:ext>
                </a:extLst>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1308952388"/>
              </p:ext>
            </p:extLst>
          </p:nvPr>
        </p:nvGraphicFramePr>
        <p:xfrm>
          <a:off x="6152606" y="907051"/>
          <a:ext cx="2991395" cy="5867399"/>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991395">
                  <a:extLst>
                    <a:ext uri="{9D8B030D-6E8A-4147-A177-3AD203B41FA5}">
                      <a16:colId xmlns:a16="http://schemas.microsoft.com/office/drawing/2014/main" val="1905054870"/>
                    </a:ext>
                  </a:extLst>
                </a:gridCol>
              </a:tblGrid>
              <a:tr h="271212">
                <a:tc>
                  <a:txBody>
                    <a:bodyPr/>
                    <a:lstStyle/>
                    <a:p>
                      <a:pPr algn="ctr"/>
                      <a:r>
                        <a:rPr lang="en-GB" sz="1100" dirty="0" smtClean="0">
                          <a:solidFill>
                            <a:schemeClr val="tx1"/>
                          </a:solidFill>
                          <a:latin typeface="Arial" panose="020B0604020202020204" pitchFamily="34" charset="0"/>
                          <a:cs typeface="Arial" panose="020B0604020202020204" pitchFamily="34" charset="0"/>
                        </a:rPr>
                        <a:t>Independence</a:t>
                      </a:r>
                      <a:endParaRPr lang="en-GB" sz="1100" dirty="0">
                        <a:solidFill>
                          <a:schemeClr val="tx1"/>
                        </a:solidFill>
                        <a:latin typeface="Arial" panose="020B0604020202020204" pitchFamily="34" charset="0"/>
                        <a:cs typeface="Arial" panose="020B0604020202020204" pitchFamily="34" charset="0"/>
                      </a:endParaRPr>
                    </a:p>
                  </a:txBody>
                  <a:tcPr marL="68580" marR="68580" marT="34290" marB="34290">
                    <a:solidFill>
                      <a:srgbClr val="FFFF99"/>
                    </a:solidFill>
                  </a:tcPr>
                </a:tc>
                <a:extLst>
                  <a:ext uri="{0D108BD9-81ED-4DB2-BD59-A6C34878D82A}">
                    <a16:rowId xmlns:a16="http://schemas.microsoft.com/office/drawing/2014/main" val="512829551"/>
                  </a:ext>
                </a:extLst>
              </a:tr>
              <a:tr h="3680208">
                <a:tc>
                  <a:txBody>
                    <a:bodyPr/>
                    <a:lstStyle/>
                    <a:p>
                      <a:endParaRPr lang="en-GB" sz="1100" dirty="0" smtClean="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Check out</a:t>
                      </a:r>
                      <a:r>
                        <a:rPr lang="en-GB" sz="1100" baseline="0" dirty="0" smtClean="0">
                          <a:latin typeface="Arial" panose="020B0604020202020204" pitchFamily="34" charset="0"/>
                          <a:cs typeface="Arial" panose="020B0604020202020204" pitchFamily="34" charset="0"/>
                        </a:rPr>
                        <a:t> my free science class on Seneca using the details or QR code below:</a:t>
                      </a:r>
                      <a:endParaRPr lang="en-GB" sz="1100" dirty="0" smtClean="0">
                        <a:latin typeface="Arial" panose="020B0604020202020204" pitchFamily="34" charset="0"/>
                        <a:cs typeface="Arial" panose="020B0604020202020204" pitchFamily="34" charset="0"/>
                      </a:endParaRPr>
                    </a:p>
                    <a:p>
                      <a:endParaRPr lang="en-GB" sz="1100" dirty="0" smtClean="0">
                        <a:latin typeface="Arial" panose="020B0604020202020204" pitchFamily="34" charset="0"/>
                        <a:cs typeface="Arial" panose="020B0604020202020204" pitchFamily="34" charset="0"/>
                      </a:endParaRPr>
                    </a:p>
                    <a:p>
                      <a:endParaRPr lang="en-GB" sz="1100" dirty="0" smtClean="0">
                        <a:latin typeface="Arial" panose="020B0604020202020204" pitchFamily="34" charset="0"/>
                        <a:cs typeface="Arial" panose="020B0604020202020204" pitchFamily="34" charset="0"/>
                      </a:endParaRPr>
                    </a:p>
                  </a:txBody>
                  <a:tcPr marL="68580" marR="68580" marT="34290" marB="34290">
                    <a:solidFill>
                      <a:srgbClr val="FFFF99"/>
                    </a:solidFill>
                  </a:tcPr>
                </a:tc>
                <a:extLst>
                  <a:ext uri="{0D108BD9-81ED-4DB2-BD59-A6C34878D82A}">
                    <a16:rowId xmlns:a16="http://schemas.microsoft.com/office/drawing/2014/main" val="735468295"/>
                  </a:ext>
                </a:extLst>
              </a:tr>
              <a:tr h="1915979">
                <a:tc>
                  <a:txBody>
                    <a:bodyPr/>
                    <a:lstStyle/>
                    <a:p>
                      <a:pPr algn="ctr"/>
                      <a:endParaRPr lang="en-GB" sz="900" b="1" i="0" kern="1200" baseline="0" dirty="0" smtClean="0">
                        <a:solidFill>
                          <a:schemeClr val="dk1"/>
                        </a:solidFill>
                        <a:effectLst/>
                        <a:latin typeface="+mn-lt"/>
                        <a:ea typeface="+mn-ea"/>
                        <a:cs typeface="+mn-cs"/>
                      </a:endParaRPr>
                    </a:p>
                    <a:p>
                      <a:pPr algn="ctr"/>
                      <a:endParaRPr lang="en-GB" sz="900" b="1" i="0" kern="1200" baseline="0" dirty="0" smtClean="0">
                        <a:solidFill>
                          <a:schemeClr val="dk1"/>
                        </a:solidFill>
                        <a:effectLst/>
                        <a:latin typeface="+mn-lt"/>
                        <a:ea typeface="+mn-ea"/>
                        <a:cs typeface="+mn-cs"/>
                      </a:endParaRPr>
                    </a:p>
                    <a:p>
                      <a:pPr algn="ctr"/>
                      <a:endParaRPr lang="en-GB" sz="900" b="1" i="0" kern="1200" baseline="0" dirty="0" smtClean="0">
                        <a:solidFill>
                          <a:schemeClr val="dk1"/>
                        </a:solidFill>
                        <a:effectLst/>
                        <a:latin typeface="+mn-lt"/>
                        <a:ea typeface="+mn-ea"/>
                        <a:cs typeface="+mn-cs"/>
                      </a:endParaRPr>
                    </a:p>
                    <a:p>
                      <a:pPr algn="ctr"/>
                      <a:endParaRPr lang="en-GB" sz="900" b="1" i="0" kern="1200" baseline="0" dirty="0" smtClean="0">
                        <a:solidFill>
                          <a:schemeClr val="dk1"/>
                        </a:solidFill>
                        <a:effectLst/>
                        <a:latin typeface="+mn-lt"/>
                        <a:ea typeface="+mn-ea"/>
                        <a:cs typeface="+mn-cs"/>
                      </a:endParaRPr>
                    </a:p>
                    <a:p>
                      <a:pPr algn="ctr"/>
                      <a:endParaRPr lang="en-GB" sz="900" b="1" i="0" kern="1200" baseline="0" dirty="0" smtClean="0">
                        <a:solidFill>
                          <a:schemeClr val="dk1"/>
                        </a:solidFill>
                        <a:effectLst/>
                        <a:latin typeface="+mn-lt"/>
                        <a:ea typeface="+mn-ea"/>
                        <a:cs typeface="+mn-cs"/>
                      </a:endParaRPr>
                    </a:p>
                    <a:p>
                      <a:pPr algn="l"/>
                      <a:r>
                        <a:rPr lang="en-GB" sz="1100" b="0" i="0" kern="1200" baseline="0" dirty="0" smtClean="0">
                          <a:solidFill>
                            <a:schemeClr val="dk1"/>
                          </a:solidFill>
                          <a:effectLst/>
                          <a:latin typeface="Arial" panose="020B0604020202020204" pitchFamily="34" charset="0"/>
                          <a:ea typeface="+mn-ea"/>
                          <a:cs typeface="Arial" panose="020B0604020202020204" pitchFamily="34" charset="0"/>
                        </a:rPr>
                        <a:t>Access great learning opportunities on:</a:t>
                      </a:r>
                    </a:p>
                    <a:p>
                      <a:pPr algn="l"/>
                      <a:r>
                        <a:rPr lang="en-GB" sz="1100" b="0" i="0" kern="1200" baseline="0" dirty="0" smtClean="0">
                          <a:solidFill>
                            <a:schemeClr val="dk1"/>
                          </a:solidFill>
                          <a:effectLst/>
                          <a:latin typeface="Arial" panose="020B0604020202020204" pitchFamily="34" charset="0"/>
                          <a:ea typeface="+mn-ea"/>
                          <a:cs typeface="Arial" panose="020B0604020202020204" pitchFamily="34" charset="0"/>
                          <a:hlinkClick r:id="rId2"/>
                        </a:rPr>
                        <a:t>https://www.bbc.co.uk/bitesize/subjects/zng4d2p</a:t>
                      </a:r>
                      <a:endParaRPr lang="en-GB" sz="1100" b="0" i="0" kern="1200" baseline="0" dirty="0" smtClean="0">
                        <a:solidFill>
                          <a:schemeClr val="dk1"/>
                        </a:solidFill>
                        <a:effectLst/>
                        <a:latin typeface="Arial" panose="020B0604020202020204" pitchFamily="34" charset="0"/>
                        <a:ea typeface="+mn-ea"/>
                        <a:cs typeface="Arial" panose="020B0604020202020204" pitchFamily="34" charset="0"/>
                      </a:endParaRPr>
                    </a:p>
                    <a:p>
                      <a:pPr algn="ctr"/>
                      <a:endParaRPr lang="en-GB" sz="900" b="1" i="0" kern="1200" baseline="0" dirty="0" smtClean="0">
                        <a:solidFill>
                          <a:schemeClr val="dk1"/>
                        </a:solidFill>
                        <a:effectLst/>
                        <a:latin typeface="+mn-lt"/>
                        <a:ea typeface="+mn-ea"/>
                        <a:cs typeface="+mn-cs"/>
                      </a:endParaRPr>
                    </a:p>
                    <a:p>
                      <a:pPr algn="ctr"/>
                      <a:endParaRPr lang="en-GB" sz="900" b="1" i="0" kern="1200" baseline="0" dirty="0" smtClean="0">
                        <a:solidFill>
                          <a:schemeClr val="dk1"/>
                        </a:solidFill>
                        <a:effectLst/>
                        <a:latin typeface="+mn-lt"/>
                        <a:ea typeface="+mn-ea"/>
                        <a:cs typeface="+mn-cs"/>
                      </a:endParaRPr>
                    </a:p>
                    <a:p>
                      <a:pPr algn="ctr"/>
                      <a:endParaRPr lang="en-GB" sz="900" b="1" i="0" kern="1200" baseline="0" dirty="0" smtClean="0">
                        <a:solidFill>
                          <a:schemeClr val="dk1"/>
                        </a:solidFill>
                        <a:effectLst/>
                        <a:latin typeface="+mn-lt"/>
                        <a:ea typeface="+mn-ea"/>
                        <a:cs typeface="+mn-cs"/>
                      </a:endParaRPr>
                    </a:p>
                  </a:txBody>
                  <a:tcPr marL="68580" marR="68580" marT="34290" marB="34290">
                    <a:solidFill>
                      <a:srgbClr val="FFFF99"/>
                    </a:solidFill>
                  </a:tcPr>
                </a:tc>
                <a:extLst>
                  <a:ext uri="{0D108BD9-81ED-4DB2-BD59-A6C34878D82A}">
                    <a16:rowId xmlns:a16="http://schemas.microsoft.com/office/drawing/2014/main" val="1894144595"/>
                  </a:ext>
                </a:extLst>
              </a:tr>
            </a:tbl>
          </a:graphicData>
        </a:graphic>
      </p:graphicFrame>
      <p:pic>
        <p:nvPicPr>
          <p:cNvPr id="3" name="Picture 2"/>
          <p:cNvPicPr>
            <a:picLocks noChangeAspect="1"/>
          </p:cNvPicPr>
          <p:nvPr/>
        </p:nvPicPr>
        <p:blipFill rotWithShape="1">
          <a:blip r:embed="rId3"/>
          <a:srcRect l="49446" t="22438" r="26756" b="16532"/>
          <a:stretch/>
        </p:blipFill>
        <p:spPr>
          <a:xfrm>
            <a:off x="6698631" y="1988840"/>
            <a:ext cx="1885552" cy="2718703"/>
          </a:xfrm>
          <a:prstGeom prst="rect">
            <a:avLst/>
          </a:prstGeom>
        </p:spPr>
      </p:pic>
      <p:sp>
        <p:nvSpPr>
          <p:cNvPr id="7" name="TextBox 6"/>
          <p:cNvSpPr txBox="1"/>
          <p:nvPr/>
        </p:nvSpPr>
        <p:spPr>
          <a:xfrm>
            <a:off x="179512" y="332656"/>
            <a:ext cx="8640960" cy="369332"/>
          </a:xfrm>
          <a:prstGeom prst="rect">
            <a:avLst/>
          </a:prstGeom>
          <a:noFill/>
        </p:spPr>
        <p:txBody>
          <a:bodyPr wrap="square" rtlCol="0">
            <a:spAutoFit/>
          </a:bodyPr>
          <a:lstStyle/>
          <a:p>
            <a:r>
              <a:rPr lang="en-GB" b="1" dirty="0" smtClean="0">
                <a:latin typeface="Arial Black" panose="020B0A04020102020204" pitchFamily="34" charset="0"/>
              </a:rPr>
              <a:t>Topic: Genetics &amp; Evolution</a:t>
            </a:r>
            <a:endParaRPr lang="en-GB" b="1" dirty="0">
              <a:latin typeface="Arial Black" panose="020B0A04020102020204" pitchFamily="34" charset="0"/>
            </a:endParaRPr>
          </a:p>
        </p:txBody>
      </p:sp>
    </p:spTree>
    <p:extLst>
      <p:ext uri="{BB962C8B-B14F-4D97-AF65-F5344CB8AC3E}">
        <p14:creationId xmlns:p14="http://schemas.microsoft.com/office/powerpoint/2010/main" val="2889775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Picture 3"/>
          <p:cNvPicPr>
            <a:picLocks noChangeAspect="1"/>
          </p:cNvPicPr>
          <p:nvPr/>
        </p:nvPicPr>
        <p:blipFill rotWithShape="1">
          <a:blip r:embed="rId2"/>
          <a:srcRect l="33191" t="17492" r="10875" b="8166"/>
          <a:stretch/>
        </p:blipFill>
        <p:spPr>
          <a:xfrm>
            <a:off x="113861" y="190536"/>
            <a:ext cx="8922635" cy="6667463"/>
          </a:xfrm>
          <a:prstGeom prst="rect">
            <a:avLst/>
          </a:prstGeom>
        </p:spPr>
      </p:pic>
      <p:sp>
        <p:nvSpPr>
          <p:cNvPr id="5" name="Title 1"/>
          <p:cNvSpPr txBox="1">
            <a:spLocks/>
          </p:cNvSpPr>
          <p:nvPr/>
        </p:nvSpPr>
        <p:spPr>
          <a:xfrm rot="10800000" flipV="1">
            <a:off x="251520" y="260648"/>
            <a:ext cx="4536504" cy="792088"/>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b="1" dirty="0" smtClean="0">
                <a:solidFill>
                  <a:schemeClr val="bg1"/>
                </a:solidFill>
                <a:latin typeface="Arial" panose="020B0604020202020204" pitchFamily="34" charset="0"/>
                <a:cs typeface="Arial" panose="020B0604020202020204" pitchFamily="34" charset="0"/>
              </a:rPr>
              <a:t>Knowledge Organiser: </a:t>
            </a:r>
            <a:br>
              <a:rPr lang="en-GB" sz="1800" b="1" dirty="0" smtClean="0">
                <a:solidFill>
                  <a:schemeClr val="bg1"/>
                </a:solidFill>
                <a:latin typeface="Arial" panose="020B0604020202020204" pitchFamily="34" charset="0"/>
                <a:cs typeface="Arial" panose="020B0604020202020204" pitchFamily="34" charset="0"/>
              </a:rPr>
            </a:br>
            <a:r>
              <a:rPr lang="en-GB" sz="1800" b="1" dirty="0" smtClean="0">
                <a:solidFill>
                  <a:schemeClr val="bg1"/>
                </a:solidFill>
                <a:latin typeface="Arial" panose="020B0604020202020204" pitchFamily="34" charset="0"/>
                <a:cs typeface="Arial" panose="020B0604020202020204" pitchFamily="34" charset="0"/>
              </a:rPr>
              <a:t>Genetics &amp; Evolution</a:t>
            </a:r>
            <a:endParaRPr lang="en-GB" sz="1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17378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17936</TotalTime>
  <Words>2272</Words>
  <Application>Microsoft Office PowerPoint</Application>
  <PresentationFormat>On-screen Show (4:3)</PresentationFormat>
  <Paragraphs>505</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Aharoni</vt:lpstr>
      <vt:lpstr>Arial</vt:lpstr>
      <vt:lpstr>Arial Black</vt:lpstr>
      <vt:lpstr>Calibri</vt:lpstr>
      <vt:lpstr>Comic Sans MS</vt:lpstr>
      <vt:lpstr>Verdana</vt:lpstr>
      <vt:lpstr>Wingdings</vt:lpstr>
      <vt:lpstr>Office Theme</vt:lpstr>
      <vt:lpstr>KS3 Curriculum Map 2022-2023 Southwood</vt:lpstr>
      <vt:lpstr>PowerPoint Presentation</vt:lpstr>
      <vt:lpstr>PowerPoint Presentation</vt:lpstr>
      <vt:lpstr>PowerPoint Presentation</vt:lpstr>
      <vt:lpstr>Knowledge Organiser:  Interactions and Interdependencies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astorcollege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ag</dc:creator>
  <cp:lastModifiedBy>Mrs E Silk</cp:lastModifiedBy>
  <cp:revision>181</cp:revision>
  <cp:lastPrinted>2019-01-28T11:48:14Z</cp:lastPrinted>
  <dcterms:created xsi:type="dcterms:W3CDTF">2012-07-10T16:34:00Z</dcterms:created>
  <dcterms:modified xsi:type="dcterms:W3CDTF">2023-01-17T13:17:30Z</dcterms:modified>
</cp:coreProperties>
</file>