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4"/>
  </p:sldMasterIdLst>
  <p:sldIdLst>
    <p:sldId id="256" r:id="rId5"/>
    <p:sldId id="257" r:id="rId6"/>
    <p:sldId id="258" r:id="rId7"/>
    <p:sldId id="259" r:id="rId8"/>
    <p:sldId id="267" r:id="rId9"/>
    <p:sldId id="268" r:id="rId10"/>
    <p:sldId id="260" r:id="rId11"/>
    <p:sldId id="261" r:id="rId12"/>
    <p:sldId id="271" r:id="rId13"/>
    <p:sldId id="262" r:id="rId14"/>
    <p:sldId id="272" r:id="rId15"/>
    <p:sldId id="263" r:id="rId16"/>
    <p:sldId id="264" r:id="rId17"/>
    <p:sldId id="265" r:id="rId18"/>
    <p:sldId id="266" r:id="rId19"/>
    <p:sldId id="274" r:id="rId20"/>
    <p:sldId id="273" r:id="rId21"/>
    <p:sldId id="275" r:id="rId22"/>
    <p:sldId id="27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2817C1-B041-45E8-AE5C-0969EA63EF7B}" v="1544" dt="2026-02-25T12:00:45.0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7" d="100"/>
          <a:sy n="107" d="100"/>
        </p:scale>
        <p:origin x="75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1F7D40-BEA4-4EEF-BD0D-3AF35AF61CF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F3FCD39-B268-4AE3-8E78-0CE227E9670F}">
      <dgm:prSet/>
      <dgm:spPr/>
      <dgm:t>
        <a:bodyPr/>
        <a:lstStyle/>
        <a:p>
          <a:r>
            <a:rPr lang="en-GB" dirty="0"/>
            <a:t>A backpack with day-to-day items: </a:t>
          </a:r>
          <a:endParaRPr lang="en-US" dirty="0"/>
        </a:p>
      </dgm:t>
    </dgm:pt>
    <dgm:pt modelId="{BEC5E1EC-67B2-4557-B0C2-0C595A3B2E02}" type="parTrans" cxnId="{986C3ADF-455E-4AD8-B52B-1232F949BDFC}">
      <dgm:prSet/>
      <dgm:spPr/>
      <dgm:t>
        <a:bodyPr/>
        <a:lstStyle/>
        <a:p>
          <a:endParaRPr lang="en-US"/>
        </a:p>
      </dgm:t>
    </dgm:pt>
    <dgm:pt modelId="{EC7D4678-3633-4481-96D7-CB8B4D2197F3}" type="sibTrans" cxnId="{986C3ADF-455E-4AD8-B52B-1232F949BDFC}">
      <dgm:prSet/>
      <dgm:spPr/>
      <dgm:t>
        <a:bodyPr/>
        <a:lstStyle/>
        <a:p>
          <a:endParaRPr lang="en-US"/>
        </a:p>
      </dgm:t>
    </dgm:pt>
    <dgm:pt modelId="{BE09AE31-2723-4F8B-8E61-29AB3A77C816}">
      <dgm:prSet/>
      <dgm:spPr/>
      <dgm:t>
        <a:bodyPr/>
        <a:lstStyle/>
        <a:p>
          <a:r>
            <a:rPr lang="en-GB" dirty="0"/>
            <a:t>Coat/waterproof jacket &amp; trousers</a:t>
          </a:r>
          <a:endParaRPr lang="en-US" dirty="0"/>
        </a:p>
      </dgm:t>
    </dgm:pt>
    <dgm:pt modelId="{06D792DE-ED4F-41E8-8A59-DDEC51CD0FDA}" type="parTrans" cxnId="{C3D0DCB2-5E7B-4AA3-BD57-016D484E1970}">
      <dgm:prSet/>
      <dgm:spPr/>
      <dgm:t>
        <a:bodyPr/>
        <a:lstStyle/>
        <a:p>
          <a:endParaRPr lang="en-US"/>
        </a:p>
      </dgm:t>
    </dgm:pt>
    <dgm:pt modelId="{FD688975-1876-4275-8FF7-B6BE777077F8}" type="sibTrans" cxnId="{C3D0DCB2-5E7B-4AA3-BD57-016D484E1970}">
      <dgm:prSet/>
      <dgm:spPr/>
      <dgm:t>
        <a:bodyPr/>
        <a:lstStyle/>
        <a:p>
          <a:endParaRPr lang="en-US"/>
        </a:p>
      </dgm:t>
    </dgm:pt>
    <dgm:pt modelId="{FB41A79C-D317-447F-A370-47E092A79C2B}">
      <dgm:prSet/>
      <dgm:spPr/>
      <dgm:t>
        <a:bodyPr/>
        <a:lstStyle/>
        <a:p>
          <a:r>
            <a:rPr lang="en-GB" dirty="0"/>
            <a:t>Thick socks</a:t>
          </a:r>
          <a:endParaRPr lang="en-US" dirty="0"/>
        </a:p>
      </dgm:t>
    </dgm:pt>
    <dgm:pt modelId="{23F9C28F-4061-49B7-9622-D0A5F47F6B86}" type="parTrans" cxnId="{FC722B44-E37E-4587-94F7-F97C6A7608AB}">
      <dgm:prSet/>
      <dgm:spPr/>
      <dgm:t>
        <a:bodyPr/>
        <a:lstStyle/>
        <a:p>
          <a:endParaRPr lang="en-US"/>
        </a:p>
      </dgm:t>
    </dgm:pt>
    <dgm:pt modelId="{7D9FC7DF-1B30-4A2B-82A6-94AC3CBED636}" type="sibTrans" cxnId="{FC722B44-E37E-4587-94F7-F97C6A7608AB}">
      <dgm:prSet/>
      <dgm:spPr/>
      <dgm:t>
        <a:bodyPr/>
        <a:lstStyle/>
        <a:p>
          <a:endParaRPr lang="en-US"/>
        </a:p>
      </dgm:t>
    </dgm:pt>
    <dgm:pt modelId="{E225A4D3-540C-47D3-B2FF-6C1C7AB66109}">
      <dgm:prSet/>
      <dgm:spPr/>
      <dgm:t>
        <a:bodyPr/>
        <a:lstStyle/>
        <a:p>
          <a:r>
            <a:rPr lang="en-GB"/>
            <a:t>Hat/scarf or suncream and cap – weather dependent!</a:t>
          </a:r>
          <a:endParaRPr lang="en-US"/>
        </a:p>
      </dgm:t>
    </dgm:pt>
    <dgm:pt modelId="{B82E2998-2521-4EC8-A476-58933F8534B3}" type="parTrans" cxnId="{F3EA20B2-7F09-4BCA-9DF7-F48762F887D4}">
      <dgm:prSet/>
      <dgm:spPr/>
      <dgm:t>
        <a:bodyPr/>
        <a:lstStyle/>
        <a:p>
          <a:endParaRPr lang="en-US"/>
        </a:p>
      </dgm:t>
    </dgm:pt>
    <dgm:pt modelId="{86B81168-B422-4289-9ABC-A1A42C8F974A}" type="sibTrans" cxnId="{F3EA20B2-7F09-4BCA-9DF7-F48762F887D4}">
      <dgm:prSet/>
      <dgm:spPr/>
      <dgm:t>
        <a:bodyPr/>
        <a:lstStyle/>
        <a:p>
          <a:endParaRPr lang="en-US"/>
        </a:p>
      </dgm:t>
    </dgm:pt>
    <dgm:pt modelId="{5BBAA932-2519-433C-9486-D9CB5A2D2342}">
      <dgm:prSet/>
      <dgm:spPr/>
      <dgm:t>
        <a:bodyPr/>
        <a:lstStyle/>
        <a:p>
          <a:r>
            <a:rPr lang="en-GB" dirty="0"/>
            <a:t>Re-usable water bottle </a:t>
          </a:r>
          <a:endParaRPr lang="en-US" dirty="0"/>
        </a:p>
      </dgm:t>
    </dgm:pt>
    <dgm:pt modelId="{07788C5E-17DF-45A2-B2C5-A6C57684AA04}" type="parTrans" cxnId="{5629FA20-0B58-4B9C-B81F-DC2C48A22643}">
      <dgm:prSet/>
      <dgm:spPr/>
      <dgm:t>
        <a:bodyPr/>
        <a:lstStyle/>
        <a:p>
          <a:endParaRPr lang="en-US"/>
        </a:p>
      </dgm:t>
    </dgm:pt>
    <dgm:pt modelId="{BB42CC90-FDDE-4D42-99DC-D0984A623E89}" type="sibTrans" cxnId="{5629FA20-0B58-4B9C-B81F-DC2C48A22643}">
      <dgm:prSet/>
      <dgm:spPr/>
      <dgm:t>
        <a:bodyPr/>
        <a:lstStyle/>
        <a:p>
          <a:endParaRPr lang="en-US"/>
        </a:p>
      </dgm:t>
    </dgm:pt>
    <dgm:pt modelId="{B6202DE0-DF65-4E31-BE78-0BBEBBC5A313}">
      <dgm:prSet/>
      <dgm:spPr/>
      <dgm:t>
        <a:bodyPr/>
        <a:lstStyle/>
        <a:p>
          <a:r>
            <a:rPr lang="en-GB" dirty="0"/>
            <a:t>Small torch </a:t>
          </a:r>
          <a:endParaRPr lang="en-US" dirty="0"/>
        </a:p>
      </dgm:t>
    </dgm:pt>
    <dgm:pt modelId="{EF166BC9-CB43-4691-92F7-B01FEDDD4016}" type="parTrans" cxnId="{8A541CD1-9566-4E4C-B506-F4AD2FB0C8A4}">
      <dgm:prSet/>
      <dgm:spPr/>
      <dgm:t>
        <a:bodyPr/>
        <a:lstStyle/>
        <a:p>
          <a:endParaRPr lang="en-US"/>
        </a:p>
      </dgm:t>
    </dgm:pt>
    <dgm:pt modelId="{3CA2A1A4-8DAF-4C1B-823D-0B256280D82E}" type="sibTrans" cxnId="{8A541CD1-9566-4E4C-B506-F4AD2FB0C8A4}">
      <dgm:prSet/>
      <dgm:spPr/>
      <dgm:t>
        <a:bodyPr/>
        <a:lstStyle/>
        <a:p>
          <a:endParaRPr lang="en-US"/>
        </a:p>
      </dgm:t>
    </dgm:pt>
    <dgm:pt modelId="{58F8AC48-1964-4787-8C5A-507706C06B3A}">
      <dgm:prSet/>
      <dgm:spPr/>
      <dgm:t>
        <a:bodyPr/>
        <a:lstStyle/>
        <a:p>
          <a:r>
            <a:rPr lang="en-US" dirty="0"/>
            <a:t>Packed lunch for Day 1</a:t>
          </a:r>
        </a:p>
      </dgm:t>
    </dgm:pt>
    <dgm:pt modelId="{EDB66598-6609-4167-856B-15144819F797}" type="parTrans" cxnId="{3BC9BFF6-1D5B-49B4-8F2E-4F3C574F2A18}">
      <dgm:prSet/>
      <dgm:spPr/>
      <dgm:t>
        <a:bodyPr/>
        <a:lstStyle/>
        <a:p>
          <a:endParaRPr lang="en-GB"/>
        </a:p>
      </dgm:t>
    </dgm:pt>
    <dgm:pt modelId="{30E9042D-AFF6-4D78-98E4-310E17AE9890}" type="sibTrans" cxnId="{3BC9BFF6-1D5B-49B4-8F2E-4F3C574F2A18}">
      <dgm:prSet/>
      <dgm:spPr/>
      <dgm:t>
        <a:bodyPr/>
        <a:lstStyle/>
        <a:p>
          <a:endParaRPr lang="en-GB"/>
        </a:p>
      </dgm:t>
    </dgm:pt>
    <dgm:pt modelId="{8E3B359D-B2B5-41D3-86AC-01D65E959FB7}">
      <dgm:prSet/>
      <dgm:spPr/>
      <dgm:t>
        <a:bodyPr/>
        <a:lstStyle/>
        <a:p>
          <a:r>
            <a:rPr lang="en-US" dirty="0"/>
            <a:t>Maximum £5 for the gift shop</a:t>
          </a:r>
        </a:p>
      </dgm:t>
    </dgm:pt>
    <dgm:pt modelId="{9064C208-2D5B-4E6E-82F7-CB8AC0F28F3C}" type="parTrans" cxnId="{DB982DFB-6029-4C98-B103-801DAF7CCFA9}">
      <dgm:prSet/>
      <dgm:spPr/>
      <dgm:t>
        <a:bodyPr/>
        <a:lstStyle/>
        <a:p>
          <a:endParaRPr lang="en-GB"/>
        </a:p>
      </dgm:t>
    </dgm:pt>
    <dgm:pt modelId="{DBA9345D-61D5-4482-8CD5-214F2D072190}" type="sibTrans" cxnId="{DB982DFB-6029-4C98-B103-801DAF7CCFA9}">
      <dgm:prSet/>
      <dgm:spPr/>
      <dgm:t>
        <a:bodyPr/>
        <a:lstStyle/>
        <a:p>
          <a:endParaRPr lang="en-GB"/>
        </a:p>
      </dgm:t>
    </dgm:pt>
    <dgm:pt modelId="{3190F4A8-8E72-46D6-9F81-4E5C8C093C5C}" type="pres">
      <dgm:prSet presAssocID="{B01F7D40-BEA4-4EEF-BD0D-3AF35AF61CF0}" presName="linear" presStyleCnt="0">
        <dgm:presLayoutVars>
          <dgm:animLvl val="lvl"/>
          <dgm:resizeHandles val="exact"/>
        </dgm:presLayoutVars>
      </dgm:prSet>
      <dgm:spPr/>
    </dgm:pt>
    <dgm:pt modelId="{9F1EF2CD-9905-4E2F-8E45-59747427FCD8}" type="pres">
      <dgm:prSet presAssocID="{9F3FCD39-B268-4AE3-8E78-0CE227E9670F}" presName="parentText" presStyleLbl="node1" presStyleIdx="0" presStyleCnt="1" custLinFactNeighborX="334" custLinFactNeighborY="-7041">
        <dgm:presLayoutVars>
          <dgm:chMax val="0"/>
          <dgm:bulletEnabled val="1"/>
        </dgm:presLayoutVars>
      </dgm:prSet>
      <dgm:spPr/>
    </dgm:pt>
    <dgm:pt modelId="{4DEDD05F-E375-49BE-A187-C853D44DFA79}" type="pres">
      <dgm:prSet presAssocID="{9F3FCD39-B268-4AE3-8E78-0CE227E9670F}" presName="childText" presStyleLbl="revTx" presStyleIdx="0" presStyleCnt="1">
        <dgm:presLayoutVars>
          <dgm:bulletEnabled val="1"/>
        </dgm:presLayoutVars>
      </dgm:prSet>
      <dgm:spPr/>
    </dgm:pt>
  </dgm:ptLst>
  <dgm:cxnLst>
    <dgm:cxn modelId="{BB24A10A-77EF-4BAB-9F7C-E13558BE07D7}" type="presOf" srcId="{9F3FCD39-B268-4AE3-8E78-0CE227E9670F}" destId="{9F1EF2CD-9905-4E2F-8E45-59747427FCD8}" srcOrd="0" destOrd="0" presId="urn:microsoft.com/office/officeart/2005/8/layout/vList2"/>
    <dgm:cxn modelId="{63011C16-680B-47C3-AD09-263D6D95FFFE}" type="presOf" srcId="{58F8AC48-1964-4787-8C5A-507706C06B3A}" destId="{4DEDD05F-E375-49BE-A187-C853D44DFA79}" srcOrd="0" destOrd="5" presId="urn:microsoft.com/office/officeart/2005/8/layout/vList2"/>
    <dgm:cxn modelId="{5629FA20-0B58-4B9C-B81F-DC2C48A22643}" srcId="{9F3FCD39-B268-4AE3-8E78-0CE227E9670F}" destId="{5BBAA932-2519-433C-9486-D9CB5A2D2342}" srcOrd="3" destOrd="0" parTransId="{07788C5E-17DF-45A2-B2C5-A6C57684AA04}" sibTransId="{BB42CC90-FDDE-4D42-99DC-D0984A623E89}"/>
    <dgm:cxn modelId="{B8949260-9043-4936-90AE-297CD4F37CAE}" type="presOf" srcId="{5BBAA932-2519-433C-9486-D9CB5A2D2342}" destId="{4DEDD05F-E375-49BE-A187-C853D44DFA79}" srcOrd="0" destOrd="3" presId="urn:microsoft.com/office/officeart/2005/8/layout/vList2"/>
    <dgm:cxn modelId="{FC722B44-E37E-4587-94F7-F97C6A7608AB}" srcId="{9F3FCD39-B268-4AE3-8E78-0CE227E9670F}" destId="{FB41A79C-D317-447F-A370-47E092A79C2B}" srcOrd="1" destOrd="0" parTransId="{23F9C28F-4061-49B7-9622-D0A5F47F6B86}" sibTransId="{7D9FC7DF-1B30-4A2B-82A6-94AC3CBED636}"/>
    <dgm:cxn modelId="{DF49E869-7422-41F4-9598-1B332619877E}" type="presOf" srcId="{E225A4D3-540C-47D3-B2FF-6C1C7AB66109}" destId="{4DEDD05F-E375-49BE-A187-C853D44DFA79}" srcOrd="0" destOrd="2" presId="urn:microsoft.com/office/officeart/2005/8/layout/vList2"/>
    <dgm:cxn modelId="{7CD7D753-578A-4E3F-AAA4-452640DDBB02}" type="presOf" srcId="{BE09AE31-2723-4F8B-8E61-29AB3A77C816}" destId="{4DEDD05F-E375-49BE-A187-C853D44DFA79}" srcOrd="0" destOrd="0" presId="urn:microsoft.com/office/officeart/2005/8/layout/vList2"/>
    <dgm:cxn modelId="{F3EA20B2-7F09-4BCA-9DF7-F48762F887D4}" srcId="{9F3FCD39-B268-4AE3-8E78-0CE227E9670F}" destId="{E225A4D3-540C-47D3-B2FF-6C1C7AB66109}" srcOrd="2" destOrd="0" parTransId="{B82E2998-2521-4EC8-A476-58933F8534B3}" sibTransId="{86B81168-B422-4289-9ABC-A1A42C8F974A}"/>
    <dgm:cxn modelId="{C3D0DCB2-5E7B-4AA3-BD57-016D484E1970}" srcId="{9F3FCD39-B268-4AE3-8E78-0CE227E9670F}" destId="{BE09AE31-2723-4F8B-8E61-29AB3A77C816}" srcOrd="0" destOrd="0" parTransId="{06D792DE-ED4F-41E8-8A59-DDEC51CD0FDA}" sibTransId="{FD688975-1876-4275-8FF7-B6BE777077F8}"/>
    <dgm:cxn modelId="{8E21EDCA-AF62-48A9-83A4-1DEDED490189}" type="presOf" srcId="{B01F7D40-BEA4-4EEF-BD0D-3AF35AF61CF0}" destId="{3190F4A8-8E72-46D6-9F81-4E5C8C093C5C}" srcOrd="0" destOrd="0" presId="urn:microsoft.com/office/officeart/2005/8/layout/vList2"/>
    <dgm:cxn modelId="{8A541CD1-9566-4E4C-B506-F4AD2FB0C8A4}" srcId="{9F3FCD39-B268-4AE3-8E78-0CE227E9670F}" destId="{B6202DE0-DF65-4E31-BE78-0BBEBBC5A313}" srcOrd="4" destOrd="0" parTransId="{EF166BC9-CB43-4691-92F7-B01FEDDD4016}" sibTransId="{3CA2A1A4-8DAF-4C1B-823D-0B256280D82E}"/>
    <dgm:cxn modelId="{EEA25DD8-C83F-42AE-BF06-3DFAD15B452B}" type="presOf" srcId="{B6202DE0-DF65-4E31-BE78-0BBEBBC5A313}" destId="{4DEDD05F-E375-49BE-A187-C853D44DFA79}" srcOrd="0" destOrd="4" presId="urn:microsoft.com/office/officeart/2005/8/layout/vList2"/>
    <dgm:cxn modelId="{986C3ADF-455E-4AD8-B52B-1232F949BDFC}" srcId="{B01F7D40-BEA4-4EEF-BD0D-3AF35AF61CF0}" destId="{9F3FCD39-B268-4AE3-8E78-0CE227E9670F}" srcOrd="0" destOrd="0" parTransId="{BEC5E1EC-67B2-4557-B0C2-0C595A3B2E02}" sibTransId="{EC7D4678-3633-4481-96D7-CB8B4D2197F3}"/>
    <dgm:cxn modelId="{89DDB6E7-6216-42AA-8448-FCF8E538339F}" type="presOf" srcId="{FB41A79C-D317-447F-A370-47E092A79C2B}" destId="{4DEDD05F-E375-49BE-A187-C853D44DFA79}" srcOrd="0" destOrd="1" presId="urn:microsoft.com/office/officeart/2005/8/layout/vList2"/>
    <dgm:cxn modelId="{3BC9BFF6-1D5B-49B4-8F2E-4F3C574F2A18}" srcId="{9F3FCD39-B268-4AE3-8E78-0CE227E9670F}" destId="{58F8AC48-1964-4787-8C5A-507706C06B3A}" srcOrd="5" destOrd="0" parTransId="{EDB66598-6609-4167-856B-15144819F797}" sibTransId="{30E9042D-AFF6-4D78-98E4-310E17AE9890}"/>
    <dgm:cxn modelId="{DB982DFB-6029-4C98-B103-801DAF7CCFA9}" srcId="{9F3FCD39-B268-4AE3-8E78-0CE227E9670F}" destId="{8E3B359D-B2B5-41D3-86AC-01D65E959FB7}" srcOrd="6" destOrd="0" parTransId="{9064C208-2D5B-4E6E-82F7-CB8AC0F28F3C}" sibTransId="{DBA9345D-61D5-4482-8CD5-214F2D072190}"/>
    <dgm:cxn modelId="{41FD79FF-B8B8-408E-80E6-2952941EC2D0}" type="presOf" srcId="{8E3B359D-B2B5-41D3-86AC-01D65E959FB7}" destId="{4DEDD05F-E375-49BE-A187-C853D44DFA79}" srcOrd="0" destOrd="6" presId="urn:microsoft.com/office/officeart/2005/8/layout/vList2"/>
    <dgm:cxn modelId="{F5409CDA-2E95-4067-8532-B0A7863BAB63}" type="presParOf" srcId="{3190F4A8-8E72-46D6-9F81-4E5C8C093C5C}" destId="{9F1EF2CD-9905-4E2F-8E45-59747427FCD8}" srcOrd="0" destOrd="0" presId="urn:microsoft.com/office/officeart/2005/8/layout/vList2"/>
    <dgm:cxn modelId="{08023B58-80F3-4BE2-9908-40F70CE94EFA}" type="presParOf" srcId="{3190F4A8-8E72-46D6-9F81-4E5C8C093C5C}" destId="{4DEDD05F-E375-49BE-A187-C853D44DFA7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1F7D40-BEA4-4EEF-BD0D-3AF35AF61CF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F3FCD39-B268-4AE3-8E78-0CE227E9670F}">
      <dgm:prSet custT="1"/>
      <dgm:spPr/>
      <dgm:t>
        <a:bodyPr/>
        <a:lstStyle/>
        <a:p>
          <a:r>
            <a:rPr lang="en-GB" sz="4400" dirty="0"/>
            <a:t>A small suitcase or bag (coach has limited space): </a:t>
          </a:r>
          <a:endParaRPr lang="en-US" sz="4400" dirty="0"/>
        </a:p>
      </dgm:t>
    </dgm:pt>
    <dgm:pt modelId="{BEC5E1EC-67B2-4557-B0C2-0C595A3B2E02}" type="parTrans" cxnId="{986C3ADF-455E-4AD8-B52B-1232F949BDFC}">
      <dgm:prSet/>
      <dgm:spPr/>
      <dgm:t>
        <a:bodyPr/>
        <a:lstStyle/>
        <a:p>
          <a:endParaRPr lang="en-US"/>
        </a:p>
      </dgm:t>
    </dgm:pt>
    <dgm:pt modelId="{EC7D4678-3633-4481-96D7-CB8B4D2197F3}" type="sibTrans" cxnId="{986C3ADF-455E-4AD8-B52B-1232F949BDFC}">
      <dgm:prSet/>
      <dgm:spPr/>
      <dgm:t>
        <a:bodyPr/>
        <a:lstStyle/>
        <a:p>
          <a:endParaRPr lang="en-US"/>
        </a:p>
      </dgm:t>
    </dgm:pt>
    <dgm:pt modelId="{C0D440AE-9D13-4C19-A60D-E2C4B7842801}">
      <dgm:prSet custT="1"/>
      <dgm:spPr/>
      <dgm:t>
        <a:bodyPr/>
        <a:lstStyle/>
        <a:p>
          <a:r>
            <a:rPr lang="en-US" sz="2800" dirty="0"/>
            <a:t>Wash kit (shower gel, toothpaste, toothbrush)</a:t>
          </a:r>
        </a:p>
      </dgm:t>
    </dgm:pt>
    <dgm:pt modelId="{8785CB3B-FDDA-4C1B-9C18-30DE655E2DB4}" type="parTrans" cxnId="{62075035-9B48-4761-8680-64935B802F7D}">
      <dgm:prSet/>
      <dgm:spPr/>
      <dgm:t>
        <a:bodyPr/>
        <a:lstStyle/>
        <a:p>
          <a:endParaRPr lang="en-GB"/>
        </a:p>
      </dgm:t>
    </dgm:pt>
    <dgm:pt modelId="{9134D57F-C98C-4702-A97A-54BBC63A9C76}" type="sibTrans" cxnId="{62075035-9B48-4761-8680-64935B802F7D}">
      <dgm:prSet/>
      <dgm:spPr/>
      <dgm:t>
        <a:bodyPr/>
        <a:lstStyle/>
        <a:p>
          <a:endParaRPr lang="en-GB"/>
        </a:p>
      </dgm:t>
    </dgm:pt>
    <dgm:pt modelId="{03348197-D27A-404F-A24D-4D3F8182EDB4}">
      <dgm:prSet custT="1"/>
      <dgm:spPr/>
      <dgm:t>
        <a:bodyPr/>
        <a:lstStyle/>
        <a:p>
          <a:r>
            <a:rPr lang="en-US" sz="2800" dirty="0" err="1"/>
            <a:t>Pyjamas</a:t>
          </a:r>
          <a:endParaRPr lang="en-US" sz="2800" dirty="0"/>
        </a:p>
      </dgm:t>
    </dgm:pt>
    <dgm:pt modelId="{A656DF76-34A2-40CA-BEB3-FF60E8C046DC}" type="parTrans" cxnId="{E43D6064-2782-46CC-94CD-D8AA606BC324}">
      <dgm:prSet/>
      <dgm:spPr/>
      <dgm:t>
        <a:bodyPr/>
        <a:lstStyle/>
        <a:p>
          <a:endParaRPr lang="en-GB"/>
        </a:p>
      </dgm:t>
    </dgm:pt>
    <dgm:pt modelId="{588F5E8C-4C57-4464-8EE8-9F25F7E9BC3F}" type="sibTrans" cxnId="{E43D6064-2782-46CC-94CD-D8AA606BC324}">
      <dgm:prSet/>
      <dgm:spPr/>
      <dgm:t>
        <a:bodyPr/>
        <a:lstStyle/>
        <a:p>
          <a:endParaRPr lang="en-GB"/>
        </a:p>
      </dgm:t>
    </dgm:pt>
    <dgm:pt modelId="{FCD2FD81-2929-480A-BEF4-A57CCF4ECE9B}">
      <dgm:prSet custT="1"/>
      <dgm:spPr/>
      <dgm:t>
        <a:bodyPr/>
        <a:lstStyle/>
        <a:p>
          <a:r>
            <a:rPr lang="en-US" sz="2800" dirty="0"/>
            <a:t>Underwear and socks (plenty of socks!)</a:t>
          </a:r>
        </a:p>
      </dgm:t>
    </dgm:pt>
    <dgm:pt modelId="{8993C1B3-1247-4F6F-86BB-2446B973E2E7}" type="parTrans" cxnId="{42AF503D-E644-4FC0-A17A-51D761E0E16C}">
      <dgm:prSet/>
      <dgm:spPr/>
      <dgm:t>
        <a:bodyPr/>
        <a:lstStyle/>
        <a:p>
          <a:endParaRPr lang="en-GB"/>
        </a:p>
      </dgm:t>
    </dgm:pt>
    <dgm:pt modelId="{AF2E0AEA-B02F-46E6-ADEB-931A873C017D}" type="sibTrans" cxnId="{42AF503D-E644-4FC0-A17A-51D761E0E16C}">
      <dgm:prSet/>
      <dgm:spPr/>
      <dgm:t>
        <a:bodyPr/>
        <a:lstStyle/>
        <a:p>
          <a:endParaRPr lang="en-GB"/>
        </a:p>
      </dgm:t>
    </dgm:pt>
    <dgm:pt modelId="{3A657283-D8E5-4C30-A9C9-A6085AF1F1AD}">
      <dgm:prSet custT="1"/>
      <dgm:spPr/>
      <dgm:t>
        <a:bodyPr/>
        <a:lstStyle/>
        <a:p>
          <a:r>
            <a:rPr lang="en-US" sz="2800" dirty="0"/>
            <a:t>Slippers/teddy for bedroom use</a:t>
          </a:r>
        </a:p>
      </dgm:t>
    </dgm:pt>
    <dgm:pt modelId="{E9DD5B4A-18D5-45F6-8BDC-6535396F5BE9}" type="parTrans" cxnId="{0B400D06-E651-4D9F-96DB-8D9D0CBCDFD3}">
      <dgm:prSet/>
      <dgm:spPr/>
      <dgm:t>
        <a:bodyPr/>
        <a:lstStyle/>
        <a:p>
          <a:endParaRPr lang="en-GB"/>
        </a:p>
      </dgm:t>
    </dgm:pt>
    <dgm:pt modelId="{023AF111-12F7-4769-90F9-BB15CCAA63DF}" type="sibTrans" cxnId="{0B400D06-E651-4D9F-96DB-8D9D0CBCDFD3}">
      <dgm:prSet/>
      <dgm:spPr/>
      <dgm:t>
        <a:bodyPr/>
        <a:lstStyle/>
        <a:p>
          <a:endParaRPr lang="en-GB"/>
        </a:p>
      </dgm:t>
    </dgm:pt>
    <dgm:pt modelId="{D86090D6-C77E-4246-8921-1416E3FB0321}">
      <dgm:prSet custT="1"/>
      <dgm:spPr/>
      <dgm:t>
        <a:bodyPr/>
        <a:lstStyle/>
        <a:p>
          <a:r>
            <a:rPr lang="en-US" sz="2800" dirty="0"/>
            <a:t>3 x t-shirts/long sleeved t-shirts</a:t>
          </a:r>
        </a:p>
      </dgm:t>
    </dgm:pt>
    <dgm:pt modelId="{CEA8676F-46DF-46DB-89FC-FDACEAA43C63}" type="parTrans" cxnId="{59F41CAB-CE1D-4853-A547-A6D6424407C4}">
      <dgm:prSet/>
      <dgm:spPr/>
      <dgm:t>
        <a:bodyPr/>
        <a:lstStyle/>
        <a:p>
          <a:endParaRPr lang="en-GB"/>
        </a:p>
      </dgm:t>
    </dgm:pt>
    <dgm:pt modelId="{207E17DC-2452-4634-89D2-065C02E570C6}" type="sibTrans" cxnId="{59F41CAB-CE1D-4853-A547-A6D6424407C4}">
      <dgm:prSet/>
      <dgm:spPr/>
      <dgm:t>
        <a:bodyPr/>
        <a:lstStyle/>
        <a:p>
          <a:endParaRPr lang="en-GB"/>
        </a:p>
      </dgm:t>
    </dgm:pt>
    <dgm:pt modelId="{4676D545-20B9-4610-A46D-50E675A1B458}">
      <dgm:prSet custT="1"/>
      <dgm:spPr/>
      <dgm:t>
        <a:bodyPr/>
        <a:lstStyle/>
        <a:p>
          <a:r>
            <a:rPr lang="en-US" sz="2800" dirty="0"/>
            <a:t>2/3 x jumpers/warm long sleeved tops (required for activities)</a:t>
          </a:r>
        </a:p>
      </dgm:t>
    </dgm:pt>
    <dgm:pt modelId="{8BC232B5-7D85-40DF-BBB4-453AC5478D5A}" type="parTrans" cxnId="{742FFD07-E8C6-4A29-9D4E-53114F2133FE}">
      <dgm:prSet/>
      <dgm:spPr/>
      <dgm:t>
        <a:bodyPr/>
        <a:lstStyle/>
        <a:p>
          <a:endParaRPr lang="en-GB"/>
        </a:p>
      </dgm:t>
    </dgm:pt>
    <dgm:pt modelId="{E55D115F-1455-4D04-B4BD-92C3D90CCC95}" type="sibTrans" cxnId="{742FFD07-E8C6-4A29-9D4E-53114F2133FE}">
      <dgm:prSet/>
      <dgm:spPr/>
      <dgm:t>
        <a:bodyPr/>
        <a:lstStyle/>
        <a:p>
          <a:endParaRPr lang="en-GB"/>
        </a:p>
      </dgm:t>
    </dgm:pt>
    <dgm:pt modelId="{D2A26F82-835D-4A75-ABB8-EFB03902C280}">
      <dgm:prSet custT="1"/>
      <dgm:spPr/>
      <dgm:t>
        <a:bodyPr/>
        <a:lstStyle/>
        <a:p>
          <a:r>
            <a:rPr lang="en-US" sz="2800" dirty="0"/>
            <a:t>2/3 x long trousers (required for activities)</a:t>
          </a:r>
        </a:p>
      </dgm:t>
    </dgm:pt>
    <dgm:pt modelId="{69EB8279-147B-4EB7-8316-1FB38F1CCB99}" type="parTrans" cxnId="{08A8FC64-D6A4-4DC8-834C-1BA61E8570B6}">
      <dgm:prSet/>
      <dgm:spPr/>
      <dgm:t>
        <a:bodyPr/>
        <a:lstStyle/>
        <a:p>
          <a:endParaRPr lang="en-GB"/>
        </a:p>
      </dgm:t>
    </dgm:pt>
    <dgm:pt modelId="{005881D0-E206-402B-B485-CE7277B86803}" type="sibTrans" cxnId="{08A8FC64-D6A4-4DC8-834C-1BA61E8570B6}">
      <dgm:prSet/>
      <dgm:spPr/>
      <dgm:t>
        <a:bodyPr/>
        <a:lstStyle/>
        <a:p>
          <a:endParaRPr lang="en-GB"/>
        </a:p>
      </dgm:t>
    </dgm:pt>
    <dgm:pt modelId="{B7718EE1-22E8-46B5-91B0-83EA16CE5729}">
      <dgm:prSet custT="1"/>
      <dgm:spPr/>
      <dgm:t>
        <a:bodyPr/>
        <a:lstStyle/>
        <a:p>
          <a:r>
            <a:rPr lang="en-US" sz="2800" dirty="0"/>
            <a:t>1 x old trainers </a:t>
          </a:r>
        </a:p>
      </dgm:t>
    </dgm:pt>
    <dgm:pt modelId="{CA9B8883-756A-41A3-B7DA-090ED154BD15}" type="parTrans" cxnId="{C7CD7975-4532-4D3B-AE88-3CDE5E356D42}">
      <dgm:prSet/>
      <dgm:spPr/>
      <dgm:t>
        <a:bodyPr/>
        <a:lstStyle/>
        <a:p>
          <a:endParaRPr lang="en-GB"/>
        </a:p>
      </dgm:t>
    </dgm:pt>
    <dgm:pt modelId="{9C25EDE7-A7EF-411A-9151-A5A8B7B0CA29}" type="sibTrans" cxnId="{C7CD7975-4532-4D3B-AE88-3CDE5E356D42}">
      <dgm:prSet/>
      <dgm:spPr/>
      <dgm:t>
        <a:bodyPr/>
        <a:lstStyle/>
        <a:p>
          <a:endParaRPr lang="en-GB"/>
        </a:p>
      </dgm:t>
    </dgm:pt>
    <dgm:pt modelId="{B21D1EFA-C43A-4AA8-B448-BC707AE6274C}">
      <dgm:prSet custT="1"/>
      <dgm:spPr/>
      <dgm:t>
        <a:bodyPr/>
        <a:lstStyle/>
        <a:p>
          <a:r>
            <a:rPr lang="en-US" sz="2800" dirty="0"/>
            <a:t>1 x trainers to keep clean</a:t>
          </a:r>
        </a:p>
      </dgm:t>
    </dgm:pt>
    <dgm:pt modelId="{02CE00FA-7AA7-43F2-B53E-34E10BABB694}" type="parTrans" cxnId="{032F2164-CEFB-43DE-AB2F-99B8D61BD251}">
      <dgm:prSet/>
      <dgm:spPr/>
      <dgm:t>
        <a:bodyPr/>
        <a:lstStyle/>
        <a:p>
          <a:endParaRPr lang="en-GB"/>
        </a:p>
      </dgm:t>
    </dgm:pt>
    <dgm:pt modelId="{552BFF6E-0ED9-4B3D-9FC4-B3FFD17EEC9D}" type="sibTrans" cxnId="{032F2164-CEFB-43DE-AB2F-99B8D61BD251}">
      <dgm:prSet/>
      <dgm:spPr/>
      <dgm:t>
        <a:bodyPr/>
        <a:lstStyle/>
        <a:p>
          <a:endParaRPr lang="en-GB"/>
        </a:p>
      </dgm:t>
    </dgm:pt>
    <dgm:pt modelId="{84A9E99C-7B3B-4345-A18A-7862C330C528}">
      <dgm:prSet custT="1"/>
      <dgm:spPr/>
      <dgm:t>
        <a:bodyPr/>
        <a:lstStyle/>
        <a:p>
          <a:r>
            <a:rPr lang="en-US" sz="2800" dirty="0"/>
            <a:t>Plastic bag for dirty clothing               </a:t>
          </a:r>
          <a:r>
            <a:rPr lang="en-US" sz="2800" b="1" dirty="0">
              <a:highlight>
                <a:srgbClr val="FFFF00"/>
              </a:highlight>
            </a:rPr>
            <a:t>NAME EVERYTHING!</a:t>
          </a:r>
        </a:p>
      </dgm:t>
    </dgm:pt>
    <dgm:pt modelId="{BE38AB51-A76E-4874-8571-DFA74BBF4DA9}" type="parTrans" cxnId="{5452A79D-4DB6-44A1-A85D-CC22647A64E5}">
      <dgm:prSet/>
      <dgm:spPr/>
      <dgm:t>
        <a:bodyPr/>
        <a:lstStyle/>
        <a:p>
          <a:endParaRPr lang="en-GB"/>
        </a:p>
      </dgm:t>
    </dgm:pt>
    <dgm:pt modelId="{398E12AA-ECEA-46C4-B994-140C8F5B4EF4}" type="sibTrans" cxnId="{5452A79D-4DB6-44A1-A85D-CC22647A64E5}">
      <dgm:prSet/>
      <dgm:spPr/>
      <dgm:t>
        <a:bodyPr/>
        <a:lstStyle/>
        <a:p>
          <a:endParaRPr lang="en-GB"/>
        </a:p>
      </dgm:t>
    </dgm:pt>
    <dgm:pt modelId="{276D1875-D02C-403F-A512-FFD2DEF1B974}">
      <dgm:prSet custT="1"/>
      <dgm:spPr/>
      <dgm:t>
        <a:bodyPr/>
        <a:lstStyle/>
        <a:p>
          <a:r>
            <a:rPr lang="en-GB" sz="2800" dirty="0"/>
            <a:t>Towel</a:t>
          </a:r>
          <a:endParaRPr lang="en-US" sz="2400" dirty="0"/>
        </a:p>
      </dgm:t>
    </dgm:pt>
    <dgm:pt modelId="{9523CBD2-BE91-494F-A0B0-A938D443AC8E}" type="parTrans" cxnId="{1EDC946B-B11F-4881-9CEF-848187409617}">
      <dgm:prSet/>
      <dgm:spPr/>
      <dgm:t>
        <a:bodyPr/>
        <a:lstStyle/>
        <a:p>
          <a:endParaRPr lang="en-GB"/>
        </a:p>
      </dgm:t>
    </dgm:pt>
    <dgm:pt modelId="{CE9E2E97-D2E8-4AB0-8F6E-6B1687DCF2B3}" type="sibTrans" cxnId="{1EDC946B-B11F-4881-9CEF-848187409617}">
      <dgm:prSet/>
      <dgm:spPr/>
      <dgm:t>
        <a:bodyPr/>
        <a:lstStyle/>
        <a:p>
          <a:endParaRPr lang="en-GB"/>
        </a:p>
      </dgm:t>
    </dgm:pt>
    <dgm:pt modelId="{D80FDA05-E999-4CA0-A2FC-0018E17B0B01}">
      <dgm:prSet custT="1"/>
      <dgm:spPr/>
      <dgm:t>
        <a:bodyPr/>
        <a:lstStyle/>
        <a:p>
          <a:r>
            <a:rPr lang="en-US" sz="2800" dirty="0"/>
            <a:t> Book/card game</a:t>
          </a:r>
        </a:p>
      </dgm:t>
    </dgm:pt>
    <dgm:pt modelId="{4A7DEE22-7457-4BD8-9BC2-FF4C35B3C8DA}" type="parTrans" cxnId="{BA90D8EC-76EE-42D6-9445-5EBD49B9C936}">
      <dgm:prSet/>
      <dgm:spPr/>
      <dgm:t>
        <a:bodyPr/>
        <a:lstStyle/>
        <a:p>
          <a:endParaRPr lang="en-GB"/>
        </a:p>
      </dgm:t>
    </dgm:pt>
    <dgm:pt modelId="{BF28E768-71A4-4094-A648-5318C5347E7D}" type="sibTrans" cxnId="{BA90D8EC-76EE-42D6-9445-5EBD49B9C936}">
      <dgm:prSet/>
      <dgm:spPr/>
      <dgm:t>
        <a:bodyPr/>
        <a:lstStyle/>
        <a:p>
          <a:endParaRPr lang="en-GB"/>
        </a:p>
      </dgm:t>
    </dgm:pt>
    <dgm:pt modelId="{3190F4A8-8E72-46D6-9F81-4E5C8C093C5C}" type="pres">
      <dgm:prSet presAssocID="{B01F7D40-BEA4-4EEF-BD0D-3AF35AF61CF0}" presName="linear" presStyleCnt="0">
        <dgm:presLayoutVars>
          <dgm:animLvl val="lvl"/>
          <dgm:resizeHandles val="exact"/>
        </dgm:presLayoutVars>
      </dgm:prSet>
      <dgm:spPr/>
    </dgm:pt>
    <dgm:pt modelId="{9F1EF2CD-9905-4E2F-8E45-59747427FCD8}" type="pres">
      <dgm:prSet presAssocID="{9F3FCD39-B268-4AE3-8E78-0CE227E9670F}" presName="parentText" presStyleLbl="node1" presStyleIdx="0" presStyleCnt="1">
        <dgm:presLayoutVars>
          <dgm:chMax val="0"/>
          <dgm:bulletEnabled val="1"/>
        </dgm:presLayoutVars>
      </dgm:prSet>
      <dgm:spPr/>
    </dgm:pt>
    <dgm:pt modelId="{4DEDD05F-E375-49BE-A187-C853D44DFA79}" type="pres">
      <dgm:prSet presAssocID="{9F3FCD39-B268-4AE3-8E78-0CE227E9670F}" presName="childText" presStyleLbl="revTx" presStyleIdx="0" presStyleCnt="1" custScaleY="119396" custLinFactNeighborX="-343" custLinFactNeighborY="50572">
        <dgm:presLayoutVars>
          <dgm:bulletEnabled val="1"/>
        </dgm:presLayoutVars>
      </dgm:prSet>
      <dgm:spPr/>
    </dgm:pt>
  </dgm:ptLst>
  <dgm:cxnLst>
    <dgm:cxn modelId="{0B400D06-E651-4D9F-96DB-8D9D0CBCDFD3}" srcId="{9F3FCD39-B268-4AE3-8E78-0CE227E9670F}" destId="{3A657283-D8E5-4C30-A9C9-A6085AF1F1AD}" srcOrd="4" destOrd="0" parTransId="{E9DD5B4A-18D5-45F6-8BDC-6535396F5BE9}" sibTransId="{023AF111-12F7-4769-90F9-BB15CCAA63DF}"/>
    <dgm:cxn modelId="{DA1C2E06-6AC6-45DA-8684-CB4E11E4A4D7}" type="presOf" srcId="{84A9E99C-7B3B-4345-A18A-7862C330C528}" destId="{4DEDD05F-E375-49BE-A187-C853D44DFA79}" srcOrd="0" destOrd="11" presId="urn:microsoft.com/office/officeart/2005/8/layout/vList2"/>
    <dgm:cxn modelId="{742FFD07-E8C6-4A29-9D4E-53114F2133FE}" srcId="{9F3FCD39-B268-4AE3-8E78-0CE227E9670F}" destId="{4676D545-20B9-4610-A46D-50E675A1B458}" srcOrd="7" destOrd="0" parTransId="{8BC232B5-7D85-40DF-BBB4-453AC5478D5A}" sibTransId="{E55D115F-1455-4D04-B4BD-92C3D90CCC95}"/>
    <dgm:cxn modelId="{BB24A10A-77EF-4BAB-9F7C-E13558BE07D7}" type="presOf" srcId="{9F3FCD39-B268-4AE3-8E78-0CE227E9670F}" destId="{9F1EF2CD-9905-4E2F-8E45-59747427FCD8}" srcOrd="0" destOrd="0" presId="urn:microsoft.com/office/officeart/2005/8/layout/vList2"/>
    <dgm:cxn modelId="{BA3D2F16-92AD-4F21-B1AF-6A66A9099020}" type="presOf" srcId="{03348197-D27A-404F-A24D-4D3F8182EDB4}" destId="{4DEDD05F-E375-49BE-A187-C853D44DFA79}" srcOrd="0" destOrd="2" presId="urn:microsoft.com/office/officeart/2005/8/layout/vList2"/>
    <dgm:cxn modelId="{FFE5EE2A-799B-4893-AB88-0C8205E89D00}" type="presOf" srcId="{3A657283-D8E5-4C30-A9C9-A6085AF1F1AD}" destId="{4DEDD05F-E375-49BE-A187-C853D44DFA79}" srcOrd="0" destOrd="4" presId="urn:microsoft.com/office/officeart/2005/8/layout/vList2"/>
    <dgm:cxn modelId="{ECC96E30-3739-4058-8CBD-57A392776B28}" type="presOf" srcId="{D2A26F82-835D-4A75-ABB8-EFB03902C280}" destId="{4DEDD05F-E375-49BE-A187-C853D44DFA79}" srcOrd="0" destOrd="8" presId="urn:microsoft.com/office/officeart/2005/8/layout/vList2"/>
    <dgm:cxn modelId="{62075035-9B48-4761-8680-64935B802F7D}" srcId="{9F3FCD39-B268-4AE3-8E78-0CE227E9670F}" destId="{C0D440AE-9D13-4C19-A60D-E2C4B7842801}" srcOrd="1" destOrd="0" parTransId="{8785CB3B-FDDA-4C1B-9C18-30DE655E2DB4}" sibTransId="{9134D57F-C98C-4702-A97A-54BBC63A9C76}"/>
    <dgm:cxn modelId="{42AF503D-E644-4FC0-A17A-51D761E0E16C}" srcId="{9F3FCD39-B268-4AE3-8E78-0CE227E9670F}" destId="{FCD2FD81-2929-480A-BEF4-A57CCF4ECE9B}" srcOrd="3" destOrd="0" parTransId="{8993C1B3-1247-4F6F-86BB-2446B973E2E7}" sibTransId="{AF2E0AEA-B02F-46E6-ADEB-931A873C017D}"/>
    <dgm:cxn modelId="{032F2164-CEFB-43DE-AB2F-99B8D61BD251}" srcId="{9F3FCD39-B268-4AE3-8E78-0CE227E9670F}" destId="{B21D1EFA-C43A-4AA8-B448-BC707AE6274C}" srcOrd="10" destOrd="0" parTransId="{02CE00FA-7AA7-43F2-B53E-34E10BABB694}" sibTransId="{552BFF6E-0ED9-4B3D-9FC4-B3FFD17EEC9D}"/>
    <dgm:cxn modelId="{E43D6064-2782-46CC-94CD-D8AA606BC324}" srcId="{9F3FCD39-B268-4AE3-8E78-0CE227E9670F}" destId="{03348197-D27A-404F-A24D-4D3F8182EDB4}" srcOrd="2" destOrd="0" parTransId="{A656DF76-34A2-40CA-BEB3-FF60E8C046DC}" sibTransId="{588F5E8C-4C57-4464-8EE8-9F25F7E9BC3F}"/>
    <dgm:cxn modelId="{08A8FC64-D6A4-4DC8-834C-1BA61E8570B6}" srcId="{9F3FCD39-B268-4AE3-8E78-0CE227E9670F}" destId="{D2A26F82-835D-4A75-ABB8-EFB03902C280}" srcOrd="8" destOrd="0" parTransId="{69EB8279-147B-4EB7-8316-1FB38F1CCB99}" sibTransId="{005881D0-E206-402B-B485-CE7277B86803}"/>
    <dgm:cxn modelId="{1EDC946B-B11F-4881-9CEF-848187409617}" srcId="{9F3FCD39-B268-4AE3-8E78-0CE227E9670F}" destId="{276D1875-D02C-403F-A512-FFD2DEF1B974}" srcOrd="0" destOrd="0" parTransId="{9523CBD2-BE91-494F-A0B0-A938D443AC8E}" sibTransId="{CE9E2E97-D2E8-4AB0-8F6E-6B1687DCF2B3}"/>
    <dgm:cxn modelId="{4CB20275-9489-4455-86C1-44C7ADA22100}" type="presOf" srcId="{FCD2FD81-2929-480A-BEF4-A57CCF4ECE9B}" destId="{4DEDD05F-E375-49BE-A187-C853D44DFA79}" srcOrd="0" destOrd="3" presId="urn:microsoft.com/office/officeart/2005/8/layout/vList2"/>
    <dgm:cxn modelId="{C7CD7975-4532-4D3B-AE88-3CDE5E356D42}" srcId="{9F3FCD39-B268-4AE3-8E78-0CE227E9670F}" destId="{B7718EE1-22E8-46B5-91B0-83EA16CE5729}" srcOrd="9" destOrd="0" parTransId="{CA9B8883-756A-41A3-B7DA-090ED154BD15}" sibTransId="{9C25EDE7-A7EF-411A-9151-A5A8B7B0CA29}"/>
    <dgm:cxn modelId="{5A10BD7E-7C5F-4C59-841A-8CB917EF31E0}" type="presOf" srcId="{D86090D6-C77E-4246-8921-1416E3FB0321}" destId="{4DEDD05F-E375-49BE-A187-C853D44DFA79}" srcOrd="0" destOrd="6" presId="urn:microsoft.com/office/officeart/2005/8/layout/vList2"/>
    <dgm:cxn modelId="{5452A79D-4DB6-44A1-A85D-CC22647A64E5}" srcId="{9F3FCD39-B268-4AE3-8E78-0CE227E9670F}" destId="{84A9E99C-7B3B-4345-A18A-7862C330C528}" srcOrd="11" destOrd="0" parTransId="{BE38AB51-A76E-4874-8571-DFA74BBF4DA9}" sibTransId="{398E12AA-ECEA-46C4-B994-140C8F5B4EF4}"/>
    <dgm:cxn modelId="{149633A3-42C6-4502-BF67-C42A75427D41}" type="presOf" srcId="{D80FDA05-E999-4CA0-A2FC-0018E17B0B01}" destId="{4DEDD05F-E375-49BE-A187-C853D44DFA79}" srcOrd="0" destOrd="5" presId="urn:microsoft.com/office/officeart/2005/8/layout/vList2"/>
    <dgm:cxn modelId="{59F41CAB-CE1D-4853-A547-A6D6424407C4}" srcId="{9F3FCD39-B268-4AE3-8E78-0CE227E9670F}" destId="{D86090D6-C77E-4246-8921-1416E3FB0321}" srcOrd="6" destOrd="0" parTransId="{CEA8676F-46DF-46DB-89FC-FDACEAA43C63}" sibTransId="{207E17DC-2452-4634-89D2-065C02E570C6}"/>
    <dgm:cxn modelId="{C6E557AE-901E-4BC2-BA7F-7548F81058C1}" type="presOf" srcId="{4676D545-20B9-4610-A46D-50E675A1B458}" destId="{4DEDD05F-E375-49BE-A187-C853D44DFA79}" srcOrd="0" destOrd="7" presId="urn:microsoft.com/office/officeart/2005/8/layout/vList2"/>
    <dgm:cxn modelId="{D422FCC8-A33C-43B8-B8CF-AA5DCE0CFBBD}" type="presOf" srcId="{B21D1EFA-C43A-4AA8-B448-BC707AE6274C}" destId="{4DEDD05F-E375-49BE-A187-C853D44DFA79}" srcOrd="0" destOrd="10" presId="urn:microsoft.com/office/officeart/2005/8/layout/vList2"/>
    <dgm:cxn modelId="{8E21EDCA-AF62-48A9-83A4-1DEDED490189}" type="presOf" srcId="{B01F7D40-BEA4-4EEF-BD0D-3AF35AF61CF0}" destId="{3190F4A8-8E72-46D6-9F81-4E5C8C093C5C}" srcOrd="0" destOrd="0" presId="urn:microsoft.com/office/officeart/2005/8/layout/vList2"/>
    <dgm:cxn modelId="{986C3ADF-455E-4AD8-B52B-1232F949BDFC}" srcId="{B01F7D40-BEA4-4EEF-BD0D-3AF35AF61CF0}" destId="{9F3FCD39-B268-4AE3-8E78-0CE227E9670F}" srcOrd="0" destOrd="0" parTransId="{BEC5E1EC-67B2-4557-B0C2-0C595A3B2E02}" sibTransId="{EC7D4678-3633-4481-96D7-CB8B4D2197F3}"/>
    <dgm:cxn modelId="{BA90D8EC-76EE-42D6-9445-5EBD49B9C936}" srcId="{9F3FCD39-B268-4AE3-8E78-0CE227E9670F}" destId="{D80FDA05-E999-4CA0-A2FC-0018E17B0B01}" srcOrd="5" destOrd="0" parTransId="{4A7DEE22-7457-4BD8-9BC2-FF4C35B3C8DA}" sibTransId="{BF28E768-71A4-4094-A648-5318C5347E7D}"/>
    <dgm:cxn modelId="{7D98A7F1-0B2B-42FB-8F60-8DE7C391C170}" type="presOf" srcId="{C0D440AE-9D13-4C19-A60D-E2C4B7842801}" destId="{4DEDD05F-E375-49BE-A187-C853D44DFA79}" srcOrd="0" destOrd="1" presId="urn:microsoft.com/office/officeart/2005/8/layout/vList2"/>
    <dgm:cxn modelId="{955ED9F3-4AD4-4640-BFA2-BA765E91BA7C}" type="presOf" srcId="{B7718EE1-22E8-46B5-91B0-83EA16CE5729}" destId="{4DEDD05F-E375-49BE-A187-C853D44DFA79}" srcOrd="0" destOrd="9" presId="urn:microsoft.com/office/officeart/2005/8/layout/vList2"/>
    <dgm:cxn modelId="{A7B304FA-B5B8-4A6A-8B33-6F36161B9C1B}" type="presOf" srcId="{276D1875-D02C-403F-A512-FFD2DEF1B974}" destId="{4DEDD05F-E375-49BE-A187-C853D44DFA79}" srcOrd="0" destOrd="0" presId="urn:microsoft.com/office/officeart/2005/8/layout/vList2"/>
    <dgm:cxn modelId="{F5409CDA-2E95-4067-8532-B0A7863BAB63}" type="presParOf" srcId="{3190F4A8-8E72-46D6-9F81-4E5C8C093C5C}" destId="{9F1EF2CD-9905-4E2F-8E45-59747427FCD8}" srcOrd="0" destOrd="0" presId="urn:microsoft.com/office/officeart/2005/8/layout/vList2"/>
    <dgm:cxn modelId="{08023B58-80F3-4BE2-9908-40F70CE94EFA}" type="presParOf" srcId="{3190F4A8-8E72-46D6-9F81-4E5C8C093C5C}" destId="{4DEDD05F-E375-49BE-A187-C853D44DFA7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1F7D40-BEA4-4EEF-BD0D-3AF35AF61CF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F3FCD39-B268-4AE3-8E78-0CE227E9670F}">
      <dgm:prSet custT="1"/>
      <dgm:spPr/>
      <dgm:t>
        <a:bodyPr/>
        <a:lstStyle/>
        <a:p>
          <a:r>
            <a:rPr lang="en-GB" sz="4400" dirty="0"/>
            <a:t>WHEELOCK BEHAVIOURS - Aspire, Respect, Responsibility</a:t>
          </a:r>
          <a:endParaRPr lang="en-US" sz="4400" dirty="0"/>
        </a:p>
      </dgm:t>
    </dgm:pt>
    <dgm:pt modelId="{BEC5E1EC-67B2-4557-B0C2-0C595A3B2E02}" type="parTrans" cxnId="{986C3ADF-455E-4AD8-B52B-1232F949BDFC}">
      <dgm:prSet/>
      <dgm:spPr/>
      <dgm:t>
        <a:bodyPr/>
        <a:lstStyle/>
        <a:p>
          <a:endParaRPr lang="en-US"/>
        </a:p>
      </dgm:t>
    </dgm:pt>
    <dgm:pt modelId="{EC7D4678-3633-4481-96D7-CB8B4D2197F3}" type="sibTrans" cxnId="{986C3ADF-455E-4AD8-B52B-1232F949BDFC}">
      <dgm:prSet/>
      <dgm:spPr/>
      <dgm:t>
        <a:bodyPr/>
        <a:lstStyle/>
        <a:p>
          <a:endParaRPr lang="en-US"/>
        </a:p>
      </dgm:t>
    </dgm:pt>
    <dgm:pt modelId="{84A9E99C-7B3B-4345-A18A-7862C330C528}">
      <dgm:prSet custT="1"/>
      <dgm:spPr/>
      <dgm:t>
        <a:bodyPr/>
        <a:lstStyle/>
        <a:p>
          <a:r>
            <a:rPr lang="en-US" sz="2800" b="1" dirty="0">
              <a:solidFill>
                <a:schemeClr val="tx1"/>
              </a:solidFill>
            </a:rPr>
            <a:t>On arrival at </a:t>
          </a:r>
          <a:r>
            <a:rPr lang="en-US" sz="2800" b="1" dirty="0" err="1">
              <a:solidFill>
                <a:schemeClr val="tx1"/>
              </a:solidFill>
            </a:rPr>
            <a:t>Edgmond</a:t>
          </a:r>
          <a:r>
            <a:rPr lang="en-US" sz="2800" b="1" dirty="0">
              <a:solidFill>
                <a:schemeClr val="tx1"/>
              </a:solidFill>
            </a:rPr>
            <a:t> Hall all children will be given a health and safety talk, by Sandwell Staff and reminded of how to behave whilst on the residential.</a:t>
          </a:r>
        </a:p>
      </dgm:t>
    </dgm:pt>
    <dgm:pt modelId="{BE38AB51-A76E-4874-8571-DFA74BBF4DA9}" type="parTrans" cxnId="{5452A79D-4DB6-44A1-A85D-CC22647A64E5}">
      <dgm:prSet/>
      <dgm:spPr/>
      <dgm:t>
        <a:bodyPr/>
        <a:lstStyle/>
        <a:p>
          <a:endParaRPr lang="en-GB"/>
        </a:p>
      </dgm:t>
    </dgm:pt>
    <dgm:pt modelId="{398E12AA-ECEA-46C4-B994-140C8F5B4EF4}" type="sibTrans" cxnId="{5452A79D-4DB6-44A1-A85D-CC22647A64E5}">
      <dgm:prSet/>
      <dgm:spPr/>
      <dgm:t>
        <a:bodyPr/>
        <a:lstStyle/>
        <a:p>
          <a:endParaRPr lang="en-GB"/>
        </a:p>
      </dgm:t>
    </dgm:pt>
    <dgm:pt modelId="{276D1875-D02C-403F-A512-FFD2DEF1B974}">
      <dgm:prSet custT="1"/>
      <dgm:spPr/>
      <dgm:t>
        <a:bodyPr/>
        <a:lstStyle/>
        <a:p>
          <a:endParaRPr lang="en-US" sz="2400" dirty="0"/>
        </a:p>
      </dgm:t>
    </dgm:pt>
    <dgm:pt modelId="{9523CBD2-BE91-494F-A0B0-A938D443AC8E}" type="parTrans" cxnId="{1EDC946B-B11F-4881-9CEF-848187409617}">
      <dgm:prSet/>
      <dgm:spPr/>
      <dgm:t>
        <a:bodyPr/>
        <a:lstStyle/>
        <a:p>
          <a:endParaRPr lang="en-GB"/>
        </a:p>
      </dgm:t>
    </dgm:pt>
    <dgm:pt modelId="{CE9E2E97-D2E8-4AB0-8F6E-6B1687DCF2B3}" type="sibTrans" cxnId="{1EDC946B-B11F-4881-9CEF-848187409617}">
      <dgm:prSet/>
      <dgm:spPr/>
      <dgm:t>
        <a:bodyPr/>
        <a:lstStyle/>
        <a:p>
          <a:endParaRPr lang="en-GB"/>
        </a:p>
      </dgm:t>
    </dgm:pt>
    <dgm:pt modelId="{C07BACF2-1406-4C4A-B08C-B807921EEDB5}">
      <dgm:prSet custT="1"/>
      <dgm:spPr/>
      <dgm:t>
        <a:bodyPr/>
        <a:lstStyle/>
        <a:p>
          <a:r>
            <a:rPr lang="en-US" sz="2800" b="1" dirty="0">
              <a:solidFill>
                <a:schemeClr val="tx1"/>
              </a:solidFill>
            </a:rPr>
            <a:t>All children will be shown around the grounds, so they know where everything is including the toilets, handwashing facilities, lockers, bedrooms, dining room, boot room.</a:t>
          </a:r>
        </a:p>
      </dgm:t>
    </dgm:pt>
    <dgm:pt modelId="{0BE374FE-64BD-4124-B20A-AF9EDD79E383}" type="parTrans" cxnId="{B640BA36-CBB8-4DA4-B483-75F8CBDC2084}">
      <dgm:prSet/>
      <dgm:spPr/>
      <dgm:t>
        <a:bodyPr/>
        <a:lstStyle/>
        <a:p>
          <a:endParaRPr lang="en-GB"/>
        </a:p>
      </dgm:t>
    </dgm:pt>
    <dgm:pt modelId="{9D64D711-2267-4DFC-98AB-5A45D9B60DAA}" type="sibTrans" cxnId="{B640BA36-CBB8-4DA4-B483-75F8CBDC2084}">
      <dgm:prSet/>
      <dgm:spPr/>
      <dgm:t>
        <a:bodyPr/>
        <a:lstStyle/>
        <a:p>
          <a:endParaRPr lang="en-GB"/>
        </a:p>
      </dgm:t>
    </dgm:pt>
    <dgm:pt modelId="{DA253999-F7B2-4198-8E8C-377DBCDEC6D9}">
      <dgm:prSet custT="1"/>
      <dgm:spPr/>
      <dgm:t>
        <a:bodyPr/>
        <a:lstStyle/>
        <a:p>
          <a:r>
            <a:rPr lang="en-US" sz="2800" b="1" dirty="0">
              <a:solidFill>
                <a:schemeClr val="tx1"/>
              </a:solidFill>
            </a:rPr>
            <a:t>Children will be told the rules, where to keep their belongings and how to treat others.  This must be adhered to at all times..</a:t>
          </a:r>
        </a:p>
      </dgm:t>
    </dgm:pt>
    <dgm:pt modelId="{2212D1DC-AB1C-41CD-9446-53A8310EBC52}" type="parTrans" cxnId="{07733396-133D-4D31-B8D0-B561495D820F}">
      <dgm:prSet/>
      <dgm:spPr/>
      <dgm:t>
        <a:bodyPr/>
        <a:lstStyle/>
        <a:p>
          <a:endParaRPr lang="en-GB"/>
        </a:p>
      </dgm:t>
    </dgm:pt>
    <dgm:pt modelId="{B9DA3AEB-C280-4AAC-A3C6-D328F26878B3}" type="sibTrans" cxnId="{07733396-133D-4D31-B8D0-B561495D820F}">
      <dgm:prSet/>
      <dgm:spPr/>
      <dgm:t>
        <a:bodyPr/>
        <a:lstStyle/>
        <a:p>
          <a:endParaRPr lang="en-GB"/>
        </a:p>
      </dgm:t>
    </dgm:pt>
    <dgm:pt modelId="{3190F4A8-8E72-46D6-9F81-4E5C8C093C5C}" type="pres">
      <dgm:prSet presAssocID="{B01F7D40-BEA4-4EEF-BD0D-3AF35AF61CF0}" presName="linear" presStyleCnt="0">
        <dgm:presLayoutVars>
          <dgm:animLvl val="lvl"/>
          <dgm:resizeHandles val="exact"/>
        </dgm:presLayoutVars>
      </dgm:prSet>
      <dgm:spPr/>
    </dgm:pt>
    <dgm:pt modelId="{9F1EF2CD-9905-4E2F-8E45-59747427FCD8}" type="pres">
      <dgm:prSet presAssocID="{9F3FCD39-B268-4AE3-8E78-0CE227E9670F}" presName="parentText" presStyleLbl="node1" presStyleIdx="0" presStyleCnt="1">
        <dgm:presLayoutVars>
          <dgm:chMax val="0"/>
          <dgm:bulletEnabled val="1"/>
        </dgm:presLayoutVars>
      </dgm:prSet>
      <dgm:spPr/>
    </dgm:pt>
    <dgm:pt modelId="{4DEDD05F-E375-49BE-A187-C853D44DFA79}" type="pres">
      <dgm:prSet presAssocID="{9F3FCD39-B268-4AE3-8E78-0CE227E9670F}" presName="childText" presStyleLbl="revTx" presStyleIdx="0" presStyleCnt="1" custScaleY="119396" custLinFactNeighborX="753" custLinFactNeighborY="23053">
        <dgm:presLayoutVars>
          <dgm:bulletEnabled val="1"/>
        </dgm:presLayoutVars>
      </dgm:prSet>
      <dgm:spPr/>
    </dgm:pt>
  </dgm:ptLst>
  <dgm:cxnLst>
    <dgm:cxn modelId="{DA1C2E06-6AC6-45DA-8684-CB4E11E4A4D7}" type="presOf" srcId="{84A9E99C-7B3B-4345-A18A-7862C330C528}" destId="{4DEDD05F-E375-49BE-A187-C853D44DFA79}" srcOrd="0" destOrd="1" presId="urn:microsoft.com/office/officeart/2005/8/layout/vList2"/>
    <dgm:cxn modelId="{BB24A10A-77EF-4BAB-9F7C-E13558BE07D7}" type="presOf" srcId="{9F3FCD39-B268-4AE3-8E78-0CE227E9670F}" destId="{9F1EF2CD-9905-4E2F-8E45-59747427FCD8}" srcOrd="0" destOrd="0" presId="urn:microsoft.com/office/officeart/2005/8/layout/vList2"/>
    <dgm:cxn modelId="{B640BA36-CBB8-4DA4-B483-75F8CBDC2084}" srcId="{9F3FCD39-B268-4AE3-8E78-0CE227E9670F}" destId="{C07BACF2-1406-4C4A-B08C-B807921EEDB5}" srcOrd="2" destOrd="0" parTransId="{0BE374FE-64BD-4124-B20A-AF9EDD79E383}" sibTransId="{9D64D711-2267-4DFC-98AB-5A45D9B60DAA}"/>
    <dgm:cxn modelId="{EB84053D-CB83-43A8-BB66-09D27EA39E8C}" type="presOf" srcId="{DA253999-F7B2-4198-8E8C-377DBCDEC6D9}" destId="{4DEDD05F-E375-49BE-A187-C853D44DFA79}" srcOrd="0" destOrd="3" presId="urn:microsoft.com/office/officeart/2005/8/layout/vList2"/>
    <dgm:cxn modelId="{26971544-A793-45E5-9138-5F315AD04671}" type="presOf" srcId="{C07BACF2-1406-4C4A-B08C-B807921EEDB5}" destId="{4DEDD05F-E375-49BE-A187-C853D44DFA79}" srcOrd="0" destOrd="2" presId="urn:microsoft.com/office/officeart/2005/8/layout/vList2"/>
    <dgm:cxn modelId="{1EDC946B-B11F-4881-9CEF-848187409617}" srcId="{9F3FCD39-B268-4AE3-8E78-0CE227E9670F}" destId="{276D1875-D02C-403F-A512-FFD2DEF1B974}" srcOrd="0" destOrd="0" parTransId="{9523CBD2-BE91-494F-A0B0-A938D443AC8E}" sibTransId="{CE9E2E97-D2E8-4AB0-8F6E-6B1687DCF2B3}"/>
    <dgm:cxn modelId="{07733396-133D-4D31-B8D0-B561495D820F}" srcId="{9F3FCD39-B268-4AE3-8E78-0CE227E9670F}" destId="{DA253999-F7B2-4198-8E8C-377DBCDEC6D9}" srcOrd="3" destOrd="0" parTransId="{2212D1DC-AB1C-41CD-9446-53A8310EBC52}" sibTransId="{B9DA3AEB-C280-4AAC-A3C6-D328F26878B3}"/>
    <dgm:cxn modelId="{5452A79D-4DB6-44A1-A85D-CC22647A64E5}" srcId="{9F3FCD39-B268-4AE3-8E78-0CE227E9670F}" destId="{84A9E99C-7B3B-4345-A18A-7862C330C528}" srcOrd="1" destOrd="0" parTransId="{BE38AB51-A76E-4874-8571-DFA74BBF4DA9}" sibTransId="{398E12AA-ECEA-46C4-B994-140C8F5B4EF4}"/>
    <dgm:cxn modelId="{8E21EDCA-AF62-48A9-83A4-1DEDED490189}" type="presOf" srcId="{B01F7D40-BEA4-4EEF-BD0D-3AF35AF61CF0}" destId="{3190F4A8-8E72-46D6-9F81-4E5C8C093C5C}" srcOrd="0" destOrd="0" presId="urn:microsoft.com/office/officeart/2005/8/layout/vList2"/>
    <dgm:cxn modelId="{986C3ADF-455E-4AD8-B52B-1232F949BDFC}" srcId="{B01F7D40-BEA4-4EEF-BD0D-3AF35AF61CF0}" destId="{9F3FCD39-B268-4AE3-8E78-0CE227E9670F}" srcOrd="0" destOrd="0" parTransId="{BEC5E1EC-67B2-4557-B0C2-0C595A3B2E02}" sibTransId="{EC7D4678-3633-4481-96D7-CB8B4D2197F3}"/>
    <dgm:cxn modelId="{A7B304FA-B5B8-4A6A-8B33-6F36161B9C1B}" type="presOf" srcId="{276D1875-D02C-403F-A512-FFD2DEF1B974}" destId="{4DEDD05F-E375-49BE-A187-C853D44DFA79}" srcOrd="0" destOrd="0" presId="urn:microsoft.com/office/officeart/2005/8/layout/vList2"/>
    <dgm:cxn modelId="{F5409CDA-2E95-4067-8532-B0A7863BAB63}" type="presParOf" srcId="{3190F4A8-8E72-46D6-9F81-4E5C8C093C5C}" destId="{9F1EF2CD-9905-4E2F-8E45-59747427FCD8}" srcOrd="0" destOrd="0" presId="urn:microsoft.com/office/officeart/2005/8/layout/vList2"/>
    <dgm:cxn modelId="{08023B58-80F3-4BE2-9908-40F70CE94EFA}" type="presParOf" srcId="{3190F4A8-8E72-46D6-9F81-4E5C8C093C5C}" destId="{4DEDD05F-E375-49BE-A187-C853D44DFA7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1F7D40-BEA4-4EEF-BD0D-3AF35AF61CF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F3FCD39-B268-4AE3-8E78-0CE227E9670F}">
      <dgm:prSet custT="1"/>
      <dgm:spPr/>
      <dgm:t>
        <a:bodyPr/>
        <a:lstStyle/>
        <a:p>
          <a:r>
            <a:rPr lang="en-GB" sz="4400" dirty="0"/>
            <a:t>WHEELOCK BEHAVIOURS - Aspire, Respect, Responsibility</a:t>
          </a:r>
          <a:endParaRPr lang="en-US" sz="4400" dirty="0"/>
        </a:p>
      </dgm:t>
    </dgm:pt>
    <dgm:pt modelId="{BEC5E1EC-67B2-4557-B0C2-0C595A3B2E02}" type="parTrans" cxnId="{986C3ADF-455E-4AD8-B52B-1232F949BDFC}">
      <dgm:prSet/>
      <dgm:spPr/>
      <dgm:t>
        <a:bodyPr/>
        <a:lstStyle/>
        <a:p>
          <a:endParaRPr lang="en-US"/>
        </a:p>
      </dgm:t>
    </dgm:pt>
    <dgm:pt modelId="{EC7D4678-3633-4481-96D7-CB8B4D2197F3}" type="sibTrans" cxnId="{986C3ADF-455E-4AD8-B52B-1232F949BDFC}">
      <dgm:prSet/>
      <dgm:spPr/>
      <dgm:t>
        <a:bodyPr/>
        <a:lstStyle/>
        <a:p>
          <a:endParaRPr lang="en-US"/>
        </a:p>
      </dgm:t>
    </dgm:pt>
    <dgm:pt modelId="{84A9E99C-7B3B-4345-A18A-7862C330C528}">
      <dgm:prSet custT="1"/>
      <dgm:spPr/>
      <dgm:t>
        <a:bodyPr/>
        <a:lstStyle/>
        <a:p>
          <a:r>
            <a:rPr lang="en-US" sz="2800" b="1" dirty="0">
              <a:highlight>
                <a:srgbClr val="FFFF00"/>
              </a:highlight>
            </a:rPr>
            <a:t>Whilst away on our visit we will uphold our school values and behaviours at all times.</a:t>
          </a:r>
        </a:p>
      </dgm:t>
    </dgm:pt>
    <dgm:pt modelId="{BE38AB51-A76E-4874-8571-DFA74BBF4DA9}" type="parTrans" cxnId="{5452A79D-4DB6-44A1-A85D-CC22647A64E5}">
      <dgm:prSet/>
      <dgm:spPr/>
      <dgm:t>
        <a:bodyPr/>
        <a:lstStyle/>
        <a:p>
          <a:endParaRPr lang="en-GB"/>
        </a:p>
      </dgm:t>
    </dgm:pt>
    <dgm:pt modelId="{398E12AA-ECEA-46C4-B994-140C8F5B4EF4}" type="sibTrans" cxnId="{5452A79D-4DB6-44A1-A85D-CC22647A64E5}">
      <dgm:prSet/>
      <dgm:spPr/>
      <dgm:t>
        <a:bodyPr/>
        <a:lstStyle/>
        <a:p>
          <a:endParaRPr lang="en-GB"/>
        </a:p>
      </dgm:t>
    </dgm:pt>
    <dgm:pt modelId="{276D1875-D02C-403F-A512-FFD2DEF1B974}">
      <dgm:prSet custT="1"/>
      <dgm:spPr/>
      <dgm:t>
        <a:bodyPr/>
        <a:lstStyle/>
        <a:p>
          <a:endParaRPr lang="en-US" sz="2400" dirty="0"/>
        </a:p>
      </dgm:t>
    </dgm:pt>
    <dgm:pt modelId="{9523CBD2-BE91-494F-A0B0-A938D443AC8E}" type="parTrans" cxnId="{1EDC946B-B11F-4881-9CEF-848187409617}">
      <dgm:prSet/>
      <dgm:spPr/>
      <dgm:t>
        <a:bodyPr/>
        <a:lstStyle/>
        <a:p>
          <a:endParaRPr lang="en-GB"/>
        </a:p>
      </dgm:t>
    </dgm:pt>
    <dgm:pt modelId="{CE9E2E97-D2E8-4AB0-8F6E-6B1687DCF2B3}" type="sibTrans" cxnId="{1EDC946B-B11F-4881-9CEF-848187409617}">
      <dgm:prSet/>
      <dgm:spPr/>
      <dgm:t>
        <a:bodyPr/>
        <a:lstStyle/>
        <a:p>
          <a:endParaRPr lang="en-GB"/>
        </a:p>
      </dgm:t>
    </dgm:pt>
    <dgm:pt modelId="{6BF29F2E-2454-4848-83A4-71005F03BC96}">
      <dgm:prSet custT="1"/>
      <dgm:spPr/>
      <dgm:t>
        <a:bodyPr/>
        <a:lstStyle/>
        <a:p>
          <a:r>
            <a:rPr lang="en-US" sz="2800" b="0" dirty="0"/>
            <a:t>If a child is deemed to be misbehaving and causing a danger to others, then they will be spoken to by a member of Wheelock School Staff.</a:t>
          </a:r>
        </a:p>
      </dgm:t>
    </dgm:pt>
    <dgm:pt modelId="{B038DA97-511E-4899-AF9E-EAC7D9BDAE39}" type="parTrans" cxnId="{C7512535-7BDF-478D-ACEE-348CDDBFC376}">
      <dgm:prSet/>
      <dgm:spPr/>
      <dgm:t>
        <a:bodyPr/>
        <a:lstStyle/>
        <a:p>
          <a:endParaRPr lang="en-GB"/>
        </a:p>
      </dgm:t>
    </dgm:pt>
    <dgm:pt modelId="{F64DE871-1F2F-4340-AA50-0600F2F6F95C}" type="sibTrans" cxnId="{C7512535-7BDF-478D-ACEE-348CDDBFC376}">
      <dgm:prSet/>
      <dgm:spPr/>
      <dgm:t>
        <a:bodyPr/>
        <a:lstStyle/>
        <a:p>
          <a:endParaRPr lang="en-GB"/>
        </a:p>
      </dgm:t>
    </dgm:pt>
    <dgm:pt modelId="{2D85A8D7-AB26-47F3-A1B6-A1C30EB0951A}">
      <dgm:prSet custT="1"/>
      <dgm:spPr/>
      <dgm:t>
        <a:bodyPr/>
        <a:lstStyle/>
        <a:p>
          <a:r>
            <a:rPr lang="en-US" sz="2800" b="0" dirty="0"/>
            <a:t>If the </a:t>
          </a:r>
          <a:r>
            <a:rPr lang="en-US" sz="2800" b="0" dirty="0" err="1"/>
            <a:t>behaviour</a:t>
          </a:r>
          <a:r>
            <a:rPr lang="en-US" sz="2800" b="0" dirty="0"/>
            <a:t> continues and they and making the activity unsafe, they will be removed by a member of Wheelock School Staff from the activity and given time to regulate, before rejoining the group.</a:t>
          </a:r>
        </a:p>
      </dgm:t>
    </dgm:pt>
    <dgm:pt modelId="{4B9D9F33-6952-4C5A-B1E0-D8FD43DE226B}" type="parTrans" cxnId="{C2D52840-083C-4AAA-A801-F443869E7D69}">
      <dgm:prSet/>
      <dgm:spPr/>
      <dgm:t>
        <a:bodyPr/>
        <a:lstStyle/>
        <a:p>
          <a:endParaRPr lang="en-GB"/>
        </a:p>
      </dgm:t>
    </dgm:pt>
    <dgm:pt modelId="{D4893DD3-DA1B-4BBA-B1BF-B10696C590AC}" type="sibTrans" cxnId="{C2D52840-083C-4AAA-A801-F443869E7D69}">
      <dgm:prSet/>
      <dgm:spPr/>
      <dgm:t>
        <a:bodyPr/>
        <a:lstStyle/>
        <a:p>
          <a:endParaRPr lang="en-GB"/>
        </a:p>
      </dgm:t>
    </dgm:pt>
    <dgm:pt modelId="{C218106C-F3F5-4759-8473-71612D588B3E}">
      <dgm:prSet custT="1"/>
      <dgm:spPr/>
      <dgm:t>
        <a:bodyPr/>
        <a:lstStyle/>
        <a:p>
          <a:r>
            <a:rPr lang="en-US" sz="2800" b="0" dirty="0"/>
            <a:t>If the </a:t>
          </a:r>
          <a:r>
            <a:rPr lang="en-US" sz="2800" b="0" dirty="0" err="1"/>
            <a:t>behaviour</a:t>
          </a:r>
          <a:r>
            <a:rPr lang="en-US" sz="2800" b="0" dirty="0"/>
            <a:t> continues, they will have to sit out for the remainder of the activity.  This will be escalated to a member of SLT, who will call school and staff will make the decision as to whether or not parents need to be called and children collected.</a:t>
          </a:r>
        </a:p>
      </dgm:t>
    </dgm:pt>
    <dgm:pt modelId="{A629BF0B-71F0-4DBB-8F84-8EB31C210C64}" type="parTrans" cxnId="{51075CC3-C8DC-4E6D-9CC4-8242728D3475}">
      <dgm:prSet/>
      <dgm:spPr/>
      <dgm:t>
        <a:bodyPr/>
        <a:lstStyle/>
        <a:p>
          <a:endParaRPr lang="en-GB"/>
        </a:p>
      </dgm:t>
    </dgm:pt>
    <dgm:pt modelId="{004B420A-AE5D-4777-98CD-DAF03AE027B3}" type="sibTrans" cxnId="{51075CC3-C8DC-4E6D-9CC4-8242728D3475}">
      <dgm:prSet/>
      <dgm:spPr/>
      <dgm:t>
        <a:bodyPr/>
        <a:lstStyle/>
        <a:p>
          <a:endParaRPr lang="en-GB"/>
        </a:p>
      </dgm:t>
    </dgm:pt>
    <dgm:pt modelId="{5F317C3B-A4A5-43E5-A9A4-9E11656014F9}">
      <dgm:prSet custT="1"/>
      <dgm:spPr/>
      <dgm:t>
        <a:bodyPr/>
        <a:lstStyle/>
        <a:p>
          <a:r>
            <a:rPr lang="en-US" sz="2800" b="0" dirty="0">
              <a:solidFill>
                <a:srgbClr val="FF0000"/>
              </a:solidFill>
            </a:rPr>
            <a:t>ALL CHILDREN MUST BE KEPT SAFE at all times.  If this is put at risk then your child will have to go home, and you will be asked to collect them.</a:t>
          </a:r>
        </a:p>
      </dgm:t>
    </dgm:pt>
    <dgm:pt modelId="{19322966-A628-481B-92E3-9F5E3C29FE90}" type="parTrans" cxnId="{36EFFDA1-F4A0-4FF4-8D2F-E3744B8A7523}">
      <dgm:prSet/>
      <dgm:spPr/>
      <dgm:t>
        <a:bodyPr/>
        <a:lstStyle/>
        <a:p>
          <a:endParaRPr lang="en-GB"/>
        </a:p>
      </dgm:t>
    </dgm:pt>
    <dgm:pt modelId="{2E09E6BA-D5B6-4B4D-B04E-E513334F3E37}" type="sibTrans" cxnId="{36EFFDA1-F4A0-4FF4-8D2F-E3744B8A7523}">
      <dgm:prSet/>
      <dgm:spPr/>
      <dgm:t>
        <a:bodyPr/>
        <a:lstStyle/>
        <a:p>
          <a:endParaRPr lang="en-GB"/>
        </a:p>
      </dgm:t>
    </dgm:pt>
    <dgm:pt modelId="{3190F4A8-8E72-46D6-9F81-4E5C8C093C5C}" type="pres">
      <dgm:prSet presAssocID="{B01F7D40-BEA4-4EEF-BD0D-3AF35AF61CF0}" presName="linear" presStyleCnt="0">
        <dgm:presLayoutVars>
          <dgm:animLvl val="lvl"/>
          <dgm:resizeHandles val="exact"/>
        </dgm:presLayoutVars>
      </dgm:prSet>
      <dgm:spPr/>
    </dgm:pt>
    <dgm:pt modelId="{9F1EF2CD-9905-4E2F-8E45-59747427FCD8}" type="pres">
      <dgm:prSet presAssocID="{9F3FCD39-B268-4AE3-8E78-0CE227E9670F}" presName="parentText" presStyleLbl="node1" presStyleIdx="0" presStyleCnt="1">
        <dgm:presLayoutVars>
          <dgm:chMax val="0"/>
          <dgm:bulletEnabled val="1"/>
        </dgm:presLayoutVars>
      </dgm:prSet>
      <dgm:spPr/>
    </dgm:pt>
    <dgm:pt modelId="{4DEDD05F-E375-49BE-A187-C853D44DFA79}" type="pres">
      <dgm:prSet presAssocID="{9F3FCD39-B268-4AE3-8E78-0CE227E9670F}" presName="childText" presStyleLbl="revTx" presStyleIdx="0" presStyleCnt="1" custScaleY="132735" custLinFactNeighborX="-343" custLinFactNeighborY="50572">
        <dgm:presLayoutVars>
          <dgm:bulletEnabled val="1"/>
        </dgm:presLayoutVars>
      </dgm:prSet>
      <dgm:spPr/>
    </dgm:pt>
  </dgm:ptLst>
  <dgm:cxnLst>
    <dgm:cxn modelId="{DA1C2E06-6AC6-45DA-8684-CB4E11E4A4D7}" type="presOf" srcId="{84A9E99C-7B3B-4345-A18A-7862C330C528}" destId="{4DEDD05F-E375-49BE-A187-C853D44DFA79}" srcOrd="0" destOrd="1" presId="urn:microsoft.com/office/officeart/2005/8/layout/vList2"/>
    <dgm:cxn modelId="{BB24A10A-77EF-4BAB-9F7C-E13558BE07D7}" type="presOf" srcId="{9F3FCD39-B268-4AE3-8E78-0CE227E9670F}" destId="{9F1EF2CD-9905-4E2F-8E45-59747427FCD8}" srcOrd="0" destOrd="0" presId="urn:microsoft.com/office/officeart/2005/8/layout/vList2"/>
    <dgm:cxn modelId="{E1D3EF0A-94F4-4024-98B3-3A3AFD0455EE}" type="presOf" srcId="{C218106C-F3F5-4759-8473-71612D588B3E}" destId="{4DEDD05F-E375-49BE-A187-C853D44DFA79}" srcOrd="0" destOrd="4" presId="urn:microsoft.com/office/officeart/2005/8/layout/vList2"/>
    <dgm:cxn modelId="{AF439027-8DA2-4449-B966-C18CA0F871DA}" type="presOf" srcId="{2D85A8D7-AB26-47F3-A1B6-A1C30EB0951A}" destId="{4DEDD05F-E375-49BE-A187-C853D44DFA79}" srcOrd="0" destOrd="3" presId="urn:microsoft.com/office/officeart/2005/8/layout/vList2"/>
    <dgm:cxn modelId="{C7512535-7BDF-478D-ACEE-348CDDBFC376}" srcId="{9F3FCD39-B268-4AE3-8E78-0CE227E9670F}" destId="{6BF29F2E-2454-4848-83A4-71005F03BC96}" srcOrd="2" destOrd="0" parTransId="{B038DA97-511E-4899-AF9E-EAC7D9BDAE39}" sibTransId="{F64DE871-1F2F-4340-AA50-0600F2F6F95C}"/>
    <dgm:cxn modelId="{C2D52840-083C-4AAA-A801-F443869E7D69}" srcId="{9F3FCD39-B268-4AE3-8E78-0CE227E9670F}" destId="{2D85A8D7-AB26-47F3-A1B6-A1C30EB0951A}" srcOrd="3" destOrd="0" parTransId="{4B9D9F33-6952-4C5A-B1E0-D8FD43DE226B}" sibTransId="{D4893DD3-DA1B-4BBA-B1BF-B10696C590AC}"/>
    <dgm:cxn modelId="{1EDC946B-B11F-4881-9CEF-848187409617}" srcId="{9F3FCD39-B268-4AE3-8E78-0CE227E9670F}" destId="{276D1875-D02C-403F-A512-FFD2DEF1B974}" srcOrd="0" destOrd="0" parTransId="{9523CBD2-BE91-494F-A0B0-A938D443AC8E}" sibTransId="{CE9E2E97-D2E8-4AB0-8F6E-6B1687DCF2B3}"/>
    <dgm:cxn modelId="{A81F488E-764F-4FB8-9CAD-3D18AAEE0585}" type="presOf" srcId="{5F317C3B-A4A5-43E5-A9A4-9E11656014F9}" destId="{4DEDD05F-E375-49BE-A187-C853D44DFA79}" srcOrd="0" destOrd="5" presId="urn:microsoft.com/office/officeart/2005/8/layout/vList2"/>
    <dgm:cxn modelId="{5452A79D-4DB6-44A1-A85D-CC22647A64E5}" srcId="{9F3FCD39-B268-4AE3-8E78-0CE227E9670F}" destId="{84A9E99C-7B3B-4345-A18A-7862C330C528}" srcOrd="1" destOrd="0" parTransId="{BE38AB51-A76E-4874-8571-DFA74BBF4DA9}" sibTransId="{398E12AA-ECEA-46C4-B994-140C8F5B4EF4}"/>
    <dgm:cxn modelId="{36EFFDA1-F4A0-4FF4-8D2F-E3744B8A7523}" srcId="{9F3FCD39-B268-4AE3-8E78-0CE227E9670F}" destId="{5F317C3B-A4A5-43E5-A9A4-9E11656014F9}" srcOrd="5" destOrd="0" parTransId="{19322966-A628-481B-92E3-9F5E3C29FE90}" sibTransId="{2E09E6BA-D5B6-4B4D-B04E-E513334F3E37}"/>
    <dgm:cxn modelId="{51075CC3-C8DC-4E6D-9CC4-8242728D3475}" srcId="{9F3FCD39-B268-4AE3-8E78-0CE227E9670F}" destId="{C218106C-F3F5-4759-8473-71612D588B3E}" srcOrd="4" destOrd="0" parTransId="{A629BF0B-71F0-4DBB-8F84-8EB31C210C64}" sibTransId="{004B420A-AE5D-4777-98CD-DAF03AE027B3}"/>
    <dgm:cxn modelId="{8E21EDCA-AF62-48A9-83A4-1DEDED490189}" type="presOf" srcId="{B01F7D40-BEA4-4EEF-BD0D-3AF35AF61CF0}" destId="{3190F4A8-8E72-46D6-9F81-4E5C8C093C5C}" srcOrd="0" destOrd="0" presId="urn:microsoft.com/office/officeart/2005/8/layout/vList2"/>
    <dgm:cxn modelId="{986C3ADF-455E-4AD8-B52B-1232F949BDFC}" srcId="{B01F7D40-BEA4-4EEF-BD0D-3AF35AF61CF0}" destId="{9F3FCD39-B268-4AE3-8E78-0CE227E9670F}" srcOrd="0" destOrd="0" parTransId="{BEC5E1EC-67B2-4557-B0C2-0C595A3B2E02}" sibTransId="{EC7D4678-3633-4481-96D7-CB8B4D2197F3}"/>
    <dgm:cxn modelId="{B306AAE3-3EAF-45F6-B20E-15C6EC31B3FB}" type="presOf" srcId="{6BF29F2E-2454-4848-83A4-71005F03BC96}" destId="{4DEDD05F-E375-49BE-A187-C853D44DFA79}" srcOrd="0" destOrd="2" presId="urn:microsoft.com/office/officeart/2005/8/layout/vList2"/>
    <dgm:cxn modelId="{A7B304FA-B5B8-4A6A-8B33-6F36161B9C1B}" type="presOf" srcId="{276D1875-D02C-403F-A512-FFD2DEF1B974}" destId="{4DEDD05F-E375-49BE-A187-C853D44DFA79}" srcOrd="0" destOrd="0" presId="urn:microsoft.com/office/officeart/2005/8/layout/vList2"/>
    <dgm:cxn modelId="{F5409CDA-2E95-4067-8532-B0A7863BAB63}" type="presParOf" srcId="{3190F4A8-8E72-46D6-9F81-4E5C8C093C5C}" destId="{9F1EF2CD-9905-4E2F-8E45-59747427FCD8}" srcOrd="0" destOrd="0" presId="urn:microsoft.com/office/officeart/2005/8/layout/vList2"/>
    <dgm:cxn modelId="{08023B58-80F3-4BE2-9908-40F70CE94EFA}" type="presParOf" srcId="{3190F4A8-8E72-46D6-9F81-4E5C8C093C5C}" destId="{4DEDD05F-E375-49BE-A187-C853D44DFA7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1EF2CD-9905-4E2F-8E45-59747427FCD8}">
      <dsp:nvSpPr>
        <dsp:cNvPr id="0" name=""/>
        <dsp:cNvSpPr/>
      </dsp:nvSpPr>
      <dsp:spPr>
        <a:xfrm>
          <a:off x="0" y="0"/>
          <a:ext cx="6900512" cy="11512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GB" sz="4800" kern="1200" dirty="0"/>
            <a:t>A backpack with day-to-day items: </a:t>
          </a:r>
          <a:endParaRPr lang="en-US" sz="4800" kern="1200" dirty="0"/>
        </a:p>
      </dsp:txBody>
      <dsp:txXfrm>
        <a:off x="56201" y="56201"/>
        <a:ext cx="6788110" cy="1038877"/>
      </dsp:txXfrm>
    </dsp:sp>
    <dsp:sp modelId="{4DEDD05F-E375-49BE-A187-C853D44DFA79}">
      <dsp:nvSpPr>
        <dsp:cNvPr id="0" name=""/>
        <dsp:cNvSpPr/>
      </dsp:nvSpPr>
      <dsp:spPr>
        <a:xfrm>
          <a:off x="0" y="1157790"/>
          <a:ext cx="6900512" cy="437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60960" rIns="341376" bIns="60960" numCol="1" spcCol="1270" anchor="t" anchorCtr="0">
          <a:noAutofit/>
        </a:bodyPr>
        <a:lstStyle/>
        <a:p>
          <a:pPr marL="285750" lvl="1" indent="-285750" algn="l" defTabSz="1644650">
            <a:lnSpc>
              <a:spcPct val="90000"/>
            </a:lnSpc>
            <a:spcBef>
              <a:spcPct val="0"/>
            </a:spcBef>
            <a:spcAft>
              <a:spcPct val="20000"/>
            </a:spcAft>
            <a:buChar char="•"/>
          </a:pPr>
          <a:r>
            <a:rPr lang="en-GB" sz="3700" kern="1200" dirty="0"/>
            <a:t>Coat/waterproof jacket &amp; trousers</a:t>
          </a:r>
          <a:endParaRPr lang="en-US" sz="3700" kern="1200" dirty="0"/>
        </a:p>
        <a:p>
          <a:pPr marL="285750" lvl="1" indent="-285750" algn="l" defTabSz="1644650">
            <a:lnSpc>
              <a:spcPct val="90000"/>
            </a:lnSpc>
            <a:spcBef>
              <a:spcPct val="0"/>
            </a:spcBef>
            <a:spcAft>
              <a:spcPct val="20000"/>
            </a:spcAft>
            <a:buChar char="•"/>
          </a:pPr>
          <a:r>
            <a:rPr lang="en-GB" sz="3700" kern="1200" dirty="0"/>
            <a:t>Thick socks</a:t>
          </a:r>
          <a:endParaRPr lang="en-US" sz="3700" kern="1200" dirty="0"/>
        </a:p>
        <a:p>
          <a:pPr marL="285750" lvl="1" indent="-285750" algn="l" defTabSz="1644650">
            <a:lnSpc>
              <a:spcPct val="90000"/>
            </a:lnSpc>
            <a:spcBef>
              <a:spcPct val="0"/>
            </a:spcBef>
            <a:spcAft>
              <a:spcPct val="20000"/>
            </a:spcAft>
            <a:buChar char="•"/>
          </a:pPr>
          <a:r>
            <a:rPr lang="en-GB" sz="3700" kern="1200"/>
            <a:t>Hat/scarf or suncream and cap – weather dependent!</a:t>
          </a:r>
          <a:endParaRPr lang="en-US" sz="3700" kern="1200"/>
        </a:p>
        <a:p>
          <a:pPr marL="285750" lvl="1" indent="-285750" algn="l" defTabSz="1644650">
            <a:lnSpc>
              <a:spcPct val="90000"/>
            </a:lnSpc>
            <a:spcBef>
              <a:spcPct val="0"/>
            </a:spcBef>
            <a:spcAft>
              <a:spcPct val="20000"/>
            </a:spcAft>
            <a:buChar char="•"/>
          </a:pPr>
          <a:r>
            <a:rPr lang="en-GB" sz="3700" kern="1200" dirty="0"/>
            <a:t>Re-usable water bottle </a:t>
          </a:r>
          <a:endParaRPr lang="en-US" sz="3700" kern="1200" dirty="0"/>
        </a:p>
        <a:p>
          <a:pPr marL="285750" lvl="1" indent="-285750" algn="l" defTabSz="1644650">
            <a:lnSpc>
              <a:spcPct val="90000"/>
            </a:lnSpc>
            <a:spcBef>
              <a:spcPct val="0"/>
            </a:spcBef>
            <a:spcAft>
              <a:spcPct val="20000"/>
            </a:spcAft>
            <a:buChar char="•"/>
          </a:pPr>
          <a:r>
            <a:rPr lang="en-GB" sz="3700" kern="1200" dirty="0"/>
            <a:t>Small torch </a:t>
          </a:r>
          <a:endParaRPr lang="en-US" sz="3700" kern="1200" dirty="0"/>
        </a:p>
        <a:p>
          <a:pPr marL="285750" lvl="1" indent="-285750" algn="l" defTabSz="1644650">
            <a:lnSpc>
              <a:spcPct val="90000"/>
            </a:lnSpc>
            <a:spcBef>
              <a:spcPct val="0"/>
            </a:spcBef>
            <a:spcAft>
              <a:spcPct val="20000"/>
            </a:spcAft>
            <a:buChar char="•"/>
          </a:pPr>
          <a:r>
            <a:rPr lang="en-US" sz="3700" kern="1200" dirty="0"/>
            <a:t>Packed lunch for Day 1</a:t>
          </a:r>
        </a:p>
        <a:p>
          <a:pPr marL="285750" lvl="1" indent="-285750" algn="l" defTabSz="1644650">
            <a:lnSpc>
              <a:spcPct val="90000"/>
            </a:lnSpc>
            <a:spcBef>
              <a:spcPct val="0"/>
            </a:spcBef>
            <a:spcAft>
              <a:spcPct val="20000"/>
            </a:spcAft>
            <a:buChar char="•"/>
          </a:pPr>
          <a:r>
            <a:rPr lang="en-US" sz="3700" kern="1200" dirty="0"/>
            <a:t>Maximum £5 for the gift shop</a:t>
          </a:r>
        </a:p>
      </dsp:txBody>
      <dsp:txXfrm>
        <a:off x="0" y="1157790"/>
        <a:ext cx="6900512" cy="43718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1EF2CD-9905-4E2F-8E45-59747427FCD8}">
      <dsp:nvSpPr>
        <dsp:cNvPr id="0" name=""/>
        <dsp:cNvSpPr/>
      </dsp:nvSpPr>
      <dsp:spPr>
        <a:xfrm>
          <a:off x="0" y="4030"/>
          <a:ext cx="7118226" cy="89787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GB" sz="4400" kern="1200" dirty="0"/>
            <a:t>A small suitcase or bag (coach has limited space): </a:t>
          </a:r>
          <a:endParaRPr lang="en-US" sz="4400" kern="1200" dirty="0"/>
        </a:p>
      </dsp:txBody>
      <dsp:txXfrm>
        <a:off x="43831" y="47861"/>
        <a:ext cx="7030564" cy="810212"/>
      </dsp:txXfrm>
    </dsp:sp>
    <dsp:sp modelId="{4DEDD05F-E375-49BE-A187-C853D44DFA79}">
      <dsp:nvSpPr>
        <dsp:cNvPr id="0" name=""/>
        <dsp:cNvSpPr/>
      </dsp:nvSpPr>
      <dsp:spPr>
        <a:xfrm>
          <a:off x="0" y="905935"/>
          <a:ext cx="7118226" cy="5243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004"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GB" sz="2800" kern="1200" dirty="0"/>
            <a:t>Towel</a:t>
          </a:r>
          <a:endParaRPr lang="en-US" sz="2400" kern="1200" dirty="0"/>
        </a:p>
        <a:p>
          <a:pPr marL="285750" lvl="1" indent="-285750" algn="l" defTabSz="1244600">
            <a:lnSpc>
              <a:spcPct val="90000"/>
            </a:lnSpc>
            <a:spcBef>
              <a:spcPct val="0"/>
            </a:spcBef>
            <a:spcAft>
              <a:spcPct val="20000"/>
            </a:spcAft>
            <a:buChar char="•"/>
          </a:pPr>
          <a:r>
            <a:rPr lang="en-US" sz="2800" kern="1200" dirty="0"/>
            <a:t>Wash kit (shower gel, toothpaste, toothbrush)</a:t>
          </a:r>
        </a:p>
        <a:p>
          <a:pPr marL="285750" lvl="1" indent="-285750" algn="l" defTabSz="1244600">
            <a:lnSpc>
              <a:spcPct val="90000"/>
            </a:lnSpc>
            <a:spcBef>
              <a:spcPct val="0"/>
            </a:spcBef>
            <a:spcAft>
              <a:spcPct val="20000"/>
            </a:spcAft>
            <a:buChar char="•"/>
          </a:pPr>
          <a:r>
            <a:rPr lang="en-US" sz="2800" kern="1200" dirty="0" err="1"/>
            <a:t>Pyjamas</a:t>
          </a:r>
          <a:endParaRPr lang="en-US" sz="2800" kern="1200" dirty="0"/>
        </a:p>
        <a:p>
          <a:pPr marL="285750" lvl="1" indent="-285750" algn="l" defTabSz="1244600">
            <a:lnSpc>
              <a:spcPct val="90000"/>
            </a:lnSpc>
            <a:spcBef>
              <a:spcPct val="0"/>
            </a:spcBef>
            <a:spcAft>
              <a:spcPct val="20000"/>
            </a:spcAft>
            <a:buChar char="•"/>
          </a:pPr>
          <a:r>
            <a:rPr lang="en-US" sz="2800" kern="1200" dirty="0"/>
            <a:t>Underwear and socks (plenty of socks!)</a:t>
          </a:r>
        </a:p>
        <a:p>
          <a:pPr marL="285750" lvl="1" indent="-285750" algn="l" defTabSz="1244600">
            <a:lnSpc>
              <a:spcPct val="90000"/>
            </a:lnSpc>
            <a:spcBef>
              <a:spcPct val="0"/>
            </a:spcBef>
            <a:spcAft>
              <a:spcPct val="20000"/>
            </a:spcAft>
            <a:buChar char="•"/>
          </a:pPr>
          <a:r>
            <a:rPr lang="en-US" sz="2800" kern="1200" dirty="0"/>
            <a:t>Slippers/teddy for bedroom use</a:t>
          </a:r>
        </a:p>
        <a:p>
          <a:pPr marL="285750" lvl="1" indent="-285750" algn="l" defTabSz="1244600">
            <a:lnSpc>
              <a:spcPct val="90000"/>
            </a:lnSpc>
            <a:spcBef>
              <a:spcPct val="0"/>
            </a:spcBef>
            <a:spcAft>
              <a:spcPct val="20000"/>
            </a:spcAft>
            <a:buChar char="•"/>
          </a:pPr>
          <a:r>
            <a:rPr lang="en-US" sz="2800" kern="1200" dirty="0"/>
            <a:t> Book/card game</a:t>
          </a:r>
        </a:p>
        <a:p>
          <a:pPr marL="285750" lvl="1" indent="-285750" algn="l" defTabSz="1244600">
            <a:lnSpc>
              <a:spcPct val="90000"/>
            </a:lnSpc>
            <a:spcBef>
              <a:spcPct val="0"/>
            </a:spcBef>
            <a:spcAft>
              <a:spcPct val="20000"/>
            </a:spcAft>
            <a:buChar char="•"/>
          </a:pPr>
          <a:r>
            <a:rPr lang="en-US" sz="2800" kern="1200" dirty="0"/>
            <a:t>3 x t-shirts/long sleeved t-shirts</a:t>
          </a:r>
        </a:p>
        <a:p>
          <a:pPr marL="285750" lvl="1" indent="-285750" algn="l" defTabSz="1244600">
            <a:lnSpc>
              <a:spcPct val="90000"/>
            </a:lnSpc>
            <a:spcBef>
              <a:spcPct val="0"/>
            </a:spcBef>
            <a:spcAft>
              <a:spcPct val="20000"/>
            </a:spcAft>
            <a:buChar char="•"/>
          </a:pPr>
          <a:r>
            <a:rPr lang="en-US" sz="2800" kern="1200" dirty="0"/>
            <a:t>2/3 x jumpers/warm long sleeved tops (required for activities)</a:t>
          </a:r>
        </a:p>
        <a:p>
          <a:pPr marL="285750" lvl="1" indent="-285750" algn="l" defTabSz="1244600">
            <a:lnSpc>
              <a:spcPct val="90000"/>
            </a:lnSpc>
            <a:spcBef>
              <a:spcPct val="0"/>
            </a:spcBef>
            <a:spcAft>
              <a:spcPct val="20000"/>
            </a:spcAft>
            <a:buChar char="•"/>
          </a:pPr>
          <a:r>
            <a:rPr lang="en-US" sz="2800" kern="1200" dirty="0"/>
            <a:t>2/3 x long trousers (required for activities)</a:t>
          </a:r>
        </a:p>
        <a:p>
          <a:pPr marL="285750" lvl="1" indent="-285750" algn="l" defTabSz="1244600">
            <a:lnSpc>
              <a:spcPct val="90000"/>
            </a:lnSpc>
            <a:spcBef>
              <a:spcPct val="0"/>
            </a:spcBef>
            <a:spcAft>
              <a:spcPct val="20000"/>
            </a:spcAft>
            <a:buChar char="•"/>
          </a:pPr>
          <a:r>
            <a:rPr lang="en-US" sz="2800" kern="1200" dirty="0"/>
            <a:t>1 x old trainers </a:t>
          </a:r>
        </a:p>
        <a:p>
          <a:pPr marL="285750" lvl="1" indent="-285750" algn="l" defTabSz="1244600">
            <a:lnSpc>
              <a:spcPct val="90000"/>
            </a:lnSpc>
            <a:spcBef>
              <a:spcPct val="0"/>
            </a:spcBef>
            <a:spcAft>
              <a:spcPct val="20000"/>
            </a:spcAft>
            <a:buChar char="•"/>
          </a:pPr>
          <a:r>
            <a:rPr lang="en-US" sz="2800" kern="1200" dirty="0"/>
            <a:t>1 x trainers to keep clean</a:t>
          </a:r>
        </a:p>
        <a:p>
          <a:pPr marL="285750" lvl="1" indent="-285750" algn="l" defTabSz="1244600">
            <a:lnSpc>
              <a:spcPct val="90000"/>
            </a:lnSpc>
            <a:spcBef>
              <a:spcPct val="0"/>
            </a:spcBef>
            <a:spcAft>
              <a:spcPct val="20000"/>
            </a:spcAft>
            <a:buChar char="•"/>
          </a:pPr>
          <a:r>
            <a:rPr lang="en-US" sz="2800" kern="1200" dirty="0"/>
            <a:t>Plastic bag for dirty clothing               </a:t>
          </a:r>
          <a:r>
            <a:rPr lang="en-US" sz="2800" b="1" kern="1200" dirty="0">
              <a:highlight>
                <a:srgbClr val="FFFF00"/>
              </a:highlight>
            </a:rPr>
            <a:t>NAME EVERYTHING!</a:t>
          </a:r>
        </a:p>
      </dsp:txBody>
      <dsp:txXfrm>
        <a:off x="0" y="905935"/>
        <a:ext cx="7118226" cy="52435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1EF2CD-9905-4E2F-8E45-59747427FCD8}">
      <dsp:nvSpPr>
        <dsp:cNvPr id="0" name=""/>
        <dsp:cNvSpPr/>
      </dsp:nvSpPr>
      <dsp:spPr>
        <a:xfrm>
          <a:off x="0" y="458274"/>
          <a:ext cx="7633091" cy="1216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GB" sz="4400" kern="1200" dirty="0"/>
            <a:t>WHEELOCK BEHAVIOURS - Aspire, Respect, Responsibility</a:t>
          </a:r>
          <a:endParaRPr lang="en-US" sz="4400" kern="1200" dirty="0"/>
        </a:p>
      </dsp:txBody>
      <dsp:txXfrm>
        <a:off x="59399" y="517673"/>
        <a:ext cx="7514293" cy="1098002"/>
      </dsp:txXfrm>
    </dsp:sp>
    <dsp:sp modelId="{4DEDD05F-E375-49BE-A187-C853D44DFA79}">
      <dsp:nvSpPr>
        <dsp:cNvPr id="0" name=""/>
        <dsp:cNvSpPr/>
      </dsp:nvSpPr>
      <dsp:spPr>
        <a:xfrm>
          <a:off x="0" y="1955582"/>
          <a:ext cx="7633091" cy="401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351" tIns="30480" rIns="170688" bIns="30480" numCol="1" spcCol="1270" anchor="t" anchorCtr="0">
          <a:noAutofit/>
        </a:bodyPr>
        <a:lstStyle/>
        <a:p>
          <a:pPr marL="228600" lvl="1" indent="-228600" algn="l" defTabSz="1066800">
            <a:lnSpc>
              <a:spcPct val="90000"/>
            </a:lnSpc>
            <a:spcBef>
              <a:spcPct val="0"/>
            </a:spcBef>
            <a:spcAft>
              <a:spcPct val="20000"/>
            </a:spcAft>
            <a:buChar char="•"/>
          </a:pPr>
          <a:endParaRPr lang="en-US" sz="2400" kern="1200" dirty="0"/>
        </a:p>
        <a:p>
          <a:pPr marL="285750" lvl="1" indent="-285750" algn="l" defTabSz="1244600">
            <a:lnSpc>
              <a:spcPct val="90000"/>
            </a:lnSpc>
            <a:spcBef>
              <a:spcPct val="0"/>
            </a:spcBef>
            <a:spcAft>
              <a:spcPct val="20000"/>
            </a:spcAft>
            <a:buChar char="•"/>
          </a:pPr>
          <a:r>
            <a:rPr lang="en-US" sz="2800" b="1" kern="1200" dirty="0">
              <a:solidFill>
                <a:schemeClr val="tx1"/>
              </a:solidFill>
            </a:rPr>
            <a:t>On arrival at </a:t>
          </a:r>
          <a:r>
            <a:rPr lang="en-US" sz="2800" b="1" kern="1200" dirty="0" err="1">
              <a:solidFill>
                <a:schemeClr val="tx1"/>
              </a:solidFill>
            </a:rPr>
            <a:t>Edgmond</a:t>
          </a:r>
          <a:r>
            <a:rPr lang="en-US" sz="2800" b="1" kern="1200" dirty="0">
              <a:solidFill>
                <a:schemeClr val="tx1"/>
              </a:solidFill>
            </a:rPr>
            <a:t> Hall all children will be given a health and safety talk, by Sandwell Staff and reminded of how to behave whilst on the residential.</a:t>
          </a:r>
        </a:p>
        <a:p>
          <a:pPr marL="285750" lvl="1" indent="-285750" algn="l" defTabSz="1244600">
            <a:lnSpc>
              <a:spcPct val="90000"/>
            </a:lnSpc>
            <a:spcBef>
              <a:spcPct val="0"/>
            </a:spcBef>
            <a:spcAft>
              <a:spcPct val="20000"/>
            </a:spcAft>
            <a:buChar char="•"/>
          </a:pPr>
          <a:r>
            <a:rPr lang="en-US" sz="2800" b="1" kern="1200" dirty="0">
              <a:solidFill>
                <a:schemeClr val="tx1"/>
              </a:solidFill>
            </a:rPr>
            <a:t>All children will be shown around the grounds, so they know where everything is including the toilets, handwashing facilities, lockers, bedrooms, dining room, boot room.</a:t>
          </a:r>
        </a:p>
        <a:p>
          <a:pPr marL="285750" lvl="1" indent="-285750" algn="l" defTabSz="1244600">
            <a:lnSpc>
              <a:spcPct val="90000"/>
            </a:lnSpc>
            <a:spcBef>
              <a:spcPct val="0"/>
            </a:spcBef>
            <a:spcAft>
              <a:spcPct val="20000"/>
            </a:spcAft>
            <a:buChar char="•"/>
          </a:pPr>
          <a:r>
            <a:rPr lang="en-US" sz="2800" b="1" kern="1200" dirty="0">
              <a:solidFill>
                <a:schemeClr val="tx1"/>
              </a:solidFill>
            </a:rPr>
            <a:t>Children will be told the rules, where to keep their belongings and how to treat others.  This must be adhered to at all times..</a:t>
          </a:r>
        </a:p>
      </dsp:txBody>
      <dsp:txXfrm>
        <a:off x="0" y="1955582"/>
        <a:ext cx="7633091" cy="40161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1EF2CD-9905-4E2F-8E45-59747427FCD8}">
      <dsp:nvSpPr>
        <dsp:cNvPr id="0" name=""/>
        <dsp:cNvSpPr/>
      </dsp:nvSpPr>
      <dsp:spPr>
        <a:xfrm>
          <a:off x="0" y="883"/>
          <a:ext cx="7633091" cy="70780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GB" sz="4400" kern="1200" dirty="0"/>
            <a:t>WHEELOCK BEHAVIOURS - Aspire, Respect, Responsibility</a:t>
          </a:r>
          <a:endParaRPr lang="en-US" sz="4400" kern="1200" dirty="0"/>
        </a:p>
      </dsp:txBody>
      <dsp:txXfrm>
        <a:off x="34552" y="35435"/>
        <a:ext cx="7563987" cy="638700"/>
      </dsp:txXfrm>
    </dsp:sp>
    <dsp:sp modelId="{4DEDD05F-E375-49BE-A187-C853D44DFA79}">
      <dsp:nvSpPr>
        <dsp:cNvPr id="0" name=""/>
        <dsp:cNvSpPr/>
      </dsp:nvSpPr>
      <dsp:spPr>
        <a:xfrm>
          <a:off x="0" y="709570"/>
          <a:ext cx="7633091" cy="5720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351" tIns="30480" rIns="170688" bIns="30480" numCol="1" spcCol="1270" anchor="t" anchorCtr="0">
          <a:noAutofit/>
        </a:bodyPr>
        <a:lstStyle/>
        <a:p>
          <a:pPr marL="228600" lvl="1" indent="-228600" algn="l" defTabSz="1066800">
            <a:lnSpc>
              <a:spcPct val="90000"/>
            </a:lnSpc>
            <a:spcBef>
              <a:spcPct val="0"/>
            </a:spcBef>
            <a:spcAft>
              <a:spcPct val="20000"/>
            </a:spcAft>
            <a:buChar char="•"/>
          </a:pPr>
          <a:endParaRPr lang="en-US" sz="2400" kern="1200" dirty="0"/>
        </a:p>
        <a:p>
          <a:pPr marL="285750" lvl="1" indent="-285750" algn="l" defTabSz="1244600">
            <a:lnSpc>
              <a:spcPct val="90000"/>
            </a:lnSpc>
            <a:spcBef>
              <a:spcPct val="0"/>
            </a:spcBef>
            <a:spcAft>
              <a:spcPct val="20000"/>
            </a:spcAft>
            <a:buChar char="•"/>
          </a:pPr>
          <a:r>
            <a:rPr lang="en-US" sz="2800" b="1" kern="1200" dirty="0">
              <a:highlight>
                <a:srgbClr val="FFFF00"/>
              </a:highlight>
            </a:rPr>
            <a:t>Whilst away on our visit we will uphold our school values and behaviours at all times.</a:t>
          </a:r>
        </a:p>
        <a:p>
          <a:pPr marL="285750" lvl="1" indent="-285750" algn="l" defTabSz="1244600">
            <a:lnSpc>
              <a:spcPct val="90000"/>
            </a:lnSpc>
            <a:spcBef>
              <a:spcPct val="0"/>
            </a:spcBef>
            <a:spcAft>
              <a:spcPct val="20000"/>
            </a:spcAft>
            <a:buChar char="•"/>
          </a:pPr>
          <a:r>
            <a:rPr lang="en-US" sz="2800" b="0" kern="1200" dirty="0"/>
            <a:t>If a child is deemed to be misbehaving and causing a danger to others, then they will be spoken to by a member of Wheelock School Staff.</a:t>
          </a:r>
        </a:p>
        <a:p>
          <a:pPr marL="285750" lvl="1" indent="-285750" algn="l" defTabSz="1244600">
            <a:lnSpc>
              <a:spcPct val="90000"/>
            </a:lnSpc>
            <a:spcBef>
              <a:spcPct val="0"/>
            </a:spcBef>
            <a:spcAft>
              <a:spcPct val="20000"/>
            </a:spcAft>
            <a:buChar char="•"/>
          </a:pPr>
          <a:r>
            <a:rPr lang="en-US" sz="2800" b="0" kern="1200" dirty="0"/>
            <a:t>If the </a:t>
          </a:r>
          <a:r>
            <a:rPr lang="en-US" sz="2800" b="0" kern="1200" dirty="0" err="1"/>
            <a:t>behaviour</a:t>
          </a:r>
          <a:r>
            <a:rPr lang="en-US" sz="2800" b="0" kern="1200" dirty="0"/>
            <a:t> continues and they and making the activity unsafe, they will be removed by a member of Wheelock School Staff from the activity and given time to regulate, before rejoining the group.</a:t>
          </a:r>
        </a:p>
        <a:p>
          <a:pPr marL="285750" lvl="1" indent="-285750" algn="l" defTabSz="1244600">
            <a:lnSpc>
              <a:spcPct val="90000"/>
            </a:lnSpc>
            <a:spcBef>
              <a:spcPct val="0"/>
            </a:spcBef>
            <a:spcAft>
              <a:spcPct val="20000"/>
            </a:spcAft>
            <a:buChar char="•"/>
          </a:pPr>
          <a:r>
            <a:rPr lang="en-US" sz="2800" b="0" kern="1200" dirty="0"/>
            <a:t>If the </a:t>
          </a:r>
          <a:r>
            <a:rPr lang="en-US" sz="2800" b="0" kern="1200" dirty="0" err="1"/>
            <a:t>behaviour</a:t>
          </a:r>
          <a:r>
            <a:rPr lang="en-US" sz="2800" b="0" kern="1200" dirty="0"/>
            <a:t> continues, they will have to sit out for the remainder of the activity.  This will be escalated to a member of SLT, who will call school and staff will make the decision as to whether or not parents need to be called and children collected.</a:t>
          </a:r>
        </a:p>
        <a:p>
          <a:pPr marL="285750" lvl="1" indent="-285750" algn="l" defTabSz="1244600">
            <a:lnSpc>
              <a:spcPct val="90000"/>
            </a:lnSpc>
            <a:spcBef>
              <a:spcPct val="0"/>
            </a:spcBef>
            <a:spcAft>
              <a:spcPct val="20000"/>
            </a:spcAft>
            <a:buChar char="•"/>
          </a:pPr>
          <a:r>
            <a:rPr lang="en-US" sz="2800" b="0" kern="1200" dirty="0">
              <a:solidFill>
                <a:srgbClr val="FF0000"/>
              </a:solidFill>
            </a:rPr>
            <a:t>ALL CHILDREN MUST BE KEPT SAFE at all times.  If this is put at risk then your child will have to go home, and you will be asked to collect them.</a:t>
          </a:r>
        </a:p>
      </dsp:txBody>
      <dsp:txXfrm>
        <a:off x="0" y="709570"/>
        <a:ext cx="7633091" cy="572051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2/25/2026</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348462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2/25/2026</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58523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2/25/2026</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62747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2/25/2026</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58053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2/25/2026</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9341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2/25/2026</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91304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2/25/2026</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13839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2/25/2026</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31088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2/25/2026</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729018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2/25/2026</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6156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2/25/2026</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387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2/25/2026</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4023238587"/>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2" r:id="rId6"/>
    <p:sldLayoutId id="2147483738" r:id="rId7"/>
    <p:sldLayoutId id="2147483739" r:id="rId8"/>
    <p:sldLayoutId id="2147483740" r:id="rId9"/>
    <p:sldLayoutId id="2147483741" r:id="rId10"/>
    <p:sldLayoutId id="2147483743"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sandwellresidentials.co.uk/our-centres/edgmond-hall-centre-for-outdoor-learning/"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A95209C-5275-4E15-8EA7-7F42980AB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8100897-FE6B-3B75-8CF9-8CD2B7E63AD0}"/>
              </a:ext>
            </a:extLst>
          </p:cNvPr>
          <p:cNvPicPr>
            <a:picLocks noChangeAspect="1"/>
          </p:cNvPicPr>
          <p:nvPr/>
        </p:nvPicPr>
        <p:blipFill>
          <a:blip r:embed="rId2">
            <a:alphaModFix amt="50000"/>
          </a:blip>
          <a:srcRect t="9324" r="-1" b="34412"/>
          <a:stretch/>
        </p:blipFill>
        <p:spPr>
          <a:xfrm>
            <a:off x="20" y="10"/>
            <a:ext cx="12188932" cy="6857990"/>
          </a:xfrm>
          <a:prstGeom prst="rect">
            <a:avLst/>
          </a:prstGeom>
        </p:spPr>
      </p:pic>
      <p:sp>
        <p:nvSpPr>
          <p:cNvPr id="2" name="Title 1">
            <a:extLst>
              <a:ext uri="{FF2B5EF4-FFF2-40B4-BE49-F238E27FC236}">
                <a16:creationId xmlns:a16="http://schemas.microsoft.com/office/drawing/2014/main" id="{DE52850E-75D9-5E47-1987-5598ABD94D8B}"/>
              </a:ext>
            </a:extLst>
          </p:cNvPr>
          <p:cNvSpPr>
            <a:spLocks noGrp="1"/>
          </p:cNvSpPr>
          <p:nvPr>
            <p:ph type="ctrTitle"/>
          </p:nvPr>
        </p:nvSpPr>
        <p:spPr>
          <a:xfrm>
            <a:off x="1527048" y="1124712"/>
            <a:ext cx="9144000" cy="3063240"/>
          </a:xfrm>
        </p:spPr>
        <p:txBody>
          <a:bodyPr>
            <a:normAutofit/>
          </a:bodyPr>
          <a:lstStyle/>
          <a:p>
            <a:pPr algn="ctr"/>
            <a:r>
              <a:rPr lang="en-GB" dirty="0"/>
              <a:t>Year 4 Residential 2026</a:t>
            </a:r>
          </a:p>
        </p:txBody>
      </p:sp>
      <p:sp>
        <p:nvSpPr>
          <p:cNvPr id="3" name="Subtitle 2">
            <a:extLst>
              <a:ext uri="{FF2B5EF4-FFF2-40B4-BE49-F238E27FC236}">
                <a16:creationId xmlns:a16="http://schemas.microsoft.com/office/drawing/2014/main" id="{42555B37-0353-497E-BC18-DE0D109A728E}"/>
              </a:ext>
            </a:extLst>
          </p:cNvPr>
          <p:cNvSpPr>
            <a:spLocks noGrp="1"/>
          </p:cNvSpPr>
          <p:nvPr>
            <p:ph type="subTitle" idx="1"/>
          </p:nvPr>
        </p:nvSpPr>
        <p:spPr>
          <a:xfrm>
            <a:off x="1527048" y="4599432"/>
            <a:ext cx="9144000" cy="1227520"/>
          </a:xfrm>
        </p:spPr>
        <p:txBody>
          <a:bodyPr>
            <a:normAutofit/>
          </a:bodyPr>
          <a:lstStyle/>
          <a:p>
            <a:pPr algn="ctr"/>
            <a:r>
              <a:rPr lang="en-GB" sz="3200" dirty="0"/>
              <a:t>Parent information meeting – 27</a:t>
            </a:r>
            <a:r>
              <a:rPr lang="en-GB" sz="3200" baseline="30000" dirty="0"/>
              <a:t>th</a:t>
            </a:r>
            <a:r>
              <a:rPr lang="en-GB" sz="3200" dirty="0"/>
              <a:t> November 2025</a:t>
            </a:r>
          </a:p>
        </p:txBody>
      </p:sp>
      <p:sp>
        <p:nvSpPr>
          <p:cNvPr id="22" name="Rectangle 6">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571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
            <a:extLst>
              <a:ext uri="{FF2B5EF4-FFF2-40B4-BE49-F238E27FC236}">
                <a16:creationId xmlns:a16="http://schemas.microsoft.com/office/drawing/2014/main" id="{4E87FCFB-2CCE-460D-B3DD-557C8BD1B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594991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chemeClr val="accent1"/>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E134267C-2978-2DE3-A866-D8FF86529E49}"/>
              </a:ext>
            </a:extLst>
          </p:cNvPr>
          <p:cNvSpPr>
            <a:spLocks noGrp="1"/>
          </p:cNvSpPr>
          <p:nvPr>
            <p:ph type="title"/>
          </p:nvPr>
        </p:nvSpPr>
        <p:spPr>
          <a:xfrm>
            <a:off x="841248" y="644652"/>
            <a:ext cx="3182112" cy="5568696"/>
          </a:xfrm>
        </p:spPr>
        <p:txBody>
          <a:bodyPr>
            <a:normAutofit/>
          </a:bodyPr>
          <a:lstStyle/>
          <a:p>
            <a:r>
              <a:rPr lang="en-GB" sz="6600" dirty="0">
                <a:solidFill>
                  <a:srgbClr val="FFFFFF"/>
                </a:solidFill>
              </a:rPr>
              <a:t>Meals</a:t>
            </a:r>
          </a:p>
        </p:txBody>
      </p:sp>
      <p:sp>
        <p:nvSpPr>
          <p:cNvPr id="3" name="Content Placeholder 2">
            <a:extLst>
              <a:ext uri="{FF2B5EF4-FFF2-40B4-BE49-F238E27FC236}">
                <a16:creationId xmlns:a16="http://schemas.microsoft.com/office/drawing/2014/main" id="{0BDACAB9-5445-4E07-3FF4-865C7D18EE9C}"/>
              </a:ext>
            </a:extLst>
          </p:cNvPr>
          <p:cNvSpPr>
            <a:spLocks noGrp="1"/>
          </p:cNvSpPr>
          <p:nvPr>
            <p:ph idx="1"/>
          </p:nvPr>
        </p:nvSpPr>
        <p:spPr>
          <a:xfrm>
            <a:off x="5278265" y="293914"/>
            <a:ext cx="6486143" cy="5995634"/>
          </a:xfrm>
        </p:spPr>
        <p:txBody>
          <a:bodyPr anchor="ctr">
            <a:normAutofit lnSpcReduction="10000"/>
          </a:bodyPr>
          <a:lstStyle/>
          <a:p>
            <a:pPr marL="0" indent="0">
              <a:lnSpc>
                <a:spcPct val="100000"/>
              </a:lnSpc>
              <a:buNone/>
            </a:pPr>
            <a:r>
              <a:rPr lang="en-US" dirty="0"/>
              <a:t>The </a:t>
            </a:r>
            <a:r>
              <a:rPr lang="en-US" dirty="0" err="1"/>
              <a:t>centre</a:t>
            </a:r>
            <a:r>
              <a:rPr lang="en-US" dirty="0"/>
              <a:t> aims to provide food that the children will enjoy and that is broadly balanced. They encourage healthy eating by having fresh fruit and vegetables as part of the meals each day. There is a fixed menu, whilst also catering for those with specific dietary requirements using robust procedures. </a:t>
            </a:r>
          </a:p>
          <a:p>
            <a:pPr marL="0" indent="0">
              <a:lnSpc>
                <a:spcPct val="100000"/>
              </a:lnSpc>
              <a:buNone/>
            </a:pPr>
            <a:endParaRPr lang="en-US" dirty="0"/>
          </a:p>
          <a:p>
            <a:pPr marL="0" indent="0">
              <a:lnSpc>
                <a:spcPct val="100000"/>
              </a:lnSpc>
              <a:buNone/>
            </a:pPr>
            <a:r>
              <a:rPr lang="en-US" b="1" dirty="0"/>
              <a:t>Day 1: </a:t>
            </a:r>
            <a:r>
              <a:rPr lang="en-US" dirty="0"/>
              <a:t>Take own packed lunch, cooked evening meal and snack before bed. </a:t>
            </a:r>
          </a:p>
          <a:p>
            <a:pPr marL="0" indent="0">
              <a:lnSpc>
                <a:spcPct val="100000"/>
              </a:lnSpc>
              <a:buNone/>
            </a:pPr>
            <a:r>
              <a:rPr lang="en-US" b="1" dirty="0"/>
              <a:t>Day 2</a:t>
            </a:r>
            <a:r>
              <a:rPr lang="en-US" dirty="0"/>
              <a:t>: Cooked breakfast, provided packed lunch and cooked evening meal. Snack before bed. </a:t>
            </a:r>
          </a:p>
          <a:p>
            <a:pPr marL="0" indent="0">
              <a:lnSpc>
                <a:spcPct val="100000"/>
              </a:lnSpc>
              <a:buNone/>
            </a:pPr>
            <a:r>
              <a:rPr lang="en-US" b="1" dirty="0"/>
              <a:t>Day 3: </a:t>
            </a:r>
            <a:r>
              <a:rPr lang="en-US" dirty="0"/>
              <a:t>Cooked breakfast and provided packed lunch before leaving to return to school. </a:t>
            </a:r>
          </a:p>
          <a:p>
            <a:pPr marL="0" indent="0">
              <a:lnSpc>
                <a:spcPct val="100000"/>
              </a:lnSpc>
              <a:buNone/>
            </a:pPr>
            <a:endParaRPr lang="en-US" dirty="0"/>
          </a:p>
          <a:p>
            <a:pPr marL="0" indent="0">
              <a:lnSpc>
                <a:spcPct val="100000"/>
              </a:lnSpc>
              <a:buNone/>
            </a:pPr>
            <a:r>
              <a:rPr lang="en-US" b="1" dirty="0">
                <a:highlight>
                  <a:srgbClr val="FFFF00"/>
                </a:highlight>
              </a:rPr>
              <a:t>Children are well fed and don’t need to bring their own snacks! They will be taken off the children, as food it not allowed in the bedrooms.</a:t>
            </a:r>
            <a:endParaRPr lang="en-GB" b="1" dirty="0">
              <a:highlight>
                <a:srgbClr val="FFFF00"/>
              </a:highlight>
            </a:endParaRPr>
          </a:p>
        </p:txBody>
      </p:sp>
    </p:spTree>
    <p:extLst>
      <p:ext uri="{BB962C8B-B14F-4D97-AF65-F5344CB8AC3E}">
        <p14:creationId xmlns:p14="http://schemas.microsoft.com/office/powerpoint/2010/main" val="2534870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chemeClr val="accent1"/>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E134267C-2978-2DE3-A866-D8FF86529E49}"/>
              </a:ext>
            </a:extLst>
          </p:cNvPr>
          <p:cNvSpPr>
            <a:spLocks noGrp="1"/>
          </p:cNvSpPr>
          <p:nvPr>
            <p:ph type="title"/>
          </p:nvPr>
        </p:nvSpPr>
        <p:spPr>
          <a:xfrm>
            <a:off x="841248" y="644652"/>
            <a:ext cx="3182112" cy="5568696"/>
          </a:xfrm>
        </p:spPr>
        <p:txBody>
          <a:bodyPr>
            <a:normAutofit/>
          </a:bodyPr>
          <a:lstStyle/>
          <a:p>
            <a:r>
              <a:rPr lang="en-GB" sz="6600" dirty="0">
                <a:solidFill>
                  <a:srgbClr val="FFFFFF"/>
                </a:solidFill>
              </a:rPr>
              <a:t>Menu</a:t>
            </a:r>
          </a:p>
        </p:txBody>
      </p:sp>
      <p:sp>
        <p:nvSpPr>
          <p:cNvPr id="3" name="Content Placeholder 2">
            <a:extLst>
              <a:ext uri="{FF2B5EF4-FFF2-40B4-BE49-F238E27FC236}">
                <a16:creationId xmlns:a16="http://schemas.microsoft.com/office/drawing/2014/main" id="{0BDACAB9-5445-4E07-3FF4-865C7D18EE9C}"/>
              </a:ext>
            </a:extLst>
          </p:cNvPr>
          <p:cNvSpPr>
            <a:spLocks noGrp="1"/>
          </p:cNvSpPr>
          <p:nvPr>
            <p:ph idx="1"/>
          </p:nvPr>
        </p:nvSpPr>
        <p:spPr>
          <a:xfrm>
            <a:off x="5278265" y="293914"/>
            <a:ext cx="6486143" cy="5995634"/>
          </a:xfrm>
        </p:spPr>
        <p:txBody>
          <a:bodyPr anchor="ctr">
            <a:normAutofit fontScale="92500" lnSpcReduction="20000"/>
          </a:bodyPr>
          <a:lstStyle/>
          <a:p>
            <a:pPr marL="0" indent="0">
              <a:lnSpc>
                <a:spcPct val="100000"/>
              </a:lnSpc>
              <a:buNone/>
            </a:pPr>
            <a:r>
              <a:rPr lang="en-US" b="1" dirty="0"/>
              <a:t>Day 1 Evening Meal: </a:t>
            </a:r>
            <a:r>
              <a:rPr lang="en-US" dirty="0"/>
              <a:t>Fish Fingers with Chips, option of baked beans or peas.. </a:t>
            </a:r>
          </a:p>
          <a:p>
            <a:pPr marL="0" indent="0">
              <a:lnSpc>
                <a:spcPct val="100000"/>
              </a:lnSpc>
              <a:buNone/>
            </a:pPr>
            <a:r>
              <a:rPr lang="en-US" b="1" dirty="0"/>
              <a:t>Day 2 Evening Meal</a:t>
            </a:r>
            <a:r>
              <a:rPr lang="en-US" dirty="0"/>
              <a:t>: Pasta Bolognaise with Garlic Bread. </a:t>
            </a:r>
          </a:p>
          <a:p>
            <a:pPr marL="0" indent="0">
              <a:lnSpc>
                <a:spcPct val="100000"/>
              </a:lnSpc>
              <a:buNone/>
            </a:pPr>
            <a:r>
              <a:rPr lang="en-US" dirty="0"/>
              <a:t>. </a:t>
            </a:r>
          </a:p>
          <a:p>
            <a:pPr marL="0" indent="0">
              <a:lnSpc>
                <a:spcPct val="100000"/>
              </a:lnSpc>
              <a:buNone/>
            </a:pPr>
            <a:r>
              <a:rPr lang="en-US" dirty="0"/>
              <a:t>Lunches will be selected at breakfast time, from a tick list style menu.</a:t>
            </a:r>
          </a:p>
          <a:p>
            <a:pPr marL="0" indent="0">
              <a:lnSpc>
                <a:spcPct val="100000"/>
              </a:lnSpc>
              <a:buNone/>
            </a:pPr>
            <a:endParaRPr lang="en-US" dirty="0"/>
          </a:p>
          <a:p>
            <a:pPr marL="0" indent="0">
              <a:lnSpc>
                <a:spcPct val="100000"/>
              </a:lnSpc>
              <a:buNone/>
            </a:pPr>
            <a:r>
              <a:rPr lang="en-US" b="1" u="sng" dirty="0"/>
              <a:t>Options:</a:t>
            </a:r>
          </a:p>
          <a:p>
            <a:pPr>
              <a:lnSpc>
                <a:spcPct val="100000"/>
              </a:lnSpc>
            </a:pPr>
            <a:r>
              <a:rPr lang="en-US" dirty="0"/>
              <a:t>Ham Sandwich</a:t>
            </a:r>
          </a:p>
          <a:p>
            <a:pPr>
              <a:lnSpc>
                <a:spcPct val="100000"/>
              </a:lnSpc>
            </a:pPr>
            <a:r>
              <a:rPr lang="en-US" dirty="0"/>
              <a:t>Cheese Sandwich</a:t>
            </a:r>
          </a:p>
          <a:p>
            <a:pPr>
              <a:lnSpc>
                <a:spcPct val="100000"/>
              </a:lnSpc>
            </a:pPr>
            <a:r>
              <a:rPr lang="en-US" dirty="0"/>
              <a:t>Tuna Sandwich</a:t>
            </a:r>
          </a:p>
          <a:p>
            <a:pPr marL="0" indent="0">
              <a:lnSpc>
                <a:spcPct val="100000"/>
              </a:lnSpc>
              <a:buNone/>
            </a:pPr>
            <a:endParaRPr lang="en-US" dirty="0"/>
          </a:p>
          <a:p>
            <a:pPr marL="0" indent="0">
              <a:lnSpc>
                <a:spcPct val="100000"/>
              </a:lnSpc>
              <a:buNone/>
            </a:pPr>
            <a:r>
              <a:rPr lang="en-US" dirty="0">
                <a:solidFill>
                  <a:srgbClr val="FF0000"/>
                </a:solidFill>
              </a:rPr>
              <a:t>*All dietary needs will be catered for.  If your child has specific dietary needs, please let us know on the medical form and we will speak with the catering team.</a:t>
            </a:r>
          </a:p>
        </p:txBody>
      </p:sp>
    </p:spTree>
    <p:extLst>
      <p:ext uri="{BB962C8B-B14F-4D97-AF65-F5344CB8AC3E}">
        <p14:creationId xmlns:p14="http://schemas.microsoft.com/office/powerpoint/2010/main" val="2623816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chemeClr val="accent1"/>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6DED414-11F5-E8F3-1E39-44ED4791C85C}"/>
              </a:ext>
            </a:extLst>
          </p:cNvPr>
          <p:cNvSpPr>
            <a:spLocks noGrp="1"/>
          </p:cNvSpPr>
          <p:nvPr>
            <p:ph type="title"/>
          </p:nvPr>
        </p:nvSpPr>
        <p:spPr>
          <a:xfrm>
            <a:off x="841248" y="644652"/>
            <a:ext cx="3182112" cy="5568696"/>
          </a:xfrm>
        </p:spPr>
        <p:txBody>
          <a:bodyPr>
            <a:normAutofit/>
          </a:bodyPr>
          <a:lstStyle/>
          <a:p>
            <a:r>
              <a:rPr lang="en-GB" sz="6600" dirty="0">
                <a:solidFill>
                  <a:srgbClr val="FFFFFF"/>
                </a:solidFill>
              </a:rPr>
              <a:t>Activities </a:t>
            </a:r>
            <a:br>
              <a:rPr lang="en-GB" sz="6600" dirty="0">
                <a:solidFill>
                  <a:srgbClr val="FFFFFF"/>
                </a:solidFill>
              </a:rPr>
            </a:br>
            <a:r>
              <a:rPr lang="en-GB" sz="2400" dirty="0">
                <a:solidFill>
                  <a:srgbClr val="FFFFFF"/>
                </a:solidFill>
              </a:rPr>
              <a:t>(TBC as it is weather dependent)</a:t>
            </a:r>
            <a:endParaRPr lang="en-GB" sz="6600" dirty="0">
              <a:solidFill>
                <a:srgbClr val="FFFFFF"/>
              </a:solidFill>
            </a:endParaRPr>
          </a:p>
        </p:txBody>
      </p:sp>
      <p:sp>
        <p:nvSpPr>
          <p:cNvPr id="3" name="Content Placeholder 2">
            <a:extLst>
              <a:ext uri="{FF2B5EF4-FFF2-40B4-BE49-F238E27FC236}">
                <a16:creationId xmlns:a16="http://schemas.microsoft.com/office/drawing/2014/main" id="{B9395B4C-9232-9B17-3412-F057716D025B}"/>
              </a:ext>
            </a:extLst>
          </p:cNvPr>
          <p:cNvSpPr>
            <a:spLocks noGrp="1"/>
          </p:cNvSpPr>
          <p:nvPr>
            <p:ph idx="1"/>
          </p:nvPr>
        </p:nvSpPr>
        <p:spPr>
          <a:xfrm>
            <a:off x="5202194" y="-1"/>
            <a:ext cx="6989805" cy="6746789"/>
          </a:xfrm>
        </p:spPr>
        <p:txBody>
          <a:bodyPr anchor="ctr">
            <a:normAutofit/>
          </a:bodyPr>
          <a:lstStyle/>
          <a:p>
            <a:pPr marL="0" indent="0">
              <a:lnSpc>
                <a:spcPct val="100000"/>
              </a:lnSpc>
              <a:buNone/>
            </a:pPr>
            <a:r>
              <a:rPr lang="en-GB" dirty="0"/>
              <a:t>Below are possible activities that may be included within the visit – still to be confirmed.</a:t>
            </a:r>
          </a:p>
          <a:p>
            <a:pPr>
              <a:lnSpc>
                <a:spcPct val="100000"/>
              </a:lnSpc>
            </a:pPr>
            <a:r>
              <a:rPr lang="en-GB" dirty="0"/>
              <a:t>Shelter building</a:t>
            </a:r>
          </a:p>
          <a:p>
            <a:pPr>
              <a:lnSpc>
                <a:spcPct val="100000"/>
              </a:lnSpc>
            </a:pPr>
            <a:r>
              <a:rPr lang="en-GB" dirty="0"/>
              <a:t>Woodland adventure</a:t>
            </a:r>
          </a:p>
          <a:p>
            <a:pPr>
              <a:lnSpc>
                <a:spcPct val="100000"/>
              </a:lnSpc>
            </a:pPr>
            <a:r>
              <a:rPr lang="en-GB" dirty="0"/>
              <a:t>Archery</a:t>
            </a:r>
          </a:p>
          <a:p>
            <a:pPr>
              <a:lnSpc>
                <a:spcPct val="100000"/>
              </a:lnSpc>
            </a:pPr>
            <a:r>
              <a:rPr lang="en-GB" dirty="0"/>
              <a:t>Pond dipping</a:t>
            </a:r>
          </a:p>
          <a:p>
            <a:pPr>
              <a:lnSpc>
                <a:spcPct val="100000"/>
              </a:lnSpc>
            </a:pPr>
            <a:r>
              <a:rPr lang="en-GB" dirty="0"/>
              <a:t>Outdoor games/campfire</a:t>
            </a:r>
          </a:p>
          <a:p>
            <a:pPr>
              <a:lnSpc>
                <a:spcPct val="100000"/>
              </a:lnSpc>
            </a:pPr>
            <a:r>
              <a:rPr lang="en-GB" dirty="0"/>
              <a:t>Animal care</a:t>
            </a:r>
          </a:p>
          <a:p>
            <a:pPr>
              <a:lnSpc>
                <a:spcPct val="100000"/>
              </a:lnSpc>
            </a:pPr>
            <a:r>
              <a:rPr lang="en-GB" dirty="0"/>
              <a:t>Orienteering</a:t>
            </a:r>
          </a:p>
          <a:p>
            <a:pPr marL="0" indent="0">
              <a:lnSpc>
                <a:spcPct val="100000"/>
              </a:lnSpc>
              <a:buNone/>
            </a:pPr>
            <a:endParaRPr lang="en-GB" dirty="0"/>
          </a:p>
          <a:p>
            <a:pPr marL="0" indent="0">
              <a:lnSpc>
                <a:spcPct val="100000"/>
              </a:lnSpc>
              <a:buNone/>
            </a:pPr>
            <a:r>
              <a:rPr lang="en-GB" sz="2000" dirty="0">
                <a:solidFill>
                  <a:srgbClr val="FF0000"/>
                </a:solidFill>
              </a:rPr>
              <a:t>*All of the risk assessments are completed by Sandwell Residential education service, who will be in charge of all the activities whilst at </a:t>
            </a:r>
            <a:r>
              <a:rPr lang="en-GB" sz="2000" dirty="0" err="1">
                <a:solidFill>
                  <a:srgbClr val="FF0000"/>
                </a:solidFill>
              </a:rPr>
              <a:t>Edgmond</a:t>
            </a:r>
            <a:r>
              <a:rPr lang="en-GB" sz="2000" dirty="0">
                <a:solidFill>
                  <a:srgbClr val="FF0000"/>
                </a:solidFill>
              </a:rPr>
              <a:t> Hall.</a:t>
            </a:r>
          </a:p>
          <a:p>
            <a:pPr marL="0" indent="0">
              <a:lnSpc>
                <a:spcPct val="100000"/>
              </a:lnSpc>
              <a:buNone/>
            </a:pPr>
            <a:r>
              <a:rPr lang="en-GB" sz="2000" dirty="0">
                <a:solidFill>
                  <a:srgbClr val="FF0000"/>
                </a:solidFill>
              </a:rPr>
              <a:t>*We are fully insured for the residential through the RPA, which is covered by the Department for Education.</a:t>
            </a:r>
            <a:endParaRPr lang="en-GB" sz="2000" dirty="0"/>
          </a:p>
        </p:txBody>
      </p:sp>
      <p:pic>
        <p:nvPicPr>
          <p:cNvPr id="5" name="Picture 4">
            <a:extLst>
              <a:ext uri="{FF2B5EF4-FFF2-40B4-BE49-F238E27FC236}">
                <a16:creationId xmlns:a16="http://schemas.microsoft.com/office/drawing/2014/main" id="{79DE70DF-6BD9-E18C-E845-FD8CD81526C5}"/>
              </a:ext>
            </a:extLst>
          </p:cNvPr>
          <p:cNvPicPr>
            <a:picLocks noChangeAspect="1"/>
          </p:cNvPicPr>
          <p:nvPr/>
        </p:nvPicPr>
        <p:blipFill>
          <a:blip r:embed="rId2"/>
          <a:stretch>
            <a:fillRect/>
          </a:stretch>
        </p:blipFill>
        <p:spPr>
          <a:xfrm>
            <a:off x="8790666" y="897513"/>
            <a:ext cx="2328350" cy="1754384"/>
          </a:xfrm>
          <a:prstGeom prst="rect">
            <a:avLst/>
          </a:prstGeom>
        </p:spPr>
      </p:pic>
      <p:pic>
        <p:nvPicPr>
          <p:cNvPr id="7" name="Picture 6">
            <a:extLst>
              <a:ext uri="{FF2B5EF4-FFF2-40B4-BE49-F238E27FC236}">
                <a16:creationId xmlns:a16="http://schemas.microsoft.com/office/drawing/2014/main" id="{762A0AD9-2992-684D-0603-DEF06F6139D1}"/>
              </a:ext>
            </a:extLst>
          </p:cNvPr>
          <p:cNvPicPr>
            <a:picLocks noChangeAspect="1"/>
          </p:cNvPicPr>
          <p:nvPr/>
        </p:nvPicPr>
        <p:blipFill>
          <a:blip r:embed="rId3"/>
          <a:stretch>
            <a:fillRect/>
          </a:stretch>
        </p:blipFill>
        <p:spPr>
          <a:xfrm>
            <a:off x="9748005" y="2444442"/>
            <a:ext cx="2157690" cy="1643954"/>
          </a:xfrm>
          <a:prstGeom prst="rect">
            <a:avLst/>
          </a:prstGeom>
        </p:spPr>
      </p:pic>
      <p:pic>
        <p:nvPicPr>
          <p:cNvPr id="11" name="Picture 10">
            <a:extLst>
              <a:ext uri="{FF2B5EF4-FFF2-40B4-BE49-F238E27FC236}">
                <a16:creationId xmlns:a16="http://schemas.microsoft.com/office/drawing/2014/main" id="{8A0F6B05-F734-13CA-4DA2-B88B31BA4FFF}"/>
              </a:ext>
            </a:extLst>
          </p:cNvPr>
          <p:cNvPicPr>
            <a:picLocks noChangeAspect="1"/>
          </p:cNvPicPr>
          <p:nvPr/>
        </p:nvPicPr>
        <p:blipFill>
          <a:blip r:embed="rId4"/>
          <a:stretch>
            <a:fillRect/>
          </a:stretch>
        </p:blipFill>
        <p:spPr>
          <a:xfrm>
            <a:off x="7869410" y="3710957"/>
            <a:ext cx="2456138" cy="1754384"/>
          </a:xfrm>
          <a:prstGeom prst="rect">
            <a:avLst/>
          </a:prstGeom>
        </p:spPr>
      </p:pic>
    </p:spTree>
    <p:extLst>
      <p:ext uri="{BB962C8B-B14F-4D97-AF65-F5344CB8AC3E}">
        <p14:creationId xmlns:p14="http://schemas.microsoft.com/office/powerpoint/2010/main" val="2369074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52CBF-C482-0A09-15B3-811D777ED87E}"/>
              </a:ext>
            </a:extLst>
          </p:cNvPr>
          <p:cNvSpPr>
            <a:spLocks noGrp="1"/>
          </p:cNvSpPr>
          <p:nvPr>
            <p:ph type="title"/>
          </p:nvPr>
        </p:nvSpPr>
        <p:spPr>
          <a:xfrm>
            <a:off x="635000" y="640823"/>
            <a:ext cx="3418659" cy="5583148"/>
          </a:xfrm>
        </p:spPr>
        <p:txBody>
          <a:bodyPr anchor="ctr">
            <a:normAutofit/>
          </a:bodyPr>
          <a:lstStyle/>
          <a:p>
            <a:r>
              <a:rPr lang="en-GB" sz="6000"/>
              <a:t>What to bring? Kit List</a:t>
            </a:r>
          </a:p>
        </p:txBody>
      </p:sp>
      <p:sp>
        <p:nvSpPr>
          <p:cNvPr id="11" name="Rectangle 10">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DF574B5-A7D2-812C-C159-B4BC16340F44}"/>
              </a:ext>
            </a:extLst>
          </p:cNvPr>
          <p:cNvGraphicFramePr>
            <a:graphicFrameLocks noGrp="1"/>
          </p:cNvGraphicFramePr>
          <p:nvPr>
            <p:ph idx="1"/>
            <p:extLst>
              <p:ext uri="{D42A27DB-BD31-4B8C-83A1-F6EECF244321}">
                <p14:modId xmlns:p14="http://schemas.microsoft.com/office/powerpoint/2010/main" val="276118785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1943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60F5583-9B79-6BAA-3B60-A342FAA8192C}"/>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 name="Rectangle 1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072735-19C8-78A7-A585-02116E8BC2FB}"/>
              </a:ext>
            </a:extLst>
          </p:cNvPr>
          <p:cNvSpPr>
            <a:spLocks noGrp="1"/>
          </p:cNvSpPr>
          <p:nvPr>
            <p:ph type="title"/>
          </p:nvPr>
        </p:nvSpPr>
        <p:spPr>
          <a:xfrm>
            <a:off x="890338" y="640080"/>
            <a:ext cx="3734014" cy="3566160"/>
          </a:xfrm>
        </p:spPr>
        <p:txBody>
          <a:bodyPr vert="horz" lIns="91440" tIns="45720" rIns="91440" bIns="45720" rtlCol="0" anchor="b">
            <a:normAutofit/>
          </a:bodyPr>
          <a:lstStyle/>
          <a:p>
            <a:pPr>
              <a:lnSpc>
                <a:spcPct val="90000"/>
              </a:lnSpc>
            </a:pPr>
            <a:r>
              <a:rPr lang="en-US" sz="8000"/>
              <a:t>What to bring? Kit List</a:t>
            </a:r>
          </a:p>
        </p:txBody>
      </p:sp>
      <p:sp>
        <p:nvSpPr>
          <p:cNvPr id="14"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CF0A36C-DA0E-96B8-8FAD-6DD3D9497508}"/>
              </a:ext>
            </a:extLst>
          </p:cNvPr>
          <p:cNvGraphicFramePr>
            <a:graphicFrameLocks noGrp="1"/>
          </p:cNvGraphicFramePr>
          <p:nvPr>
            <p:ph idx="1"/>
            <p:extLst>
              <p:ext uri="{D42A27DB-BD31-4B8C-83A1-F6EECF244321}">
                <p14:modId xmlns:p14="http://schemas.microsoft.com/office/powerpoint/2010/main" val="1269670858"/>
              </p:ext>
            </p:extLst>
          </p:nvPr>
        </p:nvGraphicFramePr>
        <p:xfrm>
          <a:off x="4464174" y="242560"/>
          <a:ext cx="7118226" cy="61495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8934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chemeClr val="accent1"/>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8BD9786B-2A55-9289-68F0-B86F0FF64B23}"/>
              </a:ext>
            </a:extLst>
          </p:cNvPr>
          <p:cNvSpPr>
            <a:spLocks noGrp="1"/>
          </p:cNvSpPr>
          <p:nvPr>
            <p:ph type="title"/>
          </p:nvPr>
        </p:nvSpPr>
        <p:spPr>
          <a:xfrm>
            <a:off x="841248" y="644652"/>
            <a:ext cx="3182112" cy="5568696"/>
          </a:xfrm>
        </p:spPr>
        <p:txBody>
          <a:bodyPr>
            <a:normAutofit/>
          </a:bodyPr>
          <a:lstStyle/>
          <a:p>
            <a:r>
              <a:rPr lang="en-GB" sz="6600">
                <a:solidFill>
                  <a:srgbClr val="FFFFFF"/>
                </a:solidFill>
              </a:rPr>
              <a:t>What not to bring!</a:t>
            </a:r>
          </a:p>
        </p:txBody>
      </p:sp>
      <p:sp>
        <p:nvSpPr>
          <p:cNvPr id="3" name="Content Placeholder 2">
            <a:extLst>
              <a:ext uri="{FF2B5EF4-FFF2-40B4-BE49-F238E27FC236}">
                <a16:creationId xmlns:a16="http://schemas.microsoft.com/office/drawing/2014/main" id="{B035A5B7-837E-EC14-DEDD-ACD3A03E24C3}"/>
              </a:ext>
            </a:extLst>
          </p:cNvPr>
          <p:cNvSpPr>
            <a:spLocks noGrp="1"/>
          </p:cNvSpPr>
          <p:nvPr>
            <p:ph idx="1"/>
          </p:nvPr>
        </p:nvSpPr>
        <p:spPr>
          <a:xfrm>
            <a:off x="5494350" y="644652"/>
            <a:ext cx="5856401" cy="5568696"/>
          </a:xfrm>
        </p:spPr>
        <p:txBody>
          <a:bodyPr anchor="ctr">
            <a:normAutofit/>
          </a:bodyPr>
          <a:lstStyle/>
          <a:p>
            <a:r>
              <a:rPr lang="en-GB" sz="4000" dirty="0"/>
              <a:t>Snacks/drinks – children are given plenty of food!!</a:t>
            </a:r>
          </a:p>
          <a:p>
            <a:r>
              <a:rPr lang="en-GB" sz="4000" dirty="0"/>
              <a:t>Electronics (mobile phones, tablets, trackers)</a:t>
            </a:r>
          </a:p>
          <a:p>
            <a:r>
              <a:rPr lang="en-GB" sz="4000" dirty="0"/>
              <a:t>Jewellery </a:t>
            </a:r>
          </a:p>
          <a:p>
            <a:r>
              <a:rPr lang="en-GB" sz="4000" dirty="0"/>
              <a:t>New clothes that you don’t want to get muddy!</a:t>
            </a:r>
          </a:p>
          <a:p>
            <a:r>
              <a:rPr lang="en-GB" sz="4000" dirty="0"/>
              <a:t>Toys</a:t>
            </a:r>
          </a:p>
        </p:txBody>
      </p:sp>
    </p:spTree>
    <p:extLst>
      <p:ext uri="{BB962C8B-B14F-4D97-AF65-F5344CB8AC3E}">
        <p14:creationId xmlns:p14="http://schemas.microsoft.com/office/powerpoint/2010/main" val="229775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60F5583-9B79-6BAA-3B60-A342FAA8192C}"/>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 name="Rectangle 1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072735-19C8-78A7-A585-02116E8BC2FB}"/>
              </a:ext>
            </a:extLst>
          </p:cNvPr>
          <p:cNvSpPr>
            <a:spLocks noGrp="1"/>
          </p:cNvSpPr>
          <p:nvPr>
            <p:ph type="title"/>
          </p:nvPr>
        </p:nvSpPr>
        <p:spPr>
          <a:xfrm>
            <a:off x="890338" y="640080"/>
            <a:ext cx="3734014" cy="3566160"/>
          </a:xfrm>
        </p:spPr>
        <p:txBody>
          <a:bodyPr vert="horz" lIns="91440" tIns="45720" rIns="91440" bIns="45720" rtlCol="0" anchor="b">
            <a:normAutofit/>
          </a:bodyPr>
          <a:lstStyle/>
          <a:p>
            <a:pPr>
              <a:lnSpc>
                <a:spcPct val="90000"/>
              </a:lnSpc>
            </a:pPr>
            <a:r>
              <a:rPr lang="en-US" sz="8000" dirty="0" err="1"/>
              <a:t>Behaviour</a:t>
            </a:r>
            <a:endParaRPr lang="en-US" sz="8000" dirty="0"/>
          </a:p>
        </p:txBody>
      </p:sp>
      <p:sp>
        <p:nvSpPr>
          <p:cNvPr id="14"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CF0A36C-DA0E-96B8-8FAD-6DD3D9497508}"/>
              </a:ext>
            </a:extLst>
          </p:cNvPr>
          <p:cNvGraphicFramePr>
            <a:graphicFrameLocks noGrp="1"/>
          </p:cNvGraphicFramePr>
          <p:nvPr>
            <p:ph idx="1"/>
            <p:extLst>
              <p:ext uri="{D42A27DB-BD31-4B8C-83A1-F6EECF244321}">
                <p14:modId xmlns:p14="http://schemas.microsoft.com/office/powerpoint/2010/main" val="473450968"/>
              </p:ext>
            </p:extLst>
          </p:nvPr>
        </p:nvGraphicFramePr>
        <p:xfrm>
          <a:off x="4464173" y="242560"/>
          <a:ext cx="7633091" cy="61495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4982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60F5583-9B79-6BAA-3B60-A342FAA8192C}"/>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 name="Rectangle 1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072735-19C8-78A7-A585-02116E8BC2FB}"/>
              </a:ext>
            </a:extLst>
          </p:cNvPr>
          <p:cNvSpPr>
            <a:spLocks noGrp="1"/>
          </p:cNvSpPr>
          <p:nvPr>
            <p:ph type="title"/>
          </p:nvPr>
        </p:nvSpPr>
        <p:spPr>
          <a:xfrm>
            <a:off x="890338" y="640080"/>
            <a:ext cx="3734014" cy="3566160"/>
          </a:xfrm>
        </p:spPr>
        <p:txBody>
          <a:bodyPr vert="horz" lIns="91440" tIns="45720" rIns="91440" bIns="45720" rtlCol="0" anchor="b">
            <a:normAutofit/>
          </a:bodyPr>
          <a:lstStyle/>
          <a:p>
            <a:pPr>
              <a:lnSpc>
                <a:spcPct val="90000"/>
              </a:lnSpc>
            </a:pPr>
            <a:r>
              <a:rPr lang="en-US" sz="8000" dirty="0" err="1"/>
              <a:t>Behaviour</a:t>
            </a:r>
            <a:endParaRPr lang="en-US" sz="8000" dirty="0"/>
          </a:p>
        </p:txBody>
      </p:sp>
      <p:sp>
        <p:nvSpPr>
          <p:cNvPr id="14"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CF0A36C-DA0E-96B8-8FAD-6DD3D9497508}"/>
              </a:ext>
            </a:extLst>
          </p:cNvPr>
          <p:cNvGraphicFramePr>
            <a:graphicFrameLocks noGrp="1"/>
          </p:cNvGraphicFramePr>
          <p:nvPr>
            <p:ph idx="1"/>
            <p:extLst>
              <p:ext uri="{D42A27DB-BD31-4B8C-83A1-F6EECF244321}">
                <p14:modId xmlns:p14="http://schemas.microsoft.com/office/powerpoint/2010/main" val="4128326525"/>
              </p:ext>
            </p:extLst>
          </p:nvPr>
        </p:nvGraphicFramePr>
        <p:xfrm>
          <a:off x="4464173" y="242560"/>
          <a:ext cx="7633091" cy="6430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4927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chemeClr val="accent1"/>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8BD9786B-2A55-9289-68F0-B86F0FF64B23}"/>
              </a:ext>
            </a:extLst>
          </p:cNvPr>
          <p:cNvSpPr>
            <a:spLocks noGrp="1"/>
          </p:cNvSpPr>
          <p:nvPr>
            <p:ph type="title"/>
          </p:nvPr>
        </p:nvSpPr>
        <p:spPr>
          <a:xfrm>
            <a:off x="841248" y="644652"/>
            <a:ext cx="3182112" cy="5568696"/>
          </a:xfrm>
        </p:spPr>
        <p:txBody>
          <a:bodyPr>
            <a:normAutofit/>
          </a:bodyPr>
          <a:lstStyle/>
          <a:p>
            <a:r>
              <a:rPr lang="en-GB" sz="6600" dirty="0">
                <a:solidFill>
                  <a:srgbClr val="FFFFFF"/>
                </a:solidFill>
              </a:rPr>
              <a:t>cost</a:t>
            </a:r>
          </a:p>
        </p:txBody>
      </p:sp>
      <p:sp>
        <p:nvSpPr>
          <p:cNvPr id="3" name="Content Placeholder 2">
            <a:extLst>
              <a:ext uri="{FF2B5EF4-FFF2-40B4-BE49-F238E27FC236}">
                <a16:creationId xmlns:a16="http://schemas.microsoft.com/office/drawing/2014/main" id="{B035A5B7-837E-EC14-DEDD-ACD3A03E24C3}"/>
              </a:ext>
            </a:extLst>
          </p:cNvPr>
          <p:cNvSpPr>
            <a:spLocks noGrp="1"/>
          </p:cNvSpPr>
          <p:nvPr>
            <p:ph idx="1"/>
          </p:nvPr>
        </p:nvSpPr>
        <p:spPr>
          <a:xfrm>
            <a:off x="5494350" y="644652"/>
            <a:ext cx="5856401" cy="5568696"/>
          </a:xfrm>
        </p:spPr>
        <p:txBody>
          <a:bodyPr anchor="ctr">
            <a:normAutofit fontScale="70000" lnSpcReduction="20000"/>
          </a:bodyPr>
          <a:lstStyle/>
          <a:p>
            <a:r>
              <a:rPr lang="en-GB" sz="4000" dirty="0"/>
              <a:t>Total cost of the trip = £202.69</a:t>
            </a:r>
          </a:p>
          <a:p>
            <a:r>
              <a:rPr lang="en-GB" sz="4000" dirty="0"/>
              <a:t>Deposit to be paid via Arbour of £46.69 by </a:t>
            </a:r>
            <a:r>
              <a:rPr lang="en-GB" sz="4000"/>
              <a:t>12</a:t>
            </a:r>
            <a:r>
              <a:rPr lang="en-GB" sz="4000" baseline="30000"/>
              <a:t>th</a:t>
            </a:r>
            <a:r>
              <a:rPr lang="en-GB" sz="4000"/>
              <a:t> December 2025.</a:t>
            </a:r>
            <a:endParaRPr lang="en-GB" sz="4000" dirty="0"/>
          </a:p>
          <a:p>
            <a:r>
              <a:rPr lang="en-GB" sz="4000" b="1" dirty="0"/>
              <a:t>Final Balance to be paid by </a:t>
            </a:r>
            <a:r>
              <a:rPr lang="en-GB" sz="4000" b="1" dirty="0">
                <a:solidFill>
                  <a:srgbClr val="FF0000"/>
                </a:solidFill>
              </a:rPr>
              <a:t>9</a:t>
            </a:r>
            <a:r>
              <a:rPr lang="en-GB" sz="4000" b="1" baseline="30000" dirty="0">
                <a:solidFill>
                  <a:srgbClr val="FF0000"/>
                </a:solidFill>
              </a:rPr>
              <a:t>th</a:t>
            </a:r>
            <a:r>
              <a:rPr lang="en-GB" sz="4000" b="1" dirty="0">
                <a:solidFill>
                  <a:srgbClr val="FF0000"/>
                </a:solidFill>
              </a:rPr>
              <a:t> March 2026.</a:t>
            </a:r>
          </a:p>
          <a:p>
            <a:r>
              <a:rPr lang="en-GB" sz="4000" b="1" dirty="0">
                <a:solidFill>
                  <a:srgbClr val="FF0000"/>
                </a:solidFill>
              </a:rPr>
              <a:t>All monies paid are non-refundable.</a:t>
            </a:r>
          </a:p>
          <a:p>
            <a:r>
              <a:rPr lang="en-GB" sz="4000" dirty="0"/>
              <a:t>You are welcome to pay in instalments between now and March.</a:t>
            </a:r>
          </a:p>
          <a:p>
            <a:pPr marL="284480" marR="578485" algn="just">
              <a:spcBef>
                <a:spcPts val="190"/>
              </a:spcBef>
              <a:spcAft>
                <a:spcPts val="0"/>
              </a:spcAft>
            </a:pPr>
            <a:r>
              <a:rPr lang="en-GB" sz="4000" dirty="0"/>
              <a:t>If you are eligible for Free School Meals or Pupil Premium, you may be able get funding towards the trip. </a:t>
            </a:r>
          </a:p>
          <a:p>
            <a:pPr marL="284480" marR="578485" algn="just">
              <a:spcBef>
                <a:spcPts val="190"/>
              </a:spcBef>
              <a:spcAft>
                <a:spcPts val="0"/>
              </a:spcAft>
            </a:pPr>
            <a:r>
              <a:rPr lang="en-GB" sz="4000" dirty="0"/>
              <a:t>Please contact the school office or Business Support Manager.</a:t>
            </a:r>
          </a:p>
        </p:txBody>
      </p:sp>
    </p:spTree>
    <p:extLst>
      <p:ext uri="{BB962C8B-B14F-4D97-AF65-F5344CB8AC3E}">
        <p14:creationId xmlns:p14="http://schemas.microsoft.com/office/powerpoint/2010/main" val="3483260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9" name="Rectangle 8">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chemeClr val="accent1"/>
          </a:solidFill>
          <a:ln w="57150">
            <a:solidFill>
              <a:schemeClr val="accent1"/>
            </a:solidFill>
            <a:extLst>
              <a:ext uri="{C807C97D-BFC1-408E-A445-0C87EB9F89A2}">
                <ask:lineSketchStyleProps xmlns:ask="http://schemas.microsoft.com/office/drawing/2018/sketchyshapes" xmln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5345DA6-66E4-8000-503B-EBA17A3C260A}"/>
              </a:ext>
            </a:extLst>
          </p:cNvPr>
          <p:cNvSpPr>
            <a:spLocks noGrp="1"/>
          </p:cNvSpPr>
          <p:nvPr>
            <p:ph type="title"/>
          </p:nvPr>
        </p:nvSpPr>
        <p:spPr>
          <a:xfrm>
            <a:off x="2066544" y="1911096"/>
            <a:ext cx="8055864" cy="2076651"/>
          </a:xfrm>
        </p:spPr>
        <p:txBody>
          <a:bodyPr vert="horz" lIns="91440" tIns="45720" rIns="91440" bIns="45720" rtlCol="0" anchor="b">
            <a:normAutofit fontScale="90000"/>
          </a:bodyPr>
          <a:lstStyle/>
          <a:p>
            <a:pPr algn="ctr"/>
            <a:r>
              <a:rPr lang="en-US" sz="8000" dirty="0">
                <a:solidFill>
                  <a:srgbClr val="FFFFFF"/>
                </a:solidFill>
              </a:rPr>
              <a:t>Any questions?</a:t>
            </a:r>
            <a:br>
              <a:rPr lang="en-US" sz="8000" dirty="0">
                <a:solidFill>
                  <a:srgbClr val="FFFFFF"/>
                </a:solidFill>
              </a:rPr>
            </a:br>
            <a:r>
              <a:rPr lang="en-US" sz="5300" dirty="0"/>
              <a:t>This </a:t>
            </a:r>
            <a:r>
              <a:rPr lang="en-US" sz="5300" dirty="0" err="1"/>
              <a:t>powerpoint</a:t>
            </a:r>
            <a:r>
              <a:rPr lang="en-US" sz="5300" dirty="0"/>
              <a:t> will be available on the school website</a:t>
            </a:r>
            <a:endParaRPr lang="en-US" sz="8000" dirty="0"/>
          </a:p>
        </p:txBody>
      </p:sp>
      <p:sp>
        <p:nvSpPr>
          <p:cNvPr id="13" name="Rectangle 6">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6175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9" name="Rectangle 18">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6F7B4D1-D77B-8806-4ABE-3957028A48C9}"/>
              </a:ext>
            </a:extLst>
          </p:cNvPr>
          <p:cNvPicPr>
            <a:picLocks noGrp="1" noChangeAspect="1"/>
          </p:cNvPicPr>
          <p:nvPr>
            <p:ph idx="1"/>
          </p:nvPr>
        </p:nvPicPr>
        <p:blipFill>
          <a:blip r:embed="rId2">
            <a:alphaModFix/>
          </a:blip>
          <a:srcRect t="10336" r="-1" b="-1"/>
          <a:stretch/>
        </p:blipFill>
        <p:spPr>
          <a:xfrm>
            <a:off x="3070" y="37622"/>
            <a:ext cx="12188930" cy="6857990"/>
          </a:xfrm>
          <a:prstGeom prst="rect">
            <a:avLst/>
          </a:prstGeom>
        </p:spPr>
      </p:pic>
      <p:sp>
        <p:nvSpPr>
          <p:cNvPr id="21" name="Rectangle 20">
            <a:extLst>
              <a:ext uri="{FF2B5EF4-FFF2-40B4-BE49-F238E27FC236}">
                <a16:creationId xmlns:a16="http://schemas.microsoft.com/office/drawing/2014/main" id="{8F51725E-A483-43B2-A6F2-C44F502FE0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37549"/>
            <a:ext cx="12191999" cy="5058137"/>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6DF5A0-79DF-3D03-9C48-EED171C60BCF}"/>
              </a:ext>
            </a:extLst>
          </p:cNvPr>
          <p:cNvSpPr>
            <a:spLocks noGrp="1"/>
          </p:cNvSpPr>
          <p:nvPr>
            <p:ph type="title"/>
          </p:nvPr>
        </p:nvSpPr>
        <p:spPr>
          <a:xfrm>
            <a:off x="766916" y="937336"/>
            <a:ext cx="11346426" cy="3063240"/>
          </a:xfrm>
        </p:spPr>
        <p:txBody>
          <a:bodyPr vert="horz" lIns="91440" tIns="45720" rIns="91440" bIns="45720" rtlCol="0" anchor="b">
            <a:normAutofit fontScale="90000"/>
          </a:bodyPr>
          <a:lstStyle/>
          <a:p>
            <a:pPr algn="ctr">
              <a:lnSpc>
                <a:spcPct val="90000"/>
              </a:lnSpc>
            </a:pPr>
            <a:r>
              <a:rPr lang="en-US" sz="7600" dirty="0" err="1">
                <a:solidFill>
                  <a:schemeClr val="bg1"/>
                </a:solidFill>
              </a:rPr>
              <a:t>Edgmond</a:t>
            </a:r>
            <a:r>
              <a:rPr lang="en-US" sz="7600" dirty="0">
                <a:solidFill>
                  <a:schemeClr val="bg1"/>
                </a:solidFill>
              </a:rPr>
              <a:t> hall: </a:t>
            </a:r>
            <a:br>
              <a:rPr lang="en-US" sz="7600" dirty="0">
                <a:solidFill>
                  <a:schemeClr val="bg1"/>
                </a:solidFill>
              </a:rPr>
            </a:br>
            <a:r>
              <a:rPr lang="en-US" sz="7600" dirty="0">
                <a:solidFill>
                  <a:schemeClr val="bg1"/>
                </a:solidFill>
              </a:rPr>
              <a:t>Monday 16</a:t>
            </a:r>
            <a:r>
              <a:rPr lang="en-US" sz="7600" baseline="30000" dirty="0">
                <a:solidFill>
                  <a:schemeClr val="bg1"/>
                </a:solidFill>
              </a:rPr>
              <a:t>th</a:t>
            </a:r>
            <a:r>
              <a:rPr lang="en-US" sz="7600" dirty="0">
                <a:solidFill>
                  <a:schemeClr val="bg1"/>
                </a:solidFill>
              </a:rPr>
              <a:t> March to Wednesday 18</a:t>
            </a:r>
            <a:r>
              <a:rPr lang="en-US" sz="7600" baseline="30000" dirty="0">
                <a:solidFill>
                  <a:schemeClr val="bg1"/>
                </a:solidFill>
              </a:rPr>
              <a:t>th</a:t>
            </a:r>
            <a:r>
              <a:rPr lang="en-US" sz="7600" dirty="0">
                <a:solidFill>
                  <a:schemeClr val="bg1"/>
                </a:solidFill>
              </a:rPr>
              <a:t> March</a:t>
            </a:r>
          </a:p>
        </p:txBody>
      </p:sp>
      <p:sp>
        <p:nvSpPr>
          <p:cNvPr id="23" name="Rectangle 6">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7F60E2F-E0B3-B059-E7A6-797BDAC6859C}"/>
              </a:ext>
            </a:extLst>
          </p:cNvPr>
          <p:cNvSpPr txBox="1"/>
          <p:nvPr/>
        </p:nvSpPr>
        <p:spPr>
          <a:xfrm>
            <a:off x="3385457" y="4736883"/>
            <a:ext cx="6096000" cy="584775"/>
          </a:xfrm>
          <a:prstGeom prst="rect">
            <a:avLst/>
          </a:prstGeom>
          <a:noFill/>
        </p:spPr>
        <p:txBody>
          <a:bodyPr wrap="square">
            <a:spAutoFit/>
          </a:bodyPr>
          <a:lstStyle/>
          <a:p>
            <a:r>
              <a:rPr lang="en-US" sz="3200" b="1" dirty="0" err="1">
                <a:solidFill>
                  <a:schemeClr val="bg1"/>
                </a:solidFill>
                <a:hlinkClick r:id="rId3">
                  <a:extLst>
                    <a:ext uri="{A12FA001-AC4F-418D-AE19-62706E023703}">
                      <ahyp:hlinkClr xmlns:ahyp="http://schemas.microsoft.com/office/drawing/2018/hyperlinkcolor" val="tx"/>
                    </a:ext>
                  </a:extLst>
                </a:hlinkClick>
              </a:rPr>
              <a:t>Edgmond</a:t>
            </a:r>
            <a:r>
              <a:rPr lang="en-US" sz="3200" b="1" dirty="0">
                <a:solidFill>
                  <a:schemeClr val="bg1"/>
                </a:solidFill>
                <a:hlinkClick r:id="rId3">
                  <a:extLst>
                    <a:ext uri="{A12FA001-AC4F-418D-AE19-62706E023703}">
                      <ahyp:hlinkClr xmlns:ahyp="http://schemas.microsoft.com/office/drawing/2018/hyperlinkcolor" val="tx"/>
                    </a:ext>
                  </a:extLst>
                </a:hlinkClick>
              </a:rPr>
              <a:t> Hall Centre for Outdoor Learning</a:t>
            </a:r>
            <a:r>
              <a:rPr lang="en-US" sz="3200" b="1" dirty="0">
                <a:solidFill>
                  <a:schemeClr val="bg1"/>
                </a:solidFill>
              </a:rPr>
              <a:t>    (link to website)</a:t>
            </a:r>
            <a:endParaRPr lang="en-GB" sz="3200" b="1" dirty="0">
              <a:solidFill>
                <a:schemeClr val="bg1"/>
              </a:solidFill>
            </a:endParaRPr>
          </a:p>
        </p:txBody>
      </p:sp>
    </p:spTree>
    <p:extLst>
      <p:ext uri="{BB962C8B-B14F-4D97-AF65-F5344CB8AC3E}">
        <p14:creationId xmlns:p14="http://schemas.microsoft.com/office/powerpoint/2010/main" val="2931583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 name="Rectangle 11">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AEC84D-A722-6D66-CCE2-E0125D6A6242}"/>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5800"/>
              <a:t>Aims of the visit: </a:t>
            </a:r>
          </a:p>
        </p:txBody>
      </p:sp>
      <p:sp>
        <p:nvSpPr>
          <p:cNvPr id="14"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64467E2E-A780-834F-0043-4432D59BAE82}"/>
              </a:ext>
            </a:extLst>
          </p:cNvPr>
          <p:cNvPicPr>
            <a:picLocks noGrp="1" noChangeAspect="1"/>
          </p:cNvPicPr>
          <p:nvPr>
            <p:ph idx="1"/>
          </p:nvPr>
        </p:nvPicPr>
        <p:blipFill>
          <a:blip r:embed="rId2"/>
          <a:stretch>
            <a:fillRect/>
          </a:stretch>
        </p:blipFill>
        <p:spPr>
          <a:xfrm>
            <a:off x="4654296" y="971333"/>
            <a:ext cx="7214616" cy="4887901"/>
          </a:xfrm>
          <a:prstGeom prst="rect">
            <a:avLst/>
          </a:prstGeom>
        </p:spPr>
      </p:pic>
    </p:spTree>
    <p:extLst>
      <p:ext uri="{BB962C8B-B14F-4D97-AF65-F5344CB8AC3E}">
        <p14:creationId xmlns:p14="http://schemas.microsoft.com/office/powerpoint/2010/main" val="1845500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chemeClr val="accent1"/>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7D2628FE-25DC-083D-3612-23600743ECD5}"/>
              </a:ext>
            </a:extLst>
          </p:cNvPr>
          <p:cNvSpPr>
            <a:spLocks noGrp="1"/>
          </p:cNvSpPr>
          <p:nvPr>
            <p:ph type="title"/>
          </p:nvPr>
        </p:nvSpPr>
        <p:spPr>
          <a:xfrm>
            <a:off x="841248" y="644652"/>
            <a:ext cx="3182112" cy="5568696"/>
          </a:xfrm>
        </p:spPr>
        <p:txBody>
          <a:bodyPr>
            <a:normAutofit/>
          </a:bodyPr>
          <a:lstStyle/>
          <a:p>
            <a:r>
              <a:rPr lang="en-GB" sz="6600" dirty="0">
                <a:solidFill>
                  <a:srgbClr val="FFFFFF"/>
                </a:solidFill>
              </a:rPr>
              <a:t>About </a:t>
            </a:r>
            <a:r>
              <a:rPr lang="en-GB" sz="6600" dirty="0" err="1">
                <a:solidFill>
                  <a:srgbClr val="FFFFFF"/>
                </a:solidFill>
              </a:rPr>
              <a:t>Edgmond</a:t>
            </a:r>
            <a:r>
              <a:rPr lang="en-GB" sz="6600" dirty="0">
                <a:solidFill>
                  <a:srgbClr val="FFFFFF"/>
                </a:solidFill>
              </a:rPr>
              <a:t> hall</a:t>
            </a:r>
          </a:p>
        </p:txBody>
      </p:sp>
      <p:sp>
        <p:nvSpPr>
          <p:cNvPr id="3" name="Content Placeholder 2">
            <a:extLst>
              <a:ext uri="{FF2B5EF4-FFF2-40B4-BE49-F238E27FC236}">
                <a16:creationId xmlns:a16="http://schemas.microsoft.com/office/drawing/2014/main" id="{275B729E-066B-2BB1-6039-65459DF4E9CA}"/>
              </a:ext>
            </a:extLst>
          </p:cNvPr>
          <p:cNvSpPr>
            <a:spLocks noGrp="1"/>
          </p:cNvSpPr>
          <p:nvPr>
            <p:ph idx="1"/>
          </p:nvPr>
        </p:nvSpPr>
        <p:spPr>
          <a:xfrm>
            <a:off x="5494350" y="644652"/>
            <a:ext cx="5856401" cy="5568696"/>
          </a:xfrm>
        </p:spPr>
        <p:txBody>
          <a:bodyPr anchor="ctr">
            <a:normAutofit/>
          </a:bodyPr>
          <a:lstStyle/>
          <a:p>
            <a:pPr marL="0" indent="0">
              <a:buNone/>
            </a:pPr>
            <a:r>
              <a:rPr lang="en-US" sz="3600" dirty="0" err="1"/>
              <a:t>Edgmond</a:t>
            </a:r>
            <a:r>
              <a:rPr lang="en-US" sz="3600" dirty="0"/>
              <a:t> Hall is in Shropshire. It sits on the edge of the historic village of </a:t>
            </a:r>
            <a:r>
              <a:rPr lang="en-US" sz="3600" dirty="0" err="1"/>
              <a:t>Edgmond</a:t>
            </a:r>
            <a:r>
              <a:rPr lang="en-US" sz="3600" dirty="0"/>
              <a:t>. It was originally a Georgian Farm House and still reflects this in the Grade II listed main house and outbuildings. It is set in 45 acres of grounds; including woodland, meadow, orchard and old marshland habitats as well as having playing fields and more traditional gardens.</a:t>
            </a:r>
            <a:endParaRPr lang="en-GB" sz="3600" dirty="0"/>
          </a:p>
        </p:txBody>
      </p:sp>
    </p:spTree>
    <p:extLst>
      <p:ext uri="{BB962C8B-B14F-4D97-AF65-F5344CB8AC3E}">
        <p14:creationId xmlns:p14="http://schemas.microsoft.com/office/powerpoint/2010/main" val="16297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chemeClr val="accent1"/>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E87DAC02-5CBE-D30C-BCE9-F5D9818A70A7}"/>
              </a:ext>
            </a:extLst>
          </p:cNvPr>
          <p:cNvSpPr>
            <a:spLocks noGrp="1"/>
          </p:cNvSpPr>
          <p:nvPr>
            <p:ph type="title"/>
          </p:nvPr>
        </p:nvSpPr>
        <p:spPr>
          <a:xfrm>
            <a:off x="841248" y="644652"/>
            <a:ext cx="3182112" cy="5568696"/>
          </a:xfrm>
        </p:spPr>
        <p:txBody>
          <a:bodyPr>
            <a:normAutofit/>
          </a:bodyPr>
          <a:lstStyle/>
          <a:p>
            <a:r>
              <a:rPr lang="en-GB" sz="6600">
                <a:solidFill>
                  <a:srgbClr val="FFFFFF"/>
                </a:solidFill>
              </a:rPr>
              <a:t>Timings</a:t>
            </a:r>
          </a:p>
        </p:txBody>
      </p:sp>
      <p:sp>
        <p:nvSpPr>
          <p:cNvPr id="3" name="Content Placeholder 2">
            <a:extLst>
              <a:ext uri="{FF2B5EF4-FFF2-40B4-BE49-F238E27FC236}">
                <a16:creationId xmlns:a16="http://schemas.microsoft.com/office/drawing/2014/main" id="{547CF471-A6D4-747D-CB65-FDBE26F784F4}"/>
              </a:ext>
            </a:extLst>
          </p:cNvPr>
          <p:cNvSpPr>
            <a:spLocks noGrp="1"/>
          </p:cNvSpPr>
          <p:nvPr>
            <p:ph idx="1"/>
          </p:nvPr>
        </p:nvSpPr>
        <p:spPr>
          <a:xfrm>
            <a:off x="5494350" y="644652"/>
            <a:ext cx="5856401" cy="5568696"/>
          </a:xfrm>
        </p:spPr>
        <p:txBody>
          <a:bodyPr anchor="ctr">
            <a:normAutofit/>
          </a:bodyPr>
          <a:lstStyle/>
          <a:p>
            <a:pPr marL="0" indent="0">
              <a:buNone/>
            </a:pPr>
            <a:r>
              <a:rPr lang="en-GB" dirty="0"/>
              <a:t>The children will come to school at a normal time on the Monday.  We will complete the register and be ready to leave at around 9.30. Exact coach times will be shared with you nearer the time if you wish to stay to wave your child off.</a:t>
            </a:r>
          </a:p>
          <a:p>
            <a:pPr marL="0" indent="0">
              <a:buNone/>
            </a:pPr>
            <a:endParaRPr lang="en-GB" dirty="0"/>
          </a:p>
          <a:p>
            <a:pPr marL="0" indent="0">
              <a:buNone/>
            </a:pPr>
            <a:r>
              <a:rPr lang="en-GB" dirty="0"/>
              <a:t>On Wednesday, we will return to school for the end of school day as normal. The children will come back into classrooms so that we can then safely complete our end of day routine as normal.</a:t>
            </a:r>
          </a:p>
        </p:txBody>
      </p:sp>
    </p:spTree>
    <p:extLst>
      <p:ext uri="{BB962C8B-B14F-4D97-AF65-F5344CB8AC3E}">
        <p14:creationId xmlns:p14="http://schemas.microsoft.com/office/powerpoint/2010/main" val="1535676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chemeClr val="accent1"/>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EC996EB-393C-4022-DA08-411EDCA517A0}"/>
              </a:ext>
            </a:extLst>
          </p:cNvPr>
          <p:cNvSpPr>
            <a:spLocks noGrp="1"/>
          </p:cNvSpPr>
          <p:nvPr>
            <p:ph type="title"/>
          </p:nvPr>
        </p:nvSpPr>
        <p:spPr>
          <a:xfrm>
            <a:off x="841248" y="644652"/>
            <a:ext cx="3182112" cy="5568696"/>
          </a:xfrm>
        </p:spPr>
        <p:txBody>
          <a:bodyPr>
            <a:normAutofit/>
          </a:bodyPr>
          <a:lstStyle/>
          <a:p>
            <a:r>
              <a:rPr lang="en-GB" sz="6600">
                <a:solidFill>
                  <a:srgbClr val="FFFFFF"/>
                </a:solidFill>
              </a:rPr>
              <a:t>Who will be supporting the visit?</a:t>
            </a:r>
          </a:p>
        </p:txBody>
      </p:sp>
      <p:sp>
        <p:nvSpPr>
          <p:cNvPr id="3" name="Content Placeholder 2">
            <a:extLst>
              <a:ext uri="{FF2B5EF4-FFF2-40B4-BE49-F238E27FC236}">
                <a16:creationId xmlns:a16="http://schemas.microsoft.com/office/drawing/2014/main" id="{B510267B-C698-E6E4-BE4B-952C3D20D0B6}"/>
              </a:ext>
            </a:extLst>
          </p:cNvPr>
          <p:cNvSpPr>
            <a:spLocks noGrp="1"/>
          </p:cNvSpPr>
          <p:nvPr>
            <p:ph idx="1"/>
          </p:nvPr>
        </p:nvSpPr>
        <p:spPr>
          <a:xfrm>
            <a:off x="5181600" y="176981"/>
            <a:ext cx="6823587" cy="6479458"/>
          </a:xfrm>
        </p:spPr>
        <p:txBody>
          <a:bodyPr anchor="ctr">
            <a:normAutofit/>
          </a:bodyPr>
          <a:lstStyle/>
          <a:p>
            <a:pPr marL="0" indent="0">
              <a:buNone/>
            </a:pPr>
            <a:r>
              <a:rPr lang="en-GB" dirty="0"/>
              <a:t>There will be a number of school staff who are supporting the visit – some of them will stay for the duration and others will do part of the trip. This is a guided list but there may be changes to this due to staffing within school.</a:t>
            </a:r>
          </a:p>
          <a:p>
            <a:pPr marL="0" indent="0">
              <a:buNone/>
            </a:pPr>
            <a:r>
              <a:rPr lang="en-GB" dirty="0"/>
              <a:t>Mrs Lowe – Year 4 Teacher</a:t>
            </a:r>
          </a:p>
          <a:p>
            <a:pPr marL="0" indent="0">
              <a:buNone/>
            </a:pPr>
            <a:r>
              <a:rPr lang="en-GB" dirty="0"/>
              <a:t>Miss Shaw – Year 4 Teacher</a:t>
            </a:r>
          </a:p>
          <a:p>
            <a:pPr marL="0" indent="0">
              <a:buNone/>
            </a:pPr>
            <a:r>
              <a:rPr lang="en-GB" dirty="0"/>
              <a:t>Mrs Lewis – </a:t>
            </a:r>
            <a:r>
              <a:rPr lang="en-GB" dirty="0" err="1"/>
              <a:t>Senco</a:t>
            </a:r>
            <a:r>
              <a:rPr lang="en-GB" dirty="0"/>
              <a:t> &amp; Year 3 Teacher</a:t>
            </a:r>
          </a:p>
          <a:p>
            <a:pPr marL="0" indent="0">
              <a:buNone/>
            </a:pPr>
            <a:r>
              <a:rPr lang="en-GB" dirty="0"/>
              <a:t>Miss </a:t>
            </a:r>
            <a:r>
              <a:rPr lang="en-GB" dirty="0" err="1"/>
              <a:t>Camm</a:t>
            </a:r>
            <a:r>
              <a:rPr lang="en-GB" dirty="0"/>
              <a:t> </a:t>
            </a:r>
          </a:p>
          <a:p>
            <a:pPr marL="0" indent="0">
              <a:buNone/>
            </a:pPr>
            <a:r>
              <a:rPr lang="en-GB" dirty="0"/>
              <a:t>Mrs Moses</a:t>
            </a:r>
          </a:p>
          <a:p>
            <a:pPr marL="0" indent="0">
              <a:buNone/>
            </a:pPr>
            <a:r>
              <a:rPr lang="en-GB" dirty="0"/>
              <a:t>Miss Grimson</a:t>
            </a:r>
            <a:br>
              <a:rPr lang="en-GB" dirty="0"/>
            </a:br>
            <a:r>
              <a:rPr lang="en-GB" dirty="0"/>
              <a:t>Mrs Davenport</a:t>
            </a:r>
          </a:p>
          <a:p>
            <a:pPr marL="0" indent="0">
              <a:buNone/>
            </a:pPr>
            <a:r>
              <a:rPr lang="en-GB" dirty="0"/>
              <a:t>Mrs Haughton</a:t>
            </a:r>
          </a:p>
        </p:txBody>
      </p:sp>
    </p:spTree>
    <p:extLst>
      <p:ext uri="{BB962C8B-B14F-4D97-AF65-F5344CB8AC3E}">
        <p14:creationId xmlns:p14="http://schemas.microsoft.com/office/powerpoint/2010/main" val="207576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5DAA40F-4F28-4316-934E-C55D7C3AA0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6D467C8-A8E0-468B-B88D-9CEEE37BF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33452" cy="6858000"/>
          </a:xfrm>
          <a:custGeom>
            <a:avLst/>
            <a:gdLst>
              <a:gd name="connsiteX0" fmla="*/ 0 w 7433452"/>
              <a:gd name="connsiteY0" fmla="*/ 0 h 6858000"/>
              <a:gd name="connsiteX1" fmla="*/ 1592736 w 7433452"/>
              <a:gd name="connsiteY1" fmla="*/ 0 h 6858000"/>
              <a:gd name="connsiteX2" fmla="*/ 2171700 w 7433452"/>
              <a:gd name="connsiteY2" fmla="*/ 0 h 6858000"/>
              <a:gd name="connsiteX3" fmla="*/ 2762696 w 7433452"/>
              <a:gd name="connsiteY3" fmla="*/ 0 h 6858000"/>
              <a:gd name="connsiteX4" fmla="*/ 2829254 w 7433452"/>
              <a:gd name="connsiteY4" fmla="*/ 0 h 6858000"/>
              <a:gd name="connsiteX5" fmla="*/ 7415310 w 7433452"/>
              <a:gd name="connsiteY5" fmla="*/ 0 h 6858000"/>
              <a:gd name="connsiteX6" fmla="*/ 7405703 w 7433452"/>
              <a:gd name="connsiteY6" fmla="*/ 94814 h 6858000"/>
              <a:gd name="connsiteX7" fmla="*/ 7410754 w 7433452"/>
              <a:gd name="connsiteY7" fmla="*/ 421796 h 6858000"/>
              <a:gd name="connsiteX8" fmla="*/ 7414688 w 7433452"/>
              <a:gd name="connsiteY8" fmla="*/ 812192 h 6858000"/>
              <a:gd name="connsiteX9" fmla="*/ 7395017 w 7433452"/>
              <a:gd name="connsiteY9" fmla="*/ 1113642 h 6858000"/>
              <a:gd name="connsiteX10" fmla="*/ 7422810 w 7433452"/>
              <a:gd name="connsiteY10" fmla="*/ 1796708 h 6858000"/>
              <a:gd name="connsiteX11" fmla="*/ 7421161 w 7433452"/>
              <a:gd name="connsiteY11" fmla="*/ 2327333 h 6858000"/>
              <a:gd name="connsiteX12" fmla="*/ 7412023 w 7433452"/>
              <a:gd name="connsiteY12" fmla="*/ 2784280 h 6858000"/>
              <a:gd name="connsiteX13" fmla="*/ 7417480 w 7433452"/>
              <a:gd name="connsiteY13" fmla="*/ 2985458 h 6858000"/>
              <a:gd name="connsiteX14" fmla="*/ 7403774 w 7433452"/>
              <a:gd name="connsiteY14" fmla="*/ 3531096 h 6858000"/>
              <a:gd name="connsiteX15" fmla="*/ 7414307 w 7433452"/>
              <a:gd name="connsiteY15" fmla="*/ 4336830 h 6858000"/>
              <a:gd name="connsiteX16" fmla="*/ 7413419 w 7433452"/>
              <a:gd name="connsiteY16" fmla="*/ 5026893 h 6858000"/>
              <a:gd name="connsiteX17" fmla="*/ 7417734 w 7433452"/>
              <a:gd name="connsiteY17" fmla="*/ 5252632 h 6858000"/>
              <a:gd name="connsiteX18" fmla="*/ 7417734 w 7433452"/>
              <a:gd name="connsiteY18" fmla="*/ 5466282 h 6858000"/>
              <a:gd name="connsiteX19" fmla="*/ 7379659 w 7433452"/>
              <a:gd name="connsiteY19" fmla="*/ 6121225 h 6858000"/>
              <a:gd name="connsiteX20" fmla="*/ 7395115 w 7433452"/>
              <a:gd name="connsiteY20" fmla="*/ 6708907 h 6858000"/>
              <a:gd name="connsiteX21" fmla="*/ 7412408 w 7433452"/>
              <a:gd name="connsiteY21" fmla="*/ 6858000 h 6858000"/>
              <a:gd name="connsiteX22" fmla="*/ 2829254 w 7433452"/>
              <a:gd name="connsiteY22" fmla="*/ 6858000 h 6858000"/>
              <a:gd name="connsiteX23" fmla="*/ 2762696 w 7433452"/>
              <a:gd name="connsiteY23" fmla="*/ 6858000 h 6858000"/>
              <a:gd name="connsiteX24" fmla="*/ 2171700 w 7433452"/>
              <a:gd name="connsiteY24" fmla="*/ 6858000 h 6858000"/>
              <a:gd name="connsiteX25" fmla="*/ 1592736 w 7433452"/>
              <a:gd name="connsiteY25" fmla="*/ 6858000 h 6858000"/>
              <a:gd name="connsiteX26" fmla="*/ 0 w 7433452"/>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33452" h="6858000">
                <a:moveTo>
                  <a:pt x="0" y="0"/>
                </a:moveTo>
                <a:lnTo>
                  <a:pt x="1592736" y="0"/>
                </a:lnTo>
                <a:lnTo>
                  <a:pt x="2171700" y="0"/>
                </a:lnTo>
                <a:lnTo>
                  <a:pt x="2762696" y="0"/>
                </a:lnTo>
                <a:lnTo>
                  <a:pt x="2829254" y="0"/>
                </a:lnTo>
                <a:lnTo>
                  <a:pt x="7415310" y="0"/>
                </a:lnTo>
                <a:lnTo>
                  <a:pt x="7405703" y="94814"/>
                </a:lnTo>
                <a:cubicBezTo>
                  <a:pt x="7398856" y="203629"/>
                  <a:pt x="7403520" y="312712"/>
                  <a:pt x="7410754" y="421796"/>
                </a:cubicBezTo>
                <a:cubicBezTo>
                  <a:pt x="7421580" y="551656"/>
                  <a:pt x="7422900" y="682144"/>
                  <a:pt x="7414688" y="812192"/>
                </a:cubicBezTo>
                <a:cubicBezTo>
                  <a:pt x="7406693" y="912591"/>
                  <a:pt x="7397682" y="1012988"/>
                  <a:pt x="7395017" y="1113642"/>
                </a:cubicBezTo>
                <a:cubicBezTo>
                  <a:pt x="7388670" y="1342689"/>
                  <a:pt x="7407708" y="1569316"/>
                  <a:pt x="7422810" y="1796708"/>
                </a:cubicBezTo>
                <a:cubicBezTo>
                  <a:pt x="7434487" y="1973710"/>
                  <a:pt x="7439944" y="2150457"/>
                  <a:pt x="7421161" y="2327333"/>
                </a:cubicBezTo>
                <a:cubicBezTo>
                  <a:pt x="7405170" y="2479266"/>
                  <a:pt x="7396793" y="2631453"/>
                  <a:pt x="7412023" y="2784280"/>
                </a:cubicBezTo>
                <a:cubicBezTo>
                  <a:pt x="7418749" y="2851085"/>
                  <a:pt x="7425984" y="2918653"/>
                  <a:pt x="7417480" y="2985458"/>
                </a:cubicBezTo>
                <a:cubicBezTo>
                  <a:pt x="7394508" y="3167039"/>
                  <a:pt x="7398063" y="3349132"/>
                  <a:pt x="7403774" y="3531096"/>
                </a:cubicBezTo>
                <a:cubicBezTo>
                  <a:pt x="7412277" y="3799715"/>
                  <a:pt x="7426364" y="4067954"/>
                  <a:pt x="7414307" y="4336830"/>
                </a:cubicBezTo>
                <a:cubicBezTo>
                  <a:pt x="7404027" y="4566639"/>
                  <a:pt x="7420653" y="4796831"/>
                  <a:pt x="7413419" y="5026893"/>
                </a:cubicBezTo>
                <a:cubicBezTo>
                  <a:pt x="7410982" y="5102162"/>
                  <a:pt x="7412429" y="5177504"/>
                  <a:pt x="7417734" y="5252632"/>
                </a:cubicBezTo>
                <a:cubicBezTo>
                  <a:pt x="7424271" y="5323700"/>
                  <a:pt x="7424271" y="5395213"/>
                  <a:pt x="7417734" y="5466282"/>
                </a:cubicBezTo>
                <a:cubicBezTo>
                  <a:pt x="7393239" y="5683875"/>
                  <a:pt x="7383214" y="5902486"/>
                  <a:pt x="7379659" y="6121225"/>
                </a:cubicBezTo>
                <a:cubicBezTo>
                  <a:pt x="7376423" y="6317442"/>
                  <a:pt x="7378041" y="6513586"/>
                  <a:pt x="7395115" y="6708907"/>
                </a:cubicBezTo>
                <a:lnTo>
                  <a:pt x="7412408" y="6858000"/>
                </a:lnTo>
                <a:lnTo>
                  <a:pt x="2829254" y="6858000"/>
                </a:lnTo>
                <a:lnTo>
                  <a:pt x="2762696" y="6858000"/>
                </a:lnTo>
                <a:lnTo>
                  <a:pt x="2171700" y="6858000"/>
                </a:lnTo>
                <a:lnTo>
                  <a:pt x="1592736"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E9F79EC-7727-EACC-0F76-56B2DDAA0F35}"/>
              </a:ext>
            </a:extLst>
          </p:cNvPr>
          <p:cNvSpPr>
            <a:spLocks noGrp="1"/>
          </p:cNvSpPr>
          <p:nvPr>
            <p:ph type="title"/>
          </p:nvPr>
        </p:nvSpPr>
        <p:spPr>
          <a:xfrm>
            <a:off x="640081" y="329184"/>
            <a:ext cx="6241568" cy="1783080"/>
          </a:xfrm>
        </p:spPr>
        <p:txBody>
          <a:bodyPr anchor="b">
            <a:normAutofit/>
          </a:bodyPr>
          <a:lstStyle/>
          <a:p>
            <a:r>
              <a:rPr lang="en-GB" sz="7200" dirty="0">
                <a:solidFill>
                  <a:schemeClr val="bg1"/>
                </a:solidFill>
              </a:rPr>
              <a:t>Facilities</a:t>
            </a:r>
          </a:p>
        </p:txBody>
      </p:sp>
      <p:sp>
        <p:nvSpPr>
          <p:cNvPr id="28" name="sketchy rul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F2571A4-A2FE-5A27-9922-CB3B741DD543}"/>
              </a:ext>
            </a:extLst>
          </p:cNvPr>
          <p:cNvSpPr>
            <a:spLocks noGrp="1"/>
          </p:cNvSpPr>
          <p:nvPr>
            <p:ph idx="1"/>
          </p:nvPr>
        </p:nvSpPr>
        <p:spPr>
          <a:xfrm>
            <a:off x="640081" y="2706624"/>
            <a:ext cx="6241568" cy="3483864"/>
          </a:xfrm>
        </p:spPr>
        <p:txBody>
          <a:bodyPr>
            <a:normAutofit/>
          </a:bodyPr>
          <a:lstStyle/>
          <a:p>
            <a:pPr marL="0" indent="0">
              <a:lnSpc>
                <a:spcPct val="100000"/>
              </a:lnSpc>
              <a:buNone/>
            </a:pPr>
            <a:r>
              <a:rPr lang="en-US" sz="2000">
                <a:solidFill>
                  <a:schemeClr val="bg1"/>
                </a:solidFill>
              </a:rPr>
              <a:t>• Large playing field with adventure playground </a:t>
            </a:r>
          </a:p>
          <a:p>
            <a:pPr marL="0" indent="0">
              <a:lnSpc>
                <a:spcPct val="100000"/>
              </a:lnSpc>
              <a:buNone/>
            </a:pPr>
            <a:r>
              <a:rPr lang="en-US" sz="2000">
                <a:solidFill>
                  <a:schemeClr val="bg1"/>
                </a:solidFill>
              </a:rPr>
              <a:t>• Boot room and locker room for keeping belongings to use outside </a:t>
            </a:r>
          </a:p>
          <a:p>
            <a:pPr marL="0" indent="0">
              <a:lnSpc>
                <a:spcPct val="100000"/>
              </a:lnSpc>
              <a:buNone/>
            </a:pPr>
            <a:r>
              <a:rPr lang="en-US" sz="2000">
                <a:solidFill>
                  <a:schemeClr val="bg1"/>
                </a:solidFill>
              </a:rPr>
              <a:t>• Dining room, cloakroom and toilets in the main house </a:t>
            </a:r>
          </a:p>
          <a:p>
            <a:pPr marL="0" indent="0">
              <a:lnSpc>
                <a:spcPct val="100000"/>
              </a:lnSpc>
              <a:buNone/>
            </a:pPr>
            <a:r>
              <a:rPr lang="en-US" sz="2000">
                <a:solidFill>
                  <a:schemeClr val="bg1"/>
                </a:solidFill>
              </a:rPr>
              <a:t>• Indoor classroom spaces, including the large classroom in the old barn </a:t>
            </a:r>
          </a:p>
          <a:p>
            <a:pPr marL="0" indent="0">
              <a:lnSpc>
                <a:spcPct val="100000"/>
              </a:lnSpc>
              <a:buNone/>
            </a:pPr>
            <a:r>
              <a:rPr lang="en-US" sz="2000">
                <a:solidFill>
                  <a:schemeClr val="bg1"/>
                </a:solidFill>
              </a:rPr>
              <a:t>• Indoor games room </a:t>
            </a:r>
          </a:p>
          <a:p>
            <a:pPr marL="0" indent="0">
              <a:lnSpc>
                <a:spcPct val="100000"/>
              </a:lnSpc>
              <a:buNone/>
            </a:pPr>
            <a:r>
              <a:rPr lang="en-US" sz="2000">
                <a:solidFill>
                  <a:schemeClr val="bg1"/>
                </a:solidFill>
              </a:rPr>
              <a:t>• Toilets and handwashing in the courtyard for easy access outdoors </a:t>
            </a:r>
          </a:p>
          <a:p>
            <a:pPr marL="0" indent="0">
              <a:lnSpc>
                <a:spcPct val="100000"/>
              </a:lnSpc>
              <a:buNone/>
            </a:pPr>
            <a:r>
              <a:rPr lang="en-US" sz="2000">
                <a:solidFill>
                  <a:schemeClr val="bg1"/>
                </a:solidFill>
              </a:rPr>
              <a:t>• Gift Shop – containing souvenirs. </a:t>
            </a:r>
          </a:p>
          <a:p>
            <a:pPr marL="0" indent="0">
              <a:lnSpc>
                <a:spcPct val="100000"/>
              </a:lnSpc>
              <a:buNone/>
            </a:pPr>
            <a:r>
              <a:rPr lang="en-US" sz="2000">
                <a:solidFill>
                  <a:schemeClr val="bg1"/>
                </a:solidFill>
              </a:rPr>
              <a:t>• The old Billiard room, with tv, quiet games, blackboards and drawing materials</a:t>
            </a:r>
            <a:endParaRPr lang="en-GB" sz="2000">
              <a:solidFill>
                <a:schemeClr val="bg1"/>
              </a:solidFill>
            </a:endParaRPr>
          </a:p>
        </p:txBody>
      </p:sp>
      <p:pic>
        <p:nvPicPr>
          <p:cNvPr id="7" name="Picture 6">
            <a:extLst>
              <a:ext uri="{FF2B5EF4-FFF2-40B4-BE49-F238E27FC236}">
                <a16:creationId xmlns:a16="http://schemas.microsoft.com/office/drawing/2014/main" id="{6AAC4664-B779-CAAB-BA74-22470C1C879F}"/>
              </a:ext>
            </a:extLst>
          </p:cNvPr>
          <p:cNvPicPr>
            <a:picLocks noChangeAspect="1"/>
          </p:cNvPicPr>
          <p:nvPr/>
        </p:nvPicPr>
        <p:blipFill>
          <a:blip r:embed="rId2"/>
          <a:stretch>
            <a:fillRect/>
          </a:stretch>
        </p:blipFill>
        <p:spPr>
          <a:xfrm>
            <a:off x="7867606" y="329183"/>
            <a:ext cx="3947611" cy="2926080"/>
          </a:xfrm>
          <a:prstGeom prst="rect">
            <a:avLst/>
          </a:prstGeom>
        </p:spPr>
      </p:pic>
      <p:pic>
        <p:nvPicPr>
          <p:cNvPr id="5" name="Picture 4">
            <a:extLst>
              <a:ext uri="{FF2B5EF4-FFF2-40B4-BE49-F238E27FC236}">
                <a16:creationId xmlns:a16="http://schemas.microsoft.com/office/drawing/2014/main" id="{97446006-3311-13A9-A3AE-FB85A7D84314}"/>
              </a:ext>
            </a:extLst>
          </p:cNvPr>
          <p:cNvPicPr>
            <a:picLocks noChangeAspect="1"/>
          </p:cNvPicPr>
          <p:nvPr/>
        </p:nvPicPr>
        <p:blipFill>
          <a:blip r:embed="rId3"/>
          <a:stretch>
            <a:fillRect/>
          </a:stretch>
        </p:blipFill>
        <p:spPr>
          <a:xfrm>
            <a:off x="7834304" y="3640968"/>
            <a:ext cx="4014216" cy="2633761"/>
          </a:xfrm>
          <a:prstGeom prst="rect">
            <a:avLst/>
          </a:prstGeom>
        </p:spPr>
      </p:pic>
    </p:spTree>
    <p:extLst>
      <p:ext uri="{BB962C8B-B14F-4D97-AF65-F5344CB8AC3E}">
        <p14:creationId xmlns:p14="http://schemas.microsoft.com/office/powerpoint/2010/main" val="2233773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47D437-0D67-8122-A816-7D45478BF018}"/>
              </a:ext>
            </a:extLst>
          </p:cNvPr>
          <p:cNvSpPr>
            <a:spLocks noGrp="1"/>
          </p:cNvSpPr>
          <p:nvPr>
            <p:ph type="title"/>
          </p:nvPr>
        </p:nvSpPr>
        <p:spPr>
          <a:xfrm>
            <a:off x="640080" y="325369"/>
            <a:ext cx="4368602" cy="1956841"/>
          </a:xfrm>
        </p:spPr>
        <p:txBody>
          <a:bodyPr anchor="b">
            <a:normAutofit/>
          </a:bodyPr>
          <a:lstStyle/>
          <a:p>
            <a:r>
              <a:rPr lang="en-GB" sz="6600"/>
              <a:t>Accomodation</a:t>
            </a:r>
          </a:p>
        </p:txBody>
      </p:sp>
      <p:sp>
        <p:nvSpPr>
          <p:cNvPr id="17"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E16892"/>
          </a:solidFill>
          <a:ln w="38100" cap="rnd">
            <a:solidFill>
              <a:srgbClr val="E1689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A7F4C96-8322-273E-E299-AF824B20A634}"/>
              </a:ext>
            </a:extLst>
          </p:cNvPr>
          <p:cNvSpPr>
            <a:spLocks noGrp="1"/>
          </p:cNvSpPr>
          <p:nvPr>
            <p:ph idx="1"/>
          </p:nvPr>
        </p:nvSpPr>
        <p:spPr>
          <a:xfrm>
            <a:off x="640080" y="2872899"/>
            <a:ext cx="4243589" cy="3320668"/>
          </a:xfrm>
        </p:spPr>
        <p:txBody>
          <a:bodyPr>
            <a:normAutofit/>
          </a:bodyPr>
          <a:lstStyle/>
          <a:p>
            <a:r>
              <a:rPr lang="en-GB"/>
              <a:t>Dormitory style bedrooms with bunkbeds (boys and girls separate)</a:t>
            </a:r>
          </a:p>
          <a:p>
            <a:r>
              <a:rPr lang="en-GB"/>
              <a:t>Shared toilets and showers located one each floor next to the bedrooms</a:t>
            </a:r>
          </a:p>
          <a:p>
            <a:r>
              <a:rPr lang="en-GB"/>
              <a:t>Staff bedrooms are located near to dormitories to enable good supervision</a:t>
            </a:r>
          </a:p>
          <a:p>
            <a:pPr marL="0" indent="0">
              <a:buNone/>
            </a:pPr>
            <a:endParaRPr lang="en-GB" dirty="0"/>
          </a:p>
          <a:p>
            <a:endParaRPr lang="en-GB" dirty="0"/>
          </a:p>
        </p:txBody>
      </p:sp>
      <p:pic>
        <p:nvPicPr>
          <p:cNvPr id="5" name="Picture 4">
            <a:extLst>
              <a:ext uri="{FF2B5EF4-FFF2-40B4-BE49-F238E27FC236}">
                <a16:creationId xmlns:a16="http://schemas.microsoft.com/office/drawing/2014/main" id="{D074D7F4-A6CD-1F6F-049A-8A9C2E92E364}"/>
              </a:ext>
            </a:extLst>
          </p:cNvPr>
          <p:cNvPicPr>
            <a:picLocks noChangeAspect="1"/>
          </p:cNvPicPr>
          <p:nvPr/>
        </p:nvPicPr>
        <p:blipFill>
          <a:blip r:embed="rId2"/>
          <a:srcRect l="10608" r="15358"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73050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47D437-0D67-8122-A816-7D45478BF018}"/>
              </a:ext>
            </a:extLst>
          </p:cNvPr>
          <p:cNvSpPr>
            <a:spLocks noGrp="1"/>
          </p:cNvSpPr>
          <p:nvPr>
            <p:ph type="title"/>
          </p:nvPr>
        </p:nvSpPr>
        <p:spPr>
          <a:xfrm>
            <a:off x="640080" y="325369"/>
            <a:ext cx="4368602" cy="1956841"/>
          </a:xfrm>
        </p:spPr>
        <p:txBody>
          <a:bodyPr anchor="b">
            <a:normAutofit fontScale="90000"/>
          </a:bodyPr>
          <a:lstStyle/>
          <a:p>
            <a:r>
              <a:rPr lang="en-GB" sz="6600" dirty="0" err="1"/>
              <a:t>Accomodation</a:t>
            </a:r>
            <a:br>
              <a:rPr lang="en-GB" sz="6600" dirty="0"/>
            </a:br>
            <a:r>
              <a:rPr lang="en-GB" sz="6600" dirty="0">
                <a:solidFill>
                  <a:srgbClr val="FF0000"/>
                </a:solidFill>
              </a:rPr>
              <a:t>The Cottage</a:t>
            </a:r>
          </a:p>
        </p:txBody>
      </p:sp>
      <p:sp>
        <p:nvSpPr>
          <p:cNvPr id="17"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E16892"/>
          </a:solidFill>
          <a:ln w="38100" cap="rnd">
            <a:solidFill>
              <a:srgbClr val="E1689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A7F4C96-8322-273E-E299-AF824B20A634}"/>
              </a:ext>
            </a:extLst>
          </p:cNvPr>
          <p:cNvSpPr>
            <a:spLocks noGrp="1"/>
          </p:cNvSpPr>
          <p:nvPr>
            <p:ph idx="1"/>
          </p:nvPr>
        </p:nvSpPr>
        <p:spPr>
          <a:xfrm>
            <a:off x="640080" y="2872899"/>
            <a:ext cx="4243589" cy="3320668"/>
          </a:xfrm>
        </p:spPr>
        <p:txBody>
          <a:bodyPr>
            <a:normAutofit fontScale="85000" lnSpcReduction="10000"/>
          </a:bodyPr>
          <a:lstStyle/>
          <a:p>
            <a:r>
              <a:rPr lang="en-GB" dirty="0"/>
              <a:t>Small cottage available for specific children with additional needs/disabilities.</a:t>
            </a:r>
          </a:p>
          <a:p>
            <a:r>
              <a:rPr lang="en-GB" dirty="0"/>
              <a:t>2 bedrooms – 4 children in each room</a:t>
            </a:r>
          </a:p>
          <a:p>
            <a:r>
              <a:rPr lang="en-GB" dirty="0"/>
              <a:t>2 staff bedrooms available</a:t>
            </a:r>
          </a:p>
          <a:p>
            <a:r>
              <a:rPr lang="en-GB" dirty="0"/>
              <a:t>Supervised at all times.</a:t>
            </a:r>
          </a:p>
          <a:p>
            <a:r>
              <a:rPr lang="en-GB" b="1" i="1" dirty="0">
                <a:solidFill>
                  <a:srgbClr val="FF0000"/>
                </a:solidFill>
              </a:rPr>
              <a:t>You will be contacted directly for a meeting if we feel your child would benefit from this accommodation</a:t>
            </a:r>
            <a:r>
              <a:rPr lang="en-GB" dirty="0"/>
              <a:t>.</a:t>
            </a:r>
          </a:p>
          <a:p>
            <a:pPr marL="0" indent="0">
              <a:buNone/>
            </a:pPr>
            <a:endParaRPr lang="en-GB" dirty="0"/>
          </a:p>
          <a:p>
            <a:endParaRPr lang="en-GB" dirty="0"/>
          </a:p>
        </p:txBody>
      </p:sp>
      <p:pic>
        <p:nvPicPr>
          <p:cNvPr id="5" name="Picture 4">
            <a:extLst>
              <a:ext uri="{FF2B5EF4-FFF2-40B4-BE49-F238E27FC236}">
                <a16:creationId xmlns:a16="http://schemas.microsoft.com/office/drawing/2014/main" id="{D074D7F4-A6CD-1F6F-049A-8A9C2E92E364}"/>
              </a:ext>
            </a:extLst>
          </p:cNvPr>
          <p:cNvPicPr>
            <a:picLocks noChangeAspect="1"/>
          </p:cNvPicPr>
          <p:nvPr/>
        </p:nvPicPr>
        <p:blipFill>
          <a:blip r:embed="rId2"/>
          <a:srcRect l="10608" r="15358"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113964241"/>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f4bee36-e549-4c6a-8f87-d83c416fefcd" xsi:nil="true"/>
    <lcf76f155ced4ddcb4097134ff3c332f xmlns="747a0416-6865-4cd5-8412-4ac019f3b85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9A080B0DC23804BA306161B5799BA20" ma:contentTypeVersion="16" ma:contentTypeDescription="Create a new document." ma:contentTypeScope="" ma:versionID="ceb18ea07a72f43541ac53f92b4a9ded">
  <xsd:schema xmlns:xsd="http://www.w3.org/2001/XMLSchema" xmlns:xs="http://www.w3.org/2001/XMLSchema" xmlns:p="http://schemas.microsoft.com/office/2006/metadata/properties" xmlns:ns2="ff4bee36-e549-4c6a-8f87-d83c416fefcd" xmlns:ns3="747a0416-6865-4cd5-8412-4ac019f3b850" targetNamespace="http://schemas.microsoft.com/office/2006/metadata/properties" ma:root="true" ma:fieldsID="100f5e0d611a8f29267f38a2c28b340f" ns2:_="" ns3:_="">
    <xsd:import namespace="ff4bee36-e549-4c6a-8f87-d83c416fefcd"/>
    <xsd:import namespace="747a0416-6865-4cd5-8412-4ac019f3b85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OCR" minOccurs="0"/>
                <xsd:element ref="ns3:MediaServiceSearchProperties" minOccurs="0"/>
                <xsd:element ref="ns3:MediaLengthInSeconds" minOccurs="0"/>
                <xsd:element ref="ns3:MediaServiceLocation"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4bee36-e549-4c6a-8f87-d83c416fefc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9e1f296b-f9d1-4a40-a0ed-bd68aa568896}" ma:internalName="TaxCatchAll" ma:showField="CatchAllData" ma:web="ff4bee36-e549-4c6a-8f87-d83c416fefc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47a0416-6865-4cd5-8412-4ac019f3b85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d1ff2470-7b2e-433c-8526-e5f3c00cf897"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4D5270-4902-443A-93F9-3C1E8879E4FC}">
  <ds:schemaRefs>
    <ds:schemaRef ds:uri="http://schemas.microsoft.com/office/2006/metadata/properties"/>
    <ds:schemaRef ds:uri="747a0416-6865-4cd5-8412-4ac019f3b850"/>
    <ds:schemaRef ds:uri="http://schemas.microsoft.com/office/2006/documentManagement/types"/>
    <ds:schemaRef ds:uri="http://schemas.microsoft.com/office/infopath/2007/PartnerControls"/>
    <ds:schemaRef ds:uri="http://purl.org/dc/dcmitype/"/>
    <ds:schemaRef ds:uri="http://purl.org/dc/elements/1.1/"/>
    <ds:schemaRef ds:uri="http://schemas.openxmlformats.org/package/2006/metadata/core-properties"/>
    <ds:schemaRef ds:uri="ff4bee36-e549-4c6a-8f87-d83c416fefcd"/>
    <ds:schemaRef ds:uri="http://www.w3.org/XML/1998/namespace"/>
    <ds:schemaRef ds:uri="http://purl.org/dc/terms/"/>
  </ds:schemaRefs>
</ds:datastoreItem>
</file>

<file path=customXml/itemProps2.xml><?xml version="1.0" encoding="utf-8"?>
<ds:datastoreItem xmlns:ds="http://schemas.openxmlformats.org/officeDocument/2006/customXml" ds:itemID="{E56F18C3-113F-4EF8-8D0C-4334220779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4bee36-e549-4c6a-8f87-d83c416fefcd"/>
    <ds:schemaRef ds:uri="747a0416-6865-4cd5-8412-4ac019f3b8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E0D1AF1-EAD5-4839-91F6-62C1BB95F0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122</TotalTime>
  <Words>1285</Words>
  <Application>Microsoft Office PowerPoint</Application>
  <PresentationFormat>Widescreen</PresentationFormat>
  <Paragraphs>121</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The Hand Bold</vt:lpstr>
      <vt:lpstr>The Serif Hand Black</vt:lpstr>
      <vt:lpstr>SketchyVTI</vt:lpstr>
      <vt:lpstr>Year 4 Residential 2026</vt:lpstr>
      <vt:lpstr>Edgmond hall:  Monday 16th March to Wednesday 18th March</vt:lpstr>
      <vt:lpstr>Aims of the visit: </vt:lpstr>
      <vt:lpstr>About Edgmond hall</vt:lpstr>
      <vt:lpstr>Timings</vt:lpstr>
      <vt:lpstr>Who will be supporting the visit?</vt:lpstr>
      <vt:lpstr>Facilities</vt:lpstr>
      <vt:lpstr>Accomodation</vt:lpstr>
      <vt:lpstr>Accomodation The Cottage</vt:lpstr>
      <vt:lpstr>Meals</vt:lpstr>
      <vt:lpstr>Menu</vt:lpstr>
      <vt:lpstr>Activities  (TBC as it is weather dependent)</vt:lpstr>
      <vt:lpstr>What to bring? Kit List</vt:lpstr>
      <vt:lpstr>What to bring? Kit List</vt:lpstr>
      <vt:lpstr>What not to bring!</vt:lpstr>
      <vt:lpstr>Behaviour</vt:lpstr>
      <vt:lpstr>Behaviour</vt:lpstr>
      <vt:lpstr>cost</vt:lpstr>
      <vt:lpstr>Any questions? This powerpoint will be available on the school website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4 Residential 2026</dc:title>
  <dc:creator>Holly Haughton</dc:creator>
  <cp:lastModifiedBy>Siobhan Watts</cp:lastModifiedBy>
  <cp:revision>5</cp:revision>
  <dcterms:created xsi:type="dcterms:W3CDTF">2025-01-22T10:48:31Z</dcterms:created>
  <dcterms:modified xsi:type="dcterms:W3CDTF">2026-02-25T15:05:50Z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0x01010009A080B0DC23804BA306161B5799BA20</vt:lpwstr>
  </property>
  <property fmtid="{D5CDD505-2E9C-101B-9397-08002B2CF9AE}" pid="3" name="MediaServiceImageTags">
    <vt:lpwstr/>
  </property>
</Properties>
</file>